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57" r:id="rId7"/>
    <p:sldId id="264" r:id="rId8"/>
    <p:sldId id="266" r:id="rId9"/>
    <p:sldId id="267" r:id="rId10"/>
    <p:sldId id="271" r:id="rId11"/>
    <p:sldId id="272" r:id="rId12"/>
    <p:sldId id="273" r:id="rId13"/>
    <p:sldId id="274" r:id="rId14"/>
    <p:sldId id="289" r:id="rId15"/>
    <p:sldId id="291" r:id="rId16"/>
    <p:sldId id="290" r:id="rId17"/>
    <p:sldId id="293" r:id="rId18"/>
    <p:sldId id="294" r:id="rId19"/>
    <p:sldId id="270" r:id="rId20"/>
    <p:sldId id="295" r:id="rId21"/>
    <p:sldId id="281" r:id="rId22"/>
    <p:sldId id="275" r:id="rId23"/>
    <p:sldId id="282" r:id="rId24"/>
    <p:sldId id="277" r:id="rId25"/>
    <p:sldId id="283" r:id="rId26"/>
    <p:sldId id="276" r:id="rId27"/>
    <p:sldId id="284" r:id="rId28"/>
    <p:sldId id="278" r:id="rId29"/>
    <p:sldId id="285" r:id="rId30"/>
    <p:sldId id="279" r:id="rId31"/>
    <p:sldId id="286" r:id="rId32"/>
    <p:sldId id="280" r:id="rId33"/>
    <p:sldId id="287" r:id="rId34"/>
    <p:sldId id="288" r:id="rId35"/>
    <p:sldId id="25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E03F-7423-4387-AD3C-1365B14087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D7E756-55D6-4069-865E-6EA0018D30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C78661-7A5D-4C01-8605-FFBB52B2860E}"/>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8A9D90A7-4E0F-45AA-9331-4082CC95C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7C5A1-1AB0-4DF2-A9C6-C284F253C1BB}"/>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325745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6281-3C0D-48C0-87A9-E9B4050F3C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E7FD7B-8633-4C47-BF6F-B5C58D89B2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16E7A-8A43-4E47-9BC3-4CDBA117AE12}"/>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BAD38A79-E67E-4F9C-9F55-B2E2AB5B3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D2CC6-9BA7-489E-9F1D-2CE35DBEED07}"/>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74200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22463-4F00-4AD5-AD24-37133CA27E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AB0DB5-D1B0-4BB6-B033-EC538A99A9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18920-AC34-4BF7-8490-44CB327BDDC4}"/>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F42FAB3A-ED7C-44E3-A909-93E9D4695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02FC1-F45B-4FB8-A137-8BF6AE847DDE}"/>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87121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C285-3634-430E-8913-4E5950A2AE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86A51-331E-465C-9E64-ECF968E6AB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2AC88-C083-4754-B3CC-A5F93A286D45}"/>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7638E071-54B0-4DDA-A2F5-52C5632A2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AE23A-A059-471C-BFAB-546296500B3E}"/>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129428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141C-C5DD-400D-95DE-EA69732656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2E2ABF-CF15-4D92-B1C2-B00DCA624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049F0B-7B24-41BD-9133-596297B3AAA7}"/>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E34D236D-4466-40AC-B070-1472C0C2C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2AB96-C020-4346-8A64-F71EC097C00B}"/>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84531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CB051-622F-49B0-9A9F-A34A1CDA82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AEAA6-AF21-4520-ADA6-4A682090FA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E84E40-7F91-41C7-9DC5-A2F85D6327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891940-9641-4F35-B5B1-EFC7C9F752F0}"/>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6" name="Footer Placeholder 5">
            <a:extLst>
              <a:ext uri="{FF2B5EF4-FFF2-40B4-BE49-F238E27FC236}">
                <a16:creationId xmlns:a16="http://schemas.microsoft.com/office/drawing/2014/main" id="{072F9100-055B-47F7-B449-72106283B4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3C7D2-FB4C-4C52-8594-F581060FC80E}"/>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99019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841-53F2-461F-936E-6980FD4F57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115C9-8AC6-4C27-A3B4-5428A087DF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8DBF8-CF26-4E2A-B0B7-20A231730C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1C2452-3BC4-4088-9817-1A6A3450E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6F9297-75F1-4BD4-89A6-8E52CD2AB3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827DE1-50D0-4A55-BE8A-2B9DACF12BD5}"/>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8" name="Footer Placeholder 7">
            <a:extLst>
              <a:ext uri="{FF2B5EF4-FFF2-40B4-BE49-F238E27FC236}">
                <a16:creationId xmlns:a16="http://schemas.microsoft.com/office/drawing/2014/main" id="{C39FD4A5-645E-4A86-9871-3424D12EDA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752887-8891-4499-A873-91C37389A61C}"/>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97294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05CB-103F-4DB8-88A3-4127B1169C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E05B7-55B1-4DD9-B487-B69F85E25007}"/>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4" name="Footer Placeholder 3">
            <a:extLst>
              <a:ext uri="{FF2B5EF4-FFF2-40B4-BE49-F238E27FC236}">
                <a16:creationId xmlns:a16="http://schemas.microsoft.com/office/drawing/2014/main" id="{499B1A54-EAF0-44F6-9265-23D6ED98F9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3CCC85-FC82-40D5-99DB-34B5C0203251}"/>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94930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AEAE8-02D4-4B49-B9C7-EAA763DA7FFE}"/>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3" name="Footer Placeholder 2">
            <a:extLst>
              <a:ext uri="{FF2B5EF4-FFF2-40B4-BE49-F238E27FC236}">
                <a16:creationId xmlns:a16="http://schemas.microsoft.com/office/drawing/2014/main" id="{473FF213-3FD4-430B-8F1B-8F32461C2A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9FCFA2-F808-4D2E-881F-0378A3BAAD4B}"/>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36336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A488F-EC0C-4195-9D68-C164A12B7A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59B981-0443-4BA3-929C-50460D61B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3A5519-1A4B-4E9B-90A0-CC94640AF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092A04-1413-4D59-9BCA-E0D5A57D45D9}"/>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6" name="Footer Placeholder 5">
            <a:extLst>
              <a:ext uri="{FF2B5EF4-FFF2-40B4-BE49-F238E27FC236}">
                <a16:creationId xmlns:a16="http://schemas.microsoft.com/office/drawing/2014/main" id="{081E11C7-A8F5-421A-8854-8C694E12E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35A409-10A3-49B1-B6F5-1DF4BFB669A0}"/>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15114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5F838-C264-434A-BC86-62A804449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D6DC74-0B7F-425A-9699-32E8ECE7C7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87359-6372-476E-8CB8-0073A873E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8BEA85-6F4B-4640-8322-907DADA4C5F7}"/>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6" name="Footer Placeholder 5">
            <a:extLst>
              <a:ext uri="{FF2B5EF4-FFF2-40B4-BE49-F238E27FC236}">
                <a16:creationId xmlns:a16="http://schemas.microsoft.com/office/drawing/2014/main" id="{D1675AD0-8DDF-40F5-AFAD-56764911EF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C0C01D-A1BF-4F08-A3EC-1F3BD6290594}"/>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896718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88D7E3-B7BC-459B-8EBC-8979519E25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E2EFA6-1DD1-4321-ACC0-EBCEAD8364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C1CB1-DBFB-4B8E-8BCE-40D3A34118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BF1344F0-36D7-4197-8530-E065BFBCC5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ECB5BC-8E05-43C5-9968-A08BE2B31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674CC-2976-4569-A226-DAF65017CA1F}" type="slidenum">
              <a:rPr lang="en-US" smtClean="0"/>
              <a:t>‹#›</a:t>
            </a:fld>
            <a:endParaRPr lang="en-US"/>
          </a:p>
        </p:txBody>
      </p:sp>
    </p:spTree>
    <p:extLst>
      <p:ext uri="{BB962C8B-B14F-4D97-AF65-F5344CB8AC3E}">
        <p14:creationId xmlns:p14="http://schemas.microsoft.com/office/powerpoint/2010/main" val="1266063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20EFB-963F-46C6-AB6E-88C3CF14CA3B}"/>
              </a:ext>
            </a:extLst>
          </p:cNvPr>
          <p:cNvSpPr>
            <a:spLocks noGrp="1"/>
          </p:cNvSpPr>
          <p:nvPr>
            <p:ph type="ctrTitle"/>
          </p:nvPr>
        </p:nvSpPr>
        <p:spPr/>
        <p:txBody>
          <a:bodyPr/>
          <a:lstStyle/>
          <a:p>
            <a:r>
              <a:rPr lang="en-US" dirty="0" err="1"/>
              <a:t>Algoritma</a:t>
            </a:r>
            <a:r>
              <a:rPr lang="en-US" dirty="0"/>
              <a:t> </a:t>
            </a:r>
            <a:r>
              <a:rPr lang="en-US" dirty="0" err="1"/>
              <a:t>Pemograman</a:t>
            </a:r>
            <a:r>
              <a:rPr lang="en-US" dirty="0"/>
              <a:t> dan </a:t>
            </a:r>
            <a:r>
              <a:rPr lang="en-US" dirty="0" err="1"/>
              <a:t>Struktur</a:t>
            </a:r>
            <a:r>
              <a:rPr lang="en-US" dirty="0"/>
              <a:t> Data</a:t>
            </a:r>
          </a:p>
        </p:txBody>
      </p:sp>
      <p:sp>
        <p:nvSpPr>
          <p:cNvPr id="3" name="Subtitle 2">
            <a:extLst>
              <a:ext uri="{FF2B5EF4-FFF2-40B4-BE49-F238E27FC236}">
                <a16:creationId xmlns:a16="http://schemas.microsoft.com/office/drawing/2014/main" id="{C19571AB-3009-431C-94AC-01CB09208C65}"/>
              </a:ext>
            </a:extLst>
          </p:cNvPr>
          <p:cNvSpPr>
            <a:spLocks noGrp="1"/>
          </p:cNvSpPr>
          <p:nvPr>
            <p:ph type="subTitle" idx="1"/>
          </p:nvPr>
        </p:nvSpPr>
        <p:spPr/>
        <p:txBody>
          <a:bodyPr/>
          <a:lstStyle/>
          <a:p>
            <a:r>
              <a:rPr lang="en-US" dirty="0" err="1"/>
              <a:t>Pertemuan</a:t>
            </a:r>
            <a:r>
              <a:rPr lang="en-US" dirty="0"/>
              <a:t> 7</a:t>
            </a:r>
          </a:p>
          <a:p>
            <a:r>
              <a:rPr lang="en-US" dirty="0"/>
              <a:t>By </a:t>
            </a:r>
            <a:r>
              <a:rPr lang="en-US" dirty="0" err="1"/>
              <a:t>Neny</a:t>
            </a:r>
            <a:r>
              <a:rPr lang="en-US" dirty="0"/>
              <a:t> </a:t>
            </a:r>
            <a:r>
              <a:rPr lang="en-US" dirty="0" err="1"/>
              <a:t>Rosmawarni</a:t>
            </a:r>
            <a:r>
              <a:rPr lang="en-US" dirty="0"/>
              <a:t> </a:t>
            </a:r>
            <a:r>
              <a:rPr lang="en-US" dirty="0" err="1"/>
              <a:t>S.Kom</a:t>
            </a:r>
            <a:r>
              <a:rPr lang="en-US" dirty="0"/>
              <a:t>, </a:t>
            </a:r>
            <a:r>
              <a:rPr lang="en-US" dirty="0" err="1"/>
              <a:t>M.Kom</a:t>
            </a:r>
            <a:endParaRPr lang="en-US" dirty="0"/>
          </a:p>
        </p:txBody>
      </p:sp>
    </p:spTree>
    <p:extLst>
      <p:ext uri="{BB962C8B-B14F-4D97-AF65-F5344CB8AC3E}">
        <p14:creationId xmlns:p14="http://schemas.microsoft.com/office/powerpoint/2010/main" val="188473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B309E2-E0C6-46E7-A81D-4084CB0D3F12}"/>
              </a:ext>
            </a:extLst>
          </p:cNvPr>
          <p:cNvSpPr>
            <a:spLocks noGrp="1" noChangeArrowheads="1"/>
          </p:cNvSpPr>
          <p:nvPr>
            <p:ph type="body" idx="1"/>
          </p:nvPr>
        </p:nvSpPr>
        <p:spPr>
          <a:xfrm>
            <a:off x="1981200" y="304801"/>
            <a:ext cx="8229600" cy="5821363"/>
          </a:xfrm>
        </p:spPr>
        <p:txBody>
          <a:bodyPr>
            <a:normAutofit lnSpcReduction="10000"/>
          </a:bodyPr>
          <a:lstStyle/>
          <a:p>
            <a:pPr eaLnBrk="1" hangingPunct="1">
              <a:lnSpc>
                <a:spcPct val="80000"/>
              </a:lnSpc>
              <a:buFontTx/>
              <a:buNone/>
            </a:pPr>
            <a:r>
              <a:rPr lang="en-US" altLang="en-US" u="sng"/>
              <a:t>Contoh lain:</a:t>
            </a:r>
          </a:p>
          <a:p>
            <a:pPr eaLnBrk="1" hangingPunct="1">
              <a:lnSpc>
                <a:spcPct val="80000"/>
              </a:lnSpc>
              <a:buFontTx/>
              <a:buNone/>
            </a:pPr>
            <a:endParaRPr lang="en-US" altLang="en-US" sz="2400" b="1">
              <a:latin typeface="Courier New" panose="02070309020205020404" pitchFamily="49" charset="0"/>
            </a:endParaRPr>
          </a:p>
          <a:p>
            <a:pPr eaLnBrk="1" hangingPunct="1">
              <a:lnSpc>
                <a:spcPct val="80000"/>
              </a:lnSpc>
              <a:buFontTx/>
              <a:buNone/>
            </a:pPr>
            <a:r>
              <a:rPr lang="en-US" altLang="en-US" sz="2400" b="1">
                <a:latin typeface="Courier New" panose="02070309020205020404" pitchFamily="49" charset="0"/>
              </a:rPr>
              <a:t>void garis(){</a:t>
            </a:r>
          </a:p>
          <a:p>
            <a:pPr eaLnBrk="1" hangingPunct="1">
              <a:lnSpc>
                <a:spcPct val="80000"/>
              </a:lnSpc>
              <a:buFontTx/>
              <a:buNone/>
            </a:pPr>
            <a:r>
              <a:rPr lang="en-US" altLang="en-US" sz="2400" b="1">
                <a:latin typeface="Courier New" panose="02070309020205020404" pitchFamily="49" charset="0"/>
              </a:rPr>
              <a:t>	int i; 				</a:t>
            </a:r>
            <a:r>
              <a:rPr lang="en-US" altLang="en-US" sz="2400" b="1">
                <a:solidFill>
                  <a:srgbClr val="FF3300"/>
                </a:solidFill>
                <a:latin typeface="Courier New" panose="02070309020205020404" pitchFamily="49" charset="0"/>
                <a:sym typeface="Wingdings" panose="05000000000000000000" pitchFamily="2" charset="2"/>
              </a:rPr>
              <a:t> variabel lokal</a:t>
            </a:r>
            <a:endParaRPr lang="en-US" altLang="en-US" sz="2400" b="1">
              <a:solidFill>
                <a:srgbClr val="FF3300"/>
              </a:solidFill>
              <a:latin typeface="Courier New" panose="02070309020205020404" pitchFamily="49" charset="0"/>
            </a:endParaRPr>
          </a:p>
          <a:p>
            <a:pPr eaLnBrk="1" hangingPunct="1">
              <a:lnSpc>
                <a:spcPct val="80000"/>
              </a:lnSpc>
              <a:buFontTx/>
              <a:buNone/>
            </a:pPr>
            <a:r>
              <a:rPr lang="en-US" altLang="en-US" sz="2400" b="1">
                <a:latin typeface="Courier New" panose="02070309020205020404" pitchFamily="49" charset="0"/>
              </a:rPr>
              <a:t>  for(i = 1; i &lt;= 25; i++)</a:t>
            </a:r>
          </a:p>
          <a:p>
            <a:pPr eaLnBrk="1" hangingPunct="1">
              <a:lnSpc>
                <a:spcPct val="80000"/>
              </a:lnSpc>
              <a:buFontTx/>
              <a:buNone/>
            </a:pPr>
            <a:r>
              <a:rPr lang="en-US" altLang="en-US" sz="2400" b="1">
                <a:latin typeface="Courier New" panose="02070309020205020404" pitchFamily="49" charset="0"/>
              </a:rPr>
              <a:t>    cout &lt;&lt; "-";</a:t>
            </a:r>
          </a:p>
          <a:p>
            <a:pPr eaLnBrk="1" hangingPunct="1">
              <a:lnSpc>
                <a:spcPct val="80000"/>
              </a:lnSpc>
              <a:buFontTx/>
              <a:buNone/>
            </a:pPr>
            <a:r>
              <a:rPr lang="en-US" altLang="en-US" sz="2400" b="1">
                <a:latin typeface="Courier New" panose="02070309020205020404" pitchFamily="49" charset="0"/>
              </a:rPr>
              <a:t>  cout &lt;&lt; endl;</a:t>
            </a:r>
          </a:p>
          <a:p>
            <a:pPr eaLnBrk="1" hangingPunct="1">
              <a:lnSpc>
                <a:spcPct val="80000"/>
              </a:lnSpc>
              <a:buFontTx/>
              <a:buNone/>
            </a:pPr>
            <a:r>
              <a:rPr lang="en-US" altLang="en-US" sz="2400" b="1">
                <a:latin typeface="Courier New" panose="02070309020205020404" pitchFamily="49" charset="0"/>
              </a:rPr>
              <a:t>}</a:t>
            </a:r>
          </a:p>
          <a:p>
            <a:pPr eaLnBrk="1" hangingPunct="1">
              <a:lnSpc>
                <a:spcPct val="80000"/>
              </a:lnSpc>
              <a:buFontTx/>
              <a:buNone/>
            </a:pPr>
            <a:endParaRPr lang="en-US" altLang="en-US" sz="2400" b="1">
              <a:latin typeface="Courier New" panose="02070309020205020404" pitchFamily="49" charset="0"/>
            </a:endParaRPr>
          </a:p>
          <a:p>
            <a:pPr eaLnBrk="1" hangingPunct="1">
              <a:lnSpc>
                <a:spcPct val="80000"/>
              </a:lnSpc>
              <a:buFontTx/>
              <a:buNone/>
            </a:pPr>
            <a:r>
              <a:rPr lang="en-US" altLang="en-US" sz="2400" b="1">
                <a:latin typeface="Courier New" panose="02070309020205020404" pitchFamily="49" charset="0"/>
              </a:rPr>
              <a:t>void main(){</a:t>
            </a:r>
          </a:p>
          <a:p>
            <a:pPr eaLnBrk="1" hangingPunct="1">
              <a:lnSpc>
                <a:spcPct val="80000"/>
              </a:lnSpc>
              <a:buFontTx/>
              <a:buNone/>
            </a:pPr>
            <a:r>
              <a:rPr lang="en-US" altLang="en-US" sz="2400" b="1">
                <a:latin typeface="Courier New" panose="02070309020205020404" pitchFamily="49" charset="0"/>
              </a:rPr>
              <a:t>	garis();</a:t>
            </a:r>
          </a:p>
          <a:p>
            <a:pPr eaLnBrk="1" hangingPunct="1">
              <a:lnSpc>
                <a:spcPct val="80000"/>
              </a:lnSpc>
              <a:buFontTx/>
              <a:buNone/>
            </a:pPr>
            <a:r>
              <a:rPr lang="en-US" altLang="en-US" sz="2400" b="1">
                <a:latin typeface="Courier New" panose="02070309020205020404" pitchFamily="49" charset="0"/>
              </a:rPr>
              <a:t>  cout &lt;&lt; “Muhammad Rasulullah\n";</a:t>
            </a:r>
          </a:p>
          <a:p>
            <a:pPr eaLnBrk="1" hangingPunct="1">
              <a:lnSpc>
                <a:spcPct val="80000"/>
              </a:lnSpc>
              <a:buFontTx/>
              <a:buNone/>
            </a:pPr>
            <a:r>
              <a:rPr lang="en-US" altLang="en-US" sz="2400" b="1">
                <a:latin typeface="Courier New" panose="02070309020205020404" pitchFamily="49" charset="0"/>
              </a:rPr>
              <a:t>  garis();</a:t>
            </a:r>
          </a:p>
          <a:p>
            <a:pPr eaLnBrk="1" hangingPunct="1">
              <a:lnSpc>
                <a:spcPct val="80000"/>
              </a:lnSpc>
              <a:buFontTx/>
              <a:buNone/>
            </a:pPr>
            <a:r>
              <a:rPr lang="en-US" altLang="en-US" sz="2400" b="1">
                <a:latin typeface="Courier New" panose="02070309020205020404" pitchFamily="49"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DFCE862-DF05-4850-A306-A05AC4436AC2}"/>
              </a:ext>
            </a:extLst>
          </p:cNvPr>
          <p:cNvSpPr>
            <a:spLocks noGrp="1" noChangeArrowheads="1"/>
          </p:cNvSpPr>
          <p:nvPr>
            <p:ph type="title"/>
          </p:nvPr>
        </p:nvSpPr>
        <p:spPr>
          <a:xfrm>
            <a:off x="1981200" y="76200"/>
            <a:ext cx="8229600" cy="762000"/>
          </a:xfrm>
        </p:spPr>
        <p:txBody>
          <a:bodyPr/>
          <a:lstStyle/>
          <a:p>
            <a:pPr eaLnBrk="1" hangingPunct="1"/>
            <a:r>
              <a:rPr lang="en-US" altLang="en-US"/>
              <a:t>Deklarasi Fungsi</a:t>
            </a:r>
          </a:p>
        </p:txBody>
      </p:sp>
      <p:sp>
        <p:nvSpPr>
          <p:cNvPr id="12291" name="Rectangle 3">
            <a:extLst>
              <a:ext uri="{FF2B5EF4-FFF2-40B4-BE49-F238E27FC236}">
                <a16:creationId xmlns:a16="http://schemas.microsoft.com/office/drawing/2014/main" id="{174AE2D6-B9F9-4A04-86FF-1751E07E4BBE}"/>
              </a:ext>
            </a:extLst>
          </p:cNvPr>
          <p:cNvSpPr>
            <a:spLocks noGrp="1" noChangeArrowheads="1"/>
          </p:cNvSpPr>
          <p:nvPr>
            <p:ph type="body" idx="1"/>
          </p:nvPr>
        </p:nvSpPr>
        <p:spPr>
          <a:xfrm>
            <a:off x="1981200" y="990600"/>
            <a:ext cx="8229600" cy="3429000"/>
          </a:xfrm>
        </p:spPr>
        <p:txBody>
          <a:bodyPr/>
          <a:lstStyle/>
          <a:p>
            <a:pPr eaLnBrk="1" hangingPunct="1"/>
            <a:r>
              <a:rPr lang="en-US" altLang="en-US"/>
              <a:t>Deklarasi fungsi biasa dikenal juga dengan istilah proto-type fungsi.</a:t>
            </a:r>
          </a:p>
          <a:p>
            <a:pPr eaLnBrk="1" hangingPunct="1"/>
            <a:r>
              <a:rPr lang="en-US" altLang="en-US"/>
              <a:t>Deklarasi fungsi hanya diperlukan bila definisi fungsi-fungsi lain ditulis di bawah penulisan fungsi main/utama.</a:t>
            </a:r>
          </a:p>
          <a:p>
            <a:pPr eaLnBrk="1" hangingPunct="1"/>
            <a:r>
              <a:rPr lang="en-US" altLang="en-US"/>
              <a:t>Deklarasi fungsi ditulis di atas fungsi main.</a:t>
            </a:r>
          </a:p>
        </p:txBody>
      </p:sp>
      <p:sp>
        <p:nvSpPr>
          <p:cNvPr id="12292" name="Rectangle 4">
            <a:extLst>
              <a:ext uri="{FF2B5EF4-FFF2-40B4-BE49-F238E27FC236}">
                <a16:creationId xmlns:a16="http://schemas.microsoft.com/office/drawing/2014/main" id="{D1724C16-3849-443E-A1BE-B0E47C2119E2}"/>
              </a:ext>
            </a:extLst>
          </p:cNvPr>
          <p:cNvSpPr>
            <a:spLocks noChangeArrowheads="1"/>
          </p:cNvSpPr>
          <p:nvPr/>
        </p:nvSpPr>
        <p:spPr bwMode="auto">
          <a:xfrm>
            <a:off x="1905000" y="4953000"/>
            <a:ext cx="8382000"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2600" b="1">
                <a:latin typeface="Courier New" panose="02070309020205020404" pitchFamily="49" charset="0"/>
              </a:rPr>
              <a:t>tipeFungsi namaFungsi(daftar tipe param);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EE445D3-35EC-481B-A5A8-0B1D744340EF}"/>
              </a:ext>
            </a:extLst>
          </p:cNvPr>
          <p:cNvSpPr>
            <a:spLocks noGrp="1" noChangeArrowheads="1"/>
          </p:cNvSpPr>
          <p:nvPr>
            <p:ph type="body" idx="1"/>
          </p:nvPr>
        </p:nvSpPr>
        <p:spPr>
          <a:xfrm>
            <a:off x="1981200" y="304801"/>
            <a:ext cx="8229600" cy="5821363"/>
          </a:xfrm>
        </p:spPr>
        <p:txBody>
          <a:bodyPr>
            <a:normAutofit lnSpcReduction="10000"/>
          </a:bodyPr>
          <a:lstStyle/>
          <a:p>
            <a:pPr eaLnBrk="1" hangingPunct="1">
              <a:lnSpc>
                <a:spcPct val="90000"/>
              </a:lnSpc>
              <a:buFontTx/>
              <a:buNone/>
            </a:pPr>
            <a:r>
              <a:rPr lang="en-US" altLang="en-US" u="sng"/>
              <a:t>Contoh:</a:t>
            </a:r>
          </a:p>
          <a:p>
            <a:pPr eaLnBrk="1" hangingPunct="1">
              <a:lnSpc>
                <a:spcPct val="90000"/>
              </a:lnSpc>
              <a:buFontTx/>
              <a:buNone/>
            </a:pPr>
            <a:endParaRPr lang="en-US" altLang="en-US" sz="2400" b="1">
              <a:latin typeface="Courier New" panose="02070309020205020404" pitchFamily="49" charset="0"/>
            </a:endParaRPr>
          </a:p>
          <a:p>
            <a:pPr eaLnBrk="1" hangingPunct="1">
              <a:lnSpc>
                <a:spcPct val="90000"/>
              </a:lnSpc>
              <a:buFontTx/>
              <a:buNone/>
            </a:pPr>
            <a:r>
              <a:rPr lang="en-US" altLang="en-US" sz="2400" b="1">
                <a:latin typeface="Courier New" panose="02070309020205020404" pitchFamily="49" charset="0"/>
              </a:rPr>
              <a:t>void garis(); 			</a:t>
            </a:r>
            <a:r>
              <a:rPr lang="en-US" altLang="en-US" sz="2400" b="1">
                <a:solidFill>
                  <a:srgbClr val="FF3300"/>
                </a:solidFill>
                <a:latin typeface="Courier New" panose="02070309020205020404" pitchFamily="49" charset="0"/>
                <a:sym typeface="Wingdings" panose="05000000000000000000" pitchFamily="2" charset="2"/>
              </a:rPr>
              <a:t> deklarasi fungsi</a:t>
            </a:r>
            <a:endParaRPr lang="en-US" altLang="en-US" sz="2400" b="1">
              <a:solidFill>
                <a:srgbClr val="FF3300"/>
              </a:solidFill>
              <a:latin typeface="Courier New" panose="02070309020205020404" pitchFamily="49" charset="0"/>
            </a:endParaRPr>
          </a:p>
          <a:p>
            <a:pPr eaLnBrk="1" hangingPunct="1">
              <a:lnSpc>
                <a:spcPct val="90000"/>
              </a:lnSpc>
              <a:buFontTx/>
              <a:buNone/>
            </a:pPr>
            <a:endParaRPr lang="en-US" altLang="en-US" sz="2400" b="1">
              <a:latin typeface="Courier New" panose="02070309020205020404" pitchFamily="49" charset="0"/>
            </a:endParaRPr>
          </a:p>
          <a:p>
            <a:pPr eaLnBrk="1" hangingPunct="1">
              <a:lnSpc>
                <a:spcPct val="90000"/>
              </a:lnSpc>
              <a:buFontTx/>
              <a:buNone/>
            </a:pPr>
            <a:r>
              <a:rPr lang="en-US" altLang="en-US" sz="2400" b="1">
                <a:latin typeface="Courier New" panose="02070309020205020404" pitchFamily="49" charset="0"/>
              </a:rPr>
              <a:t>void main(){</a:t>
            </a:r>
          </a:p>
          <a:p>
            <a:pPr eaLnBrk="1" hangingPunct="1">
              <a:lnSpc>
                <a:spcPct val="90000"/>
              </a:lnSpc>
              <a:buFontTx/>
              <a:buNone/>
            </a:pPr>
            <a:r>
              <a:rPr lang="en-US" altLang="en-US" sz="2400" b="1">
                <a:latin typeface="Courier New" panose="02070309020205020404" pitchFamily="49" charset="0"/>
              </a:rPr>
              <a:t>	garis();</a:t>
            </a:r>
          </a:p>
          <a:p>
            <a:pPr eaLnBrk="1" hangingPunct="1">
              <a:lnSpc>
                <a:spcPct val="90000"/>
              </a:lnSpc>
              <a:buFontTx/>
              <a:buNone/>
            </a:pPr>
            <a:r>
              <a:rPr lang="en-US" altLang="en-US" sz="2400" b="1">
                <a:latin typeface="Courier New" panose="02070309020205020404" pitchFamily="49" charset="0"/>
              </a:rPr>
              <a:t>   cout &lt;&lt; “Muhammad Rasulullah\n";</a:t>
            </a:r>
          </a:p>
          <a:p>
            <a:pPr eaLnBrk="1" hangingPunct="1">
              <a:lnSpc>
                <a:spcPct val="90000"/>
              </a:lnSpc>
              <a:buFontTx/>
              <a:buNone/>
            </a:pPr>
            <a:r>
              <a:rPr lang="en-US" altLang="en-US" sz="2400" b="1">
                <a:latin typeface="Courier New" panose="02070309020205020404" pitchFamily="49" charset="0"/>
              </a:rPr>
              <a:t>   garis();</a:t>
            </a:r>
          </a:p>
          <a:p>
            <a:pPr eaLnBrk="1" hangingPunct="1">
              <a:lnSpc>
                <a:spcPct val="90000"/>
              </a:lnSpc>
              <a:buFontTx/>
              <a:buNone/>
            </a:pPr>
            <a:r>
              <a:rPr lang="en-US" altLang="en-US" sz="2400" b="1">
                <a:latin typeface="Courier New" panose="02070309020205020404" pitchFamily="49" charset="0"/>
              </a:rPr>
              <a:t>}</a:t>
            </a:r>
          </a:p>
          <a:p>
            <a:pPr eaLnBrk="1" hangingPunct="1">
              <a:lnSpc>
                <a:spcPct val="90000"/>
              </a:lnSpc>
              <a:buFontTx/>
              <a:buNone/>
            </a:pPr>
            <a:endParaRPr lang="en-US" altLang="en-US" sz="2400" b="1">
              <a:latin typeface="Courier New" panose="02070309020205020404" pitchFamily="49" charset="0"/>
            </a:endParaRPr>
          </a:p>
          <a:p>
            <a:pPr eaLnBrk="1" hangingPunct="1">
              <a:lnSpc>
                <a:spcPct val="90000"/>
              </a:lnSpc>
              <a:buFontTx/>
              <a:buNone/>
            </a:pPr>
            <a:r>
              <a:rPr lang="en-US" altLang="en-US" sz="2400" b="1">
                <a:latin typeface="Courier New" panose="02070309020205020404" pitchFamily="49" charset="0"/>
              </a:rPr>
              <a:t>void garis(){</a:t>
            </a:r>
          </a:p>
          <a:p>
            <a:pPr eaLnBrk="1" hangingPunct="1">
              <a:lnSpc>
                <a:spcPct val="90000"/>
              </a:lnSpc>
              <a:buFontTx/>
              <a:buNone/>
            </a:pPr>
            <a:r>
              <a:rPr lang="en-US" altLang="en-US" sz="2400" b="1">
                <a:latin typeface="Courier New" panose="02070309020205020404" pitchFamily="49" charset="0"/>
              </a:rPr>
              <a:t>	cout &lt;&lt; "-------------------------\n";</a:t>
            </a:r>
          </a:p>
          <a:p>
            <a:pPr eaLnBrk="1" hangingPunct="1">
              <a:lnSpc>
                <a:spcPct val="90000"/>
              </a:lnSpc>
              <a:buFontTx/>
              <a:buNone/>
            </a:pPr>
            <a:r>
              <a:rPr lang="en-US" altLang="en-US" sz="2400" b="1">
                <a:latin typeface="Courier New" panose="02070309020205020404" pitchFamily="49" charset="0"/>
              </a:rPr>
              <a:t>}</a:t>
            </a:r>
          </a:p>
          <a:p>
            <a:pPr eaLnBrk="1" hangingPunct="1">
              <a:lnSpc>
                <a:spcPct val="90000"/>
              </a:lnSpc>
              <a:buFontTx/>
              <a:buNone/>
            </a:pPr>
            <a:endParaRPr lang="en-US" altLang="en-US" sz="2400" b="1">
              <a:latin typeface="Courier New" panose="02070309020205020404" pitchFamily="49" charset="0"/>
            </a:endParaRPr>
          </a:p>
        </p:txBody>
      </p:sp>
      <p:sp>
        <p:nvSpPr>
          <p:cNvPr id="13315" name="Oval 3">
            <a:extLst>
              <a:ext uri="{FF2B5EF4-FFF2-40B4-BE49-F238E27FC236}">
                <a16:creationId xmlns:a16="http://schemas.microsoft.com/office/drawing/2014/main" id="{9CB851BD-5AEE-4198-AD0D-785FAB89A2F4}"/>
              </a:ext>
            </a:extLst>
          </p:cNvPr>
          <p:cNvSpPr>
            <a:spLocks noChangeArrowheads="1"/>
          </p:cNvSpPr>
          <p:nvPr/>
        </p:nvSpPr>
        <p:spPr bwMode="auto">
          <a:xfrm>
            <a:off x="1828800" y="4038600"/>
            <a:ext cx="7543800" cy="1752600"/>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316" name="Text Box 4">
            <a:extLst>
              <a:ext uri="{FF2B5EF4-FFF2-40B4-BE49-F238E27FC236}">
                <a16:creationId xmlns:a16="http://schemas.microsoft.com/office/drawing/2014/main" id="{4A0747FF-E449-4E7D-B5F2-45E517A2CB51}"/>
              </a:ext>
            </a:extLst>
          </p:cNvPr>
          <p:cNvSpPr txBox="1">
            <a:spLocks noChangeArrowheads="1"/>
          </p:cNvSpPr>
          <p:nvPr/>
        </p:nvSpPr>
        <p:spPr bwMode="auto">
          <a:xfrm>
            <a:off x="7086600" y="5591176"/>
            <a:ext cx="3581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definisi fungsi </a:t>
            </a:r>
            <a:r>
              <a:rPr lang="en-US" altLang="en-US" b="1">
                <a:latin typeface="Courier New" panose="02070309020205020404" pitchFamily="49" charset="0"/>
              </a:rPr>
              <a:t>garis()</a:t>
            </a:r>
            <a:r>
              <a:rPr lang="en-US" altLang="en-US"/>
              <a:t> terletak di bawah fungsi </a:t>
            </a:r>
            <a:r>
              <a:rPr lang="en-US" altLang="en-US" b="1">
                <a:latin typeface="Courier New" panose="02070309020205020404" pitchFamily="49" charset="0"/>
              </a:rPr>
              <a:t>main()</a:t>
            </a:r>
            <a:r>
              <a:rPr lang="en-US" altLang="en-US"/>
              <a:t>, oleh karena itu dibutuhkan deklarasi fungsi di atas fungsi </a:t>
            </a:r>
            <a:r>
              <a:rPr lang="en-US" altLang="en-US" b="1">
                <a:latin typeface="Courier New" panose="02070309020205020404" pitchFamily="49" charset="0"/>
              </a:rPr>
              <a:t>main()</a:t>
            </a:r>
          </a:p>
        </p:txBody>
      </p:sp>
      <p:cxnSp>
        <p:nvCxnSpPr>
          <p:cNvPr id="13317" name="AutoShape 5">
            <a:extLst>
              <a:ext uri="{FF2B5EF4-FFF2-40B4-BE49-F238E27FC236}">
                <a16:creationId xmlns:a16="http://schemas.microsoft.com/office/drawing/2014/main" id="{73A3B420-6C77-48E4-BDFC-B5213FFD603F}"/>
              </a:ext>
            </a:extLst>
          </p:cNvPr>
          <p:cNvCxnSpPr>
            <a:cxnSpLocks noChangeShapeType="1"/>
            <a:stCxn id="13315" idx="4"/>
            <a:endCxn id="13316" idx="1"/>
          </p:cNvCxnSpPr>
          <p:nvPr/>
        </p:nvCxnSpPr>
        <p:spPr bwMode="auto">
          <a:xfrm rot="16200000" flipH="1">
            <a:off x="6155531" y="5255419"/>
            <a:ext cx="376238" cy="1485900"/>
          </a:xfrm>
          <a:prstGeom prst="bentConnector2">
            <a:avLst/>
          </a:prstGeom>
          <a:noFill/>
          <a:ln w="38100">
            <a:solidFill>
              <a:srgbClr val="FF3300"/>
            </a:solidFill>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05AA6A6-98E6-49A5-B831-E2AEA55F5F8E}"/>
              </a:ext>
            </a:extLst>
          </p:cNvPr>
          <p:cNvSpPr>
            <a:spLocks noGrp="1" noChangeArrowheads="1"/>
          </p:cNvSpPr>
          <p:nvPr>
            <p:ph type="title"/>
          </p:nvPr>
        </p:nvSpPr>
        <p:spPr>
          <a:xfrm>
            <a:off x="1981200" y="76200"/>
            <a:ext cx="8229600" cy="914400"/>
          </a:xfrm>
        </p:spPr>
        <p:txBody>
          <a:bodyPr/>
          <a:lstStyle/>
          <a:p>
            <a:pPr eaLnBrk="1" hangingPunct="1"/>
            <a:r>
              <a:rPr lang="en-US" altLang="en-US"/>
              <a:t>Input dan Output Fungsi</a:t>
            </a:r>
          </a:p>
        </p:txBody>
      </p:sp>
      <p:sp>
        <p:nvSpPr>
          <p:cNvPr id="14339" name="Rectangle 3">
            <a:extLst>
              <a:ext uri="{FF2B5EF4-FFF2-40B4-BE49-F238E27FC236}">
                <a16:creationId xmlns:a16="http://schemas.microsoft.com/office/drawing/2014/main" id="{E540D8A6-9522-4042-847A-587F81BC709F}"/>
              </a:ext>
            </a:extLst>
          </p:cNvPr>
          <p:cNvSpPr>
            <a:spLocks noGrp="1" noChangeArrowheads="1"/>
          </p:cNvSpPr>
          <p:nvPr>
            <p:ph type="body" idx="1"/>
          </p:nvPr>
        </p:nvSpPr>
        <p:spPr>
          <a:xfrm>
            <a:off x="1676400" y="1143000"/>
            <a:ext cx="8839200" cy="5562600"/>
          </a:xfrm>
        </p:spPr>
        <p:txBody>
          <a:bodyPr/>
          <a:lstStyle/>
          <a:p>
            <a:pPr marL="0" indent="0">
              <a:buNone/>
            </a:pPr>
            <a:r>
              <a:rPr lang="en-US" altLang="en-US" sz="3600"/>
              <a:t>Fungsi seperti halnya program pada umumnya, dapat menerima input dan memberikan output. Input dapat diberikan dengan penggunaan parameter (parameter passing) dengan dua cara, yaitu:</a:t>
            </a:r>
          </a:p>
          <a:p>
            <a:pPr marL="828675" lvl="1"/>
            <a:r>
              <a:rPr lang="en-US" altLang="en-US" sz="3600"/>
              <a:t> Passing By Value</a:t>
            </a:r>
          </a:p>
          <a:p>
            <a:pPr marL="828675" lvl="1"/>
            <a:r>
              <a:rPr lang="en-US" altLang="en-US" sz="3600"/>
              <a:t> Passing By Reference</a:t>
            </a:r>
          </a:p>
          <a:p>
            <a:pPr marL="0" indent="0">
              <a:buNone/>
            </a:pPr>
            <a:r>
              <a:rPr lang="en-US" altLang="en-US" sz="3600"/>
              <a:t>Sedangkan output dapat diberikan lewat penggunaan statement return.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FC274D0-1B01-46C4-9A7E-2F2A7D0882E8}"/>
              </a:ext>
            </a:extLst>
          </p:cNvPr>
          <p:cNvSpPr>
            <a:spLocks noGrp="1" noChangeArrowheads="1"/>
          </p:cNvSpPr>
          <p:nvPr>
            <p:ph type="title"/>
          </p:nvPr>
        </p:nvSpPr>
        <p:spPr/>
        <p:txBody>
          <a:bodyPr/>
          <a:lstStyle/>
          <a:p>
            <a:pPr eaLnBrk="1" hangingPunct="1"/>
            <a:r>
              <a:rPr lang="en-US" altLang="en-US"/>
              <a:t>Passing By Value</a:t>
            </a:r>
          </a:p>
        </p:txBody>
      </p:sp>
      <p:sp>
        <p:nvSpPr>
          <p:cNvPr id="15363" name="Rectangle 3">
            <a:extLst>
              <a:ext uri="{FF2B5EF4-FFF2-40B4-BE49-F238E27FC236}">
                <a16:creationId xmlns:a16="http://schemas.microsoft.com/office/drawing/2014/main" id="{E2BB813E-10E2-45B3-BB14-225A67BB3EED}"/>
              </a:ext>
            </a:extLst>
          </p:cNvPr>
          <p:cNvSpPr>
            <a:spLocks noGrp="1" noChangeArrowheads="1"/>
          </p:cNvSpPr>
          <p:nvPr>
            <p:ph type="body" idx="1"/>
          </p:nvPr>
        </p:nvSpPr>
        <p:spPr>
          <a:xfrm>
            <a:off x="1981200" y="1600200"/>
            <a:ext cx="8229600" cy="4953000"/>
          </a:xfrm>
        </p:spPr>
        <p:txBody>
          <a:bodyPr/>
          <a:lstStyle/>
          <a:p>
            <a:pPr eaLnBrk="1" hangingPunct="1">
              <a:lnSpc>
                <a:spcPct val="90000"/>
              </a:lnSpc>
            </a:pPr>
            <a:r>
              <a:rPr lang="en-US" altLang="en-US"/>
              <a:t>Pada teknik passing-by-value, parameter fungsi menangkap </a:t>
            </a:r>
            <a:r>
              <a:rPr lang="en-US" altLang="en-US" u="sng"/>
              <a:t>nilai</a:t>
            </a:r>
            <a:r>
              <a:rPr lang="en-US" altLang="en-US"/>
              <a:t> (value) dari argumen yang dikirim dan disimpan ke dalam variabel yang berbeda lokasi memori-nya.</a:t>
            </a:r>
          </a:p>
          <a:p>
            <a:pPr eaLnBrk="1" hangingPunct="1">
              <a:lnSpc>
                <a:spcPct val="90000"/>
              </a:lnSpc>
            </a:pPr>
            <a:r>
              <a:rPr lang="en-US" altLang="en-US"/>
              <a:t>Dikarenakan lokasi memori yang berbeda, perubahan nilai yang terjadi pada variabel tersebut tidak mempengaruhi nilai pada variabel yang dikirimkan sebagai argumen pada pemanggil fungsi.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95F4073-9382-445F-B584-3C134372E900}"/>
              </a:ext>
            </a:extLst>
          </p:cNvPr>
          <p:cNvSpPr>
            <a:spLocks noGrp="1" noChangeArrowheads="1"/>
          </p:cNvSpPr>
          <p:nvPr>
            <p:ph type="body" idx="1"/>
          </p:nvPr>
        </p:nvSpPr>
        <p:spPr>
          <a:xfrm>
            <a:off x="1676400" y="152400"/>
            <a:ext cx="8839200" cy="6553200"/>
          </a:xfrm>
        </p:spPr>
        <p:txBody>
          <a:bodyPr/>
          <a:lstStyle/>
          <a:p>
            <a:pPr eaLnBrk="1" hangingPunct="1">
              <a:buFontTx/>
              <a:buNone/>
            </a:pPr>
            <a:r>
              <a:rPr lang="en-US" altLang="en-US" b="1">
                <a:latin typeface="Courier New" panose="02070309020205020404" pitchFamily="49" charset="0"/>
              </a:rPr>
              <a:t>void nilai(int a){</a:t>
            </a:r>
          </a:p>
          <a:p>
            <a:pPr eaLnBrk="1" hangingPunct="1">
              <a:buFontTx/>
              <a:buNone/>
            </a:pPr>
            <a:r>
              <a:rPr lang="en-US" altLang="en-US" b="1">
                <a:latin typeface="Courier New" panose="02070309020205020404" pitchFamily="49" charset="0"/>
              </a:rPr>
              <a:t>  a = 10;</a:t>
            </a:r>
          </a:p>
          <a:p>
            <a:pPr eaLnBrk="1" hangingPunct="1">
              <a:buFontTx/>
              <a:buNone/>
            </a:pPr>
            <a:r>
              <a:rPr lang="en-US" altLang="en-US" b="1">
                <a:latin typeface="Courier New" panose="02070309020205020404" pitchFamily="49" charset="0"/>
              </a:rPr>
              <a:t>}</a:t>
            </a:r>
          </a:p>
          <a:p>
            <a:pPr eaLnBrk="1" hangingPunct="1">
              <a:buFontTx/>
              <a:buNone/>
            </a:pPr>
            <a:endParaRPr lang="en-US" altLang="en-US" b="1">
              <a:latin typeface="Courier New" panose="02070309020205020404" pitchFamily="49" charset="0"/>
            </a:endParaRPr>
          </a:p>
          <a:p>
            <a:pPr eaLnBrk="1" hangingPunct="1">
              <a:buFontTx/>
              <a:buNone/>
            </a:pPr>
            <a:r>
              <a:rPr lang="en-US" altLang="en-US" b="1">
                <a:latin typeface="Courier New" panose="02070309020205020404" pitchFamily="49" charset="0"/>
              </a:rPr>
              <a:t>main(){</a:t>
            </a:r>
          </a:p>
          <a:p>
            <a:pPr eaLnBrk="1" hangingPunct="1">
              <a:buFontTx/>
              <a:buNone/>
            </a:pPr>
            <a:r>
              <a:rPr lang="en-US" altLang="en-US" b="1">
                <a:latin typeface="Courier New" panose="02070309020205020404" pitchFamily="49" charset="0"/>
              </a:rPr>
              <a:t>  int a = 5;</a:t>
            </a:r>
          </a:p>
          <a:p>
            <a:pPr eaLnBrk="1" hangingPunct="1">
              <a:buFontTx/>
              <a:buNone/>
            </a:pPr>
            <a:r>
              <a:rPr lang="en-US" altLang="en-US" b="1">
                <a:latin typeface="Courier New" panose="02070309020205020404" pitchFamily="49" charset="0"/>
              </a:rPr>
              <a:t>  cout &lt;&lt; "Nilai awal :" &lt;&lt; a &lt;&lt; endl;</a:t>
            </a:r>
          </a:p>
          <a:p>
            <a:pPr eaLnBrk="1" hangingPunct="1">
              <a:buFontTx/>
              <a:buNone/>
            </a:pPr>
            <a:r>
              <a:rPr lang="en-US" altLang="en-US" b="1">
                <a:latin typeface="Courier New" panose="02070309020205020404" pitchFamily="49" charset="0"/>
              </a:rPr>
              <a:t>  nilai(a);		</a:t>
            </a:r>
            <a:r>
              <a:rPr lang="en-US" altLang="en-US" b="1">
                <a:solidFill>
                  <a:srgbClr val="FF3300"/>
                </a:solidFill>
                <a:latin typeface="Courier New" panose="02070309020205020404" pitchFamily="49" charset="0"/>
                <a:sym typeface="Wingdings" panose="05000000000000000000" pitchFamily="2" charset="2"/>
              </a:rPr>
              <a:t> passing by value</a:t>
            </a:r>
            <a:endParaRPr lang="en-US" altLang="en-US" b="1">
              <a:solidFill>
                <a:srgbClr val="FF3300"/>
              </a:solidFill>
              <a:latin typeface="Courier New" panose="02070309020205020404" pitchFamily="49" charset="0"/>
            </a:endParaRPr>
          </a:p>
          <a:p>
            <a:pPr eaLnBrk="1" hangingPunct="1">
              <a:buFontTx/>
              <a:buNone/>
            </a:pPr>
            <a:r>
              <a:rPr lang="en-US" altLang="en-US" b="1">
                <a:latin typeface="Courier New" panose="02070309020205020404" pitchFamily="49" charset="0"/>
              </a:rPr>
              <a:t>  cout &lt;&lt; "Nilai akhir:" &lt;&lt; a &lt;&lt; endl;</a:t>
            </a:r>
          </a:p>
          <a:p>
            <a:pPr eaLnBrk="1" hangingPunct="1">
              <a:buFontTx/>
              <a:buNone/>
            </a:pPr>
            <a:r>
              <a:rPr lang="en-US" altLang="en-US" b="1">
                <a:latin typeface="Courier New" panose="02070309020205020404" pitchFamily="49"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57B43CD-8872-4378-9B7B-9012136193AC}"/>
              </a:ext>
            </a:extLst>
          </p:cNvPr>
          <p:cNvSpPr>
            <a:spLocks noGrp="1" noChangeArrowheads="1"/>
          </p:cNvSpPr>
          <p:nvPr>
            <p:ph type="title"/>
          </p:nvPr>
        </p:nvSpPr>
        <p:spPr/>
        <p:txBody>
          <a:bodyPr/>
          <a:lstStyle/>
          <a:p>
            <a:pPr eaLnBrk="1" hangingPunct="1"/>
            <a:r>
              <a:rPr lang="en-US" altLang="en-US"/>
              <a:t>Passing By Reference</a:t>
            </a:r>
          </a:p>
        </p:txBody>
      </p:sp>
      <p:sp>
        <p:nvSpPr>
          <p:cNvPr id="17411" name="Rectangle 3">
            <a:extLst>
              <a:ext uri="{FF2B5EF4-FFF2-40B4-BE49-F238E27FC236}">
                <a16:creationId xmlns:a16="http://schemas.microsoft.com/office/drawing/2014/main" id="{B8EC0C11-BB5D-41E0-8CB2-AE35E102A881}"/>
              </a:ext>
            </a:extLst>
          </p:cNvPr>
          <p:cNvSpPr>
            <a:spLocks noGrp="1" noChangeArrowheads="1"/>
          </p:cNvSpPr>
          <p:nvPr>
            <p:ph type="body" idx="1"/>
          </p:nvPr>
        </p:nvSpPr>
        <p:spPr>
          <a:xfrm>
            <a:off x="1676400" y="1600200"/>
            <a:ext cx="8763000" cy="5029200"/>
          </a:xfrm>
        </p:spPr>
        <p:txBody>
          <a:bodyPr/>
          <a:lstStyle/>
          <a:p>
            <a:pPr eaLnBrk="1" hangingPunct="1"/>
            <a:r>
              <a:rPr lang="en-US" altLang="en-US"/>
              <a:t>Pada teknik passing-by-reference, parameter fungsi menangkap </a:t>
            </a:r>
            <a:r>
              <a:rPr lang="en-US" altLang="en-US" u="sng"/>
              <a:t>alamat memori</a:t>
            </a:r>
            <a:r>
              <a:rPr lang="en-US" altLang="en-US"/>
              <a:t> dari argumen yang dikirim ke dalam variabel.</a:t>
            </a:r>
          </a:p>
          <a:p>
            <a:pPr eaLnBrk="1" hangingPunct="1"/>
            <a:r>
              <a:rPr lang="en-US" altLang="en-US"/>
              <a:t>Segala perubahan yang </a:t>
            </a:r>
            <a:r>
              <a:rPr lang="en-US" altLang="en-US" u="sng"/>
              <a:t>mengacu</a:t>
            </a:r>
            <a:r>
              <a:rPr lang="en-US" altLang="en-US"/>
              <a:t> (refer) pada lokasi memori dari variabel yang dijadikan sebagai argumen pada pemanggil fungsi tentu saja akan langsung merubah nilainya, karena menggunakan lokasi memori yang sama.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E69F53E-DC53-45AE-B04F-709C7CA69240}"/>
              </a:ext>
            </a:extLst>
          </p:cNvPr>
          <p:cNvSpPr>
            <a:spLocks noGrp="1" noChangeArrowheads="1"/>
          </p:cNvSpPr>
          <p:nvPr>
            <p:ph type="body" idx="1"/>
          </p:nvPr>
        </p:nvSpPr>
        <p:spPr>
          <a:xfrm>
            <a:off x="1676400" y="152400"/>
            <a:ext cx="8839200" cy="6553200"/>
          </a:xfrm>
        </p:spPr>
        <p:txBody>
          <a:bodyPr/>
          <a:lstStyle/>
          <a:p>
            <a:pPr eaLnBrk="1" hangingPunct="1">
              <a:lnSpc>
                <a:spcPct val="90000"/>
              </a:lnSpc>
              <a:buFontTx/>
              <a:buNone/>
            </a:pPr>
            <a:r>
              <a:rPr lang="en-US" altLang="en-US" b="1">
                <a:latin typeface="Courier New" panose="02070309020205020404" pitchFamily="49" charset="0"/>
              </a:rPr>
              <a:t>void nilai(int &amp;a){   </a:t>
            </a:r>
            <a:r>
              <a:rPr lang="en-US" altLang="en-US" b="1">
                <a:solidFill>
                  <a:srgbClr val="FF3300"/>
                </a:solidFill>
                <a:latin typeface="Courier New" panose="02070309020205020404" pitchFamily="49" charset="0"/>
                <a:sym typeface="Wingdings" panose="05000000000000000000" pitchFamily="2" charset="2"/>
              </a:rPr>
              <a:t> passing by           </a:t>
            </a:r>
            <a:r>
              <a:rPr lang="en-US" altLang="en-US" b="1">
                <a:latin typeface="Courier New" panose="02070309020205020404" pitchFamily="49" charset="0"/>
              </a:rPr>
              <a:t>a = 10;</a:t>
            </a:r>
            <a:r>
              <a:rPr lang="en-US" altLang="en-US" b="1">
                <a:solidFill>
                  <a:srgbClr val="FF3300"/>
                </a:solidFill>
                <a:latin typeface="Courier New" panose="02070309020205020404" pitchFamily="49" charset="0"/>
                <a:sym typeface="Wingdings" panose="05000000000000000000" pitchFamily="2" charset="2"/>
              </a:rPr>
              <a:t> 				reference</a:t>
            </a:r>
            <a:endParaRPr lang="en-US" altLang="en-US" b="1">
              <a:latin typeface="Courier New" panose="02070309020205020404" pitchFamily="49" charset="0"/>
            </a:endParaRPr>
          </a:p>
          <a:p>
            <a:pPr eaLnBrk="1" hangingPunct="1">
              <a:lnSpc>
                <a:spcPct val="90000"/>
              </a:lnSpc>
              <a:buFontTx/>
              <a:buNone/>
            </a:pPr>
            <a:r>
              <a:rPr lang="en-US" altLang="en-US" b="1">
                <a:latin typeface="Courier New" panose="02070309020205020404" pitchFamily="49" charset="0"/>
              </a:rPr>
              <a:t>}</a:t>
            </a:r>
          </a:p>
          <a:p>
            <a:pPr eaLnBrk="1" hangingPunct="1">
              <a:lnSpc>
                <a:spcPct val="90000"/>
              </a:lnSpc>
              <a:buFontTx/>
              <a:buNone/>
            </a:pPr>
            <a:endParaRPr lang="en-US" altLang="en-US" b="1">
              <a:latin typeface="Courier New" panose="02070309020205020404" pitchFamily="49" charset="0"/>
            </a:endParaRPr>
          </a:p>
          <a:p>
            <a:pPr eaLnBrk="1" hangingPunct="1">
              <a:lnSpc>
                <a:spcPct val="90000"/>
              </a:lnSpc>
              <a:buFontTx/>
              <a:buNone/>
            </a:pPr>
            <a:r>
              <a:rPr lang="en-US" altLang="en-US" b="1">
                <a:latin typeface="Courier New" panose="02070309020205020404" pitchFamily="49" charset="0"/>
              </a:rPr>
              <a:t>main(){</a:t>
            </a:r>
          </a:p>
          <a:p>
            <a:pPr eaLnBrk="1" hangingPunct="1">
              <a:lnSpc>
                <a:spcPct val="90000"/>
              </a:lnSpc>
              <a:buFontTx/>
              <a:buNone/>
            </a:pPr>
            <a:r>
              <a:rPr lang="en-US" altLang="en-US" b="1">
                <a:latin typeface="Courier New" panose="02070309020205020404" pitchFamily="49" charset="0"/>
              </a:rPr>
              <a:t>  int a = 5;</a:t>
            </a:r>
          </a:p>
          <a:p>
            <a:pPr eaLnBrk="1" hangingPunct="1">
              <a:lnSpc>
                <a:spcPct val="90000"/>
              </a:lnSpc>
              <a:buFontTx/>
              <a:buNone/>
            </a:pPr>
            <a:r>
              <a:rPr lang="en-US" altLang="en-US" b="1">
                <a:latin typeface="Courier New" panose="02070309020205020404" pitchFamily="49" charset="0"/>
              </a:rPr>
              <a:t>  cout &lt;&lt; "Nilai awal :" &lt;&lt; a &lt;&lt; endl;</a:t>
            </a:r>
          </a:p>
          <a:p>
            <a:pPr eaLnBrk="1" hangingPunct="1">
              <a:lnSpc>
                <a:spcPct val="90000"/>
              </a:lnSpc>
              <a:buFontTx/>
              <a:buNone/>
            </a:pPr>
            <a:r>
              <a:rPr lang="en-US" altLang="en-US" b="1">
                <a:latin typeface="Courier New" panose="02070309020205020404" pitchFamily="49" charset="0"/>
              </a:rPr>
              <a:t>  nilai(a);</a:t>
            </a:r>
            <a:endParaRPr lang="en-US" altLang="en-US" b="1">
              <a:solidFill>
                <a:srgbClr val="FF3300"/>
              </a:solidFill>
              <a:latin typeface="Courier New" panose="02070309020205020404" pitchFamily="49" charset="0"/>
            </a:endParaRPr>
          </a:p>
          <a:p>
            <a:pPr eaLnBrk="1" hangingPunct="1">
              <a:lnSpc>
                <a:spcPct val="90000"/>
              </a:lnSpc>
              <a:buFontTx/>
              <a:buNone/>
            </a:pPr>
            <a:r>
              <a:rPr lang="en-US" altLang="en-US" b="1">
                <a:latin typeface="Courier New" panose="02070309020205020404" pitchFamily="49" charset="0"/>
              </a:rPr>
              <a:t>  cout &lt;&lt; "Nilai akhir:" &lt;&lt; a &lt;&lt; endl;</a:t>
            </a:r>
          </a:p>
          <a:p>
            <a:pPr eaLnBrk="1" hangingPunct="1">
              <a:lnSpc>
                <a:spcPct val="90000"/>
              </a:lnSpc>
              <a:buFontTx/>
              <a:buNone/>
            </a:pPr>
            <a:r>
              <a:rPr lang="en-US" altLang="en-US" b="1">
                <a:latin typeface="Courier New" panose="02070309020205020404" pitchFamily="49"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21070B9-BB7B-4664-AA44-CC3DC642377E}"/>
              </a:ext>
            </a:extLst>
          </p:cNvPr>
          <p:cNvSpPr>
            <a:spLocks noGrp="1" noChangeArrowheads="1"/>
          </p:cNvSpPr>
          <p:nvPr>
            <p:ph type="body" idx="1"/>
          </p:nvPr>
        </p:nvSpPr>
        <p:spPr>
          <a:xfrm>
            <a:off x="1676400" y="152400"/>
            <a:ext cx="8839200" cy="6553200"/>
          </a:xfrm>
        </p:spPr>
        <p:txBody>
          <a:bodyPr/>
          <a:lstStyle/>
          <a:p>
            <a:pPr eaLnBrk="1" hangingPunct="1">
              <a:lnSpc>
                <a:spcPct val="80000"/>
              </a:lnSpc>
              <a:buFontTx/>
              <a:buNone/>
            </a:pPr>
            <a:r>
              <a:rPr lang="en-US" altLang="en-US" b="1">
                <a:latin typeface="Courier New" panose="02070309020205020404" pitchFamily="49" charset="0"/>
              </a:rPr>
              <a:t>				---- atau ----</a:t>
            </a:r>
          </a:p>
          <a:p>
            <a:pPr eaLnBrk="1" hangingPunct="1">
              <a:lnSpc>
                <a:spcPct val="80000"/>
              </a:lnSpc>
              <a:buFontTx/>
              <a:buNone/>
            </a:pPr>
            <a:endParaRPr lang="en-US" altLang="en-US" b="1">
              <a:latin typeface="Courier New" panose="02070309020205020404" pitchFamily="49" charset="0"/>
            </a:endParaRPr>
          </a:p>
          <a:p>
            <a:pPr eaLnBrk="1" hangingPunct="1">
              <a:lnSpc>
                <a:spcPct val="80000"/>
              </a:lnSpc>
              <a:buFontTx/>
              <a:buNone/>
            </a:pPr>
            <a:r>
              <a:rPr lang="en-US" altLang="en-US" b="1">
                <a:latin typeface="Courier New" panose="02070309020205020404" pitchFamily="49" charset="0"/>
              </a:rPr>
              <a:t>void nilai(int *a){</a:t>
            </a:r>
          </a:p>
          <a:p>
            <a:pPr eaLnBrk="1" hangingPunct="1">
              <a:lnSpc>
                <a:spcPct val="80000"/>
              </a:lnSpc>
              <a:buFontTx/>
              <a:buNone/>
            </a:pPr>
            <a:r>
              <a:rPr lang="en-US" altLang="en-US" b="1">
                <a:latin typeface="Courier New" panose="02070309020205020404" pitchFamily="49" charset="0"/>
              </a:rPr>
              <a:t>	*a = 10;</a:t>
            </a:r>
          </a:p>
          <a:p>
            <a:pPr eaLnBrk="1" hangingPunct="1">
              <a:lnSpc>
                <a:spcPct val="80000"/>
              </a:lnSpc>
              <a:buFontTx/>
              <a:buNone/>
            </a:pPr>
            <a:r>
              <a:rPr lang="en-US" altLang="en-US" b="1">
                <a:latin typeface="Courier New" panose="02070309020205020404" pitchFamily="49" charset="0"/>
              </a:rPr>
              <a:t>}</a:t>
            </a:r>
          </a:p>
          <a:p>
            <a:pPr eaLnBrk="1" hangingPunct="1">
              <a:lnSpc>
                <a:spcPct val="80000"/>
              </a:lnSpc>
              <a:buFontTx/>
              <a:buNone/>
            </a:pPr>
            <a:endParaRPr lang="en-US" altLang="en-US" b="1">
              <a:latin typeface="Courier New" panose="02070309020205020404" pitchFamily="49" charset="0"/>
            </a:endParaRPr>
          </a:p>
          <a:p>
            <a:pPr eaLnBrk="1" hangingPunct="1">
              <a:lnSpc>
                <a:spcPct val="80000"/>
              </a:lnSpc>
              <a:buFontTx/>
              <a:buNone/>
            </a:pPr>
            <a:r>
              <a:rPr lang="en-US" altLang="en-US" b="1">
                <a:latin typeface="Courier New" panose="02070309020205020404" pitchFamily="49" charset="0"/>
              </a:rPr>
              <a:t>main(){</a:t>
            </a:r>
          </a:p>
          <a:p>
            <a:pPr eaLnBrk="1" hangingPunct="1">
              <a:lnSpc>
                <a:spcPct val="80000"/>
              </a:lnSpc>
              <a:buFontTx/>
              <a:buNone/>
            </a:pPr>
            <a:r>
              <a:rPr lang="en-US" altLang="en-US" b="1">
                <a:latin typeface="Courier New" panose="02070309020205020404" pitchFamily="49" charset="0"/>
              </a:rPr>
              <a:t>  int a = 5;</a:t>
            </a:r>
          </a:p>
          <a:p>
            <a:pPr eaLnBrk="1" hangingPunct="1">
              <a:lnSpc>
                <a:spcPct val="80000"/>
              </a:lnSpc>
              <a:buFontTx/>
              <a:buNone/>
            </a:pPr>
            <a:r>
              <a:rPr lang="en-US" altLang="en-US" b="1">
                <a:latin typeface="Courier New" panose="02070309020205020404" pitchFamily="49" charset="0"/>
              </a:rPr>
              <a:t>  cout &lt;&lt; "Nilai awal :" &lt;&lt; a &lt;&lt; endl;</a:t>
            </a:r>
          </a:p>
          <a:p>
            <a:pPr eaLnBrk="1" hangingPunct="1">
              <a:lnSpc>
                <a:spcPct val="80000"/>
              </a:lnSpc>
              <a:buFontTx/>
              <a:buNone/>
            </a:pPr>
            <a:r>
              <a:rPr lang="en-US" altLang="en-US" b="1">
                <a:latin typeface="Courier New" panose="02070309020205020404" pitchFamily="49" charset="0"/>
              </a:rPr>
              <a:t>  nilai(&amp;a);</a:t>
            </a:r>
          </a:p>
          <a:p>
            <a:pPr eaLnBrk="1" hangingPunct="1">
              <a:lnSpc>
                <a:spcPct val="80000"/>
              </a:lnSpc>
              <a:buFontTx/>
              <a:buNone/>
            </a:pPr>
            <a:r>
              <a:rPr lang="en-US" altLang="en-US" b="1">
                <a:latin typeface="Courier New" panose="02070309020205020404" pitchFamily="49" charset="0"/>
              </a:rPr>
              <a:t>  cout &lt;&lt; "Nilai akhir:" &lt;&lt; a &lt;&lt; endl;</a:t>
            </a:r>
          </a:p>
          <a:p>
            <a:pPr eaLnBrk="1" hangingPunct="1">
              <a:lnSpc>
                <a:spcPct val="80000"/>
              </a:lnSpc>
              <a:buFontTx/>
              <a:buNone/>
            </a:pPr>
            <a:r>
              <a:rPr lang="en-US" altLang="en-US" b="1">
                <a:latin typeface="Courier New" panose="02070309020205020404" pitchFamily="49"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0D30216-5748-4006-AA32-D7897AC280F4}"/>
              </a:ext>
            </a:extLst>
          </p:cNvPr>
          <p:cNvSpPr>
            <a:spLocks noGrp="1" noChangeArrowheads="1"/>
          </p:cNvSpPr>
          <p:nvPr>
            <p:ph type="body" idx="1"/>
          </p:nvPr>
        </p:nvSpPr>
        <p:spPr>
          <a:xfrm>
            <a:off x="1676400" y="304800"/>
            <a:ext cx="8839200" cy="6019800"/>
          </a:xfrm>
        </p:spPr>
        <p:txBody>
          <a:bodyPr/>
          <a:lstStyle/>
          <a:p>
            <a:pPr eaLnBrk="1" hangingPunct="1">
              <a:buFontTx/>
              <a:buNone/>
            </a:pPr>
            <a:r>
              <a:rPr lang="en-US" altLang="en-US" u="sng"/>
              <a:t>Contoh lain:</a:t>
            </a:r>
          </a:p>
          <a:p>
            <a:pPr eaLnBrk="1" hangingPunct="1">
              <a:buFontTx/>
              <a:buNone/>
            </a:pPr>
            <a:endParaRPr lang="en-US" altLang="en-US" sz="2400" b="1">
              <a:latin typeface="Courier New" panose="02070309020205020404" pitchFamily="49" charset="0"/>
            </a:endParaRPr>
          </a:p>
          <a:p>
            <a:pPr eaLnBrk="1" hangingPunct="1">
              <a:buFontTx/>
              <a:buNone/>
            </a:pPr>
            <a:r>
              <a:rPr lang="en-US" altLang="en-US" sz="2200" b="1">
                <a:latin typeface="Courier New" panose="02070309020205020404" pitchFamily="49" charset="0"/>
              </a:rPr>
              <a:t>long kuadrat(long l){</a:t>
            </a:r>
          </a:p>
          <a:p>
            <a:pPr eaLnBrk="1" hangingPunct="1">
              <a:buFontTx/>
              <a:buNone/>
            </a:pPr>
            <a:r>
              <a:rPr lang="en-US" altLang="en-US" sz="2200" b="1">
                <a:latin typeface="Courier New" panose="02070309020205020404" pitchFamily="49" charset="0"/>
              </a:rPr>
              <a:t>	return l * l;		</a:t>
            </a:r>
            <a:r>
              <a:rPr lang="en-US" altLang="en-US" sz="2200" b="1">
                <a:solidFill>
                  <a:srgbClr val="FF3300"/>
                </a:solidFill>
                <a:latin typeface="Courier New" panose="02070309020205020404" pitchFamily="49" charset="0"/>
                <a:sym typeface="Wingdings" panose="05000000000000000000" pitchFamily="2" charset="2"/>
              </a:rPr>
              <a:t> penggunaan statement return</a:t>
            </a:r>
            <a:endParaRPr lang="en-US" altLang="en-US" sz="2200" b="1">
              <a:solidFill>
                <a:srgbClr val="FF3300"/>
              </a:solidFill>
              <a:latin typeface="Courier New" panose="02070309020205020404" pitchFamily="49" charset="0"/>
            </a:endParaRPr>
          </a:p>
          <a:p>
            <a:pPr eaLnBrk="1" hangingPunct="1">
              <a:buFontTx/>
              <a:buNone/>
            </a:pPr>
            <a:r>
              <a:rPr lang="en-US" altLang="en-US" sz="2200" b="1">
                <a:latin typeface="Courier New" panose="02070309020205020404" pitchFamily="49" charset="0"/>
              </a:rPr>
              <a:t>}</a:t>
            </a:r>
          </a:p>
          <a:p>
            <a:pPr eaLnBrk="1" hangingPunct="1">
              <a:buFontTx/>
              <a:buNone/>
            </a:pPr>
            <a:endParaRPr lang="en-US" altLang="en-US" sz="2200" b="1">
              <a:latin typeface="Courier New" panose="02070309020205020404" pitchFamily="49" charset="0"/>
            </a:endParaRPr>
          </a:p>
          <a:p>
            <a:pPr eaLnBrk="1" hangingPunct="1">
              <a:buFontTx/>
              <a:buNone/>
            </a:pPr>
            <a:r>
              <a:rPr lang="en-US" altLang="en-US" sz="2200" b="1">
                <a:latin typeface="Courier New" panose="02070309020205020404" pitchFamily="49" charset="0"/>
              </a:rPr>
              <a:t>void main(){</a:t>
            </a:r>
          </a:p>
          <a:p>
            <a:pPr eaLnBrk="1" hangingPunct="1">
              <a:buFontTx/>
              <a:buNone/>
            </a:pPr>
            <a:r>
              <a:rPr lang="en-US" altLang="en-US" sz="2200" b="1">
                <a:latin typeface="Courier New" panose="02070309020205020404" pitchFamily="49" charset="0"/>
              </a:rPr>
              <a:t>	long bil;</a:t>
            </a:r>
          </a:p>
          <a:p>
            <a:pPr eaLnBrk="1" hangingPunct="1">
              <a:buFontTx/>
              <a:buNone/>
            </a:pPr>
            <a:r>
              <a:rPr lang="en-US" altLang="en-US" sz="2200" b="1">
                <a:latin typeface="Courier New" panose="02070309020205020404" pitchFamily="49" charset="0"/>
              </a:rPr>
              <a:t>	cout &lt;&lt; "Input sebuah bilangan : ";</a:t>
            </a:r>
          </a:p>
          <a:p>
            <a:pPr eaLnBrk="1" hangingPunct="1">
              <a:buFontTx/>
              <a:buNone/>
            </a:pPr>
            <a:r>
              <a:rPr lang="en-US" altLang="en-US" sz="2200" b="1">
                <a:latin typeface="Courier New" panose="02070309020205020404" pitchFamily="49" charset="0"/>
              </a:rPr>
              <a:t>  cin &gt;&gt; bil;</a:t>
            </a:r>
          </a:p>
          <a:p>
            <a:pPr eaLnBrk="1" hangingPunct="1">
              <a:buFontTx/>
              <a:buNone/>
            </a:pPr>
            <a:r>
              <a:rPr lang="en-US" altLang="en-US" sz="2200" b="1">
                <a:latin typeface="Courier New" panose="02070309020205020404" pitchFamily="49" charset="0"/>
              </a:rPr>
              <a:t>  cout &lt;&lt; "Hasil kuadratnya = " &lt;&lt; kuadrat(bil);</a:t>
            </a:r>
          </a:p>
          <a:p>
            <a:pPr eaLnBrk="1" hangingPunct="1">
              <a:buFontTx/>
              <a:buNone/>
            </a:pPr>
            <a:r>
              <a:rPr lang="en-US" altLang="en-US" sz="2200" b="1">
                <a:latin typeface="Courier New" panose="02070309020205020404" pitchFamily="49"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5D9FAC48-BF77-473B-9E7E-FF73D088A020}"/>
              </a:ext>
            </a:extLst>
          </p:cNvPr>
          <p:cNvSpPr>
            <a:spLocks noGrp="1" noChangeArrowheads="1"/>
          </p:cNvSpPr>
          <p:nvPr>
            <p:ph type="body" idx="1"/>
          </p:nvPr>
        </p:nvSpPr>
        <p:spPr>
          <a:xfrm>
            <a:off x="1676400" y="1066800"/>
            <a:ext cx="8839200" cy="5638800"/>
          </a:xfrm>
        </p:spPr>
        <p:txBody>
          <a:bodyPr/>
          <a:lstStyle/>
          <a:p>
            <a:pPr marL="0" indent="12700">
              <a:buNone/>
            </a:pPr>
            <a:r>
              <a:rPr lang="en-US" altLang="en-US" sz="3600"/>
              <a:t>Amir, Budi dan Cici mendapat tugas oleh Ibu mereka untuk membersihkan rumah. Si Ibu kemudian membagi tugas tersebut agar lebih mudah dan cepat diselesaikan. Amir mendapat tugas mengepel lantai. Budi bertugas mengatur barang-barang di dalam rumah. Cici bertugas mengecat dinding rumah. Si Ibu dapat dengan mudah mengetahui sumber kesalahan apabila terjadi. </a:t>
            </a:r>
          </a:p>
        </p:txBody>
      </p:sp>
      <p:sp>
        <p:nvSpPr>
          <p:cNvPr id="3075" name="Rectangle 6">
            <a:extLst>
              <a:ext uri="{FF2B5EF4-FFF2-40B4-BE49-F238E27FC236}">
                <a16:creationId xmlns:a16="http://schemas.microsoft.com/office/drawing/2014/main" id="{6117F91B-F6E2-455F-892D-7B738B5E27ED}"/>
              </a:ext>
            </a:extLst>
          </p:cNvPr>
          <p:cNvSpPr>
            <a:spLocks noGrp="1" noChangeArrowheads="1"/>
          </p:cNvSpPr>
          <p:nvPr>
            <p:ph type="title"/>
          </p:nvPr>
        </p:nvSpPr>
        <p:spPr>
          <a:xfrm>
            <a:off x="1981200" y="152401"/>
            <a:ext cx="8229600" cy="792163"/>
          </a:xfrm>
          <a:noFill/>
        </p:spPr>
        <p:txBody>
          <a:bodyPr/>
          <a:lstStyle/>
          <a:p>
            <a:pPr eaLnBrk="1" hangingPunct="1"/>
            <a:r>
              <a:rPr lang="en-US" altLang="en-US"/>
              <a:t>Analogi Kegunaan Function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D1C9AB3-BED2-4EDD-96CB-3D15C3083F93}"/>
              </a:ext>
            </a:extLst>
          </p:cNvPr>
          <p:cNvSpPr>
            <a:spLocks noGrp="1" noChangeArrowheads="1"/>
          </p:cNvSpPr>
          <p:nvPr>
            <p:ph type="title"/>
          </p:nvPr>
        </p:nvSpPr>
        <p:spPr/>
        <p:txBody>
          <a:bodyPr/>
          <a:lstStyle/>
          <a:p>
            <a:pPr eaLnBrk="1" hangingPunct="1"/>
            <a:r>
              <a:rPr lang="en-US" altLang="en-US"/>
              <a:t>Variabel Global</a:t>
            </a:r>
          </a:p>
        </p:txBody>
      </p:sp>
      <p:sp>
        <p:nvSpPr>
          <p:cNvPr id="21507" name="Rectangle 3">
            <a:extLst>
              <a:ext uri="{FF2B5EF4-FFF2-40B4-BE49-F238E27FC236}">
                <a16:creationId xmlns:a16="http://schemas.microsoft.com/office/drawing/2014/main" id="{5A21AC15-1345-4C63-8C4F-DA3D213E3C16}"/>
              </a:ext>
            </a:extLst>
          </p:cNvPr>
          <p:cNvSpPr>
            <a:spLocks noGrp="1" noChangeArrowheads="1"/>
          </p:cNvSpPr>
          <p:nvPr>
            <p:ph type="body" idx="1"/>
          </p:nvPr>
        </p:nvSpPr>
        <p:spPr/>
        <p:txBody>
          <a:bodyPr/>
          <a:lstStyle/>
          <a:p>
            <a:pPr eaLnBrk="1" hangingPunct="1"/>
            <a:r>
              <a:rPr lang="en-US" altLang="en-US"/>
              <a:t>Variabel global adalah variabel yang dideklarasikan di luar fungsi.</a:t>
            </a:r>
          </a:p>
          <a:p>
            <a:pPr eaLnBrk="1" hangingPunct="1"/>
            <a:r>
              <a:rPr lang="en-US" altLang="en-US"/>
              <a:t>Variabel global dapat diakses (dikenali) di semua fungsi yang didefinisikan di dalam program.</a:t>
            </a:r>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0A56963-8E57-4B46-8E92-8DC522336E4C}"/>
              </a:ext>
            </a:extLst>
          </p:cNvPr>
          <p:cNvSpPr>
            <a:spLocks noGrp="1" noChangeArrowheads="1"/>
          </p:cNvSpPr>
          <p:nvPr>
            <p:ph type="body" idx="1"/>
          </p:nvPr>
        </p:nvSpPr>
        <p:spPr>
          <a:xfrm>
            <a:off x="1676400" y="304800"/>
            <a:ext cx="8839200" cy="6248400"/>
          </a:xfrm>
        </p:spPr>
        <p:txBody>
          <a:bodyPr/>
          <a:lstStyle/>
          <a:p>
            <a:pPr eaLnBrk="1" hangingPunct="1">
              <a:buFontTx/>
              <a:buNone/>
            </a:pPr>
            <a:r>
              <a:rPr lang="en-US" altLang="en-US" b="1">
                <a:latin typeface="Courier New" panose="02070309020205020404" pitchFamily="49" charset="0"/>
              </a:rPr>
              <a:t>int total;		</a:t>
            </a:r>
            <a:r>
              <a:rPr lang="en-US" altLang="en-US" b="1">
                <a:solidFill>
                  <a:srgbClr val="FF3300"/>
                </a:solidFill>
                <a:latin typeface="Courier New" panose="02070309020205020404" pitchFamily="49" charset="0"/>
                <a:sym typeface="Wingdings" panose="05000000000000000000" pitchFamily="2" charset="2"/>
              </a:rPr>
              <a:t> variabel global</a:t>
            </a:r>
            <a:endParaRPr lang="en-US" altLang="en-US" b="1">
              <a:solidFill>
                <a:srgbClr val="FF3300"/>
              </a:solidFill>
              <a:latin typeface="Courier New" panose="02070309020205020404" pitchFamily="49" charset="0"/>
            </a:endParaRPr>
          </a:p>
          <a:p>
            <a:pPr eaLnBrk="1" hangingPunct="1">
              <a:buFontTx/>
              <a:buNone/>
            </a:pPr>
            <a:endParaRPr lang="en-US" altLang="en-US" b="1">
              <a:latin typeface="Courier New" panose="02070309020205020404" pitchFamily="49" charset="0"/>
            </a:endParaRPr>
          </a:p>
          <a:p>
            <a:pPr eaLnBrk="1" hangingPunct="1">
              <a:buFontTx/>
              <a:buNone/>
            </a:pPr>
            <a:r>
              <a:rPr lang="en-US" altLang="en-US" b="1">
                <a:latin typeface="Courier New" panose="02070309020205020404" pitchFamily="49" charset="0"/>
              </a:rPr>
              <a:t>lain(){</a:t>
            </a:r>
          </a:p>
          <a:p>
            <a:pPr eaLnBrk="1" hangingPunct="1">
              <a:buFontTx/>
              <a:buNone/>
            </a:pPr>
            <a:r>
              <a:rPr lang="en-US" altLang="en-US" b="1">
                <a:latin typeface="Courier New" panose="02070309020205020404" pitchFamily="49" charset="0"/>
              </a:rPr>
              <a:t>	total *= 3;</a:t>
            </a:r>
          </a:p>
          <a:p>
            <a:pPr eaLnBrk="1" hangingPunct="1">
              <a:buFontTx/>
              <a:buNone/>
            </a:pPr>
            <a:r>
              <a:rPr lang="en-US" altLang="en-US" b="1">
                <a:latin typeface="Courier New" panose="02070309020205020404" pitchFamily="49" charset="0"/>
              </a:rPr>
              <a:t>}</a:t>
            </a:r>
          </a:p>
          <a:p>
            <a:pPr eaLnBrk="1" hangingPunct="1">
              <a:buFontTx/>
              <a:buNone/>
            </a:pPr>
            <a:endParaRPr lang="en-US" altLang="en-US" b="1">
              <a:latin typeface="Courier New" panose="02070309020205020404" pitchFamily="49" charset="0"/>
            </a:endParaRPr>
          </a:p>
          <a:p>
            <a:pPr eaLnBrk="1" hangingPunct="1">
              <a:buFontTx/>
              <a:buNone/>
            </a:pPr>
            <a:r>
              <a:rPr lang="en-US" altLang="en-US" b="1">
                <a:latin typeface="Courier New" panose="02070309020205020404" pitchFamily="49" charset="0"/>
              </a:rPr>
              <a:t>main(){</a:t>
            </a:r>
          </a:p>
          <a:p>
            <a:pPr eaLnBrk="1" hangingPunct="1">
              <a:buFontTx/>
              <a:buNone/>
            </a:pPr>
            <a:r>
              <a:rPr lang="en-US" altLang="en-US" b="1">
                <a:latin typeface="Courier New" panose="02070309020205020404" pitchFamily="49" charset="0"/>
              </a:rPr>
              <a:t>	total = 2;</a:t>
            </a:r>
          </a:p>
          <a:p>
            <a:pPr eaLnBrk="1" hangingPunct="1">
              <a:buFontTx/>
              <a:buNone/>
            </a:pPr>
            <a:r>
              <a:rPr lang="en-US" altLang="en-US" b="1">
                <a:latin typeface="Courier New" panose="02070309020205020404" pitchFamily="49" charset="0"/>
              </a:rPr>
              <a:t>	total++;</a:t>
            </a:r>
          </a:p>
          <a:p>
            <a:pPr eaLnBrk="1" hangingPunct="1">
              <a:buFontTx/>
              <a:buNone/>
            </a:pPr>
            <a:r>
              <a:rPr lang="en-US" altLang="en-US" b="1">
                <a:latin typeface="Courier New" panose="02070309020205020404" pitchFamily="49" charset="0"/>
              </a:rPr>
              <a:t>	lain();</a:t>
            </a:r>
          </a:p>
          <a:p>
            <a:pPr eaLnBrk="1" hangingPunct="1">
              <a:buFontTx/>
              <a:buNone/>
            </a:pPr>
            <a:r>
              <a:rPr lang="en-US" altLang="en-US" b="1">
                <a:latin typeface="Courier New" panose="02070309020205020404" pitchFamily="49" charset="0"/>
              </a:rPr>
              <a:t>   cout &lt;&lt; total;</a:t>
            </a:r>
          </a:p>
          <a:p>
            <a:pPr eaLnBrk="1" hangingPunct="1">
              <a:buFontTx/>
              <a:buNone/>
            </a:pPr>
            <a:r>
              <a:rPr lang="en-US" altLang="en-US" b="1">
                <a:latin typeface="Courier New" panose="02070309020205020404" pitchFamily="49"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5C5B2D8-6790-48F8-98C1-FFB84B64CB8E}"/>
              </a:ext>
            </a:extLst>
          </p:cNvPr>
          <p:cNvSpPr>
            <a:spLocks noGrp="1" noChangeArrowheads="1"/>
          </p:cNvSpPr>
          <p:nvPr>
            <p:ph type="title"/>
          </p:nvPr>
        </p:nvSpPr>
        <p:spPr/>
        <p:txBody>
          <a:bodyPr/>
          <a:lstStyle/>
          <a:p>
            <a:pPr eaLnBrk="1" hangingPunct="1"/>
            <a:r>
              <a:rPr lang="en-US" altLang="en-US"/>
              <a:t>Variabel Lokal</a:t>
            </a:r>
          </a:p>
        </p:txBody>
      </p:sp>
      <p:sp>
        <p:nvSpPr>
          <p:cNvPr id="23555" name="Rectangle 3">
            <a:extLst>
              <a:ext uri="{FF2B5EF4-FFF2-40B4-BE49-F238E27FC236}">
                <a16:creationId xmlns:a16="http://schemas.microsoft.com/office/drawing/2014/main" id="{B27FF041-C283-4F96-A687-221E3F696508}"/>
              </a:ext>
            </a:extLst>
          </p:cNvPr>
          <p:cNvSpPr>
            <a:spLocks noGrp="1" noChangeArrowheads="1"/>
          </p:cNvSpPr>
          <p:nvPr>
            <p:ph type="body" idx="1"/>
          </p:nvPr>
        </p:nvSpPr>
        <p:spPr/>
        <p:txBody>
          <a:bodyPr/>
          <a:lstStyle/>
          <a:p>
            <a:pPr eaLnBrk="1" hangingPunct="1">
              <a:lnSpc>
                <a:spcPct val="80000"/>
              </a:lnSpc>
            </a:pPr>
            <a:r>
              <a:rPr lang="en-US" altLang="en-US"/>
              <a:t>Variabel lokal adalah variabel yang dideklarasikan di dalam definisi fungsi.</a:t>
            </a:r>
          </a:p>
          <a:p>
            <a:pPr eaLnBrk="1" hangingPunct="1">
              <a:lnSpc>
                <a:spcPct val="80000"/>
              </a:lnSpc>
            </a:pPr>
            <a:r>
              <a:rPr lang="en-US" altLang="en-US"/>
              <a:t>Variabel lokal </a:t>
            </a:r>
            <a:r>
              <a:rPr lang="en-US" altLang="en-US">
                <a:sym typeface="Wingdings" panose="05000000000000000000" pitchFamily="2" charset="2"/>
              </a:rPr>
              <a:t>hanya dikenali di dalam fungsi itu saja. Siklus hidup variabel lokal dimulai pada saat fungsi tersebut dijalankan sampai fungsi tersebut selesai dijalankan.</a:t>
            </a:r>
          </a:p>
          <a:p>
            <a:pPr eaLnBrk="1" hangingPunct="1">
              <a:lnSpc>
                <a:spcPct val="80000"/>
              </a:lnSpc>
            </a:pPr>
            <a:r>
              <a:rPr lang="en-US" altLang="en-US"/>
              <a:t>Parameter fungsi juga merupakan variabel lokal.</a:t>
            </a:r>
          </a:p>
          <a:p>
            <a:pPr eaLnBrk="1" hangingPunct="1">
              <a:lnSpc>
                <a:spcPct val="80000"/>
              </a:lnSpc>
            </a:pPr>
            <a:r>
              <a:rPr lang="en-US" altLang="en-US"/>
              <a:t>Bila ada variabel global dan variabel lokal yang memiliki nama yang sama, maka variabel lokal-lah yang digunakan, kecuali menggunakan “operator scope resolution”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3EF4CD7-CF98-480C-99CE-93611EC17901}"/>
              </a:ext>
            </a:extLst>
          </p:cNvPr>
          <p:cNvSpPr>
            <a:spLocks noGrp="1" noChangeArrowheads="1"/>
          </p:cNvSpPr>
          <p:nvPr>
            <p:ph type="body" idx="1"/>
          </p:nvPr>
        </p:nvSpPr>
        <p:spPr>
          <a:xfrm>
            <a:off x="1676400" y="152400"/>
            <a:ext cx="8839200" cy="6400800"/>
          </a:xfrm>
        </p:spPr>
        <p:txBody>
          <a:bodyPr/>
          <a:lstStyle/>
          <a:p>
            <a:pPr eaLnBrk="1" hangingPunct="1">
              <a:buFontTx/>
              <a:buNone/>
            </a:pPr>
            <a:r>
              <a:rPr lang="en-US" altLang="en-US" sz="2000" b="1">
                <a:latin typeface="Courier New" panose="02070309020205020404" pitchFamily="49" charset="0"/>
              </a:rPr>
              <a:t>lain(){</a:t>
            </a:r>
          </a:p>
          <a:p>
            <a:pPr eaLnBrk="1" hangingPunct="1">
              <a:buFontTx/>
              <a:buNone/>
            </a:pPr>
            <a:r>
              <a:rPr lang="en-US" altLang="en-US" sz="2000" b="1">
                <a:latin typeface="Courier New" panose="02070309020205020404" pitchFamily="49" charset="0"/>
              </a:rPr>
              <a:t>  int total = 1;</a:t>
            </a:r>
          </a:p>
          <a:p>
            <a:pPr eaLnBrk="1" hangingPunct="1">
              <a:buFontTx/>
              <a:buNone/>
            </a:pPr>
            <a:r>
              <a:rPr lang="en-US" altLang="en-US" sz="2000" b="1">
                <a:latin typeface="Courier New" panose="02070309020205020404" pitchFamily="49" charset="0"/>
              </a:rPr>
              <a:t>	total *= 5;</a:t>
            </a:r>
          </a:p>
          <a:p>
            <a:pPr eaLnBrk="1" hangingPunct="1">
              <a:buFontTx/>
              <a:buNone/>
            </a:pPr>
            <a:r>
              <a:rPr lang="en-US" altLang="en-US" sz="2000" b="1">
                <a:latin typeface="Courier New" panose="02070309020205020404" pitchFamily="49" charset="0"/>
              </a:rPr>
              <a:t>  cout &lt;&lt; "total pada lain() = " &lt;&lt; total &lt;&lt; endl;</a:t>
            </a:r>
          </a:p>
          <a:p>
            <a:pPr eaLnBrk="1" hangingPunct="1">
              <a:buFontTx/>
              <a:buNone/>
            </a:pPr>
            <a:r>
              <a:rPr lang="en-US" altLang="en-US" sz="2000" b="1">
                <a:latin typeface="Courier New" panose="02070309020205020404" pitchFamily="49" charset="0"/>
              </a:rPr>
              <a:t>}</a:t>
            </a:r>
          </a:p>
          <a:p>
            <a:pPr eaLnBrk="1" hangingPunct="1">
              <a:buFontTx/>
              <a:buNone/>
            </a:pPr>
            <a:endParaRPr lang="en-US" altLang="en-US" sz="2000" b="1">
              <a:latin typeface="Courier New" panose="02070309020205020404" pitchFamily="49" charset="0"/>
            </a:endParaRPr>
          </a:p>
          <a:p>
            <a:pPr eaLnBrk="1" hangingPunct="1">
              <a:buFontTx/>
              <a:buNone/>
            </a:pPr>
            <a:r>
              <a:rPr lang="en-US" altLang="en-US" sz="2000" b="1">
                <a:latin typeface="Courier New" panose="02070309020205020404" pitchFamily="49" charset="0"/>
              </a:rPr>
              <a:t>main(){</a:t>
            </a:r>
          </a:p>
          <a:p>
            <a:pPr eaLnBrk="1" hangingPunct="1">
              <a:buFontTx/>
              <a:buNone/>
            </a:pPr>
            <a:r>
              <a:rPr lang="en-US" altLang="en-US" sz="2000" b="1">
                <a:latin typeface="Courier New" panose="02070309020205020404" pitchFamily="49" charset="0"/>
              </a:rPr>
              <a:t>	int total = 2;</a:t>
            </a:r>
          </a:p>
          <a:p>
            <a:pPr eaLnBrk="1" hangingPunct="1">
              <a:buFontTx/>
              <a:buNone/>
            </a:pPr>
            <a:r>
              <a:rPr lang="en-US" altLang="en-US" sz="2000" b="1">
                <a:latin typeface="Courier New" panose="02070309020205020404" pitchFamily="49" charset="0"/>
              </a:rPr>
              <a:t>	total++;</a:t>
            </a:r>
          </a:p>
          <a:p>
            <a:pPr eaLnBrk="1" hangingPunct="1">
              <a:buFontTx/>
              <a:buNone/>
            </a:pPr>
            <a:r>
              <a:rPr lang="en-US" altLang="en-US" sz="2000" b="1">
                <a:latin typeface="Courier New" panose="02070309020205020404" pitchFamily="49" charset="0"/>
              </a:rPr>
              <a:t>	lain();</a:t>
            </a:r>
          </a:p>
          <a:p>
            <a:pPr eaLnBrk="1" hangingPunct="1">
              <a:buFontTx/>
              <a:buNone/>
            </a:pPr>
            <a:r>
              <a:rPr lang="en-US" altLang="en-US" sz="2000" b="1">
                <a:latin typeface="Courier New" panose="02070309020205020404" pitchFamily="49" charset="0"/>
              </a:rPr>
              <a:t>  cout &lt;&lt; "total pada main() = " &lt;&lt; total &lt;&lt; endl;</a:t>
            </a:r>
          </a:p>
          <a:p>
            <a:pPr eaLnBrk="1" hangingPunct="1">
              <a:buFontTx/>
              <a:buNone/>
            </a:pPr>
            <a:r>
              <a:rPr lang="en-US" altLang="en-US" sz="2000" b="1">
                <a:latin typeface="Courier New" panose="02070309020205020404" pitchFamily="49"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E74FF9C-BCF4-422E-9775-E4C0B6993E5D}"/>
              </a:ext>
            </a:extLst>
          </p:cNvPr>
          <p:cNvSpPr>
            <a:spLocks noGrp="1" noChangeArrowheads="1"/>
          </p:cNvSpPr>
          <p:nvPr>
            <p:ph type="title"/>
          </p:nvPr>
        </p:nvSpPr>
        <p:spPr/>
        <p:txBody>
          <a:bodyPr/>
          <a:lstStyle/>
          <a:p>
            <a:pPr eaLnBrk="1" hangingPunct="1"/>
            <a:r>
              <a:rPr lang="en-US" altLang="en-US"/>
              <a:t>Operator Scope Resolution</a:t>
            </a:r>
          </a:p>
        </p:txBody>
      </p:sp>
      <p:sp>
        <p:nvSpPr>
          <p:cNvPr id="25603" name="Rectangle 3">
            <a:extLst>
              <a:ext uri="{FF2B5EF4-FFF2-40B4-BE49-F238E27FC236}">
                <a16:creationId xmlns:a16="http://schemas.microsoft.com/office/drawing/2014/main" id="{3B1F1292-7EB1-4978-A59B-E27286592C01}"/>
              </a:ext>
            </a:extLst>
          </p:cNvPr>
          <p:cNvSpPr>
            <a:spLocks noGrp="1" noChangeArrowheads="1"/>
          </p:cNvSpPr>
          <p:nvPr>
            <p:ph type="body" idx="1"/>
          </p:nvPr>
        </p:nvSpPr>
        <p:spPr/>
        <p:txBody>
          <a:bodyPr/>
          <a:lstStyle/>
          <a:p>
            <a:pPr eaLnBrk="1" hangingPunct="1"/>
            <a:r>
              <a:rPr lang="en-US" altLang="en-US"/>
              <a:t>Operator ini berguna untuk mengakses variabel yang berada pada fungsi lain maupun variabel global yang memiliki nama yang sama dengan variabel lokal.</a:t>
            </a:r>
          </a:p>
          <a:p>
            <a:pPr eaLnBrk="1" hangingPunct="1"/>
            <a:r>
              <a:rPr lang="en-US" altLang="en-US"/>
              <a:t>Operator ini berbentuk dua titik-ganda </a:t>
            </a:r>
            <a:r>
              <a:rPr lang="en-US" altLang="en-US" b="1">
                <a:latin typeface="Courier New" panose="02070309020205020404" pitchFamily="49" charset="0"/>
              </a:rPr>
              <a:t>(::)</a:t>
            </a:r>
          </a:p>
          <a:p>
            <a:pPr eaLnBrk="1" hangingPunct="1">
              <a:buFontTx/>
              <a:buNone/>
            </a:pPr>
            <a:r>
              <a:rPr lang="en-US" altLang="en-US"/>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2B4314D-A598-4C28-850E-908D667D709C}"/>
              </a:ext>
            </a:extLst>
          </p:cNvPr>
          <p:cNvSpPr>
            <a:spLocks noGrp="1" noChangeArrowheads="1"/>
          </p:cNvSpPr>
          <p:nvPr>
            <p:ph type="body" idx="1"/>
          </p:nvPr>
        </p:nvSpPr>
        <p:spPr>
          <a:xfrm>
            <a:off x="1676400" y="152400"/>
            <a:ext cx="8839200" cy="6400800"/>
          </a:xfrm>
        </p:spPr>
        <p:txBody>
          <a:bodyPr/>
          <a:lstStyle/>
          <a:p>
            <a:pPr eaLnBrk="1" hangingPunct="1">
              <a:buFontTx/>
              <a:buNone/>
            </a:pPr>
            <a:r>
              <a:rPr lang="en-US" altLang="en-US" sz="2400" b="1">
                <a:latin typeface="Courier New" panose="02070309020205020404" pitchFamily="49" charset="0"/>
              </a:rPr>
              <a:t>int total;</a:t>
            </a:r>
          </a:p>
          <a:p>
            <a:pPr eaLnBrk="1" hangingPunct="1">
              <a:buFontTx/>
              <a:buNone/>
            </a:pPr>
            <a:endParaRPr lang="en-US" altLang="en-US" sz="2400" b="1">
              <a:latin typeface="Courier New" panose="02070309020205020404" pitchFamily="49" charset="0"/>
            </a:endParaRPr>
          </a:p>
          <a:p>
            <a:pPr eaLnBrk="1" hangingPunct="1">
              <a:buFontTx/>
              <a:buNone/>
            </a:pPr>
            <a:r>
              <a:rPr lang="en-US" altLang="en-US" sz="2400" b="1">
                <a:latin typeface="Courier New" panose="02070309020205020404" pitchFamily="49" charset="0"/>
              </a:rPr>
              <a:t>main(){</a:t>
            </a:r>
          </a:p>
          <a:p>
            <a:pPr eaLnBrk="1" hangingPunct="1">
              <a:buFontTx/>
              <a:buNone/>
            </a:pPr>
            <a:r>
              <a:rPr lang="en-US" altLang="en-US" sz="2400" b="1">
                <a:latin typeface="Courier New" panose="02070309020205020404" pitchFamily="49" charset="0"/>
              </a:rPr>
              <a:t>   int total = 5;</a:t>
            </a:r>
          </a:p>
          <a:p>
            <a:pPr eaLnBrk="1" hangingPunct="1">
              <a:buFontTx/>
              <a:buNone/>
            </a:pPr>
            <a:r>
              <a:rPr lang="en-US" altLang="en-US" sz="2400" b="1">
                <a:latin typeface="Courier New" panose="02070309020205020404" pitchFamily="49" charset="0"/>
              </a:rPr>
              <a:t>   cout &lt;&lt; "total lokal = " &lt;&lt; total &lt;&lt; endl;</a:t>
            </a:r>
          </a:p>
          <a:p>
            <a:pPr eaLnBrk="1" hangingPunct="1">
              <a:buFontTx/>
              <a:buNone/>
            </a:pPr>
            <a:r>
              <a:rPr lang="en-US" altLang="en-US" sz="2400" b="1">
                <a:latin typeface="Courier New" panose="02070309020205020404" pitchFamily="49" charset="0"/>
              </a:rPr>
              <a:t>   ::total = 7;    </a:t>
            </a:r>
            <a:r>
              <a:rPr lang="en-US" altLang="en-US" sz="2400" b="1">
                <a:solidFill>
                  <a:srgbClr val="FF3300"/>
                </a:solidFill>
                <a:latin typeface="Courier New" panose="02070309020205020404" pitchFamily="49" charset="0"/>
                <a:sym typeface="Wingdings" panose="05000000000000000000" pitchFamily="2" charset="2"/>
              </a:rPr>
              <a:t></a:t>
            </a:r>
            <a:r>
              <a:rPr lang="en-US" altLang="en-US" sz="2400" b="1">
                <a:solidFill>
                  <a:srgbClr val="FF3300"/>
                </a:solidFill>
                <a:latin typeface="Courier New" panose="02070309020205020404" pitchFamily="49" charset="0"/>
              </a:rPr>
              <a:t> contoh penggunaan 						  operator scope resolution</a:t>
            </a:r>
          </a:p>
          <a:p>
            <a:pPr eaLnBrk="1" hangingPunct="1">
              <a:buFontTx/>
              <a:buNone/>
            </a:pPr>
            <a:r>
              <a:rPr lang="en-US" altLang="en-US" sz="2400" b="1">
                <a:latin typeface="Courier New" panose="02070309020205020404" pitchFamily="49" charset="0"/>
              </a:rPr>
              <a:t>   cout &lt;&lt; "total global = " &lt;&lt; ::total;</a:t>
            </a:r>
          </a:p>
          <a:p>
            <a:pPr eaLnBrk="1" hangingPunct="1">
              <a:buFontTx/>
              <a:buNone/>
            </a:pPr>
            <a:r>
              <a:rPr lang="en-US" altLang="en-US" sz="2400" b="1">
                <a:latin typeface="Courier New" panose="02070309020205020404" pitchFamily="49" charset="0"/>
              </a:rPr>
              <a:t>   getch();</a:t>
            </a:r>
          </a:p>
          <a:p>
            <a:pPr eaLnBrk="1" hangingPunct="1">
              <a:buFontTx/>
              <a:buNone/>
            </a:pPr>
            <a:r>
              <a:rPr lang="en-US" altLang="en-US" sz="2400" b="1">
                <a:latin typeface="Courier New" panose="02070309020205020404" pitchFamily="49"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2770B0B-5631-48AF-8D67-AD24C2C8BADB}"/>
              </a:ext>
            </a:extLst>
          </p:cNvPr>
          <p:cNvSpPr>
            <a:spLocks noGrp="1" noChangeArrowheads="1"/>
          </p:cNvSpPr>
          <p:nvPr>
            <p:ph type="title"/>
          </p:nvPr>
        </p:nvSpPr>
        <p:spPr/>
        <p:txBody>
          <a:bodyPr/>
          <a:lstStyle/>
          <a:p>
            <a:pPr eaLnBrk="1" hangingPunct="1"/>
            <a:r>
              <a:rPr lang="en-US" altLang="en-US"/>
              <a:t>Variabel Static</a:t>
            </a:r>
          </a:p>
        </p:txBody>
      </p:sp>
      <p:sp>
        <p:nvSpPr>
          <p:cNvPr id="27651" name="Rectangle 3">
            <a:extLst>
              <a:ext uri="{FF2B5EF4-FFF2-40B4-BE49-F238E27FC236}">
                <a16:creationId xmlns:a16="http://schemas.microsoft.com/office/drawing/2014/main" id="{D23D5EE4-DDF0-41C9-A28E-A57325C19F36}"/>
              </a:ext>
            </a:extLst>
          </p:cNvPr>
          <p:cNvSpPr>
            <a:spLocks noGrp="1" noChangeArrowheads="1"/>
          </p:cNvSpPr>
          <p:nvPr>
            <p:ph type="body" idx="1"/>
          </p:nvPr>
        </p:nvSpPr>
        <p:spPr/>
        <p:txBody>
          <a:bodyPr/>
          <a:lstStyle/>
          <a:p>
            <a:pPr eaLnBrk="1" hangingPunct="1"/>
            <a:r>
              <a:rPr lang="en-US" altLang="en-US"/>
              <a:t>Variabel static adalah variabel lokal yang memiliki nilai yang tetap/statis.</a:t>
            </a:r>
          </a:p>
          <a:p>
            <a:pPr eaLnBrk="1" hangingPunct="1"/>
            <a:r>
              <a:rPr lang="en-US" altLang="en-US"/>
              <a:t>Variabel ini tidak akan dihapus dari memory mulai dari saat diciptakan sampai program berhenti.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4F6825E-902F-44E6-8D62-79069219724C}"/>
              </a:ext>
            </a:extLst>
          </p:cNvPr>
          <p:cNvSpPr>
            <a:spLocks noGrp="1" noChangeArrowheads="1"/>
          </p:cNvSpPr>
          <p:nvPr>
            <p:ph type="body" idx="1"/>
          </p:nvPr>
        </p:nvSpPr>
        <p:spPr>
          <a:xfrm>
            <a:off x="1676400" y="152400"/>
            <a:ext cx="8839200" cy="6400800"/>
          </a:xfrm>
        </p:spPr>
        <p:txBody>
          <a:bodyPr/>
          <a:lstStyle/>
          <a:p>
            <a:pPr eaLnBrk="1" hangingPunct="1">
              <a:buFontTx/>
              <a:buNone/>
            </a:pPr>
            <a:r>
              <a:rPr lang="en-US" altLang="en-US" sz="2400" b="1">
                <a:latin typeface="Courier New" panose="02070309020205020404" pitchFamily="49" charset="0"/>
              </a:rPr>
              <a:t>lain(){</a:t>
            </a:r>
          </a:p>
          <a:p>
            <a:pPr eaLnBrk="1" hangingPunct="1">
              <a:buFontTx/>
              <a:buNone/>
            </a:pPr>
            <a:r>
              <a:rPr lang="en-US" altLang="en-US" sz="2400" b="1">
                <a:latin typeface="Courier New" panose="02070309020205020404" pitchFamily="49" charset="0"/>
              </a:rPr>
              <a:t>	static int total = 0;</a:t>
            </a:r>
          </a:p>
          <a:p>
            <a:pPr eaLnBrk="1" hangingPunct="1">
              <a:buFontTx/>
              <a:buNone/>
            </a:pPr>
            <a:r>
              <a:rPr lang="en-US" altLang="en-US" sz="2400" b="1">
                <a:latin typeface="Courier New" panose="02070309020205020404" pitchFamily="49" charset="0"/>
              </a:rPr>
              <a:t>  total++;</a:t>
            </a:r>
          </a:p>
          <a:p>
            <a:pPr eaLnBrk="1" hangingPunct="1">
              <a:buFontTx/>
              <a:buNone/>
            </a:pPr>
            <a:r>
              <a:rPr lang="en-US" altLang="en-US" sz="2400" b="1">
                <a:latin typeface="Courier New" panose="02070309020205020404" pitchFamily="49" charset="0"/>
              </a:rPr>
              <a:t>  cout &lt;&lt; "Nilai total = " &lt;&lt; total &lt;&lt; endl;</a:t>
            </a:r>
          </a:p>
          <a:p>
            <a:pPr eaLnBrk="1" hangingPunct="1">
              <a:buFontTx/>
              <a:buNone/>
            </a:pPr>
            <a:r>
              <a:rPr lang="en-US" altLang="en-US" sz="2400" b="1">
                <a:latin typeface="Courier New" panose="02070309020205020404" pitchFamily="49" charset="0"/>
              </a:rPr>
              <a:t>}</a:t>
            </a:r>
          </a:p>
          <a:p>
            <a:pPr eaLnBrk="1" hangingPunct="1">
              <a:buFontTx/>
              <a:buNone/>
            </a:pPr>
            <a:endParaRPr lang="en-US" altLang="en-US" sz="2400" b="1">
              <a:latin typeface="Courier New" panose="02070309020205020404" pitchFamily="49" charset="0"/>
            </a:endParaRPr>
          </a:p>
          <a:p>
            <a:pPr eaLnBrk="1" hangingPunct="1">
              <a:buFontTx/>
              <a:buNone/>
            </a:pPr>
            <a:r>
              <a:rPr lang="en-US" altLang="en-US" sz="2400" b="1">
                <a:latin typeface="Courier New" panose="02070309020205020404" pitchFamily="49" charset="0"/>
              </a:rPr>
              <a:t>main(){</a:t>
            </a:r>
          </a:p>
          <a:p>
            <a:pPr eaLnBrk="1" hangingPunct="1">
              <a:buFontTx/>
              <a:buNone/>
            </a:pPr>
            <a:r>
              <a:rPr lang="en-US" altLang="en-US" sz="2400" b="1">
                <a:latin typeface="Courier New" panose="02070309020205020404" pitchFamily="49" charset="0"/>
              </a:rPr>
              <a:t>	lain();</a:t>
            </a:r>
          </a:p>
          <a:p>
            <a:pPr eaLnBrk="1" hangingPunct="1">
              <a:buFontTx/>
              <a:buNone/>
            </a:pPr>
            <a:r>
              <a:rPr lang="en-US" altLang="en-US" sz="2400" b="1">
                <a:latin typeface="Courier New" panose="02070309020205020404" pitchFamily="49" charset="0"/>
              </a:rPr>
              <a:t>  lain();</a:t>
            </a:r>
          </a:p>
          <a:p>
            <a:pPr eaLnBrk="1" hangingPunct="1">
              <a:buFontTx/>
              <a:buNone/>
            </a:pPr>
            <a:r>
              <a:rPr lang="en-US" altLang="en-US" sz="2400" b="1">
                <a:latin typeface="Courier New" panose="02070309020205020404" pitchFamily="49" charset="0"/>
              </a:rPr>
              <a:t>  lain();</a:t>
            </a:r>
          </a:p>
          <a:p>
            <a:pPr eaLnBrk="1" hangingPunct="1">
              <a:buFontTx/>
              <a:buNone/>
            </a:pPr>
            <a:r>
              <a:rPr lang="en-US" altLang="en-US" sz="2400" b="1">
                <a:latin typeface="Courier New" panose="02070309020205020404" pitchFamily="49"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3DB62CD-5E38-4188-9571-CB7853C22D6C}"/>
              </a:ext>
            </a:extLst>
          </p:cNvPr>
          <p:cNvSpPr>
            <a:spLocks noGrp="1" noChangeArrowheads="1"/>
          </p:cNvSpPr>
          <p:nvPr>
            <p:ph type="title"/>
          </p:nvPr>
        </p:nvSpPr>
        <p:spPr/>
        <p:txBody>
          <a:bodyPr/>
          <a:lstStyle/>
          <a:p>
            <a:pPr eaLnBrk="1" hangingPunct="1"/>
            <a:r>
              <a:rPr lang="en-US" altLang="en-US"/>
              <a:t>Default Parameter Value</a:t>
            </a:r>
          </a:p>
        </p:txBody>
      </p:sp>
      <p:sp>
        <p:nvSpPr>
          <p:cNvPr id="29699" name="Rectangle 3">
            <a:extLst>
              <a:ext uri="{FF2B5EF4-FFF2-40B4-BE49-F238E27FC236}">
                <a16:creationId xmlns:a16="http://schemas.microsoft.com/office/drawing/2014/main" id="{2B8892F6-DAAE-4F79-A50A-AFA08BBBF128}"/>
              </a:ext>
            </a:extLst>
          </p:cNvPr>
          <p:cNvSpPr>
            <a:spLocks noGrp="1" noChangeArrowheads="1"/>
          </p:cNvSpPr>
          <p:nvPr>
            <p:ph type="body" idx="1"/>
          </p:nvPr>
        </p:nvSpPr>
        <p:spPr/>
        <p:txBody>
          <a:bodyPr/>
          <a:lstStyle/>
          <a:p>
            <a:pPr eaLnBrk="1" hangingPunct="1"/>
            <a:r>
              <a:rPr lang="en-US" altLang="en-US"/>
              <a:t>Parameter fungsi dapat memiliki nilai default, sehingga apabila pemanggilan fungsi tidak disertakan argumen, maka nilai default yang akan digunakan.</a:t>
            </a:r>
          </a:p>
          <a:p>
            <a:pPr eaLnBrk="1" hangingPunct="1"/>
            <a:r>
              <a:rPr lang="en-US" altLang="en-US"/>
              <a:t>Apabila pada pemanggilan fungsi turut disertakan pula argumen, maka nilai default parameter akan diabaikan.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7612DB9-74A9-4DE5-B27B-78305E6E5FD6}"/>
              </a:ext>
            </a:extLst>
          </p:cNvPr>
          <p:cNvSpPr>
            <a:spLocks noGrp="1" noChangeArrowheads="1"/>
          </p:cNvSpPr>
          <p:nvPr>
            <p:ph type="body" idx="1"/>
          </p:nvPr>
        </p:nvSpPr>
        <p:spPr>
          <a:xfrm>
            <a:off x="1676400" y="152400"/>
            <a:ext cx="8839200" cy="6400800"/>
          </a:xfrm>
        </p:spPr>
        <p:txBody>
          <a:bodyPr/>
          <a:lstStyle/>
          <a:p>
            <a:pPr eaLnBrk="1" hangingPunct="1">
              <a:buFontTx/>
              <a:buNone/>
            </a:pPr>
            <a:r>
              <a:rPr lang="en-US" altLang="en-US" b="1">
                <a:latin typeface="Courier New" panose="02070309020205020404" pitchFamily="49" charset="0"/>
              </a:rPr>
              <a:t>lain(int angka = 5){</a:t>
            </a:r>
          </a:p>
          <a:p>
            <a:pPr eaLnBrk="1" hangingPunct="1">
              <a:buFontTx/>
              <a:buNone/>
            </a:pPr>
            <a:r>
              <a:rPr lang="en-US" altLang="en-US" b="1">
                <a:latin typeface="Courier New" panose="02070309020205020404" pitchFamily="49" charset="0"/>
              </a:rPr>
              <a:t>  cout &lt;&lt; angka &lt;&lt; endl;</a:t>
            </a:r>
          </a:p>
          <a:p>
            <a:pPr eaLnBrk="1" hangingPunct="1">
              <a:buFontTx/>
              <a:buNone/>
            </a:pPr>
            <a:r>
              <a:rPr lang="en-US" altLang="en-US" b="1">
                <a:latin typeface="Courier New" panose="02070309020205020404" pitchFamily="49" charset="0"/>
              </a:rPr>
              <a:t>}</a:t>
            </a:r>
          </a:p>
          <a:p>
            <a:pPr eaLnBrk="1" hangingPunct="1">
              <a:buFontTx/>
              <a:buNone/>
            </a:pPr>
            <a:endParaRPr lang="en-US" altLang="en-US" b="1">
              <a:latin typeface="Courier New" panose="02070309020205020404" pitchFamily="49" charset="0"/>
            </a:endParaRPr>
          </a:p>
          <a:p>
            <a:pPr eaLnBrk="1" hangingPunct="1">
              <a:buFontTx/>
              <a:buNone/>
            </a:pPr>
            <a:r>
              <a:rPr lang="en-US" altLang="en-US" b="1">
                <a:latin typeface="Courier New" panose="02070309020205020404" pitchFamily="49" charset="0"/>
              </a:rPr>
              <a:t>main(){</a:t>
            </a:r>
          </a:p>
          <a:p>
            <a:pPr eaLnBrk="1" hangingPunct="1">
              <a:buFontTx/>
              <a:buNone/>
            </a:pPr>
            <a:r>
              <a:rPr lang="en-US" altLang="en-US" b="1">
                <a:latin typeface="Courier New" panose="02070309020205020404" pitchFamily="49" charset="0"/>
              </a:rPr>
              <a:t>  lain(23);</a:t>
            </a:r>
          </a:p>
          <a:p>
            <a:pPr eaLnBrk="1" hangingPunct="1">
              <a:buFontTx/>
              <a:buNone/>
            </a:pPr>
            <a:r>
              <a:rPr lang="en-US" altLang="en-US" b="1">
                <a:latin typeface="Courier New" panose="02070309020205020404" pitchFamily="49" charset="0"/>
              </a:rPr>
              <a:t>  lain();</a:t>
            </a:r>
          </a:p>
          <a:p>
            <a:pPr eaLnBrk="1" hangingPunct="1">
              <a:buFontTx/>
              <a:buNone/>
            </a:pPr>
            <a:r>
              <a:rPr lang="en-US" altLang="en-US" b="1">
                <a:latin typeface="Courier New" panose="02070309020205020404" pitchFamily="49" charset="0"/>
              </a:rPr>
              <a:t>  lain(56);</a:t>
            </a:r>
          </a:p>
          <a:p>
            <a:pPr eaLnBrk="1" hangingPunct="1">
              <a:buFontTx/>
              <a:buNone/>
            </a:pPr>
            <a:r>
              <a:rPr lang="en-US" altLang="en-US" b="1">
                <a:latin typeface="Courier New" panose="02070309020205020404" pitchFamily="49"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58260C9-8E16-4C6C-80CC-EC9C7B4A203C}"/>
              </a:ext>
            </a:extLst>
          </p:cNvPr>
          <p:cNvSpPr>
            <a:spLocks noGrp="1" noChangeArrowheads="1"/>
          </p:cNvSpPr>
          <p:nvPr>
            <p:ph type="body" idx="1"/>
          </p:nvPr>
        </p:nvSpPr>
        <p:spPr>
          <a:xfrm>
            <a:off x="1676400" y="304800"/>
            <a:ext cx="8839200" cy="6400800"/>
          </a:xfrm>
        </p:spPr>
        <p:txBody>
          <a:bodyPr/>
          <a:lstStyle/>
          <a:p>
            <a:pPr marL="0" indent="12700">
              <a:buNone/>
            </a:pPr>
            <a:r>
              <a:rPr lang="en-US" altLang="en-US" sz="3600"/>
              <a:t>Apabila lantai masih terlihat kotor, tentunya kesalahan tersebut dilakukan oleh Amir. Apabila barang-barang masih terlihat berantakan, maka Budi-lah biang keroknya. Sedangkan bila dinding terlihat masih kusam, maka tentunya Cici yang melakukan kesalahan. Ibu dapat dengan mudah mengontrol kegiatan tersebut hingga selesai dengan benar.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AEEB64E-5480-4714-88AD-EB7074B42D65}"/>
              </a:ext>
            </a:extLst>
          </p:cNvPr>
          <p:cNvSpPr>
            <a:spLocks noGrp="1" noChangeArrowheads="1"/>
          </p:cNvSpPr>
          <p:nvPr>
            <p:ph type="title"/>
          </p:nvPr>
        </p:nvSpPr>
        <p:spPr/>
        <p:txBody>
          <a:bodyPr/>
          <a:lstStyle/>
          <a:p>
            <a:pPr eaLnBrk="1" hangingPunct="1"/>
            <a:r>
              <a:rPr lang="en-US" altLang="en-US"/>
              <a:t>Function Overloading</a:t>
            </a:r>
          </a:p>
        </p:txBody>
      </p:sp>
      <p:sp>
        <p:nvSpPr>
          <p:cNvPr id="31747" name="Rectangle 3">
            <a:extLst>
              <a:ext uri="{FF2B5EF4-FFF2-40B4-BE49-F238E27FC236}">
                <a16:creationId xmlns:a16="http://schemas.microsoft.com/office/drawing/2014/main" id="{3E1AA6B8-77DF-434D-8CD0-D774D3FE2976}"/>
              </a:ext>
            </a:extLst>
          </p:cNvPr>
          <p:cNvSpPr>
            <a:spLocks noGrp="1" noChangeArrowheads="1"/>
          </p:cNvSpPr>
          <p:nvPr>
            <p:ph type="body" idx="1"/>
          </p:nvPr>
        </p:nvSpPr>
        <p:spPr/>
        <p:txBody>
          <a:bodyPr/>
          <a:lstStyle/>
          <a:p>
            <a:pPr eaLnBrk="1" hangingPunct="1">
              <a:lnSpc>
                <a:spcPct val="90000"/>
              </a:lnSpc>
            </a:pPr>
            <a:r>
              <a:rPr lang="en-US" altLang="en-US"/>
              <a:t>Beberapa buah fungsi dapat memiliki nama yang sama, tetapi berbeda dari segi jumlah atau tipe parameternya. Teknik ini dikenal dengan function overloading.</a:t>
            </a:r>
          </a:p>
          <a:p>
            <a:pPr eaLnBrk="1" hangingPunct="1">
              <a:lnSpc>
                <a:spcPct val="90000"/>
              </a:lnSpc>
            </a:pPr>
            <a:r>
              <a:rPr lang="en-US" altLang="en-US"/>
              <a:t>C++ akan memilih untuk menjalankan fungsi yang paling tepat digunakan berdasarkan jumlah argumen atau tipe argumen yang nantinya dicocokkan dengan fungsi-fungsi yang ada.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7CB895F-9F82-41B1-847E-4A63B6E87CE9}"/>
              </a:ext>
            </a:extLst>
          </p:cNvPr>
          <p:cNvSpPr>
            <a:spLocks noGrp="1" noChangeArrowheads="1"/>
          </p:cNvSpPr>
          <p:nvPr>
            <p:ph type="body" idx="1"/>
          </p:nvPr>
        </p:nvSpPr>
        <p:spPr>
          <a:xfrm>
            <a:off x="1676400" y="152400"/>
            <a:ext cx="8839200" cy="6553200"/>
          </a:xfrm>
        </p:spPr>
        <p:txBody>
          <a:bodyPr>
            <a:normAutofit lnSpcReduction="10000"/>
          </a:bodyPr>
          <a:lstStyle/>
          <a:p>
            <a:pPr eaLnBrk="1" hangingPunct="1">
              <a:buFontTx/>
              <a:buNone/>
            </a:pPr>
            <a:r>
              <a:rPr lang="en-US" altLang="en-US" sz="2000" b="1">
                <a:latin typeface="Courier New" panose="02070309020205020404" pitchFamily="49" charset="0"/>
              </a:rPr>
              <a:t>int lain(int angka){</a:t>
            </a:r>
          </a:p>
          <a:p>
            <a:pPr eaLnBrk="1" hangingPunct="1">
              <a:buFontTx/>
              <a:buNone/>
            </a:pPr>
            <a:r>
              <a:rPr lang="en-US" altLang="en-US" sz="2000" b="1">
                <a:latin typeface="Courier New" panose="02070309020205020404" pitchFamily="49" charset="0"/>
              </a:rPr>
              <a:t>	return angka;</a:t>
            </a:r>
          </a:p>
          <a:p>
            <a:pPr eaLnBrk="1" hangingPunct="1">
              <a:buFontTx/>
              <a:buNone/>
            </a:pPr>
            <a:r>
              <a:rPr lang="en-US" altLang="en-US" sz="2000" b="1">
                <a:latin typeface="Courier New" panose="02070309020205020404" pitchFamily="49" charset="0"/>
              </a:rPr>
              <a:t>}</a:t>
            </a:r>
          </a:p>
          <a:p>
            <a:pPr eaLnBrk="1" hangingPunct="1">
              <a:buFontTx/>
              <a:buNone/>
            </a:pPr>
            <a:endParaRPr lang="en-US" altLang="en-US" sz="2000" b="1">
              <a:latin typeface="Courier New" panose="02070309020205020404" pitchFamily="49" charset="0"/>
            </a:endParaRPr>
          </a:p>
          <a:p>
            <a:pPr eaLnBrk="1" hangingPunct="1">
              <a:buFontTx/>
              <a:buNone/>
            </a:pPr>
            <a:r>
              <a:rPr lang="en-US" altLang="en-US" sz="2000" b="1">
                <a:latin typeface="Courier New" panose="02070309020205020404" pitchFamily="49" charset="0"/>
              </a:rPr>
              <a:t>double lain(double angka){</a:t>
            </a:r>
          </a:p>
          <a:p>
            <a:pPr eaLnBrk="1" hangingPunct="1">
              <a:buFontTx/>
              <a:buNone/>
            </a:pPr>
            <a:r>
              <a:rPr lang="en-US" altLang="en-US" sz="2000" b="1">
                <a:latin typeface="Courier New" panose="02070309020205020404" pitchFamily="49" charset="0"/>
              </a:rPr>
              <a:t>  return angka;</a:t>
            </a:r>
          </a:p>
          <a:p>
            <a:pPr eaLnBrk="1" hangingPunct="1">
              <a:buFontTx/>
              <a:buNone/>
            </a:pPr>
            <a:r>
              <a:rPr lang="en-US" altLang="en-US" sz="2000" b="1">
                <a:latin typeface="Courier New" panose="02070309020205020404" pitchFamily="49" charset="0"/>
              </a:rPr>
              <a:t>}</a:t>
            </a:r>
          </a:p>
          <a:p>
            <a:pPr eaLnBrk="1" hangingPunct="1">
              <a:buFontTx/>
              <a:buNone/>
            </a:pPr>
            <a:endParaRPr lang="en-US" altLang="en-US" sz="2000" b="1">
              <a:latin typeface="Courier New" panose="02070309020205020404" pitchFamily="49" charset="0"/>
            </a:endParaRPr>
          </a:p>
          <a:p>
            <a:pPr eaLnBrk="1" hangingPunct="1">
              <a:buFontTx/>
              <a:buNone/>
            </a:pPr>
            <a:r>
              <a:rPr lang="en-US" altLang="en-US" sz="2000" b="1">
                <a:latin typeface="Courier New" panose="02070309020205020404" pitchFamily="49" charset="0"/>
              </a:rPr>
              <a:t>float lain(int angka, float bil){</a:t>
            </a:r>
          </a:p>
          <a:p>
            <a:pPr eaLnBrk="1" hangingPunct="1">
              <a:buFontTx/>
              <a:buNone/>
            </a:pPr>
            <a:r>
              <a:rPr lang="en-US" altLang="en-US" sz="2000" b="1">
                <a:latin typeface="Courier New" panose="02070309020205020404" pitchFamily="49" charset="0"/>
              </a:rPr>
              <a:t>	return (angka + bil);</a:t>
            </a:r>
          </a:p>
          <a:p>
            <a:pPr eaLnBrk="1" hangingPunct="1">
              <a:buFontTx/>
              <a:buNone/>
            </a:pPr>
            <a:r>
              <a:rPr lang="en-US" altLang="en-US" sz="2000" b="1">
                <a:latin typeface="Courier New" panose="02070309020205020404" pitchFamily="49" charset="0"/>
              </a:rPr>
              <a:t>}</a:t>
            </a:r>
          </a:p>
          <a:p>
            <a:pPr eaLnBrk="1" hangingPunct="1">
              <a:buFontTx/>
              <a:buNone/>
            </a:pPr>
            <a:endParaRPr lang="en-US" altLang="en-US" sz="2000" b="1">
              <a:latin typeface="Courier New" panose="02070309020205020404" pitchFamily="49" charset="0"/>
            </a:endParaRPr>
          </a:p>
          <a:p>
            <a:pPr eaLnBrk="1" hangingPunct="1">
              <a:buFontTx/>
              <a:buNone/>
            </a:pPr>
            <a:r>
              <a:rPr lang="en-US" altLang="en-US" sz="2000" b="1">
                <a:latin typeface="Courier New" panose="02070309020205020404" pitchFamily="49" charset="0"/>
              </a:rPr>
              <a:t>main(){</a:t>
            </a:r>
          </a:p>
          <a:p>
            <a:pPr eaLnBrk="1" hangingPunct="1">
              <a:buFontTx/>
              <a:buNone/>
            </a:pPr>
            <a:r>
              <a:rPr lang="en-US" altLang="en-US" sz="2000" b="1">
                <a:latin typeface="Courier New" panose="02070309020205020404" pitchFamily="49" charset="0"/>
              </a:rPr>
              <a:t>  cout &lt;&lt; lain(34.66) &lt;&lt; endl;</a:t>
            </a:r>
          </a:p>
          <a:p>
            <a:pPr eaLnBrk="1" hangingPunct="1">
              <a:buFontTx/>
              <a:buNone/>
            </a:pPr>
            <a:r>
              <a:rPr lang="en-US" altLang="en-US" sz="2000" b="1">
                <a:latin typeface="Courier New" panose="02070309020205020404" pitchFamily="49" charset="0"/>
              </a:rPr>
              <a:t>  cout &lt;&lt; lain(23,12.5) &lt;&lt; endl;</a:t>
            </a:r>
          </a:p>
          <a:p>
            <a:pPr eaLnBrk="1" hangingPunct="1">
              <a:buFontTx/>
              <a:buNone/>
            </a:pPr>
            <a:r>
              <a:rPr lang="en-US" altLang="en-US" sz="2000" b="1">
                <a:latin typeface="Courier New" panose="02070309020205020404" pitchFamily="49" charset="0"/>
              </a:rPr>
              <a:t>  cout &lt;&lt; lain(76) &lt;&lt; endl;</a:t>
            </a:r>
          </a:p>
          <a:p>
            <a:pPr eaLnBrk="1" hangingPunct="1">
              <a:buFontTx/>
              <a:buNone/>
            </a:pPr>
            <a:r>
              <a:rPr lang="en-US" altLang="en-US" sz="2000" b="1">
                <a:latin typeface="Courier New" panose="02070309020205020404" pitchFamily="49"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DC55937-86CD-46F8-A30E-F28E81399E93}"/>
              </a:ext>
            </a:extLst>
          </p:cNvPr>
          <p:cNvSpPr>
            <a:spLocks noGrp="1" noChangeArrowheads="1"/>
          </p:cNvSpPr>
          <p:nvPr>
            <p:ph type="title"/>
          </p:nvPr>
        </p:nvSpPr>
        <p:spPr/>
        <p:txBody>
          <a:bodyPr/>
          <a:lstStyle/>
          <a:p>
            <a:pPr eaLnBrk="1" hangingPunct="1"/>
            <a:r>
              <a:rPr lang="en-US" altLang="en-US"/>
              <a:t>Fungsi Rekursif</a:t>
            </a:r>
          </a:p>
        </p:txBody>
      </p:sp>
      <p:sp>
        <p:nvSpPr>
          <p:cNvPr id="33795" name="Rectangle 3">
            <a:extLst>
              <a:ext uri="{FF2B5EF4-FFF2-40B4-BE49-F238E27FC236}">
                <a16:creationId xmlns:a16="http://schemas.microsoft.com/office/drawing/2014/main" id="{B7EEFD29-4B7A-4821-AE65-D9D566FF574D}"/>
              </a:ext>
            </a:extLst>
          </p:cNvPr>
          <p:cNvSpPr>
            <a:spLocks noGrp="1" noChangeArrowheads="1"/>
          </p:cNvSpPr>
          <p:nvPr>
            <p:ph type="body" idx="1"/>
          </p:nvPr>
        </p:nvSpPr>
        <p:spPr>
          <a:xfrm>
            <a:off x="1981200" y="1600200"/>
            <a:ext cx="8229600" cy="4953000"/>
          </a:xfrm>
        </p:spPr>
        <p:txBody>
          <a:bodyPr/>
          <a:lstStyle/>
          <a:p>
            <a:pPr eaLnBrk="1" hangingPunct="1"/>
            <a:r>
              <a:rPr lang="en-US" altLang="en-US"/>
              <a:t>Fungsi rekursif adalah fungsi yang memanggil dirinya sendiri.</a:t>
            </a:r>
          </a:p>
          <a:p>
            <a:pPr eaLnBrk="1" hangingPunct="1"/>
            <a:r>
              <a:rPr lang="en-US" altLang="en-US"/>
              <a:t>Fungsi rekursif dapat diganti dengan fungsi yang berisi penggunaan statement iteratif, sehingga jauh lebih sederhana logika pengerjaannya dibandingkan dengan fungsi rekursif.</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734FBA0-B67D-4BB5-9D6C-22A644607161}"/>
              </a:ext>
            </a:extLst>
          </p:cNvPr>
          <p:cNvSpPr>
            <a:spLocks noGrp="1" noChangeArrowheads="1"/>
          </p:cNvSpPr>
          <p:nvPr>
            <p:ph type="body" idx="1"/>
          </p:nvPr>
        </p:nvSpPr>
        <p:spPr>
          <a:xfrm>
            <a:off x="1676400" y="152400"/>
            <a:ext cx="8839200" cy="6553200"/>
          </a:xfrm>
        </p:spPr>
        <p:txBody>
          <a:bodyPr/>
          <a:lstStyle/>
          <a:p>
            <a:pPr eaLnBrk="1" hangingPunct="1">
              <a:buFontTx/>
              <a:buNone/>
            </a:pPr>
            <a:r>
              <a:rPr lang="en-US" altLang="en-US"/>
              <a:t>Contoh penggunaan fungsi rekursif untuk menghitung nilai faktorial dari sebuah bilangan bulat.</a:t>
            </a:r>
          </a:p>
          <a:p>
            <a:pPr eaLnBrk="1" hangingPunct="1">
              <a:buFontTx/>
              <a:buNone/>
            </a:pPr>
            <a:endParaRPr lang="en-US" altLang="en-US"/>
          </a:p>
          <a:p>
            <a:pPr eaLnBrk="1" hangingPunct="1">
              <a:buFontTx/>
              <a:buNone/>
            </a:pPr>
            <a:r>
              <a:rPr lang="en-US" altLang="en-US" b="1">
                <a:latin typeface="Courier New" panose="02070309020205020404" pitchFamily="49" charset="0"/>
              </a:rPr>
              <a:t>int faktorial(int a){</a:t>
            </a:r>
          </a:p>
          <a:p>
            <a:pPr eaLnBrk="1" hangingPunct="1">
              <a:buFontTx/>
              <a:buNone/>
            </a:pPr>
            <a:r>
              <a:rPr lang="en-US" altLang="en-US" b="1">
                <a:latin typeface="Courier New" panose="02070309020205020404" pitchFamily="49" charset="0"/>
              </a:rPr>
              <a:t>	if(a &lt;= 1)</a:t>
            </a:r>
          </a:p>
          <a:p>
            <a:pPr eaLnBrk="1" hangingPunct="1">
              <a:buFontTx/>
              <a:buNone/>
            </a:pPr>
            <a:r>
              <a:rPr lang="en-US" altLang="en-US" b="1">
                <a:latin typeface="Courier New" panose="02070309020205020404" pitchFamily="49" charset="0"/>
              </a:rPr>
              <a:t>   	return 1;</a:t>
            </a:r>
          </a:p>
          <a:p>
            <a:pPr eaLnBrk="1" hangingPunct="1">
              <a:buFontTx/>
              <a:buNone/>
            </a:pPr>
            <a:r>
              <a:rPr lang="en-US" altLang="en-US" b="1">
                <a:latin typeface="Courier New" panose="02070309020205020404" pitchFamily="49" charset="0"/>
              </a:rPr>
              <a:t>  else</a:t>
            </a:r>
          </a:p>
          <a:p>
            <a:pPr eaLnBrk="1" hangingPunct="1">
              <a:buFontTx/>
              <a:buNone/>
            </a:pPr>
            <a:r>
              <a:rPr lang="en-US" altLang="en-US" b="1">
                <a:latin typeface="Courier New" panose="02070309020205020404" pitchFamily="49" charset="0"/>
              </a:rPr>
              <a:t>   	return (a * faktorial(a - 1));</a:t>
            </a:r>
          </a:p>
          <a:p>
            <a:pPr eaLnBrk="1" hangingPunct="1">
              <a:buFontTx/>
              <a:buNone/>
            </a:pPr>
            <a:r>
              <a:rPr lang="en-US" altLang="en-US" b="1">
                <a:latin typeface="Courier New" panose="02070309020205020404" pitchFamily="49" charset="0"/>
              </a:rPr>
              <a:t>}</a:t>
            </a:r>
          </a:p>
          <a:p>
            <a:pPr eaLnBrk="1" hangingPunct="1">
              <a:buFontTx/>
              <a:buNone/>
            </a:pPr>
            <a:endParaRPr lang="en-US" altLang="en-US" b="1">
              <a:latin typeface="Courier New" panose="02070309020205020404" pitchFamily="49" charset="0"/>
            </a:endParaRPr>
          </a:p>
          <a:p>
            <a:pPr eaLnBrk="1" hangingPunct="1">
              <a:buFontTx/>
              <a:buNone/>
            </a:pPr>
            <a:r>
              <a:rPr lang="en-US" altLang="en-US" b="1">
                <a:latin typeface="Courier New" panose="02070309020205020404" pitchFamily="49" charset="0"/>
              </a:rPr>
              <a:t>main(){</a:t>
            </a:r>
          </a:p>
          <a:p>
            <a:pPr eaLnBrk="1" hangingPunct="1">
              <a:buFontTx/>
              <a:buNone/>
            </a:pPr>
            <a:r>
              <a:rPr lang="en-US" altLang="en-US" b="1">
                <a:latin typeface="Courier New" panose="02070309020205020404" pitchFamily="49" charset="0"/>
              </a:rPr>
              <a:t>	cout &lt;&lt; faktorial(4);</a:t>
            </a:r>
          </a:p>
          <a:p>
            <a:pPr eaLnBrk="1" hangingPunct="1">
              <a:buFontTx/>
              <a:buNone/>
            </a:pPr>
            <a:r>
              <a:rPr lang="en-US" altLang="en-US" b="1">
                <a:latin typeface="Courier New" panose="02070309020205020404" pitchFamily="49"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B1B3E6C-A5C0-4895-B71D-A2D88B0475CD}"/>
              </a:ext>
            </a:extLst>
          </p:cNvPr>
          <p:cNvSpPr>
            <a:spLocks noGrp="1" noChangeArrowheads="1"/>
          </p:cNvSpPr>
          <p:nvPr>
            <p:ph type="body" idx="1"/>
          </p:nvPr>
        </p:nvSpPr>
        <p:spPr>
          <a:xfrm>
            <a:off x="1676400" y="152400"/>
            <a:ext cx="8839200" cy="6553200"/>
          </a:xfrm>
        </p:spPr>
        <p:txBody>
          <a:bodyPr/>
          <a:lstStyle/>
          <a:p>
            <a:pPr eaLnBrk="1" hangingPunct="1">
              <a:buFontTx/>
              <a:buNone/>
            </a:pPr>
            <a:r>
              <a:rPr lang="en-US" altLang="en-US"/>
              <a:t>Contoh lain dengan menggunakan statement for.</a:t>
            </a:r>
          </a:p>
          <a:p>
            <a:pPr eaLnBrk="1" hangingPunct="1">
              <a:buFontTx/>
              <a:buNone/>
            </a:pPr>
            <a:endParaRPr lang="en-US" altLang="en-US"/>
          </a:p>
          <a:p>
            <a:pPr eaLnBrk="1" hangingPunct="1">
              <a:buFontTx/>
              <a:buNone/>
            </a:pPr>
            <a:r>
              <a:rPr lang="en-US" altLang="en-US" sz="2400" b="1">
                <a:latin typeface="Courier New" panose="02070309020205020404" pitchFamily="49" charset="0"/>
              </a:rPr>
              <a:t>int faktorial(int a){</a:t>
            </a:r>
          </a:p>
          <a:p>
            <a:pPr eaLnBrk="1" hangingPunct="1">
              <a:buFontTx/>
              <a:buNone/>
            </a:pPr>
            <a:r>
              <a:rPr lang="en-US" altLang="en-US" sz="2400" b="1">
                <a:latin typeface="Courier New" panose="02070309020205020404" pitchFamily="49" charset="0"/>
              </a:rPr>
              <a:t>  int i, hasil = 1;</a:t>
            </a:r>
          </a:p>
          <a:p>
            <a:pPr eaLnBrk="1" hangingPunct="1">
              <a:buFontTx/>
              <a:buNone/>
            </a:pPr>
            <a:r>
              <a:rPr lang="en-US" altLang="en-US" sz="2400" b="1">
                <a:latin typeface="Courier New" panose="02070309020205020404" pitchFamily="49" charset="0"/>
              </a:rPr>
              <a:t>	for(i = a; i &gt;= 1; i--)</a:t>
            </a:r>
          </a:p>
          <a:p>
            <a:pPr eaLnBrk="1" hangingPunct="1">
              <a:buFontTx/>
              <a:buNone/>
            </a:pPr>
            <a:r>
              <a:rPr lang="en-US" altLang="en-US" sz="2400" b="1">
                <a:latin typeface="Courier New" panose="02070309020205020404" pitchFamily="49" charset="0"/>
              </a:rPr>
              <a:t>		hasil *= i;</a:t>
            </a:r>
          </a:p>
          <a:p>
            <a:pPr eaLnBrk="1" hangingPunct="1">
              <a:buFontTx/>
              <a:buNone/>
            </a:pPr>
            <a:r>
              <a:rPr lang="en-US" altLang="en-US" sz="2400" b="1">
                <a:latin typeface="Courier New" panose="02070309020205020404" pitchFamily="49" charset="0"/>
              </a:rPr>
              <a:t>  return hasil;</a:t>
            </a:r>
          </a:p>
          <a:p>
            <a:pPr eaLnBrk="1" hangingPunct="1">
              <a:buFontTx/>
              <a:buNone/>
            </a:pPr>
            <a:r>
              <a:rPr lang="en-US" altLang="en-US" sz="2400" b="1">
                <a:latin typeface="Courier New" panose="02070309020205020404" pitchFamily="49" charset="0"/>
              </a:rPr>
              <a:t>}</a:t>
            </a:r>
          </a:p>
          <a:p>
            <a:pPr eaLnBrk="1" hangingPunct="1">
              <a:buFontTx/>
              <a:buNone/>
            </a:pPr>
            <a:endParaRPr lang="en-US" altLang="en-US" sz="2400" b="1">
              <a:latin typeface="Courier New" panose="02070309020205020404" pitchFamily="49" charset="0"/>
            </a:endParaRPr>
          </a:p>
          <a:p>
            <a:pPr eaLnBrk="1" hangingPunct="1">
              <a:buFontTx/>
              <a:buNone/>
            </a:pPr>
            <a:r>
              <a:rPr lang="en-US" altLang="en-US" sz="2400" b="1">
                <a:latin typeface="Courier New" panose="02070309020205020404" pitchFamily="49" charset="0"/>
              </a:rPr>
              <a:t>main(){</a:t>
            </a:r>
          </a:p>
          <a:p>
            <a:pPr eaLnBrk="1" hangingPunct="1">
              <a:buFontTx/>
              <a:buNone/>
            </a:pPr>
            <a:r>
              <a:rPr lang="en-US" altLang="en-US" sz="2400" b="1">
                <a:latin typeface="Courier New" panose="02070309020205020404" pitchFamily="49" charset="0"/>
              </a:rPr>
              <a:t>	cout &lt;&lt; faktorial(4);</a:t>
            </a:r>
          </a:p>
          <a:p>
            <a:pPr eaLnBrk="1" hangingPunct="1">
              <a:buFontTx/>
              <a:buNone/>
            </a:pPr>
            <a:r>
              <a:rPr lang="en-US" altLang="en-US" sz="2400" b="1">
                <a:latin typeface="Courier New" panose="02070309020205020404" pitchFamily="49" charset="0"/>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78B6-4C2F-4021-849C-012B5E01B8DD}"/>
              </a:ext>
            </a:extLst>
          </p:cNvPr>
          <p:cNvSpPr>
            <a:spLocks noGrp="1"/>
          </p:cNvSpPr>
          <p:nvPr>
            <p:ph type="title"/>
          </p:nvPr>
        </p:nvSpPr>
        <p:spPr/>
        <p:txBody>
          <a:bodyPr/>
          <a:lstStyle/>
          <a:p>
            <a:r>
              <a:rPr lang="en-US" dirty="0" err="1"/>
              <a:t>Penutup</a:t>
            </a:r>
            <a:endParaRPr lang="en-US" dirty="0"/>
          </a:p>
        </p:txBody>
      </p:sp>
      <p:sp>
        <p:nvSpPr>
          <p:cNvPr id="3" name="Content Placeholder 2">
            <a:extLst>
              <a:ext uri="{FF2B5EF4-FFF2-40B4-BE49-F238E27FC236}">
                <a16:creationId xmlns:a16="http://schemas.microsoft.com/office/drawing/2014/main" id="{5EA11269-60CE-4BF1-9236-C41CCFB6A8D6}"/>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A455EC8-0AC2-4F5A-9BB4-94AF38689A65}"/>
              </a:ext>
            </a:extLst>
          </p:cNvPr>
          <p:cNvSpPr/>
          <p:nvPr/>
        </p:nvSpPr>
        <p:spPr>
          <a:xfrm>
            <a:off x="4286533" y="2967335"/>
            <a:ext cx="3618940" cy="923330"/>
          </a:xfrm>
          <a:prstGeom prst="rect">
            <a:avLst/>
          </a:prstGeom>
          <a:noFill/>
        </p:spPr>
        <p:txBody>
          <a:bodyPr wrap="non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Terimakasih</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49462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2604A11E-2CE9-402F-96F2-A65ED07FD17B}"/>
              </a:ext>
            </a:extLst>
          </p:cNvPr>
          <p:cNvSpPr>
            <a:spLocks noGrp="1" noChangeArrowheads="1"/>
          </p:cNvSpPr>
          <p:nvPr>
            <p:ph type="body" idx="1"/>
          </p:nvPr>
        </p:nvSpPr>
        <p:spPr>
          <a:xfrm>
            <a:off x="1752600" y="304800"/>
            <a:ext cx="8686800" cy="6324600"/>
          </a:xfrm>
        </p:spPr>
        <p:txBody>
          <a:bodyPr/>
          <a:lstStyle/>
          <a:p>
            <a:pPr marL="0" indent="0">
              <a:buNone/>
            </a:pPr>
            <a:r>
              <a:rPr lang="en-US" altLang="en-US" sz="3600"/>
              <a:t>Si Ibu dapat kita anggap sebagai diri kita sendiri (programmer), sedangkan pekerjaan yang ingin diselesaikan adalah program yang ingin kita buat. Amir, Budi, dan Cici dapat dianggap sebagai function (fungsi), dimana setiap function diberikan tugas yang tertentu sehingga bila terjadi kesalahan dalam logika pemrograman, maka dapat dengan mudah dilacak letak kesalahannya untuk kemudian diperbaiki.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a:extLst>
              <a:ext uri="{FF2B5EF4-FFF2-40B4-BE49-F238E27FC236}">
                <a16:creationId xmlns:a16="http://schemas.microsoft.com/office/drawing/2014/main" id="{2EE1D513-5CDB-4FD4-8E6A-EC1ADF848E19}"/>
              </a:ext>
            </a:extLst>
          </p:cNvPr>
          <p:cNvSpPr txBox="1">
            <a:spLocks noChangeArrowheads="1"/>
          </p:cNvSpPr>
          <p:nvPr/>
        </p:nvSpPr>
        <p:spPr bwMode="auto">
          <a:xfrm>
            <a:off x="1752600" y="152401"/>
            <a:ext cx="8686800"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Proses atau tugas dikerjakan oleh prosesor. Prosesor dikendalikan oleh program. Program yang kita buat dapat diselesaikan dengan cepat dan mudah apabila program tersebut kita pecah menjadi sub-sub program (program-program kecil) yang lebih dikenal di C++ dengan istilah function (fungsi).Setiap sub-program atau fungsi memiliki sifat seperti program pada umumnya, yaitu dapat menerima input dan memberikan output. Program utama (main-program) atau fungsi utama dapat memanggil sub-sub program yang lain. Begitu pula dengan sub-program, dapat memanggil sub-sub program yang lain tetapi lewat kendali main-program.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5786276-8E67-4C2F-80F3-9187E547D448}"/>
              </a:ext>
            </a:extLst>
          </p:cNvPr>
          <p:cNvSpPr>
            <a:spLocks noGrp="1" noChangeArrowheads="1"/>
          </p:cNvSpPr>
          <p:nvPr>
            <p:ph type="title"/>
          </p:nvPr>
        </p:nvSpPr>
        <p:spPr>
          <a:xfrm>
            <a:off x="1981200" y="76200"/>
            <a:ext cx="8229600" cy="685800"/>
          </a:xfrm>
        </p:spPr>
        <p:txBody>
          <a:bodyPr/>
          <a:lstStyle/>
          <a:p>
            <a:pPr eaLnBrk="1" hangingPunct="1"/>
            <a:r>
              <a:rPr lang="en-US" altLang="en-US" sz="4000"/>
              <a:t>Gambaran Penggunaan Fungsi</a:t>
            </a:r>
          </a:p>
        </p:txBody>
      </p:sp>
      <p:grpSp>
        <p:nvGrpSpPr>
          <p:cNvPr id="7171" name="Group 86">
            <a:extLst>
              <a:ext uri="{FF2B5EF4-FFF2-40B4-BE49-F238E27FC236}">
                <a16:creationId xmlns:a16="http://schemas.microsoft.com/office/drawing/2014/main" id="{3C058B7F-F88D-43D6-B78F-76E5C9DCD246}"/>
              </a:ext>
            </a:extLst>
          </p:cNvPr>
          <p:cNvGrpSpPr>
            <a:grpSpLocks/>
          </p:cNvGrpSpPr>
          <p:nvPr/>
        </p:nvGrpSpPr>
        <p:grpSpPr bwMode="auto">
          <a:xfrm>
            <a:off x="1828800" y="1143001"/>
            <a:ext cx="6858000" cy="4481513"/>
            <a:chOff x="672" y="969"/>
            <a:chExt cx="4320" cy="2823"/>
          </a:xfrm>
        </p:grpSpPr>
        <p:sp>
          <p:nvSpPr>
            <p:cNvPr id="7175" name="Text Box 7">
              <a:extLst>
                <a:ext uri="{FF2B5EF4-FFF2-40B4-BE49-F238E27FC236}">
                  <a16:creationId xmlns:a16="http://schemas.microsoft.com/office/drawing/2014/main" id="{D0A725EF-4DEC-47F0-8BF2-0957390C7A2F}"/>
                </a:ext>
              </a:extLst>
            </p:cNvPr>
            <p:cNvSpPr txBox="1">
              <a:spLocks noChangeArrowheads="1"/>
            </p:cNvSpPr>
            <p:nvPr/>
          </p:nvSpPr>
          <p:spPr bwMode="auto">
            <a:xfrm>
              <a:off x="672" y="1353"/>
              <a:ext cx="7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a:t>input</a:t>
              </a:r>
            </a:p>
          </p:txBody>
        </p:sp>
        <p:sp>
          <p:nvSpPr>
            <p:cNvPr id="7176" name="Text Box 8">
              <a:extLst>
                <a:ext uri="{FF2B5EF4-FFF2-40B4-BE49-F238E27FC236}">
                  <a16:creationId xmlns:a16="http://schemas.microsoft.com/office/drawing/2014/main" id="{1666D8C3-5CDB-4F0F-9F59-4286D1C6D894}"/>
                </a:ext>
              </a:extLst>
            </p:cNvPr>
            <p:cNvSpPr txBox="1">
              <a:spLocks noChangeArrowheads="1"/>
            </p:cNvSpPr>
            <p:nvPr/>
          </p:nvSpPr>
          <p:spPr bwMode="auto">
            <a:xfrm>
              <a:off x="4032" y="1344"/>
              <a:ext cx="9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a:t>output</a:t>
              </a:r>
            </a:p>
          </p:txBody>
        </p:sp>
        <p:sp>
          <p:nvSpPr>
            <p:cNvPr id="7177" name="Text Box 9">
              <a:extLst>
                <a:ext uri="{FF2B5EF4-FFF2-40B4-BE49-F238E27FC236}">
                  <a16:creationId xmlns:a16="http://schemas.microsoft.com/office/drawing/2014/main" id="{C539505B-93D2-44CF-B280-77DF576630FB}"/>
                </a:ext>
              </a:extLst>
            </p:cNvPr>
            <p:cNvSpPr txBox="1">
              <a:spLocks noChangeArrowheads="1"/>
            </p:cNvSpPr>
            <p:nvPr/>
          </p:nvSpPr>
          <p:spPr bwMode="auto">
            <a:xfrm>
              <a:off x="2016" y="3561"/>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a:t>proses (program)</a:t>
              </a:r>
            </a:p>
          </p:txBody>
        </p:sp>
        <p:sp>
          <p:nvSpPr>
            <p:cNvPr id="7178" name="Rectangle 5">
              <a:extLst>
                <a:ext uri="{FF2B5EF4-FFF2-40B4-BE49-F238E27FC236}">
                  <a16:creationId xmlns:a16="http://schemas.microsoft.com/office/drawing/2014/main" id="{3149C06B-1977-4624-92D5-23C8891F70CA}"/>
                </a:ext>
              </a:extLst>
            </p:cNvPr>
            <p:cNvSpPr>
              <a:spLocks noChangeArrowheads="1"/>
            </p:cNvSpPr>
            <p:nvPr/>
          </p:nvSpPr>
          <p:spPr bwMode="auto">
            <a:xfrm>
              <a:off x="1584" y="969"/>
              <a:ext cx="2400" cy="253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9" name="Rectangle 14">
              <a:extLst>
                <a:ext uri="{FF2B5EF4-FFF2-40B4-BE49-F238E27FC236}">
                  <a16:creationId xmlns:a16="http://schemas.microsoft.com/office/drawing/2014/main" id="{0F7DA572-9446-4E63-8D01-FE994A0F1E3D}"/>
                </a:ext>
              </a:extLst>
            </p:cNvPr>
            <p:cNvSpPr>
              <a:spLocks noChangeArrowheads="1"/>
            </p:cNvSpPr>
            <p:nvPr/>
          </p:nvSpPr>
          <p:spPr bwMode="auto">
            <a:xfrm>
              <a:off x="2424" y="1104"/>
              <a:ext cx="576" cy="336"/>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t>main</a:t>
              </a:r>
            </a:p>
            <a:p>
              <a:pPr algn="ctr" eaLnBrk="1" hangingPunct="1"/>
              <a:r>
                <a:rPr lang="en-US" altLang="en-US" sz="1600" b="1"/>
                <a:t>program</a:t>
              </a:r>
            </a:p>
          </p:txBody>
        </p:sp>
        <p:sp>
          <p:nvSpPr>
            <p:cNvPr id="7180" name="Rectangle 24">
              <a:extLst>
                <a:ext uri="{FF2B5EF4-FFF2-40B4-BE49-F238E27FC236}">
                  <a16:creationId xmlns:a16="http://schemas.microsoft.com/office/drawing/2014/main" id="{ED8C383A-C35B-4636-BAEF-58F47591EDCC}"/>
                </a:ext>
              </a:extLst>
            </p:cNvPr>
            <p:cNvSpPr>
              <a:spLocks noChangeArrowheads="1"/>
            </p:cNvSpPr>
            <p:nvPr/>
          </p:nvSpPr>
          <p:spPr bwMode="auto">
            <a:xfrm>
              <a:off x="3120" y="2016"/>
              <a:ext cx="576" cy="336"/>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t>sub</a:t>
              </a:r>
            </a:p>
            <a:p>
              <a:pPr algn="ctr" eaLnBrk="1" hangingPunct="1"/>
              <a:r>
                <a:rPr lang="en-US" altLang="en-US" sz="1600" b="1"/>
                <a:t>program</a:t>
              </a:r>
            </a:p>
          </p:txBody>
        </p:sp>
        <p:sp>
          <p:nvSpPr>
            <p:cNvPr id="7181" name="Rectangle 25">
              <a:extLst>
                <a:ext uri="{FF2B5EF4-FFF2-40B4-BE49-F238E27FC236}">
                  <a16:creationId xmlns:a16="http://schemas.microsoft.com/office/drawing/2014/main" id="{D9626865-4F65-4ED0-A9AA-0DBA47AC0999}"/>
                </a:ext>
              </a:extLst>
            </p:cNvPr>
            <p:cNvSpPr>
              <a:spLocks noChangeArrowheads="1"/>
            </p:cNvSpPr>
            <p:nvPr/>
          </p:nvSpPr>
          <p:spPr bwMode="auto">
            <a:xfrm>
              <a:off x="2360" y="3024"/>
              <a:ext cx="576" cy="336"/>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t>sub</a:t>
              </a:r>
            </a:p>
            <a:p>
              <a:pPr algn="ctr" eaLnBrk="1" hangingPunct="1"/>
              <a:r>
                <a:rPr lang="en-US" altLang="en-US" sz="1600" b="1"/>
                <a:t>program</a:t>
              </a:r>
            </a:p>
          </p:txBody>
        </p:sp>
        <p:grpSp>
          <p:nvGrpSpPr>
            <p:cNvPr id="7182" name="Group 78">
              <a:extLst>
                <a:ext uri="{FF2B5EF4-FFF2-40B4-BE49-F238E27FC236}">
                  <a16:creationId xmlns:a16="http://schemas.microsoft.com/office/drawing/2014/main" id="{9DA899CC-52A2-4363-BDF5-791EA3BF351A}"/>
                </a:ext>
              </a:extLst>
            </p:cNvPr>
            <p:cNvGrpSpPr>
              <a:grpSpLocks/>
            </p:cNvGrpSpPr>
            <p:nvPr/>
          </p:nvGrpSpPr>
          <p:grpSpPr bwMode="auto">
            <a:xfrm>
              <a:off x="1728" y="1440"/>
              <a:ext cx="912" cy="912"/>
              <a:chOff x="1632" y="1056"/>
              <a:chExt cx="912" cy="912"/>
            </a:xfrm>
          </p:grpSpPr>
          <p:sp>
            <p:nvSpPr>
              <p:cNvPr id="7203" name="Rectangle 23">
                <a:extLst>
                  <a:ext uri="{FF2B5EF4-FFF2-40B4-BE49-F238E27FC236}">
                    <a16:creationId xmlns:a16="http://schemas.microsoft.com/office/drawing/2014/main" id="{D5662475-E57B-4444-BEF8-72E5B0F1284A}"/>
                  </a:ext>
                </a:extLst>
              </p:cNvPr>
              <p:cNvSpPr>
                <a:spLocks noChangeArrowheads="1"/>
              </p:cNvSpPr>
              <p:nvPr/>
            </p:nvSpPr>
            <p:spPr bwMode="auto">
              <a:xfrm>
                <a:off x="1824" y="1632"/>
                <a:ext cx="576" cy="336"/>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t>sub</a:t>
                </a:r>
              </a:p>
              <a:p>
                <a:pPr algn="ctr" eaLnBrk="1" hangingPunct="1"/>
                <a:r>
                  <a:rPr lang="en-US" altLang="en-US" sz="1600" b="1"/>
                  <a:t>program</a:t>
                </a:r>
              </a:p>
            </p:txBody>
          </p:sp>
          <p:grpSp>
            <p:nvGrpSpPr>
              <p:cNvPr id="7204" name="Group 72">
                <a:extLst>
                  <a:ext uri="{FF2B5EF4-FFF2-40B4-BE49-F238E27FC236}">
                    <a16:creationId xmlns:a16="http://schemas.microsoft.com/office/drawing/2014/main" id="{D1769799-5CD4-45F5-BFED-EC112DBFD70D}"/>
                  </a:ext>
                </a:extLst>
              </p:cNvPr>
              <p:cNvGrpSpPr>
                <a:grpSpLocks/>
              </p:cNvGrpSpPr>
              <p:nvPr/>
            </p:nvGrpSpPr>
            <p:grpSpPr bwMode="auto">
              <a:xfrm>
                <a:off x="1632" y="1056"/>
                <a:ext cx="816" cy="720"/>
                <a:chOff x="1632" y="1056"/>
                <a:chExt cx="816" cy="720"/>
              </a:xfrm>
            </p:grpSpPr>
            <p:sp>
              <p:nvSpPr>
                <p:cNvPr id="7208" name="Line 49">
                  <a:extLst>
                    <a:ext uri="{FF2B5EF4-FFF2-40B4-BE49-F238E27FC236}">
                      <a16:creationId xmlns:a16="http://schemas.microsoft.com/office/drawing/2014/main" id="{C9F3E3B6-D030-46C7-92F1-4F07E89AD686}"/>
                    </a:ext>
                  </a:extLst>
                </p:cNvPr>
                <p:cNvSpPr>
                  <a:spLocks noChangeShapeType="1"/>
                </p:cNvSpPr>
                <p:nvPr/>
              </p:nvSpPr>
              <p:spPr bwMode="auto">
                <a:xfrm>
                  <a:off x="2448" y="1056"/>
                  <a:ext cx="0" cy="24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9" name="Line 50">
                  <a:extLst>
                    <a:ext uri="{FF2B5EF4-FFF2-40B4-BE49-F238E27FC236}">
                      <a16:creationId xmlns:a16="http://schemas.microsoft.com/office/drawing/2014/main" id="{774ECB62-F4A5-4E69-9407-CECFB677DA5A}"/>
                    </a:ext>
                  </a:extLst>
                </p:cNvPr>
                <p:cNvSpPr>
                  <a:spLocks noChangeShapeType="1"/>
                </p:cNvSpPr>
                <p:nvPr/>
              </p:nvSpPr>
              <p:spPr bwMode="auto">
                <a:xfrm flipH="1">
                  <a:off x="1632" y="1296"/>
                  <a:ext cx="816"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0" name="Line 51">
                  <a:extLst>
                    <a:ext uri="{FF2B5EF4-FFF2-40B4-BE49-F238E27FC236}">
                      <a16:creationId xmlns:a16="http://schemas.microsoft.com/office/drawing/2014/main" id="{BCC4FD02-BE71-425A-B987-9936EE2BD4C2}"/>
                    </a:ext>
                  </a:extLst>
                </p:cNvPr>
                <p:cNvSpPr>
                  <a:spLocks noChangeShapeType="1"/>
                </p:cNvSpPr>
                <p:nvPr/>
              </p:nvSpPr>
              <p:spPr bwMode="auto">
                <a:xfrm>
                  <a:off x="1632" y="1296"/>
                  <a:ext cx="0" cy="48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1" name="Line 52">
                  <a:extLst>
                    <a:ext uri="{FF2B5EF4-FFF2-40B4-BE49-F238E27FC236}">
                      <a16:creationId xmlns:a16="http://schemas.microsoft.com/office/drawing/2014/main" id="{F885959E-D3B6-4182-BE80-0721FE2D0B0F}"/>
                    </a:ext>
                  </a:extLst>
                </p:cNvPr>
                <p:cNvSpPr>
                  <a:spLocks noChangeShapeType="1"/>
                </p:cNvSpPr>
                <p:nvPr/>
              </p:nvSpPr>
              <p:spPr bwMode="auto">
                <a:xfrm>
                  <a:off x="1632" y="1776"/>
                  <a:ext cx="192"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205" name="Group 73">
                <a:extLst>
                  <a:ext uri="{FF2B5EF4-FFF2-40B4-BE49-F238E27FC236}">
                    <a16:creationId xmlns:a16="http://schemas.microsoft.com/office/drawing/2014/main" id="{83EE745E-C569-4AA4-8BEE-AAC37BF807CB}"/>
                  </a:ext>
                </a:extLst>
              </p:cNvPr>
              <p:cNvGrpSpPr>
                <a:grpSpLocks/>
              </p:cNvGrpSpPr>
              <p:nvPr/>
            </p:nvGrpSpPr>
            <p:grpSpPr bwMode="auto">
              <a:xfrm>
                <a:off x="2400" y="1056"/>
                <a:ext cx="144" cy="720"/>
                <a:chOff x="2400" y="1056"/>
                <a:chExt cx="96" cy="720"/>
              </a:xfrm>
            </p:grpSpPr>
            <p:sp>
              <p:nvSpPr>
                <p:cNvPr id="7206" name="Line 56">
                  <a:extLst>
                    <a:ext uri="{FF2B5EF4-FFF2-40B4-BE49-F238E27FC236}">
                      <a16:creationId xmlns:a16="http://schemas.microsoft.com/office/drawing/2014/main" id="{313BFAE5-F03F-4E2F-9961-72BC40A38628}"/>
                    </a:ext>
                  </a:extLst>
                </p:cNvPr>
                <p:cNvSpPr>
                  <a:spLocks noChangeShapeType="1"/>
                </p:cNvSpPr>
                <p:nvPr/>
              </p:nvSpPr>
              <p:spPr bwMode="auto">
                <a:xfrm>
                  <a:off x="2400" y="1776"/>
                  <a:ext cx="96" cy="0"/>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207" name="Line 57">
                  <a:extLst>
                    <a:ext uri="{FF2B5EF4-FFF2-40B4-BE49-F238E27FC236}">
                      <a16:creationId xmlns:a16="http://schemas.microsoft.com/office/drawing/2014/main" id="{1F940C2A-143B-4012-8E85-31F1ED046D0C}"/>
                    </a:ext>
                  </a:extLst>
                </p:cNvPr>
                <p:cNvSpPr>
                  <a:spLocks noChangeShapeType="1"/>
                </p:cNvSpPr>
                <p:nvPr/>
              </p:nvSpPr>
              <p:spPr bwMode="auto">
                <a:xfrm flipV="1">
                  <a:off x="2496" y="1056"/>
                  <a:ext cx="0" cy="720"/>
                </a:xfrm>
                <a:prstGeom prst="line">
                  <a:avLst/>
                </a:prstGeom>
                <a:noFill/>
                <a:ln w="381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7183" name="Group 74">
              <a:extLst>
                <a:ext uri="{FF2B5EF4-FFF2-40B4-BE49-F238E27FC236}">
                  <a16:creationId xmlns:a16="http://schemas.microsoft.com/office/drawing/2014/main" id="{05EDB3D5-8912-41AE-A71C-3E909378B854}"/>
                </a:ext>
              </a:extLst>
            </p:cNvPr>
            <p:cNvGrpSpPr>
              <a:grpSpLocks/>
            </p:cNvGrpSpPr>
            <p:nvPr/>
          </p:nvGrpSpPr>
          <p:grpSpPr bwMode="auto">
            <a:xfrm>
              <a:off x="2784" y="1440"/>
              <a:ext cx="336" cy="720"/>
              <a:chOff x="2544" y="1056"/>
              <a:chExt cx="432" cy="720"/>
            </a:xfrm>
          </p:grpSpPr>
          <p:sp>
            <p:nvSpPr>
              <p:cNvPr id="7201" name="Line 58">
                <a:extLst>
                  <a:ext uri="{FF2B5EF4-FFF2-40B4-BE49-F238E27FC236}">
                    <a16:creationId xmlns:a16="http://schemas.microsoft.com/office/drawing/2014/main" id="{45958CE0-A47E-476C-B77E-AC9FCC3A02BF}"/>
                  </a:ext>
                </a:extLst>
              </p:cNvPr>
              <p:cNvSpPr>
                <a:spLocks noChangeShapeType="1"/>
              </p:cNvSpPr>
              <p:nvPr/>
            </p:nvSpPr>
            <p:spPr bwMode="auto">
              <a:xfrm>
                <a:off x="2544" y="1056"/>
                <a:ext cx="0" cy="72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2" name="Line 59">
                <a:extLst>
                  <a:ext uri="{FF2B5EF4-FFF2-40B4-BE49-F238E27FC236}">
                    <a16:creationId xmlns:a16="http://schemas.microsoft.com/office/drawing/2014/main" id="{0D3BFCD9-23B3-4F37-9FDE-ABEAFA785CA0}"/>
                  </a:ext>
                </a:extLst>
              </p:cNvPr>
              <p:cNvSpPr>
                <a:spLocks noChangeShapeType="1"/>
              </p:cNvSpPr>
              <p:nvPr/>
            </p:nvSpPr>
            <p:spPr bwMode="auto">
              <a:xfrm>
                <a:off x="2544" y="1776"/>
                <a:ext cx="432"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184" name="Group 79">
              <a:extLst>
                <a:ext uri="{FF2B5EF4-FFF2-40B4-BE49-F238E27FC236}">
                  <a16:creationId xmlns:a16="http://schemas.microsoft.com/office/drawing/2014/main" id="{2CC3F800-852B-4219-93A8-D175BD7199A9}"/>
                </a:ext>
              </a:extLst>
            </p:cNvPr>
            <p:cNvGrpSpPr>
              <a:grpSpLocks/>
            </p:cNvGrpSpPr>
            <p:nvPr/>
          </p:nvGrpSpPr>
          <p:grpSpPr bwMode="auto">
            <a:xfrm>
              <a:off x="2160" y="2352"/>
              <a:ext cx="1152" cy="864"/>
              <a:chOff x="2112" y="1968"/>
              <a:chExt cx="1152" cy="864"/>
            </a:xfrm>
          </p:grpSpPr>
          <p:sp>
            <p:nvSpPr>
              <p:cNvPr id="7197" name="Line 60">
                <a:extLst>
                  <a:ext uri="{FF2B5EF4-FFF2-40B4-BE49-F238E27FC236}">
                    <a16:creationId xmlns:a16="http://schemas.microsoft.com/office/drawing/2014/main" id="{278C043D-0E28-405B-A636-B6358AD0E753}"/>
                  </a:ext>
                </a:extLst>
              </p:cNvPr>
              <p:cNvSpPr>
                <a:spLocks noChangeShapeType="1"/>
              </p:cNvSpPr>
              <p:nvPr/>
            </p:nvSpPr>
            <p:spPr bwMode="auto">
              <a:xfrm>
                <a:off x="3264" y="1968"/>
                <a:ext cx="0" cy="144"/>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8" name="Line 61">
                <a:extLst>
                  <a:ext uri="{FF2B5EF4-FFF2-40B4-BE49-F238E27FC236}">
                    <a16:creationId xmlns:a16="http://schemas.microsoft.com/office/drawing/2014/main" id="{ADFFA7FC-030C-4603-81E8-CCE65AD55159}"/>
                  </a:ext>
                </a:extLst>
              </p:cNvPr>
              <p:cNvSpPr>
                <a:spLocks noChangeShapeType="1"/>
              </p:cNvSpPr>
              <p:nvPr/>
            </p:nvSpPr>
            <p:spPr bwMode="auto">
              <a:xfrm flipH="1">
                <a:off x="2112" y="2112"/>
                <a:ext cx="1152"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Line 62">
                <a:extLst>
                  <a:ext uri="{FF2B5EF4-FFF2-40B4-BE49-F238E27FC236}">
                    <a16:creationId xmlns:a16="http://schemas.microsoft.com/office/drawing/2014/main" id="{B3B4414F-7524-4DEC-9ACE-3B3FA6235AB9}"/>
                  </a:ext>
                </a:extLst>
              </p:cNvPr>
              <p:cNvSpPr>
                <a:spLocks noChangeShapeType="1"/>
              </p:cNvSpPr>
              <p:nvPr/>
            </p:nvSpPr>
            <p:spPr bwMode="auto">
              <a:xfrm>
                <a:off x="2112" y="2112"/>
                <a:ext cx="0" cy="72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0" name="Line 63">
                <a:extLst>
                  <a:ext uri="{FF2B5EF4-FFF2-40B4-BE49-F238E27FC236}">
                    <a16:creationId xmlns:a16="http://schemas.microsoft.com/office/drawing/2014/main" id="{092AD433-29F8-4978-8281-9E7DD8B1F4BF}"/>
                  </a:ext>
                </a:extLst>
              </p:cNvPr>
              <p:cNvSpPr>
                <a:spLocks noChangeShapeType="1"/>
              </p:cNvSpPr>
              <p:nvPr/>
            </p:nvSpPr>
            <p:spPr bwMode="auto">
              <a:xfrm>
                <a:off x="2112" y="2832"/>
                <a:ext cx="200"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185" name="Group 80">
              <a:extLst>
                <a:ext uri="{FF2B5EF4-FFF2-40B4-BE49-F238E27FC236}">
                  <a16:creationId xmlns:a16="http://schemas.microsoft.com/office/drawing/2014/main" id="{C084D99A-D854-4CE8-A866-2B2A1CDB1BD5}"/>
                </a:ext>
              </a:extLst>
            </p:cNvPr>
            <p:cNvGrpSpPr>
              <a:grpSpLocks/>
            </p:cNvGrpSpPr>
            <p:nvPr/>
          </p:nvGrpSpPr>
          <p:grpSpPr bwMode="auto">
            <a:xfrm>
              <a:off x="2944" y="2352"/>
              <a:ext cx="576" cy="864"/>
              <a:chOff x="2896" y="1968"/>
              <a:chExt cx="576" cy="864"/>
            </a:xfrm>
          </p:grpSpPr>
          <p:sp>
            <p:nvSpPr>
              <p:cNvPr id="7193" name="Line 64">
                <a:extLst>
                  <a:ext uri="{FF2B5EF4-FFF2-40B4-BE49-F238E27FC236}">
                    <a16:creationId xmlns:a16="http://schemas.microsoft.com/office/drawing/2014/main" id="{2AA37966-F3F2-4E4B-8FB0-8C035416D7E2}"/>
                  </a:ext>
                </a:extLst>
              </p:cNvPr>
              <p:cNvSpPr>
                <a:spLocks noChangeShapeType="1"/>
              </p:cNvSpPr>
              <p:nvPr/>
            </p:nvSpPr>
            <p:spPr bwMode="auto">
              <a:xfrm>
                <a:off x="2896" y="2832"/>
                <a:ext cx="176" cy="0"/>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4" name="Line 65">
                <a:extLst>
                  <a:ext uri="{FF2B5EF4-FFF2-40B4-BE49-F238E27FC236}">
                    <a16:creationId xmlns:a16="http://schemas.microsoft.com/office/drawing/2014/main" id="{0C9F45BE-8152-4E4D-B4FE-AB196FDBD531}"/>
                  </a:ext>
                </a:extLst>
              </p:cNvPr>
              <p:cNvSpPr>
                <a:spLocks noChangeShapeType="1"/>
              </p:cNvSpPr>
              <p:nvPr/>
            </p:nvSpPr>
            <p:spPr bwMode="auto">
              <a:xfrm flipV="1">
                <a:off x="3072" y="2256"/>
                <a:ext cx="0" cy="576"/>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5" name="Line 66">
                <a:extLst>
                  <a:ext uri="{FF2B5EF4-FFF2-40B4-BE49-F238E27FC236}">
                    <a16:creationId xmlns:a16="http://schemas.microsoft.com/office/drawing/2014/main" id="{E7B27706-F4E7-432C-B53C-34381BF80E70}"/>
                  </a:ext>
                </a:extLst>
              </p:cNvPr>
              <p:cNvSpPr>
                <a:spLocks noChangeShapeType="1"/>
              </p:cNvSpPr>
              <p:nvPr/>
            </p:nvSpPr>
            <p:spPr bwMode="auto">
              <a:xfrm>
                <a:off x="3072" y="2256"/>
                <a:ext cx="400" cy="0"/>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6" name="Line 67">
                <a:extLst>
                  <a:ext uri="{FF2B5EF4-FFF2-40B4-BE49-F238E27FC236}">
                    <a16:creationId xmlns:a16="http://schemas.microsoft.com/office/drawing/2014/main" id="{429AD962-2EF9-4D46-80CF-F5323D3D1013}"/>
                  </a:ext>
                </a:extLst>
              </p:cNvPr>
              <p:cNvSpPr>
                <a:spLocks noChangeShapeType="1"/>
              </p:cNvSpPr>
              <p:nvPr/>
            </p:nvSpPr>
            <p:spPr bwMode="auto">
              <a:xfrm flipV="1">
                <a:off x="3472" y="1968"/>
                <a:ext cx="0" cy="288"/>
              </a:xfrm>
              <a:prstGeom prst="line">
                <a:avLst/>
              </a:prstGeom>
              <a:noFill/>
              <a:ln w="381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186" name="Group 75">
              <a:extLst>
                <a:ext uri="{FF2B5EF4-FFF2-40B4-BE49-F238E27FC236}">
                  <a16:creationId xmlns:a16="http://schemas.microsoft.com/office/drawing/2014/main" id="{ADB491EB-691B-4903-9865-0D78445A43A8}"/>
                </a:ext>
              </a:extLst>
            </p:cNvPr>
            <p:cNvGrpSpPr>
              <a:grpSpLocks/>
            </p:cNvGrpSpPr>
            <p:nvPr/>
          </p:nvGrpSpPr>
          <p:grpSpPr bwMode="auto">
            <a:xfrm>
              <a:off x="2880" y="1440"/>
              <a:ext cx="960" cy="720"/>
              <a:chOff x="2640" y="1056"/>
              <a:chExt cx="1056" cy="720"/>
            </a:xfrm>
          </p:grpSpPr>
          <p:sp>
            <p:nvSpPr>
              <p:cNvPr id="7189" name="Line 68">
                <a:extLst>
                  <a:ext uri="{FF2B5EF4-FFF2-40B4-BE49-F238E27FC236}">
                    <a16:creationId xmlns:a16="http://schemas.microsoft.com/office/drawing/2014/main" id="{74E277E0-8FBA-4374-B151-BCF76459D348}"/>
                  </a:ext>
                </a:extLst>
              </p:cNvPr>
              <p:cNvSpPr>
                <a:spLocks noChangeShapeType="1"/>
              </p:cNvSpPr>
              <p:nvPr/>
            </p:nvSpPr>
            <p:spPr bwMode="auto">
              <a:xfrm>
                <a:off x="3552" y="1776"/>
                <a:ext cx="144" cy="0"/>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Line 69">
                <a:extLst>
                  <a:ext uri="{FF2B5EF4-FFF2-40B4-BE49-F238E27FC236}">
                    <a16:creationId xmlns:a16="http://schemas.microsoft.com/office/drawing/2014/main" id="{1DFEAC17-B7AD-4F0C-AA09-23DFB55F4BB3}"/>
                  </a:ext>
                </a:extLst>
              </p:cNvPr>
              <p:cNvSpPr>
                <a:spLocks noChangeShapeType="1"/>
              </p:cNvSpPr>
              <p:nvPr/>
            </p:nvSpPr>
            <p:spPr bwMode="auto">
              <a:xfrm flipV="1">
                <a:off x="3696" y="1440"/>
                <a:ext cx="0" cy="336"/>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1" name="Line 70">
                <a:extLst>
                  <a:ext uri="{FF2B5EF4-FFF2-40B4-BE49-F238E27FC236}">
                    <a16:creationId xmlns:a16="http://schemas.microsoft.com/office/drawing/2014/main" id="{4D7B4703-37E9-4042-A54F-6698E9DD633F}"/>
                  </a:ext>
                </a:extLst>
              </p:cNvPr>
              <p:cNvSpPr>
                <a:spLocks noChangeShapeType="1"/>
              </p:cNvSpPr>
              <p:nvPr/>
            </p:nvSpPr>
            <p:spPr bwMode="auto">
              <a:xfrm flipH="1">
                <a:off x="2640" y="1440"/>
                <a:ext cx="1056" cy="0"/>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Line 71">
                <a:extLst>
                  <a:ext uri="{FF2B5EF4-FFF2-40B4-BE49-F238E27FC236}">
                    <a16:creationId xmlns:a16="http://schemas.microsoft.com/office/drawing/2014/main" id="{EB323285-4284-4E18-BC27-FB90FFF537E0}"/>
                  </a:ext>
                </a:extLst>
              </p:cNvPr>
              <p:cNvSpPr>
                <a:spLocks noChangeShapeType="1"/>
              </p:cNvSpPr>
              <p:nvPr/>
            </p:nvSpPr>
            <p:spPr bwMode="auto">
              <a:xfrm flipV="1">
                <a:off x="2640" y="1056"/>
                <a:ext cx="0" cy="384"/>
              </a:xfrm>
              <a:prstGeom prst="line">
                <a:avLst/>
              </a:prstGeom>
              <a:noFill/>
              <a:ln w="381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87" name="Line 82">
              <a:extLst>
                <a:ext uri="{FF2B5EF4-FFF2-40B4-BE49-F238E27FC236}">
                  <a16:creationId xmlns:a16="http://schemas.microsoft.com/office/drawing/2014/main" id="{27E19849-3818-4373-B953-FC1FD90BE812}"/>
                </a:ext>
              </a:extLst>
            </p:cNvPr>
            <p:cNvSpPr>
              <a:spLocks noChangeShapeType="1"/>
            </p:cNvSpPr>
            <p:nvPr/>
          </p:nvSpPr>
          <p:spPr bwMode="auto">
            <a:xfrm>
              <a:off x="672" y="1248"/>
              <a:ext cx="174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88" name="Line 84">
              <a:extLst>
                <a:ext uri="{FF2B5EF4-FFF2-40B4-BE49-F238E27FC236}">
                  <a16:creationId xmlns:a16="http://schemas.microsoft.com/office/drawing/2014/main" id="{8E8DB63F-116B-429C-8E83-FE48C67C55FA}"/>
                </a:ext>
              </a:extLst>
            </p:cNvPr>
            <p:cNvSpPr>
              <a:spLocks noChangeShapeType="1"/>
            </p:cNvSpPr>
            <p:nvPr/>
          </p:nvSpPr>
          <p:spPr bwMode="auto">
            <a:xfrm>
              <a:off x="3000" y="1248"/>
              <a:ext cx="199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2" name="Text Box 87">
            <a:extLst>
              <a:ext uri="{FF2B5EF4-FFF2-40B4-BE49-F238E27FC236}">
                <a16:creationId xmlns:a16="http://schemas.microsoft.com/office/drawing/2014/main" id="{C8D3C6EA-74F1-44F8-B2EB-AA6400FC6665}"/>
              </a:ext>
            </a:extLst>
          </p:cNvPr>
          <p:cNvSpPr txBox="1">
            <a:spLocks noChangeArrowheads="1"/>
          </p:cNvSpPr>
          <p:nvPr/>
        </p:nvSpPr>
        <p:spPr bwMode="auto">
          <a:xfrm>
            <a:off x="6477000" y="5257801"/>
            <a:ext cx="41148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600" u="sng"/>
              <a:t>Keterangan:</a:t>
            </a:r>
          </a:p>
          <a:p>
            <a:pPr eaLnBrk="1" hangingPunct="1">
              <a:spcBef>
                <a:spcPct val="50000"/>
              </a:spcBef>
            </a:pPr>
            <a:r>
              <a:rPr lang="en-US" altLang="en-US" sz="1600"/>
              <a:t>	function call (pemanggil fungsi), 	memberikan input ke fungsi</a:t>
            </a:r>
          </a:p>
          <a:p>
            <a:pPr eaLnBrk="1" hangingPunct="1">
              <a:spcBef>
                <a:spcPct val="50000"/>
              </a:spcBef>
            </a:pPr>
            <a:r>
              <a:rPr lang="en-US" altLang="en-US" sz="1600"/>
              <a:t>	function return (kembalian 	fungsi), mengeluarkan output</a:t>
            </a:r>
          </a:p>
        </p:txBody>
      </p:sp>
      <p:sp>
        <p:nvSpPr>
          <p:cNvPr id="7173" name="Line 88">
            <a:extLst>
              <a:ext uri="{FF2B5EF4-FFF2-40B4-BE49-F238E27FC236}">
                <a16:creationId xmlns:a16="http://schemas.microsoft.com/office/drawing/2014/main" id="{C7682E5E-9079-4D0D-9C42-2A53DC23ADC1}"/>
              </a:ext>
            </a:extLst>
          </p:cNvPr>
          <p:cNvSpPr>
            <a:spLocks noChangeShapeType="1"/>
          </p:cNvSpPr>
          <p:nvPr/>
        </p:nvSpPr>
        <p:spPr bwMode="auto">
          <a:xfrm>
            <a:off x="6781800" y="5813425"/>
            <a:ext cx="533400"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4" name="Line 89">
            <a:extLst>
              <a:ext uri="{FF2B5EF4-FFF2-40B4-BE49-F238E27FC236}">
                <a16:creationId xmlns:a16="http://schemas.microsoft.com/office/drawing/2014/main" id="{C63B67BD-2222-4169-9AC3-E9D3D28D3D8B}"/>
              </a:ext>
            </a:extLst>
          </p:cNvPr>
          <p:cNvSpPr>
            <a:spLocks noChangeShapeType="1"/>
          </p:cNvSpPr>
          <p:nvPr/>
        </p:nvSpPr>
        <p:spPr bwMode="auto">
          <a:xfrm>
            <a:off x="6769100" y="6411913"/>
            <a:ext cx="533400" cy="0"/>
          </a:xfrm>
          <a:prstGeom prst="line">
            <a:avLst/>
          </a:prstGeom>
          <a:noFill/>
          <a:ln w="381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58517B0-C6D8-472D-95F4-BCBCF04D717A}"/>
              </a:ext>
            </a:extLst>
          </p:cNvPr>
          <p:cNvSpPr>
            <a:spLocks noGrp="1" noChangeArrowheads="1"/>
          </p:cNvSpPr>
          <p:nvPr>
            <p:ph type="title"/>
          </p:nvPr>
        </p:nvSpPr>
        <p:spPr>
          <a:xfrm>
            <a:off x="1981200" y="76200"/>
            <a:ext cx="8229600" cy="762000"/>
          </a:xfrm>
        </p:spPr>
        <p:txBody>
          <a:bodyPr/>
          <a:lstStyle/>
          <a:p>
            <a:pPr eaLnBrk="1" hangingPunct="1"/>
            <a:r>
              <a:rPr lang="en-US" altLang="en-US"/>
              <a:t>Definisi Fungsi</a:t>
            </a:r>
          </a:p>
        </p:txBody>
      </p:sp>
      <p:sp>
        <p:nvSpPr>
          <p:cNvPr id="8195" name="Rectangle 3">
            <a:extLst>
              <a:ext uri="{FF2B5EF4-FFF2-40B4-BE49-F238E27FC236}">
                <a16:creationId xmlns:a16="http://schemas.microsoft.com/office/drawing/2014/main" id="{5189DAAF-92F6-4EBC-9B2A-FCEFB975B247}"/>
              </a:ext>
            </a:extLst>
          </p:cNvPr>
          <p:cNvSpPr>
            <a:spLocks noGrp="1" noChangeArrowheads="1"/>
          </p:cNvSpPr>
          <p:nvPr>
            <p:ph type="body" idx="1"/>
          </p:nvPr>
        </p:nvSpPr>
        <p:spPr>
          <a:xfrm>
            <a:off x="1905000" y="990600"/>
            <a:ext cx="8382000" cy="3429000"/>
          </a:xfrm>
          <a:ln>
            <a:solidFill>
              <a:schemeClr val="tx1"/>
            </a:solidFill>
            <a:miter lim="800000"/>
            <a:headEnd/>
            <a:tailEnd/>
          </a:ln>
        </p:spPr>
        <p:txBody>
          <a:bodyPr/>
          <a:lstStyle/>
          <a:p>
            <a:pPr eaLnBrk="1" hangingPunct="1">
              <a:buFontTx/>
              <a:buNone/>
            </a:pPr>
            <a:r>
              <a:rPr lang="en-US" altLang="en-US" sz="2600" b="1">
                <a:latin typeface="Courier New" panose="02070309020205020404" pitchFamily="49" charset="0"/>
              </a:rPr>
              <a:t>tipeFungsi  namaFungsi (daftar parameter)</a:t>
            </a:r>
          </a:p>
          <a:p>
            <a:pPr eaLnBrk="1" hangingPunct="1">
              <a:buFontTx/>
              <a:buNone/>
            </a:pPr>
            <a:r>
              <a:rPr lang="en-US" altLang="en-US" sz="2600" b="1">
                <a:latin typeface="Courier New" panose="02070309020205020404" pitchFamily="49" charset="0"/>
              </a:rPr>
              <a:t>{</a:t>
            </a:r>
          </a:p>
          <a:p>
            <a:pPr eaLnBrk="1" hangingPunct="1">
              <a:buFontTx/>
              <a:buNone/>
            </a:pPr>
            <a:r>
              <a:rPr lang="en-US" altLang="en-US" sz="2600" b="1">
                <a:latin typeface="Courier New" panose="02070309020205020404" pitchFamily="49" charset="0"/>
              </a:rPr>
              <a:t>	…………………</a:t>
            </a:r>
          </a:p>
          <a:p>
            <a:pPr eaLnBrk="1" hangingPunct="1">
              <a:buFontTx/>
              <a:buNone/>
            </a:pPr>
            <a:r>
              <a:rPr lang="en-US" altLang="en-US" sz="2600" b="1">
                <a:latin typeface="Courier New" panose="02070309020205020404" pitchFamily="49" charset="0"/>
              </a:rPr>
              <a:t>	…………………</a:t>
            </a:r>
          </a:p>
          <a:p>
            <a:pPr eaLnBrk="1" hangingPunct="1">
              <a:buFontTx/>
              <a:buNone/>
            </a:pPr>
            <a:r>
              <a:rPr lang="en-US" altLang="en-US" sz="2600" b="1">
                <a:latin typeface="Courier New" panose="02070309020205020404" pitchFamily="49" charset="0"/>
              </a:rPr>
              <a:t>	…………………</a:t>
            </a:r>
          </a:p>
          <a:p>
            <a:pPr eaLnBrk="1" hangingPunct="1">
              <a:buFontTx/>
              <a:buNone/>
            </a:pPr>
            <a:r>
              <a:rPr lang="en-US" altLang="en-US" sz="2600" b="1">
                <a:latin typeface="Courier New" panose="02070309020205020404" pitchFamily="49" charset="0"/>
              </a:rPr>
              <a:t>	return  ekspresi;</a:t>
            </a:r>
          </a:p>
          <a:p>
            <a:pPr eaLnBrk="1" hangingPunct="1">
              <a:buFontTx/>
              <a:buNone/>
            </a:pPr>
            <a:r>
              <a:rPr lang="en-US" altLang="en-US" sz="2600" b="1">
                <a:latin typeface="Courier New" panose="02070309020205020404" pitchFamily="49" charset="0"/>
              </a:rPr>
              <a:t>}</a:t>
            </a:r>
          </a:p>
        </p:txBody>
      </p:sp>
      <p:sp>
        <p:nvSpPr>
          <p:cNvPr id="8196" name="Text Box 4">
            <a:extLst>
              <a:ext uri="{FF2B5EF4-FFF2-40B4-BE49-F238E27FC236}">
                <a16:creationId xmlns:a16="http://schemas.microsoft.com/office/drawing/2014/main" id="{F7521BD4-0E66-4AA1-8FB9-A720569443BB}"/>
              </a:ext>
            </a:extLst>
          </p:cNvPr>
          <p:cNvSpPr txBox="1">
            <a:spLocks noChangeArrowheads="1"/>
          </p:cNvSpPr>
          <p:nvPr/>
        </p:nvSpPr>
        <p:spPr bwMode="auto">
          <a:xfrm>
            <a:off x="1905000" y="4648201"/>
            <a:ext cx="83058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6088" indent="-446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i="1">
                <a:latin typeface="Courier New" panose="02070309020205020404" pitchFamily="49" charset="0"/>
              </a:rPr>
              <a:t>tipeFungsi</a:t>
            </a:r>
            <a:r>
              <a:rPr lang="en-US" altLang="en-US" sz="2000"/>
              <a:t> </a:t>
            </a:r>
            <a:r>
              <a:rPr lang="en-US" altLang="en-US" sz="2000">
                <a:sym typeface="Wingdings" panose="05000000000000000000" pitchFamily="2" charset="2"/>
              </a:rPr>
              <a:t> tipe dari ekpresi yang di-return oleh fungsi. Bila kita tidak menginginkan fungsi mengembalikan nilai apapun, maka kita dapat mengganti tipeFungsi dengan keyword “void” serta menghilangkan pernyataan return ekspresi. Apabila tipeFungsi tidak disertakan maka secara otomatis C++ menganggap fungsi tersebut bertipe “int”.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8F0BD34F-4172-4A3D-9892-EC5CD54E3A7B}"/>
              </a:ext>
            </a:extLst>
          </p:cNvPr>
          <p:cNvSpPr txBox="1">
            <a:spLocks noChangeArrowheads="1"/>
          </p:cNvSpPr>
          <p:nvPr/>
        </p:nvSpPr>
        <p:spPr bwMode="auto">
          <a:xfrm>
            <a:off x="1905000" y="381001"/>
            <a:ext cx="83058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6088" indent="-446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i="1">
                <a:latin typeface="Courier New" panose="02070309020205020404" pitchFamily="49" charset="0"/>
                <a:sym typeface="Wingdings" panose="05000000000000000000" pitchFamily="2" charset="2"/>
              </a:rPr>
              <a:t>namaFungsi</a:t>
            </a:r>
            <a:r>
              <a:rPr lang="en-US" altLang="en-US">
                <a:sym typeface="Wingdings" panose="05000000000000000000" pitchFamily="2" charset="2"/>
              </a:rPr>
              <a:t>  nama dari fungsi yang dibuat.</a:t>
            </a:r>
          </a:p>
          <a:p>
            <a:pPr eaLnBrk="1" hangingPunct="1">
              <a:spcBef>
                <a:spcPct val="50000"/>
              </a:spcBef>
            </a:pPr>
            <a:r>
              <a:rPr lang="en-US" altLang="en-US" sz="2000" b="1" i="1">
                <a:latin typeface="Courier New" panose="02070309020205020404" pitchFamily="49" charset="0"/>
                <a:sym typeface="Wingdings" panose="05000000000000000000" pitchFamily="2" charset="2"/>
              </a:rPr>
              <a:t>daftar parameter</a:t>
            </a:r>
            <a:r>
              <a:rPr lang="en-US" altLang="en-US">
                <a:sym typeface="Wingdings" panose="05000000000000000000" pitchFamily="2" charset="2"/>
              </a:rPr>
              <a:t>  deklarasi variabel-variabel yang digunakan nantinya untuk menerima nilai yang dikirim dari pemanggil fungsi. Variabel yang dideklarasikan di bagian parameter akan dianggap sebagai variabel lokal sehingga hanya dikenali di dalam fungsi itu saja. Siklus hidup variabel lokal dimulai pada saat fungsi tersebut dijalankan sampai fungsi tersebut selesai dijalankan.</a:t>
            </a:r>
          </a:p>
          <a:p>
            <a:pPr eaLnBrk="1" hangingPunct="1">
              <a:spcBef>
                <a:spcPct val="50000"/>
              </a:spcBef>
            </a:pPr>
            <a:r>
              <a:rPr lang="en-US" altLang="en-US" sz="2000" b="1" i="1">
                <a:latin typeface="Courier New" panose="02070309020205020404" pitchFamily="49" charset="0"/>
                <a:sym typeface="Wingdings" panose="05000000000000000000" pitchFamily="2" charset="2"/>
              </a:rPr>
              <a:t>return ekpresi</a:t>
            </a:r>
            <a:r>
              <a:rPr lang="en-US" altLang="en-US">
                <a:sym typeface="Wingdings" panose="05000000000000000000" pitchFamily="2" charset="2"/>
              </a:rPr>
              <a:t>  disertakan hanya bila fungsi bukan bertipe “void”. Bagian ekspresi ini diisi dengan apa yang ingin dikembalikan oleh fungsi tersebut ke pemanggil fungsi. Bagian ekpresi biasanya berupa hasil proses dari fungsi tersebut.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B8F1E8D2-7BA7-4D7A-9586-CADD583D13BE}"/>
              </a:ext>
            </a:extLst>
          </p:cNvPr>
          <p:cNvSpPr>
            <a:spLocks noGrp="1" noChangeArrowheads="1"/>
          </p:cNvSpPr>
          <p:nvPr>
            <p:ph type="body" idx="1"/>
          </p:nvPr>
        </p:nvSpPr>
        <p:spPr>
          <a:xfrm>
            <a:off x="1981200" y="304801"/>
            <a:ext cx="8229600" cy="5821363"/>
          </a:xfrm>
        </p:spPr>
        <p:txBody>
          <a:bodyPr/>
          <a:lstStyle/>
          <a:p>
            <a:pPr eaLnBrk="1" hangingPunct="1">
              <a:buFontTx/>
              <a:buNone/>
            </a:pPr>
            <a:r>
              <a:rPr lang="en-US" altLang="en-US" u="sng"/>
              <a:t>Contoh:</a:t>
            </a:r>
          </a:p>
          <a:p>
            <a:pPr eaLnBrk="1" hangingPunct="1">
              <a:buFontTx/>
              <a:buNone/>
            </a:pPr>
            <a:endParaRPr lang="en-US" altLang="en-US" sz="2400" b="1">
              <a:latin typeface="Courier New" panose="02070309020205020404" pitchFamily="49" charset="0"/>
            </a:endParaRPr>
          </a:p>
          <a:p>
            <a:pPr eaLnBrk="1" hangingPunct="1">
              <a:buFontTx/>
              <a:buNone/>
            </a:pPr>
            <a:r>
              <a:rPr lang="en-US" altLang="en-US" sz="2400" b="1">
                <a:latin typeface="Courier New" panose="02070309020205020404" pitchFamily="49" charset="0"/>
              </a:rPr>
              <a:t>void garis(){</a:t>
            </a:r>
          </a:p>
          <a:p>
            <a:pPr eaLnBrk="1" hangingPunct="1">
              <a:buFontTx/>
              <a:buNone/>
            </a:pPr>
            <a:r>
              <a:rPr lang="en-US" altLang="en-US" sz="2400" b="1">
                <a:latin typeface="Courier New" panose="02070309020205020404" pitchFamily="49" charset="0"/>
              </a:rPr>
              <a:t>	cout &lt;&lt; "-------------------------\n";</a:t>
            </a:r>
          </a:p>
          <a:p>
            <a:pPr eaLnBrk="1" hangingPunct="1">
              <a:buFontTx/>
              <a:buNone/>
            </a:pPr>
            <a:r>
              <a:rPr lang="en-US" altLang="en-US" sz="2400" b="1">
                <a:latin typeface="Courier New" panose="02070309020205020404" pitchFamily="49" charset="0"/>
              </a:rPr>
              <a:t>}</a:t>
            </a:r>
          </a:p>
          <a:p>
            <a:pPr eaLnBrk="1" hangingPunct="1">
              <a:buFontTx/>
              <a:buNone/>
            </a:pPr>
            <a:endParaRPr lang="en-US" altLang="en-US" sz="2400" b="1">
              <a:latin typeface="Courier New" panose="02070309020205020404" pitchFamily="49" charset="0"/>
            </a:endParaRPr>
          </a:p>
          <a:p>
            <a:pPr eaLnBrk="1" hangingPunct="1">
              <a:buFontTx/>
              <a:buNone/>
            </a:pPr>
            <a:r>
              <a:rPr lang="en-US" altLang="en-US" sz="2400" b="1">
                <a:latin typeface="Courier New" panose="02070309020205020404" pitchFamily="49" charset="0"/>
              </a:rPr>
              <a:t>void main(){</a:t>
            </a:r>
          </a:p>
          <a:p>
            <a:pPr eaLnBrk="1" hangingPunct="1">
              <a:buFontTx/>
              <a:buNone/>
            </a:pPr>
            <a:r>
              <a:rPr lang="en-US" altLang="en-US" sz="2400" b="1">
                <a:latin typeface="Courier New" panose="02070309020205020404" pitchFamily="49" charset="0"/>
              </a:rPr>
              <a:t>	garis();</a:t>
            </a:r>
          </a:p>
          <a:p>
            <a:pPr eaLnBrk="1" hangingPunct="1">
              <a:buFontTx/>
              <a:buNone/>
            </a:pPr>
            <a:r>
              <a:rPr lang="en-US" altLang="en-US" sz="2400" b="1">
                <a:latin typeface="Courier New" panose="02070309020205020404" pitchFamily="49" charset="0"/>
              </a:rPr>
              <a:t>  cout &lt;&lt; “Muhammad Rasulullah\n";</a:t>
            </a:r>
          </a:p>
          <a:p>
            <a:pPr eaLnBrk="1" hangingPunct="1">
              <a:buFontTx/>
              <a:buNone/>
            </a:pPr>
            <a:r>
              <a:rPr lang="en-US" altLang="en-US" sz="2400" b="1">
                <a:latin typeface="Courier New" panose="02070309020205020404" pitchFamily="49" charset="0"/>
              </a:rPr>
              <a:t>  garis(); 	</a:t>
            </a:r>
            <a:r>
              <a:rPr lang="en-US" altLang="en-US" sz="2400" b="1">
                <a:solidFill>
                  <a:srgbClr val="FF3300"/>
                </a:solidFill>
                <a:latin typeface="Courier New" panose="02070309020205020404" pitchFamily="49" charset="0"/>
                <a:sym typeface="Wingdings" panose="05000000000000000000" pitchFamily="2" charset="2"/>
              </a:rPr>
              <a:t> contoh pemanggil fungsi</a:t>
            </a:r>
            <a:endParaRPr lang="en-US" altLang="en-US" sz="2400" b="1">
              <a:solidFill>
                <a:srgbClr val="FF3300"/>
              </a:solidFill>
              <a:latin typeface="Courier New" panose="02070309020205020404" pitchFamily="49" charset="0"/>
            </a:endParaRPr>
          </a:p>
          <a:p>
            <a:pPr eaLnBrk="1" hangingPunct="1">
              <a:buFontTx/>
              <a:buNone/>
            </a:pPr>
            <a:r>
              <a:rPr lang="en-US" altLang="en-US" sz="2400" b="1">
                <a:latin typeface="Courier New" panose="02070309020205020404" pitchFamily="49"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1179</Words>
  <Application>Microsoft Office PowerPoint</Application>
  <PresentationFormat>Widescreen</PresentationFormat>
  <Paragraphs>253</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Courier New</vt:lpstr>
      <vt:lpstr>Wingdings</vt:lpstr>
      <vt:lpstr>Office Theme</vt:lpstr>
      <vt:lpstr>Algoritma Pemograman dan Struktur Data</vt:lpstr>
      <vt:lpstr>Analogi Kegunaan Function</vt:lpstr>
      <vt:lpstr>PowerPoint Presentation</vt:lpstr>
      <vt:lpstr>PowerPoint Presentation</vt:lpstr>
      <vt:lpstr>PowerPoint Presentation</vt:lpstr>
      <vt:lpstr>Gambaran Penggunaan Fungsi</vt:lpstr>
      <vt:lpstr>Definisi Fungsi</vt:lpstr>
      <vt:lpstr>PowerPoint Presentation</vt:lpstr>
      <vt:lpstr>PowerPoint Presentation</vt:lpstr>
      <vt:lpstr>PowerPoint Presentation</vt:lpstr>
      <vt:lpstr>Deklarasi Fungsi</vt:lpstr>
      <vt:lpstr>PowerPoint Presentation</vt:lpstr>
      <vt:lpstr>Input dan Output Fungsi</vt:lpstr>
      <vt:lpstr>Passing By Value</vt:lpstr>
      <vt:lpstr>PowerPoint Presentation</vt:lpstr>
      <vt:lpstr>Passing By Reference</vt:lpstr>
      <vt:lpstr>PowerPoint Presentation</vt:lpstr>
      <vt:lpstr>PowerPoint Presentation</vt:lpstr>
      <vt:lpstr>PowerPoint Presentation</vt:lpstr>
      <vt:lpstr>Variabel Global</vt:lpstr>
      <vt:lpstr>PowerPoint Presentation</vt:lpstr>
      <vt:lpstr>Variabel Lokal</vt:lpstr>
      <vt:lpstr>PowerPoint Presentation</vt:lpstr>
      <vt:lpstr>Operator Scope Resolution</vt:lpstr>
      <vt:lpstr>PowerPoint Presentation</vt:lpstr>
      <vt:lpstr>Variabel Static</vt:lpstr>
      <vt:lpstr>PowerPoint Presentation</vt:lpstr>
      <vt:lpstr>Default Parameter Value</vt:lpstr>
      <vt:lpstr>PowerPoint Presentation</vt:lpstr>
      <vt:lpstr>Function Overloading</vt:lpstr>
      <vt:lpstr>PowerPoint Presentation</vt:lpstr>
      <vt:lpstr>Fungsi Rekursif</vt:lpstr>
      <vt:lpstr>PowerPoint Presentation</vt:lpstr>
      <vt:lpstr>PowerPoint Presentation</vt:lpstr>
      <vt:lpstr>Penutup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Pemograman dan Struktur Data</dc:title>
  <dc:creator>User</dc:creator>
  <cp:lastModifiedBy>User</cp:lastModifiedBy>
  <cp:revision>7</cp:revision>
  <dcterms:created xsi:type="dcterms:W3CDTF">2020-10-10T02:28:34Z</dcterms:created>
  <dcterms:modified xsi:type="dcterms:W3CDTF">2020-10-24T16:02:22Z</dcterms:modified>
</cp:coreProperties>
</file>