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58" r:id="rId34"/>
    <p:sldId id="25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E03F-7423-4387-AD3C-1365B1408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7E756-55D6-4069-865E-6EA0018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661-7A5D-4C01-8605-FFBB52B2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90A7-4E0F-45AA-9331-4082CC9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C5A1-1AB0-4DF2-A9C6-C284F25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6281-3C0D-48C0-87A9-E9B4050F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FD7B-8633-4C47-BF6F-B5C58D89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6E7A-8A43-4E47-9BC3-4CDBA117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8A79-E67E-4F9C-9F55-B2E2AB5B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2CC6-9BA7-489E-9F1D-2CE35DBE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22463-4F00-4AD5-AD24-37133CA2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0DB5-D1B0-4BB6-B033-EC538A99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920-AC34-4BF7-8490-44CB327B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B3A-ED7C-44E3-A909-93E9D46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2FC1-F45B-4FB8-A137-8BF6AE8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C285-3634-430E-8913-4E5950A2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6A51-331E-465C-9E64-ECF968E6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AC88-C083-4754-B3CC-A5F93A28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E071-54B0-4DDA-A2F5-52C5632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AE23A-A059-471C-BFAB-54629650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41C-C5DD-400D-95DE-EA697326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E2ABF-CF15-4D92-B1C2-B00DCA62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49F0B-7B24-41BD-9133-596297B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236D-4466-40AC-B070-1472C0C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AB96-C020-4346-8A64-F71EC097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B051-622F-49B0-9A9F-A34A1CDA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EAA6-AF21-4520-ADA6-4A682090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4E40-7F91-41C7-9DC5-A2F85D63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1940-9641-4F35-B5B1-EFC7C9F7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9100-055B-47F7-B449-72106283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C7D2-FB4C-4C52-8594-F581060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8841-53F2-461F-936E-6980FD4F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115C9-8AC6-4C27-A3B4-5428A087D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8DBF8-CF26-4E2A-B0B7-20A2317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C2452-3BC4-4088-9817-1A6A3450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F9297-75F1-4BD4-89A6-8E52CD2AB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27DE1-50D0-4A55-BE8A-2B9DACF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D4A5-645E-4A86-9871-3424D12E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2887-8891-4499-A873-91C3738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5CB-103F-4DB8-88A3-4127B116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05B7-55B1-4DD9-B487-B69F85E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1A54-EAF0-44F6-9265-23D6ED9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CCC85-FC82-40D5-99DB-34B5C020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AEAE8-02D4-4B49-B9C7-EAA763DA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FF213-3FD4-430B-8F1B-8F32461C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FCFA2-F808-4D2E-881F-0378A3BA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88F-EC0C-4195-9D68-C164A12B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B981-0443-4BA3-929C-50460D6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5519-1A4B-4E9B-90A0-CC94640A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2A04-1413-4D59-9BCA-E0D5A57D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11C7-A8F5-421A-8854-8C694E12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A409-10A3-49B1-B6F5-1DF4BFB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F838-C264-434A-BC86-62A80444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6DC74-0B7F-425A-9699-32E8ECE7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87359-6372-476E-8CB8-0073A873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EA85-6F4B-4640-8322-907DADA4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75AD0-8DDF-40F5-AFAD-5676491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01D-A1BF-4F08-A3EC-1F3BD629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8D7E3-B7BC-459B-8EBC-8979519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2EFA6-1DD1-4321-ACC0-EBCEAD83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1CB1-DBFB-4B8E-8BCE-40D3A3411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24A7-CA26-43E4-A8AB-0D4BC20BA4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44F0-36D7-4197-8530-E065BFBCC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B5BC-8E05-43C5-9968-A08BE2B31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0EFB-963F-46C6-AB6E-88C3CF14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1AB-3009-431C-94AC-01CB09208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 </a:t>
            </a:r>
          </a:p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171B-9701-42A5-90CC-8734B66B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Tingkatan</a:t>
            </a:r>
            <a:r>
              <a:rPr lang="en-US" dirty="0"/>
              <a:t> Bahasa </a:t>
            </a:r>
            <a:r>
              <a:rPr lang="en-US" dirty="0" err="1"/>
              <a:t>Pemrograman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9644-0C0E-4ABE-B479-06230717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Object Oriented Language</a:t>
            </a:r>
          </a:p>
          <a:p>
            <a:r>
              <a:rPr lang="en-US" dirty="0"/>
              <a:t>High Level Language</a:t>
            </a:r>
          </a:p>
          <a:p>
            <a:r>
              <a:rPr lang="en-US" dirty="0"/>
              <a:t>Middle Level Language</a:t>
            </a:r>
          </a:p>
          <a:p>
            <a:r>
              <a:rPr lang="en-US" dirty="0"/>
              <a:t>Low Level Language</a:t>
            </a:r>
          </a:p>
        </p:txBody>
      </p:sp>
    </p:spTree>
    <p:extLst>
      <p:ext uri="{BB962C8B-B14F-4D97-AF65-F5344CB8AC3E}">
        <p14:creationId xmlns:p14="http://schemas.microsoft.com/office/powerpoint/2010/main" val="272689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A5C0-B692-4EA6-831D-C6364C72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74995-6344-4E68-9E15-AD200EC9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juga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kedekatannya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di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Bahasa </a:t>
            </a:r>
            <a:r>
              <a:rPr lang="en-US" dirty="0" err="1"/>
              <a:t>Mesin</a:t>
            </a:r>
            <a:r>
              <a:rPr lang="en-US" dirty="0"/>
              <a:t>.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0 dan 1.</a:t>
            </a:r>
          </a:p>
          <a:p>
            <a:r>
              <a:rPr lang="en-US" dirty="0"/>
              <a:t>Bahasa Tingkat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rakitan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.</a:t>
            </a:r>
          </a:p>
          <a:p>
            <a:r>
              <a:rPr lang="en-US" dirty="0"/>
              <a:t>Bahasa Tingkat </a:t>
            </a:r>
            <a:r>
              <a:rPr lang="en-US" dirty="0" err="1"/>
              <a:t>Menengah</a:t>
            </a:r>
            <a:r>
              <a:rPr lang="en-US" dirty="0"/>
              <a:t>.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kata-kata dan </a:t>
            </a:r>
            <a:r>
              <a:rPr lang="en-US" dirty="0" err="1"/>
              <a:t>simbol</a:t>
            </a:r>
            <a:r>
              <a:rPr lang="en-US" dirty="0"/>
              <a:t>.</a:t>
            </a:r>
          </a:p>
          <a:p>
            <a:r>
              <a:rPr lang="en-US" dirty="0"/>
              <a:t>Bahasa Tingkat Tinggi.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129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887F-BF63-488B-A627-F740C6C4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EF81-C829-49F4-A90A-52734507C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kategori-kategori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.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dan </a:t>
            </a:r>
            <a:r>
              <a:rPr lang="en-US" dirty="0" err="1"/>
              <a:t>aplikasinya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.</a:t>
            </a:r>
          </a:p>
          <a:p>
            <a:r>
              <a:rPr lang="en-US" dirty="0"/>
              <a:t>1. Bahasa Tingkat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paling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dan </a:t>
            </a:r>
            <a:r>
              <a:rPr lang="en-US" dirty="0" err="1"/>
              <a:t>angka</a:t>
            </a:r>
            <a:r>
              <a:rPr lang="en-US" dirty="0"/>
              <a:t>.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pada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dan </a:t>
            </a:r>
            <a:r>
              <a:rPr lang="en-US" dirty="0" err="1"/>
              <a:t>sederhana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2. Bahasa Tingkat </a:t>
            </a:r>
            <a:r>
              <a:rPr lang="en-US" dirty="0" err="1"/>
              <a:t>Menengah</a:t>
            </a:r>
            <a:endParaRPr lang="en-US" dirty="0"/>
          </a:p>
          <a:p>
            <a:r>
              <a:rPr lang="en-US" dirty="0" err="1"/>
              <a:t>Setingkat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dan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Assembler dan MASM (Microsoft Macro Assembler). </a:t>
            </a:r>
          </a:p>
        </p:txBody>
      </p:sp>
    </p:spTree>
    <p:extLst>
      <p:ext uri="{BB962C8B-B14F-4D97-AF65-F5344CB8AC3E}">
        <p14:creationId xmlns:p14="http://schemas.microsoft.com/office/powerpoint/2010/main" val="20289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7D0D-F2C6-4FBE-9278-D7BA5088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D6BCD-8FA4-4A2E-911E-DDB16479D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3. Bahasa Tingkat Tinggi/High Level Language</a:t>
            </a:r>
          </a:p>
          <a:p>
            <a:r>
              <a:rPr lang="en-US" dirty="0"/>
              <a:t>Bahasa </a:t>
            </a:r>
            <a:r>
              <a:rPr lang="en-US" dirty="0" err="1"/>
              <a:t>inilah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website dan basis data.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desktop </a:t>
            </a:r>
            <a:r>
              <a:rPr lang="en-US" dirty="0" err="1"/>
              <a:t>maupun</a:t>
            </a:r>
            <a:r>
              <a:rPr lang="en-US" dirty="0"/>
              <a:t> mobile.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Turbo C++, Visual Basic, Delphi, PHP, dan Turbo Pascal.</a:t>
            </a:r>
          </a:p>
          <a:p>
            <a:endParaRPr lang="en-US" dirty="0"/>
          </a:p>
          <a:p>
            <a:r>
              <a:rPr lang="en-US" dirty="0"/>
              <a:t>Object Oriented Language 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Pasalnya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kerap</a:t>
            </a:r>
            <a:r>
              <a:rPr lang="en-US" dirty="0"/>
              <a:t> kali </a:t>
            </a:r>
            <a:r>
              <a:rPr lang="en-US" dirty="0" err="1"/>
              <a:t>menggunakan</a:t>
            </a:r>
            <a:r>
              <a:rPr lang="en-US" dirty="0"/>
              <a:t> basis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menggolongkannya</a:t>
            </a:r>
            <a:r>
              <a:rPr lang="en-US" dirty="0"/>
              <a:t> di </a:t>
            </a:r>
            <a:r>
              <a:rPr lang="en-US" dirty="0" err="1"/>
              <a:t>tingkatan</a:t>
            </a:r>
            <a:r>
              <a:rPr lang="en-US" dirty="0"/>
              <a:t> Very High Level,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81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038F9-08CA-43A2-B4C8-513E0354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DF28-8A89-4E86-9CF6-23685FC6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Very High Level  Language (VHLL)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diperdebatkan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memprogram</a:t>
            </a:r>
            <a:r>
              <a:rPr lang="en-US" dirty="0"/>
              <a:t> website </a:t>
            </a:r>
            <a:r>
              <a:rPr lang="en-US" dirty="0" err="1"/>
              <a:t>dinamis</a:t>
            </a:r>
            <a:r>
              <a:rPr lang="en-US" dirty="0"/>
              <a:t> dan </a:t>
            </a:r>
            <a:r>
              <a:rPr lang="en-US" dirty="0" err="1"/>
              <a:t>interaktif</a:t>
            </a:r>
            <a:r>
              <a:rPr lang="en-US" dirty="0"/>
              <a:t>,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Object Oriented dan Visual.</a:t>
            </a:r>
          </a:p>
          <a:p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yang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VHLL, </a:t>
            </a:r>
            <a:r>
              <a:rPr lang="en-US" dirty="0" err="1"/>
              <a:t>antara</a:t>
            </a:r>
            <a:r>
              <a:rPr lang="en-US" dirty="0"/>
              <a:t> lain Perl, </a:t>
            </a:r>
            <a:r>
              <a:rPr lang="en-US" dirty="0" err="1"/>
              <a:t>Phyton</a:t>
            </a:r>
            <a:r>
              <a:rPr lang="en-US" dirty="0"/>
              <a:t>, Ruby, dan Visual Basic.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kemunculan</a:t>
            </a:r>
            <a:r>
              <a:rPr lang="en-US" dirty="0"/>
              <a:t> PHP, Java, dan Visual Basic .NET, </a:t>
            </a:r>
            <a:r>
              <a:rPr lang="en-US" dirty="0" err="1"/>
              <a:t>menggeser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Perl dan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lain yang </a:t>
            </a:r>
            <a:r>
              <a:rPr lang="en-US" dirty="0" err="1"/>
              <a:t>segenerasi</a:t>
            </a:r>
            <a:r>
              <a:rPr lang="en-US" dirty="0"/>
              <a:t> </a:t>
            </a:r>
            <a:r>
              <a:rPr lang="en-US" dirty="0" err="1"/>
              <a:t>dengannya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93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0C43-1F1A-42FD-A1F8-1E4CA441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Bahasa </a:t>
            </a:r>
            <a:r>
              <a:rPr lang="en-US" dirty="0" err="1"/>
              <a:t>Pemrograman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897E-4313-43D8-807C-DFBFFAFB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Tahukah</a:t>
            </a:r>
            <a:r>
              <a:rPr lang="en-US" dirty="0"/>
              <a:t> Anda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diletakkan</a:t>
            </a:r>
            <a:r>
              <a:rPr lang="en-US" dirty="0"/>
              <a:t> pada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ke-19? </a:t>
            </a:r>
            <a:r>
              <a:rPr lang="en-US" dirty="0" err="1"/>
              <a:t>Peletak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Ada Lovelace,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London </a:t>
            </a:r>
            <a:r>
              <a:rPr lang="en-US" dirty="0" err="1"/>
              <a:t>tahun</a:t>
            </a:r>
            <a:r>
              <a:rPr lang="en-US" dirty="0"/>
              <a:t> 1815.</a:t>
            </a:r>
          </a:p>
          <a:p>
            <a:endParaRPr lang="en-US" dirty="0"/>
          </a:p>
          <a:p>
            <a:r>
              <a:rPr lang="en-US" dirty="0" err="1"/>
              <a:t>Kiprah</a:t>
            </a:r>
            <a:r>
              <a:rPr lang="en-US" dirty="0"/>
              <a:t> Ada Lovelace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Charles Babbage pada </a:t>
            </a:r>
            <a:r>
              <a:rPr lang="en-US" dirty="0" err="1"/>
              <a:t>usia</a:t>
            </a:r>
            <a:r>
              <a:rPr lang="en-US" dirty="0"/>
              <a:t> 17 </a:t>
            </a:r>
            <a:r>
              <a:rPr lang="en-US" dirty="0" err="1"/>
              <a:t>tahun</a:t>
            </a:r>
            <a:r>
              <a:rPr lang="en-US" dirty="0"/>
              <a:t>. Charles Babbage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penemu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mekanis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dikenal</a:t>
            </a:r>
            <a:r>
              <a:rPr lang="en-US" dirty="0"/>
              <a:t> pula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dunia.</a:t>
            </a:r>
          </a:p>
        </p:txBody>
      </p:sp>
    </p:spTree>
    <p:extLst>
      <p:ext uri="{BB962C8B-B14F-4D97-AF65-F5344CB8AC3E}">
        <p14:creationId xmlns:p14="http://schemas.microsoft.com/office/powerpoint/2010/main" val="87920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2EE9-EF7D-48D4-9D34-5F87BDC6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6F704-4940-4F76-8084-FDEF7A446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Kolaborasi</a:t>
            </a:r>
            <a:r>
              <a:rPr lang="en-US" dirty="0"/>
              <a:t> Lovelace dan Babbage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membuahkan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(Analytical Engine),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yang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simbol</a:t>
            </a:r>
            <a:r>
              <a:rPr lang="en-US" dirty="0"/>
              <a:t>, dan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Ada Lovelace juga </a:t>
            </a:r>
            <a:r>
              <a:rPr lang="en-US" dirty="0" err="1"/>
              <a:t>berteori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pada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 Dan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pada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masa </a:t>
            </a:r>
            <a:r>
              <a:rPr lang="en-US" dirty="0" err="1"/>
              <a:t>kini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bertenaga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1930-an. Kala </a:t>
            </a:r>
            <a:r>
              <a:rPr lang="en-US" dirty="0" err="1"/>
              <a:t>itu</a:t>
            </a:r>
            <a:r>
              <a:rPr lang="en-US" dirty="0"/>
              <a:t>, para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dan </a:t>
            </a:r>
            <a:r>
              <a:rPr lang="en-US" dirty="0" err="1"/>
              <a:t>perbaikan</a:t>
            </a:r>
            <a:r>
              <a:rPr lang="en-US" dirty="0"/>
              <a:t> program.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muncullah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rakitan</a:t>
            </a:r>
            <a:r>
              <a:rPr lang="en-US" dirty="0"/>
              <a:t> yang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dicetuskan</a:t>
            </a:r>
            <a:r>
              <a:rPr lang="en-US" dirty="0"/>
              <a:t> oleh Konrad </a:t>
            </a:r>
            <a:r>
              <a:rPr lang="en-US" dirty="0" err="1"/>
              <a:t>Zuse</a:t>
            </a:r>
            <a:r>
              <a:rPr lang="en-US" dirty="0"/>
              <a:t> (1943). </a:t>
            </a:r>
          </a:p>
        </p:txBody>
      </p:sp>
    </p:spTree>
    <p:extLst>
      <p:ext uri="{BB962C8B-B14F-4D97-AF65-F5344CB8AC3E}">
        <p14:creationId xmlns:p14="http://schemas.microsoft.com/office/powerpoint/2010/main" val="472080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789C-EDC8-4D13-8F25-E2F0D4EF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9E40-12DC-4B76-BDD5-48B81C35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menyulitkan</a:t>
            </a:r>
            <a:r>
              <a:rPr lang="en-US" dirty="0"/>
              <a:t> dan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, para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1950-an. FORTRAN, LISP, dan COBOL,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paling </a:t>
            </a:r>
            <a:r>
              <a:rPr lang="en-US" dirty="0" err="1"/>
              <a:t>inovatif</a:t>
            </a:r>
            <a:r>
              <a:rPr lang="en-US" dirty="0"/>
              <a:t>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Bahasa-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yang </a:t>
            </a:r>
            <a:r>
              <a:rPr lang="en-US" dirty="0" err="1"/>
              <a:t>tertua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. Bahasa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Pascal pada </a:t>
            </a:r>
            <a:r>
              <a:rPr lang="en-US" dirty="0" err="1"/>
              <a:t>tahun</a:t>
            </a:r>
            <a:r>
              <a:rPr lang="en-US" dirty="0"/>
              <a:t> 1970 dan C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Pascal dan C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pada </a:t>
            </a:r>
            <a:r>
              <a:rPr lang="en-US" dirty="0" err="1"/>
              <a:t>periode</a:t>
            </a:r>
            <a:r>
              <a:rPr lang="en-US" dirty="0"/>
              <a:t> 1980-an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. C++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Bahasa C dan PERL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54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6602-3976-436B-A025-5731F2A5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1545-AA14-48D8-995D-8B2EAF89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terakhirnya</a:t>
            </a:r>
            <a:r>
              <a:rPr lang="en-US" dirty="0"/>
              <a:t> pada </a:t>
            </a:r>
            <a:r>
              <a:rPr lang="en-US" dirty="0" err="1"/>
              <a:t>dekade</a:t>
            </a:r>
            <a:r>
              <a:rPr lang="en-US" dirty="0"/>
              <a:t> 1990-an.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bermunculan</a:t>
            </a:r>
            <a:r>
              <a:rPr lang="en-US" dirty="0"/>
              <a:t>.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Phyton</a:t>
            </a:r>
            <a:r>
              <a:rPr lang="en-US" dirty="0"/>
              <a:t> dan </a:t>
            </a:r>
            <a:r>
              <a:rPr lang="en-US" dirty="0" err="1"/>
              <a:t>disusul</a:t>
            </a:r>
            <a:r>
              <a:rPr lang="en-US" dirty="0"/>
              <a:t> oleh Ruby, Java, PHP,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Google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Para </a:t>
            </a:r>
            <a:r>
              <a:rPr lang="en-US" dirty="0" err="1"/>
              <a:t>praktisi</a:t>
            </a:r>
            <a:r>
              <a:rPr lang="en-US" dirty="0"/>
              <a:t> programming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HTML/CSS,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rilisan</a:t>
            </a:r>
            <a:r>
              <a:rPr lang="en-US" dirty="0"/>
              <a:t> Microsoft, Bosque,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0072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7C0B-9C6B-4EAE-8AE6-CF498E40F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Macam-Macam</a:t>
            </a:r>
            <a:r>
              <a:rPr lang="en-US" dirty="0"/>
              <a:t> Bahasa </a:t>
            </a:r>
            <a:r>
              <a:rPr lang="en-US" dirty="0" err="1"/>
              <a:t>Pemrograman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7A479-BC1F-4C42-8476-20F01F68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1. FORTRAN</a:t>
            </a:r>
          </a:p>
          <a:p>
            <a:r>
              <a:rPr lang="en-US" dirty="0"/>
              <a:t>FORTRAN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Formula Translation.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tertua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NASA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. Bahasa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superkomputer</a:t>
            </a:r>
            <a:r>
              <a:rPr lang="en-US" dirty="0"/>
              <a:t>, </a:t>
            </a:r>
            <a:r>
              <a:rPr lang="en-US" dirty="0" err="1"/>
              <a:t>intelejensi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(AI), dan program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Visual Basic</a:t>
            </a:r>
          </a:p>
          <a:p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BASIC yang </a:t>
            </a:r>
            <a:r>
              <a:rPr lang="en-US" dirty="0" err="1"/>
              <a:t>sederhana</a:t>
            </a:r>
            <a:r>
              <a:rPr lang="en-US" dirty="0"/>
              <a:t>. Bahasa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personal. Visual Basic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dan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. Juga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kompatibel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 C</a:t>
            </a:r>
          </a:p>
          <a:p>
            <a:r>
              <a:rPr lang="en-US" dirty="0"/>
              <a:t>Bahasa C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muncul</a:t>
            </a:r>
            <a:r>
              <a:rPr lang="en-US" dirty="0"/>
              <a:t> pada </a:t>
            </a:r>
            <a:r>
              <a:rPr lang="en-US" dirty="0" err="1"/>
              <a:t>tahun</a:t>
            </a:r>
            <a:r>
              <a:rPr lang="en-US" dirty="0"/>
              <a:t> 1972.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Bahasa B, dan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. Bahasa 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 Apple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 C++</a:t>
            </a:r>
          </a:p>
          <a:p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Bahasa 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 Bahasa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Object Oriented. C++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7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AC93-A118-4D63-B2E0-B2333691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D145C-25DA-4D64-B632-E0DBF18C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Bahasa Pemrograman </a:t>
            </a:r>
            <a:endParaRPr lang="en-US" dirty="0"/>
          </a:p>
          <a:p>
            <a:r>
              <a:rPr lang="id-ID" dirty="0"/>
              <a:t>Flowchart</a:t>
            </a:r>
            <a:endParaRPr lang="en-US" dirty="0"/>
          </a:p>
          <a:p>
            <a:r>
              <a:rPr lang="id-ID" dirty="0"/>
              <a:t>Mengenal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15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6B6B-CB63-49EB-ADAE-0C1979C8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9472-0EDE-465D-BD21-946C71388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5. Java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paling </a:t>
            </a:r>
            <a:r>
              <a:rPr lang="en-US" dirty="0" err="1"/>
              <a:t>populer</a:t>
            </a:r>
            <a:r>
              <a:rPr lang="en-US" dirty="0"/>
              <a:t> dan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dunia. </a:t>
            </a:r>
            <a:r>
              <a:rPr lang="en-US" dirty="0" err="1"/>
              <a:t>Fleksibilitas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keunggulannya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website,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dan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6. PHP</a:t>
            </a:r>
          </a:p>
          <a:p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Personal Home Page.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website. </a:t>
            </a:r>
            <a:r>
              <a:rPr lang="en-US" dirty="0" err="1"/>
              <a:t>Raksasa</a:t>
            </a:r>
            <a:r>
              <a:rPr lang="en-US" dirty="0"/>
              <a:t> media </a:t>
            </a:r>
            <a:r>
              <a:rPr lang="en-US" dirty="0" err="1"/>
              <a:t>sosial</a:t>
            </a:r>
            <a:r>
              <a:rPr lang="en-US" dirty="0"/>
              <a:t>, Facebook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7. Bosque</a:t>
            </a:r>
          </a:p>
          <a:p>
            <a:r>
              <a:rPr lang="en-US" dirty="0"/>
              <a:t>Microsoft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meluncurkan</a:t>
            </a:r>
            <a:r>
              <a:rPr lang="en-US" dirty="0"/>
              <a:t> Bosque pada April 2019. </a:t>
            </a:r>
            <a:r>
              <a:rPr lang="en-US" dirty="0" err="1"/>
              <a:t>Klaimnya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dan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oleh programmer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dan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8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E8B93-F8C1-462F-9D1D-E146BAB1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Flowchart Dan </a:t>
            </a:r>
            <a:r>
              <a:rPr lang="en-US" dirty="0" err="1"/>
              <a:t>Jenis</a:t>
            </a:r>
            <a:r>
              <a:rPr lang="en-US" dirty="0"/>
              <a:t> – </a:t>
            </a:r>
            <a:r>
              <a:rPr lang="en-US" dirty="0" err="1"/>
              <a:t>Jenisnya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7950-8703-4B27-A483-DD8A0DD6B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proses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mendetail</a:t>
            </a:r>
            <a:r>
              <a:rPr lang="en-US" dirty="0"/>
              <a:t> dan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(</a:t>
            </a:r>
            <a:r>
              <a:rPr lang="en-US" dirty="0" err="1"/>
              <a:t>instruksi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program.</a:t>
            </a:r>
          </a:p>
          <a:p>
            <a:endParaRPr lang="en-US" dirty="0"/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flowchart :</a:t>
            </a:r>
          </a:p>
        </p:txBody>
      </p:sp>
    </p:spTree>
    <p:extLst>
      <p:ext uri="{BB962C8B-B14F-4D97-AF65-F5344CB8AC3E}">
        <p14:creationId xmlns:p14="http://schemas.microsoft.com/office/powerpoint/2010/main" val="3420445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8FF2-B0D8-4FAF-9AC4-FDA65E42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6F95ED-7FFE-4D13-9072-DF87E4FFD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5137" y="1825625"/>
            <a:ext cx="39017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77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3E39-D7A9-4BA7-A9FF-156F3EE6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FBA4-04B2-41B8-98CA-5B53094C0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lima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en-US" dirty="0"/>
          </a:p>
          <a:p>
            <a:r>
              <a:rPr lang="en-US" dirty="0"/>
              <a:t>Flowchart </a:t>
            </a:r>
            <a:r>
              <a:rPr lang="en-US" dirty="0" err="1"/>
              <a:t>Sistem</a:t>
            </a:r>
            <a:r>
              <a:rPr lang="en-US" dirty="0"/>
              <a:t> (System Flowchart)</a:t>
            </a:r>
          </a:p>
          <a:p>
            <a:r>
              <a:rPr lang="en-US" dirty="0"/>
              <a:t>Flowchart </a:t>
            </a:r>
            <a:r>
              <a:rPr lang="en-US" dirty="0" err="1"/>
              <a:t>Flowchart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(Document Flowchart)</a:t>
            </a:r>
          </a:p>
          <a:p>
            <a:r>
              <a:rPr lang="en-US" dirty="0"/>
              <a:t>Flowchart </a:t>
            </a:r>
            <a:r>
              <a:rPr lang="en-US" dirty="0" err="1"/>
              <a:t>Skematik</a:t>
            </a:r>
            <a:r>
              <a:rPr lang="en-US" dirty="0"/>
              <a:t> (Schematic Flowchart)</a:t>
            </a:r>
          </a:p>
          <a:p>
            <a:r>
              <a:rPr lang="en-US" dirty="0"/>
              <a:t>Flowchart Program (Program Flowchart)</a:t>
            </a:r>
          </a:p>
          <a:p>
            <a:r>
              <a:rPr lang="en-US" dirty="0"/>
              <a:t>Flowchart Proses (Process Flowchart)</a:t>
            </a:r>
          </a:p>
        </p:txBody>
      </p:sp>
    </p:spTree>
    <p:extLst>
      <p:ext uri="{BB962C8B-B14F-4D97-AF65-F5344CB8AC3E}">
        <p14:creationId xmlns:p14="http://schemas.microsoft.com/office/powerpoint/2010/main" val="1145206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9A15-CC2D-4F75-ADA0-1F3861EA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62690-953E-46C7-A298-5C9C539D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Flowchart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dan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prosedur-prosedur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flowchart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prosedur-prosedur</a:t>
            </a:r>
            <a:r>
              <a:rPr lang="en-US" dirty="0"/>
              <a:t> yang </a:t>
            </a:r>
            <a:r>
              <a:rPr lang="en-US" dirty="0" err="1"/>
              <a:t>terkombinasi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Flowchart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proses yang </a:t>
            </a:r>
            <a:r>
              <a:rPr lang="en-US" dirty="0" err="1"/>
              <a:t>mentransformasikan</a:t>
            </a:r>
            <a:r>
              <a:rPr lang="en-US" dirty="0"/>
              <a:t> data </a:t>
            </a:r>
            <a:r>
              <a:rPr lang="en-US" dirty="0" err="1"/>
              <a:t>itu</a:t>
            </a:r>
            <a:r>
              <a:rPr lang="en-US" dirty="0"/>
              <a:t>. Data dan proses </a:t>
            </a:r>
            <a:r>
              <a:rPr lang="en-US" dirty="0" err="1"/>
              <a:t>dalam</a:t>
            </a:r>
            <a:r>
              <a:rPr lang="en-US" dirty="0"/>
              <a:t> flowchart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 (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offline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, cash register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07861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59CF-B0EB-4A3A-AA09-3FC33AEF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Dokumen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9E725-C7A9-4239-8936-2071952E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Bagan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(document flowchart)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(form flowchart) </a:t>
            </a:r>
            <a:r>
              <a:rPr lang="en-US" dirty="0" err="1"/>
              <a:t>atau</a:t>
            </a:r>
            <a:r>
              <a:rPr lang="en-US" dirty="0"/>
              <a:t> paperwork flowchart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dan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tembusan-tembusannya</a:t>
            </a:r>
            <a:r>
              <a:rPr lang="en-US" dirty="0"/>
              <a:t>. Bagan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998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0556-AA01-4458-A7AB-AB7A57C1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Skematik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7C924-A255-4710-9E89-D25A220A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Bagan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skematik</a:t>
            </a:r>
            <a:r>
              <a:rPr lang="en-US" dirty="0"/>
              <a:t> (schematic flowchart)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skematik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juga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dan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dan lama </a:t>
            </a:r>
            <a:r>
              <a:rPr lang="en-US" dirty="0" err="1"/>
              <a:t>menggambarnya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394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BBE2-BF3C-4A63-B167-D21369AF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B43C-D3E7-48D5-AD91-FBF122C43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Bagan </a:t>
            </a:r>
            <a:r>
              <a:rPr lang="en-US" dirty="0" err="1"/>
              <a:t>alir</a:t>
            </a:r>
            <a:r>
              <a:rPr lang="en-US" dirty="0"/>
              <a:t> program (program flowchart)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program. Bagan </a:t>
            </a:r>
            <a:r>
              <a:rPr lang="en-US" dirty="0" err="1"/>
              <a:t>alir</a:t>
            </a:r>
            <a:r>
              <a:rPr lang="en-US" dirty="0"/>
              <a:t> program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derivikasi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Bagan </a:t>
            </a:r>
            <a:r>
              <a:rPr lang="en-US" dirty="0" err="1"/>
              <a:t>alir</a:t>
            </a:r>
            <a:r>
              <a:rPr lang="en-US" dirty="0"/>
              <a:t>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program (program logic flowchart) dan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terinci</a:t>
            </a:r>
            <a:r>
              <a:rPr lang="en-US" dirty="0"/>
              <a:t> (detailed computer program flowchart). Bagan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program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 Bagan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oleh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735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8977-985A-4434-9005-6041CC85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Proses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B89DE-FD49-41F3-887C-12D1D43A1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Flowchart Proses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industrial yang </a:t>
            </a:r>
            <a:r>
              <a:rPr lang="en-US" dirty="0" err="1"/>
              <a:t>memecah</a:t>
            </a:r>
            <a:r>
              <a:rPr lang="en-US" dirty="0"/>
              <a:t> dan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Bagan </a:t>
            </a:r>
            <a:r>
              <a:rPr lang="en-US" dirty="0" err="1"/>
              <a:t>alir</a:t>
            </a:r>
            <a:r>
              <a:rPr lang="en-US" dirty="0"/>
              <a:t> proses </a:t>
            </a:r>
            <a:r>
              <a:rPr lang="en-US" dirty="0" err="1"/>
              <a:t>menggunakan</a:t>
            </a:r>
            <a:r>
              <a:rPr lang="en-US" dirty="0"/>
              <a:t> lima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pada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AE72A0-8245-4929-9B32-0A72461B0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079" y="3768947"/>
            <a:ext cx="37909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0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250A-CE7C-4D10-A878-57DAC482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flowchart dan </a:t>
            </a:r>
            <a:r>
              <a:rPr lang="en-US" dirty="0" err="1"/>
              <a:t>perbedaanya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E1504-8C8E-4091-9544-5882EC60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–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. </a:t>
            </a:r>
            <a:r>
              <a:rPr lang="en-US" dirty="0" err="1"/>
              <a:t>Kegunaan</a:t>
            </a:r>
            <a:r>
              <a:rPr lang="en-US" dirty="0"/>
              <a:t> flowchart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program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symbol.</a:t>
            </a:r>
          </a:p>
          <a:p>
            <a:r>
              <a:rPr lang="en-US" dirty="0"/>
              <a:t>Flowchart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(2)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dirty="0"/>
              <a:t>1. Flowchart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/>
              <a:t>2. Flowchart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program.</a:t>
            </a:r>
          </a:p>
        </p:txBody>
      </p:sp>
    </p:spTree>
    <p:extLst>
      <p:ext uri="{BB962C8B-B14F-4D97-AF65-F5344CB8AC3E}">
        <p14:creationId xmlns:p14="http://schemas.microsoft.com/office/powerpoint/2010/main" val="1120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9AFB-1E96-468E-BAB6-188B8E1A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Bahasa </a:t>
            </a:r>
            <a:r>
              <a:rPr lang="en-US" dirty="0" err="1"/>
              <a:t>Pemograman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373C9-624D-4232-9034-A7393C88F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KBBI,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arbitrer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yang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berinteraksi</a:t>
            </a:r>
            <a:r>
              <a:rPr lang="en-US" dirty="0"/>
              <a:t>, dan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tersampaikan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Dan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pula pada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4492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E4B8-3D1E-4ECE-A731-FC574234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DFD dan Flowchart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5F3E-C897-4DEA-A374-DD224A48D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DFD dan Flowchart</a:t>
            </a:r>
          </a:p>
          <a:p>
            <a:r>
              <a:rPr lang="en-US" dirty="0"/>
              <a:t>1. DFD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data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flowchart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prosedur-prosedur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/>
              <a:t>2. DFD </a:t>
            </a:r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pararel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flowchart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urut</a:t>
            </a:r>
            <a:endParaRPr lang="en-US" dirty="0"/>
          </a:p>
          <a:p>
            <a:r>
              <a:rPr lang="en-US" dirty="0"/>
              <a:t>3. DFD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looping </a:t>
            </a:r>
            <a:r>
              <a:rPr lang="en-US" dirty="0" err="1"/>
              <a:t>sedangkan</a:t>
            </a:r>
            <a:r>
              <a:rPr lang="en-US" dirty="0"/>
              <a:t> flowchart </a:t>
            </a:r>
            <a:r>
              <a:rPr lang="en-US" dirty="0" err="1"/>
              <a:t>ada</a:t>
            </a:r>
            <a:r>
              <a:rPr lang="en-US" dirty="0"/>
              <a:t> looping</a:t>
            </a:r>
          </a:p>
          <a:p>
            <a:r>
              <a:rPr lang="en-US" dirty="0"/>
              <a:t>4. DFD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proses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flowchart </a:t>
            </a:r>
            <a:r>
              <a:rPr lang="en-US" dirty="0" err="1"/>
              <a:t>ada</a:t>
            </a:r>
            <a:r>
              <a:rPr lang="en-US" dirty="0"/>
              <a:t> proses </a:t>
            </a:r>
            <a:r>
              <a:rPr lang="en-US" dirty="0" err="1"/>
              <a:t>perhitungan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7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3D71-3F75-44FA-ADCC-D23D2D9F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136E8-A7D8-4F09-B059-381AF780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C++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oleh Bjarne </a:t>
            </a:r>
            <a:r>
              <a:rPr lang="en-US" dirty="0" err="1"/>
              <a:t>Stroustrub</a:t>
            </a:r>
            <a:endParaRPr lang="en-US" dirty="0"/>
          </a:p>
          <a:p>
            <a:r>
              <a:rPr lang="en-US" dirty="0" err="1"/>
              <a:t>eperti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</a:t>
            </a:r>
            <a:r>
              <a:rPr lang="en-US" dirty="0" err="1"/>
              <a:t>Simbol</a:t>
            </a:r>
            <a:r>
              <a:rPr lang="en-US" dirty="0"/>
              <a:t> “++” pada </a:t>
            </a:r>
            <a:r>
              <a:rPr lang="en-US" dirty="0" err="1"/>
              <a:t>huruf</a:t>
            </a:r>
            <a:r>
              <a:rPr lang="en-US" dirty="0"/>
              <a:t> C </a:t>
            </a:r>
            <a:r>
              <a:rPr lang="en-US" dirty="0" err="1"/>
              <a:t>berarti</a:t>
            </a:r>
            <a:r>
              <a:rPr lang="en-US" dirty="0"/>
              <a:t> increment </a:t>
            </a:r>
            <a:r>
              <a:rPr lang="en-US" dirty="0" err="1"/>
              <a:t>dari</a:t>
            </a:r>
            <a:r>
              <a:rPr lang="en-US" dirty="0"/>
              <a:t> C.</a:t>
            </a:r>
          </a:p>
          <a:p>
            <a:r>
              <a:rPr lang="en-US" dirty="0" err="1"/>
              <a:t>Sebenarnya</a:t>
            </a:r>
            <a:r>
              <a:rPr lang="en-US" dirty="0"/>
              <a:t> C++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C.</a:t>
            </a:r>
          </a:p>
          <a:p>
            <a:r>
              <a:rPr lang="en-US" dirty="0"/>
              <a:t>Karena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C++ (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plus plus).</a:t>
            </a:r>
          </a:p>
          <a:p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bedanya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C#?</a:t>
            </a:r>
          </a:p>
          <a:p>
            <a:r>
              <a:rPr lang="en-US" dirty="0"/>
              <a:t>Bahasa C# </a:t>
            </a:r>
            <a:r>
              <a:rPr lang="en-US" dirty="0" err="1"/>
              <a:t>dibuat</a:t>
            </a:r>
            <a:r>
              <a:rPr lang="en-US" dirty="0"/>
              <a:t> oleh Microsoft dan </a:t>
            </a:r>
            <a:r>
              <a:rPr lang="en-US" dirty="0" err="1"/>
              <a:t>berjalan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virtual </a:t>
            </a:r>
            <a:r>
              <a:rPr lang="en-US" dirty="0" err="1"/>
              <a:t>.Net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C++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native </a:t>
            </a:r>
            <a:r>
              <a:rPr lang="en-US" dirty="0" err="1"/>
              <a:t>seperti</a:t>
            </a:r>
            <a:r>
              <a:rPr lang="en-US" dirty="0"/>
              <a:t> C.</a:t>
            </a:r>
          </a:p>
          <a:p>
            <a:r>
              <a:rPr lang="en-US" dirty="0"/>
              <a:t>Dari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sintaks</a:t>
            </a:r>
            <a:r>
              <a:rPr lang="en-US" dirty="0"/>
              <a:t>, C++ </a:t>
            </a:r>
            <a:r>
              <a:rPr lang="en-US" dirty="0" err="1"/>
              <a:t>dengan</a:t>
            </a:r>
            <a:r>
              <a:rPr lang="en-US" dirty="0"/>
              <a:t> C#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C++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C dan C#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Java.</a:t>
            </a:r>
          </a:p>
          <a:p>
            <a:r>
              <a:rPr lang="en-US" dirty="0"/>
              <a:t>Ada juga yang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C#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C++.</a:t>
            </a:r>
          </a:p>
        </p:txBody>
      </p:sp>
    </p:spTree>
    <p:extLst>
      <p:ext uri="{BB962C8B-B14F-4D97-AF65-F5344CB8AC3E}">
        <p14:creationId xmlns:p14="http://schemas.microsoft.com/office/powerpoint/2010/main" val="1055431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8ABA-E943-443B-B6A5-5B0A1F23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3884C-7D40-4A1E-BA43-1C6A71AD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Pada </a:t>
            </a:r>
            <a:r>
              <a:rPr lang="en-US" dirty="0" err="1"/>
              <a:t>tahun</a:t>
            </a:r>
            <a:r>
              <a:rPr lang="en-US" dirty="0"/>
              <a:t> 1979,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ilmuan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Denmark </a:t>
            </a:r>
            <a:r>
              <a:rPr lang="en-US" dirty="0" err="1"/>
              <a:t>bernama</a:t>
            </a:r>
            <a:r>
              <a:rPr lang="en-US" dirty="0"/>
              <a:t> Bjarne </a:t>
            </a:r>
            <a:r>
              <a:rPr lang="en-US" dirty="0" err="1"/>
              <a:t>Stroustrup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C++.</a:t>
            </a:r>
          </a:p>
          <a:p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sih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.</a:t>
            </a:r>
          </a:p>
          <a:p>
            <a:r>
              <a:rPr lang="en-US" dirty="0"/>
              <a:t>Waktu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..</a:t>
            </a:r>
          </a:p>
          <a:p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..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Simula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Simula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.</a:t>
            </a:r>
          </a:p>
          <a:p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AT&amp;T Bell Labs.</a:t>
            </a:r>
          </a:p>
        </p:txBody>
      </p:sp>
    </p:spTree>
    <p:extLst>
      <p:ext uri="{BB962C8B-B14F-4D97-AF65-F5344CB8AC3E}">
        <p14:creationId xmlns:p14="http://schemas.microsoft.com/office/powerpoint/2010/main" val="1933241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C732-1905-4E5C-8C47-6CFE5F9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532F1-D648-44FE-A93A-41522A77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42" y="227219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Sebutkan</a:t>
            </a:r>
            <a:r>
              <a:rPr lang="en-US" dirty="0"/>
              <a:t> Bahasa </a:t>
            </a:r>
            <a:r>
              <a:rPr lang="en-US" dirty="0" err="1"/>
              <a:t>pemograman</a:t>
            </a:r>
            <a:r>
              <a:rPr lang="en-US" dirty="0"/>
              <a:t> yang kalian </a:t>
            </a:r>
            <a:r>
              <a:rPr lang="en-US" dirty="0" err="1"/>
              <a:t>ketahui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Install Notepad ++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Instal</a:t>
            </a:r>
            <a:r>
              <a:rPr lang="en-US" dirty="0"/>
              <a:t> dev </a:t>
            </a:r>
            <a:r>
              <a:rPr lang="en-US" dirty="0" err="1"/>
              <a:t>c++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33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78B6-4C2F-4021-849C-012B5E01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1269-60CE-4BF1-9236-C41CCFB6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455EC8-0AC2-4F5A-9BB4-94AF38689A65}"/>
              </a:ext>
            </a:extLst>
          </p:cNvPr>
          <p:cNvSpPr/>
          <p:nvPr/>
        </p:nvSpPr>
        <p:spPr>
          <a:xfrm>
            <a:off x="4286533" y="2967335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62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4C1C-DEB1-43E3-949A-5915F922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B9E7-6CB0-4FF1-9625-6D7A8C31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antarmanusia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kata-kata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Bahasa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, </a:t>
            </a:r>
            <a:r>
              <a:rPr lang="en-US" dirty="0" err="1"/>
              <a:t>pahamilah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program. </a:t>
            </a:r>
            <a:r>
              <a:rPr lang="en-US" dirty="0" err="1"/>
              <a:t>Sedang</a:t>
            </a:r>
            <a:r>
              <a:rPr lang="en-US" dirty="0"/>
              <a:t> program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program, </a:t>
            </a:r>
            <a:r>
              <a:rPr lang="en-US" dirty="0" err="1"/>
              <a:t>mustahil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Pembuat</a:t>
            </a:r>
            <a:r>
              <a:rPr lang="en-US" dirty="0"/>
              <a:t> program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menerjemahkannya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8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D439-2677-4332-9AD5-53E81035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97E29-AF85-4ADA-BD95-195F5E9CE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Bahasa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sintaks</a:t>
            </a:r>
            <a:r>
              <a:rPr lang="en-US" dirty="0"/>
              <a:t> dan </a:t>
            </a:r>
            <a:r>
              <a:rPr lang="en-US" dirty="0" err="1"/>
              <a:t>semantik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Sistemnya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, </a:t>
            </a:r>
            <a:r>
              <a:rPr lang="en-US" dirty="0" err="1"/>
              <a:t>utilitas</a:t>
            </a:r>
            <a:r>
              <a:rPr lang="en-US" dirty="0"/>
              <a:t>, dan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penyusunnya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, dan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56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7D1A-B801-4756-95F6-1706085D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AE49-3881-4A04-8E8E-B7AEF46D2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Runtutan</a:t>
            </a:r>
            <a:endParaRPr lang="en-US" dirty="0"/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runtutan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, dan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983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8348-227D-4F80-9FCD-7377B1A6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5694F-F508-4351-8515-696FF8C5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dirty="0" err="1"/>
              <a:t>Perulangan</a:t>
            </a:r>
            <a:endParaRPr lang="en-US" dirty="0"/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pada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4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BA44-F2F0-4842-8CDE-06BF054E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819F2-16F8-4B56-A20C-DF9AD2BE1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Percabangan</a:t>
            </a:r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beranjak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menginstruksikan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7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79C8-C16D-4D96-8F25-FBDD0472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Bahasa </a:t>
            </a:r>
            <a:r>
              <a:rPr lang="en-US" dirty="0" err="1"/>
              <a:t>Pemrograman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F8D52-7458-4308-9C02-646A8843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agar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oleh </a:t>
            </a:r>
            <a:r>
              <a:rPr lang="en-US" dirty="0" err="1"/>
              <a:t>penyusunnya</a:t>
            </a:r>
            <a:r>
              <a:rPr lang="en-US" dirty="0"/>
              <a:t>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meringankan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, </a:t>
            </a:r>
            <a:r>
              <a:rPr lang="en-US" dirty="0" err="1"/>
              <a:t>pengujian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penyuntingan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optimalisasi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oleh </a:t>
            </a:r>
            <a:r>
              <a:rPr lang="en-US" dirty="0" err="1"/>
              <a:t>prosesor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Bahasa </a:t>
            </a:r>
            <a:r>
              <a:rPr lang="en-US" dirty="0" err="1"/>
              <a:t>pemograman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memulainya</a:t>
            </a:r>
            <a:r>
              <a:rPr lang="en-US" dirty="0"/>
              <a:t> agar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oleh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57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2358</Words>
  <Application>Microsoft Office PowerPoint</Application>
  <PresentationFormat>Widescreen</PresentationFormat>
  <Paragraphs>152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Algoritma Pemograman dan Struktur Data</vt:lpstr>
      <vt:lpstr>Outline</vt:lpstr>
      <vt:lpstr>Bahasa Pemograman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Fungsi Bahasa Pemrograman</vt:lpstr>
      <vt:lpstr>Tingkatan Bahasa Pemrograman</vt:lpstr>
      <vt:lpstr>PowerPoint Presentation</vt:lpstr>
      <vt:lpstr>PowerPoint Presentation</vt:lpstr>
      <vt:lpstr>PowerPoint Presentation</vt:lpstr>
      <vt:lpstr>PowerPoint Presentation</vt:lpstr>
      <vt:lpstr>Sejarah Bahasa Pemrograman </vt:lpstr>
      <vt:lpstr>PowerPoint Presentation</vt:lpstr>
      <vt:lpstr>PowerPoint Presentation</vt:lpstr>
      <vt:lpstr>PowerPoint Presentation</vt:lpstr>
      <vt:lpstr>Macam-Macam Bahasa Pemrograman</vt:lpstr>
      <vt:lpstr>PowerPoint Presentation</vt:lpstr>
      <vt:lpstr>Pengertian Flowchart Dan Jenis – Jenisnya</vt:lpstr>
      <vt:lpstr>PowerPoint Presentation</vt:lpstr>
      <vt:lpstr>PowerPoint Presentation</vt:lpstr>
      <vt:lpstr>Flowchart Sistem</vt:lpstr>
      <vt:lpstr>Flowchart Dokumen</vt:lpstr>
      <vt:lpstr>Flowchart Skematik</vt:lpstr>
      <vt:lpstr>Flowchart Program</vt:lpstr>
      <vt:lpstr>Flowchart Proses</vt:lpstr>
      <vt:lpstr>Jenis flowchart dan perbedaanya</vt:lpstr>
      <vt:lpstr>Perbedaan DFD dan Flowchart</vt:lpstr>
      <vt:lpstr>Apa itu C++?</vt:lpstr>
      <vt:lpstr>Sejarah C++</vt:lpstr>
      <vt:lpstr>Tugas 2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Pemograman dan Struktur Data</dc:title>
  <dc:creator>User</dc:creator>
  <cp:lastModifiedBy>User</cp:lastModifiedBy>
  <cp:revision>10</cp:revision>
  <dcterms:created xsi:type="dcterms:W3CDTF">2020-10-10T02:28:34Z</dcterms:created>
  <dcterms:modified xsi:type="dcterms:W3CDTF">2020-10-20T08:32:47Z</dcterms:modified>
</cp:coreProperties>
</file>