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5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4" d="100"/>
          <a:sy n="84" d="100"/>
        </p:scale>
        <p:origin x="9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CE03F-7423-4387-AD3C-1365B14087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D7E756-55D6-4069-865E-6EA0018D30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C78661-7A5D-4C01-8605-FFBB52B2860E}"/>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5" name="Footer Placeholder 4">
            <a:extLst>
              <a:ext uri="{FF2B5EF4-FFF2-40B4-BE49-F238E27FC236}">
                <a16:creationId xmlns:a16="http://schemas.microsoft.com/office/drawing/2014/main" id="{8A9D90A7-4E0F-45AA-9331-4082CC95C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7C5A1-1AB0-4DF2-A9C6-C284F253C1BB}"/>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3257451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06281-3C0D-48C0-87A9-E9B4050F3C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E7FD7B-8633-4C47-BF6F-B5C58D89B27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16E7A-8A43-4E47-9BC3-4CDBA117AE12}"/>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5" name="Footer Placeholder 4">
            <a:extLst>
              <a:ext uri="{FF2B5EF4-FFF2-40B4-BE49-F238E27FC236}">
                <a16:creationId xmlns:a16="http://schemas.microsoft.com/office/drawing/2014/main" id="{BAD38A79-E67E-4F9C-9F55-B2E2AB5B3A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BD2CC6-9BA7-489E-9F1D-2CE35DBEED07}"/>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2742004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722463-4F00-4AD5-AD24-37133CA27E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AB0DB5-D1B0-4BB6-B033-EC538A99A9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D18920-AC34-4BF7-8490-44CB327BDDC4}"/>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5" name="Footer Placeholder 4">
            <a:extLst>
              <a:ext uri="{FF2B5EF4-FFF2-40B4-BE49-F238E27FC236}">
                <a16:creationId xmlns:a16="http://schemas.microsoft.com/office/drawing/2014/main" id="{F42FAB3A-ED7C-44E3-A909-93E9D4695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02FC1-F45B-4FB8-A137-8BF6AE847DDE}"/>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2871216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Isi">
    <p:spTree>
      <p:nvGrpSpPr>
        <p:cNvPr id="1" name=""/>
        <p:cNvGrpSpPr/>
        <p:nvPr/>
      </p:nvGrpSpPr>
      <p:grpSpPr>
        <a:xfrm>
          <a:off x="0" y="0"/>
          <a:ext cx="0" cy="0"/>
          <a:chOff x="0" y="0"/>
          <a:chExt cx="0" cy="0"/>
        </a:xfrm>
      </p:grpSpPr>
      <p:pic>
        <p:nvPicPr>
          <p:cNvPr id="4" name="Picture 3" descr="background.png">
            <a:extLst>
              <a:ext uri="{FF2B5EF4-FFF2-40B4-BE49-F238E27FC236}">
                <a16:creationId xmlns:a16="http://schemas.microsoft.com/office/drawing/2014/main" id="{8B11532B-3CDD-4B30-93B1-1BC3E68AC461}"/>
              </a:ext>
            </a:extLst>
          </p:cNvPr>
          <p:cNvPicPr>
            <a:picLocks noChangeAspect="1"/>
          </p:cNvPicPr>
          <p:nvPr userDrawn="1"/>
        </p:nvPicPr>
        <p:blipFill>
          <a:blip r:embed="rId2">
            <a:extLst>
              <a:ext uri="{28A0092B-C50C-407E-A947-70E740481C1C}">
                <a14:useLocalDpi xmlns:a14="http://schemas.microsoft.com/office/drawing/2010/main" val="0"/>
              </a:ext>
            </a:extLst>
          </a:blip>
          <a:srcRect r="17424" b="9091"/>
          <a:stretch>
            <a:fillRect/>
          </a:stretch>
        </p:blipFill>
        <p:spPr bwMode="auto">
          <a:xfrm>
            <a:off x="1117600" y="0"/>
            <a:ext cx="11074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logo kecil.png">
            <a:extLst>
              <a:ext uri="{FF2B5EF4-FFF2-40B4-BE49-F238E27FC236}">
                <a16:creationId xmlns:a16="http://schemas.microsoft.com/office/drawing/2014/main" id="{D8ACA7AE-08D6-40AD-ABE6-63057CB4470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277601" y="152400"/>
            <a:ext cx="666751"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A3289033-9EDF-41C9-AED6-8DF0AC24FEC7}"/>
              </a:ext>
            </a:extLst>
          </p:cNvPr>
          <p:cNvCxnSpPr/>
          <p:nvPr userDrawn="1"/>
        </p:nvCxnSpPr>
        <p:spPr>
          <a:xfrm>
            <a:off x="203200" y="838201"/>
            <a:ext cx="10094384" cy="4763"/>
          </a:xfrm>
          <a:prstGeom prst="line">
            <a:avLst/>
          </a:prstGeom>
          <a:ln/>
          <a:effectLst>
            <a:outerShdw blurRad="40000" dist="12700" dir="2040000" rotWithShape="0">
              <a:srgbClr val="000000">
                <a:alpha val="35000"/>
              </a:srgbClr>
            </a:outerShdw>
          </a:effectLst>
        </p:spPr>
        <p:style>
          <a:lnRef idx="3">
            <a:schemeClr val="accent5"/>
          </a:lnRef>
          <a:fillRef idx="0">
            <a:schemeClr val="accent5"/>
          </a:fillRef>
          <a:effectRef idx="2">
            <a:schemeClr val="accent5"/>
          </a:effectRef>
          <a:fontRef idx="minor">
            <a:schemeClr val="tx1"/>
          </a:fontRef>
        </p:style>
      </p:cxnSp>
      <p:sp>
        <p:nvSpPr>
          <p:cNvPr id="9" name="Text Placeholder 8"/>
          <p:cNvSpPr>
            <a:spLocks noGrp="1"/>
          </p:cNvSpPr>
          <p:nvPr>
            <p:ph type="body" sz="quarter" idx="10"/>
          </p:nvPr>
        </p:nvSpPr>
        <p:spPr>
          <a:xfrm>
            <a:off x="203200" y="152400"/>
            <a:ext cx="9652000" cy="762000"/>
          </a:xfrm>
          <a:prstGeom prst="rect">
            <a:avLst/>
          </a:prstGeom>
        </p:spPr>
        <p:txBody>
          <a:bodyPr/>
          <a:lstStyle>
            <a:lvl1pPr>
              <a:buNone/>
              <a:defRPr sz="4000" baseline="0">
                <a:solidFill>
                  <a:srgbClr val="FFC000"/>
                </a:solidFill>
                <a:effectLst>
                  <a:outerShdw blurRad="38100" dist="38100" dir="2700000" algn="tl">
                    <a:srgbClr val="000000">
                      <a:alpha val="43137"/>
                    </a:srgbClr>
                  </a:outerShdw>
                </a:effectLst>
                <a:latin typeface="Baskerville Old Face" pitchFamily="18" charset="0"/>
              </a:defRPr>
            </a:lvl1pPr>
          </a:lstStyle>
          <a:p>
            <a:pPr lvl="0"/>
            <a:r>
              <a:rPr lang="en-US"/>
              <a:t>Click to edit Master text styles</a:t>
            </a:r>
          </a:p>
        </p:txBody>
      </p:sp>
      <p:sp>
        <p:nvSpPr>
          <p:cNvPr id="22" name="Text Placeholder 21"/>
          <p:cNvSpPr>
            <a:spLocks noGrp="1"/>
          </p:cNvSpPr>
          <p:nvPr>
            <p:ph type="body" sz="quarter" idx="11"/>
          </p:nvPr>
        </p:nvSpPr>
        <p:spPr>
          <a:xfrm>
            <a:off x="609600" y="1295400"/>
            <a:ext cx="11074400" cy="48006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5658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nodeType="withEffect">
                                  <p:stCondLst>
                                    <p:cond delay="3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FC285-3634-430E-8913-4E5950A2AE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186A51-331E-465C-9E64-ECF968E6AB5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2AC88-C083-4754-B3CC-A5F93A286D45}"/>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5" name="Footer Placeholder 4">
            <a:extLst>
              <a:ext uri="{FF2B5EF4-FFF2-40B4-BE49-F238E27FC236}">
                <a16:creationId xmlns:a16="http://schemas.microsoft.com/office/drawing/2014/main" id="{7638E071-54B0-4DDA-A2F5-52C5632A2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2AE23A-A059-471C-BFAB-546296500B3E}"/>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1294284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2141C-C5DD-400D-95DE-EA69732656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2E2ABF-CF15-4D92-B1C2-B00DCA624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C049F0B-7B24-41BD-9133-596297B3AAA7}"/>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5" name="Footer Placeholder 4">
            <a:extLst>
              <a:ext uri="{FF2B5EF4-FFF2-40B4-BE49-F238E27FC236}">
                <a16:creationId xmlns:a16="http://schemas.microsoft.com/office/drawing/2014/main" id="{E34D236D-4466-40AC-B070-1472C0C2C2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32AB96-C020-4346-8A64-F71EC097C00B}"/>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2845318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CB051-622F-49B0-9A9F-A34A1CDA82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BAEAA6-AF21-4520-ADA6-4A682090FA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E84E40-7F91-41C7-9DC5-A2F85D6327B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891940-9641-4F35-B5B1-EFC7C9F752F0}"/>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6" name="Footer Placeholder 5">
            <a:extLst>
              <a:ext uri="{FF2B5EF4-FFF2-40B4-BE49-F238E27FC236}">
                <a16:creationId xmlns:a16="http://schemas.microsoft.com/office/drawing/2014/main" id="{072F9100-055B-47F7-B449-72106283B4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13C7D2-FB4C-4C52-8594-F581060FC80E}"/>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990199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841-53F2-461F-936E-6980FD4F57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0115C9-8AC6-4C27-A3B4-5428A087DF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C8DBF8-CF26-4E2A-B0B7-20A231730CA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1C2452-3BC4-4088-9817-1A6A3450EC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C6F9297-75F1-4BD4-89A6-8E52CD2AB3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827DE1-50D0-4A55-BE8A-2B9DACF12BD5}"/>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8" name="Footer Placeholder 7">
            <a:extLst>
              <a:ext uri="{FF2B5EF4-FFF2-40B4-BE49-F238E27FC236}">
                <a16:creationId xmlns:a16="http://schemas.microsoft.com/office/drawing/2014/main" id="{C39FD4A5-645E-4A86-9871-3424D12EDA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752887-8891-4499-A873-91C37389A61C}"/>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972946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05CB-103F-4DB8-88A3-4127B1169C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E05B7-55B1-4DD9-B487-B69F85E25007}"/>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4" name="Footer Placeholder 3">
            <a:extLst>
              <a:ext uri="{FF2B5EF4-FFF2-40B4-BE49-F238E27FC236}">
                <a16:creationId xmlns:a16="http://schemas.microsoft.com/office/drawing/2014/main" id="{499B1A54-EAF0-44F6-9265-23D6ED98F9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3CCC85-FC82-40D5-99DB-34B5C0203251}"/>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2949307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6AEAE8-02D4-4B49-B9C7-EAA763DA7FFE}"/>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3" name="Footer Placeholder 2">
            <a:extLst>
              <a:ext uri="{FF2B5EF4-FFF2-40B4-BE49-F238E27FC236}">
                <a16:creationId xmlns:a16="http://schemas.microsoft.com/office/drawing/2014/main" id="{473FF213-3FD4-430B-8F1B-8F32461C2A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9FCFA2-F808-4D2E-881F-0378A3BAAD4B}"/>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2363369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A488F-EC0C-4195-9D68-C164A12B7A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59B981-0443-4BA3-929C-50460D61B3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3A5519-1A4B-4E9B-90A0-CC94640AF1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092A04-1413-4D59-9BCA-E0D5A57D45D9}"/>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6" name="Footer Placeholder 5">
            <a:extLst>
              <a:ext uri="{FF2B5EF4-FFF2-40B4-BE49-F238E27FC236}">
                <a16:creationId xmlns:a16="http://schemas.microsoft.com/office/drawing/2014/main" id="{081E11C7-A8F5-421A-8854-8C694E12EE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35A409-10A3-49B1-B6F5-1DF4BFB669A0}"/>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2151144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5F838-C264-434A-BC86-62A8044491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D6DC74-0B7F-425A-9699-32E8ECE7C7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587359-6372-476E-8CB8-0073A873E7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8BEA85-6F4B-4640-8322-907DADA4C5F7}"/>
              </a:ext>
            </a:extLst>
          </p:cNvPr>
          <p:cNvSpPr>
            <a:spLocks noGrp="1"/>
          </p:cNvSpPr>
          <p:nvPr>
            <p:ph type="dt" sz="half" idx="10"/>
          </p:nvPr>
        </p:nvSpPr>
        <p:spPr/>
        <p:txBody>
          <a:bodyPr/>
          <a:lstStyle/>
          <a:p>
            <a:fld id="{4FC424A7-CA26-43E4-A8AB-0D4BC20BA499}" type="datetimeFigureOut">
              <a:rPr lang="en-US" smtClean="0"/>
              <a:t>10/24/2020</a:t>
            </a:fld>
            <a:endParaRPr lang="en-US"/>
          </a:p>
        </p:txBody>
      </p:sp>
      <p:sp>
        <p:nvSpPr>
          <p:cNvPr id="6" name="Footer Placeholder 5">
            <a:extLst>
              <a:ext uri="{FF2B5EF4-FFF2-40B4-BE49-F238E27FC236}">
                <a16:creationId xmlns:a16="http://schemas.microsoft.com/office/drawing/2014/main" id="{D1675AD0-8DDF-40F5-AFAD-56764911EF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C0C01D-A1BF-4F08-A3EC-1F3BD6290594}"/>
              </a:ext>
            </a:extLst>
          </p:cNvPr>
          <p:cNvSpPr>
            <a:spLocks noGrp="1"/>
          </p:cNvSpPr>
          <p:nvPr>
            <p:ph type="sldNum" sz="quarter" idx="12"/>
          </p:nvPr>
        </p:nvSpPr>
        <p:spPr/>
        <p:txBody>
          <a:bodyPr/>
          <a:lstStyle/>
          <a:p>
            <a:fld id="{117674CC-2976-4569-A226-DAF65017CA1F}" type="slidenum">
              <a:rPr lang="en-US" smtClean="0"/>
              <a:t>‹#›</a:t>
            </a:fld>
            <a:endParaRPr lang="en-US"/>
          </a:p>
        </p:txBody>
      </p:sp>
    </p:spTree>
    <p:extLst>
      <p:ext uri="{BB962C8B-B14F-4D97-AF65-F5344CB8AC3E}">
        <p14:creationId xmlns:p14="http://schemas.microsoft.com/office/powerpoint/2010/main" val="2896718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88D7E3-B7BC-459B-8EBC-8979519E25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E2EFA6-1DD1-4321-ACC0-EBCEAD8364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3C1CB1-DBFB-4B8E-8BCE-40D3A34118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424A7-CA26-43E4-A8AB-0D4BC20BA499}" type="datetimeFigureOut">
              <a:rPr lang="en-US" smtClean="0"/>
              <a:t>10/24/2020</a:t>
            </a:fld>
            <a:endParaRPr lang="en-US"/>
          </a:p>
        </p:txBody>
      </p:sp>
      <p:sp>
        <p:nvSpPr>
          <p:cNvPr id="5" name="Footer Placeholder 4">
            <a:extLst>
              <a:ext uri="{FF2B5EF4-FFF2-40B4-BE49-F238E27FC236}">
                <a16:creationId xmlns:a16="http://schemas.microsoft.com/office/drawing/2014/main" id="{BF1344F0-36D7-4197-8530-E065BFBCC5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ECB5BC-8E05-43C5-9968-A08BE2B318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674CC-2976-4569-A226-DAF65017CA1F}" type="slidenum">
              <a:rPr lang="en-US" smtClean="0"/>
              <a:t>‹#›</a:t>
            </a:fld>
            <a:endParaRPr lang="en-US"/>
          </a:p>
        </p:txBody>
      </p:sp>
    </p:spTree>
    <p:extLst>
      <p:ext uri="{BB962C8B-B14F-4D97-AF65-F5344CB8AC3E}">
        <p14:creationId xmlns:p14="http://schemas.microsoft.com/office/powerpoint/2010/main" val="1266063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20EFB-963F-46C6-AB6E-88C3CF14CA3B}"/>
              </a:ext>
            </a:extLst>
          </p:cNvPr>
          <p:cNvSpPr>
            <a:spLocks noGrp="1"/>
          </p:cNvSpPr>
          <p:nvPr>
            <p:ph type="ctrTitle"/>
          </p:nvPr>
        </p:nvSpPr>
        <p:spPr/>
        <p:txBody>
          <a:bodyPr/>
          <a:lstStyle/>
          <a:p>
            <a:r>
              <a:rPr lang="en-US" dirty="0" err="1"/>
              <a:t>Algoritma</a:t>
            </a:r>
            <a:r>
              <a:rPr lang="en-US" dirty="0"/>
              <a:t> </a:t>
            </a:r>
            <a:r>
              <a:rPr lang="en-US" dirty="0" err="1"/>
              <a:t>Pemograman</a:t>
            </a:r>
            <a:r>
              <a:rPr lang="en-US" dirty="0"/>
              <a:t> dan </a:t>
            </a:r>
            <a:r>
              <a:rPr lang="en-US" dirty="0" err="1"/>
              <a:t>Struktur</a:t>
            </a:r>
            <a:r>
              <a:rPr lang="en-US" dirty="0"/>
              <a:t> Data</a:t>
            </a:r>
          </a:p>
        </p:txBody>
      </p:sp>
      <p:sp>
        <p:nvSpPr>
          <p:cNvPr id="3" name="Subtitle 2">
            <a:extLst>
              <a:ext uri="{FF2B5EF4-FFF2-40B4-BE49-F238E27FC236}">
                <a16:creationId xmlns:a16="http://schemas.microsoft.com/office/drawing/2014/main" id="{C19571AB-3009-431C-94AC-01CB09208C65}"/>
              </a:ext>
            </a:extLst>
          </p:cNvPr>
          <p:cNvSpPr>
            <a:spLocks noGrp="1"/>
          </p:cNvSpPr>
          <p:nvPr>
            <p:ph type="subTitle" idx="1"/>
          </p:nvPr>
        </p:nvSpPr>
        <p:spPr/>
        <p:txBody>
          <a:bodyPr/>
          <a:lstStyle/>
          <a:p>
            <a:r>
              <a:rPr lang="en-US" dirty="0" err="1"/>
              <a:t>Pertemuan</a:t>
            </a:r>
            <a:r>
              <a:rPr lang="en-US" dirty="0"/>
              <a:t> 3 </a:t>
            </a:r>
          </a:p>
          <a:p>
            <a:r>
              <a:rPr lang="en-US" dirty="0"/>
              <a:t>By </a:t>
            </a:r>
            <a:r>
              <a:rPr lang="en-US" dirty="0" err="1"/>
              <a:t>Neny</a:t>
            </a:r>
            <a:r>
              <a:rPr lang="en-US" dirty="0"/>
              <a:t> </a:t>
            </a:r>
            <a:r>
              <a:rPr lang="en-US" dirty="0" err="1"/>
              <a:t>Rosmawarni</a:t>
            </a:r>
            <a:r>
              <a:rPr lang="en-US" dirty="0"/>
              <a:t> </a:t>
            </a:r>
            <a:r>
              <a:rPr lang="en-US" dirty="0" err="1"/>
              <a:t>S.Kom</a:t>
            </a:r>
            <a:r>
              <a:rPr lang="en-US" dirty="0"/>
              <a:t>, </a:t>
            </a:r>
            <a:r>
              <a:rPr lang="en-US" dirty="0" err="1"/>
              <a:t>M.Kom</a:t>
            </a:r>
            <a:endParaRPr lang="en-US" dirty="0"/>
          </a:p>
        </p:txBody>
      </p:sp>
    </p:spTree>
    <p:extLst>
      <p:ext uri="{BB962C8B-B14F-4D97-AF65-F5344CB8AC3E}">
        <p14:creationId xmlns:p14="http://schemas.microsoft.com/office/powerpoint/2010/main" val="1884731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F27AEC3-503E-4CE1-8812-613BF201F3E0}"/>
              </a:ext>
            </a:extLst>
          </p:cNvPr>
          <p:cNvSpPr>
            <a:spLocks noGrp="1"/>
          </p:cNvSpPr>
          <p:nvPr>
            <p:ph type="body" sz="quarter" idx="10"/>
          </p:nvPr>
        </p:nvSpPr>
        <p:spPr/>
        <p:txBody>
          <a:bodyPr/>
          <a:lstStyle/>
          <a:p>
            <a:pPr>
              <a:defRPr/>
            </a:pPr>
            <a:endParaRPr lang="id-ID"/>
          </a:p>
        </p:txBody>
      </p:sp>
      <p:sp>
        <p:nvSpPr>
          <p:cNvPr id="16387" name="Text Placeholder 2">
            <a:extLst>
              <a:ext uri="{FF2B5EF4-FFF2-40B4-BE49-F238E27FC236}">
                <a16:creationId xmlns:a16="http://schemas.microsoft.com/office/drawing/2014/main" id="{F18B9928-A32D-43A9-A761-E946A03EEFE5}"/>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id-ID" altLang="en-US" dirty="0">
                <a:solidFill>
                  <a:schemeClr val="tx1"/>
                </a:solidFill>
              </a:rPr>
              <a:t>Algoritma untuk menghitung nilai y dari persamaan y = 3x + 8</a:t>
            </a:r>
          </a:p>
          <a:p>
            <a:r>
              <a:rPr lang="id-ID" altLang="en-US" dirty="0">
                <a:solidFill>
                  <a:schemeClr val="tx1"/>
                </a:solidFill>
              </a:rPr>
              <a:t>Algoritmanya adalah:</a:t>
            </a:r>
          </a:p>
          <a:p>
            <a:r>
              <a:rPr lang="id-ID" altLang="en-US" dirty="0">
                <a:solidFill>
                  <a:schemeClr val="tx1"/>
                </a:solidFill>
              </a:rPr>
              <a:t>Mulai</a:t>
            </a:r>
          </a:p>
          <a:p>
            <a:r>
              <a:rPr lang="id-ID" altLang="en-US" dirty="0">
                <a:solidFill>
                  <a:schemeClr val="tx1"/>
                </a:solidFill>
              </a:rPr>
              <a:t>Tentukan nilai x</a:t>
            </a:r>
          </a:p>
          <a:p>
            <a:r>
              <a:rPr lang="id-ID" altLang="en-US" dirty="0">
                <a:solidFill>
                  <a:schemeClr val="tx1"/>
                </a:solidFill>
              </a:rPr>
              <a:t>Hitung nilai y = 3x + 8</a:t>
            </a:r>
          </a:p>
          <a:p>
            <a:r>
              <a:rPr lang="id-ID" altLang="en-US" dirty="0">
                <a:solidFill>
                  <a:schemeClr val="tx1"/>
                </a:solidFill>
              </a:rPr>
              <a:t>Cetak nilai x dan y</a:t>
            </a:r>
          </a:p>
          <a:p>
            <a:r>
              <a:rPr lang="id-ID" altLang="en-US" dirty="0">
                <a:solidFill>
                  <a:schemeClr val="tx1"/>
                </a:solidFill>
              </a:rPr>
              <a:t>Selesai</a:t>
            </a:r>
          </a:p>
          <a:p>
            <a:endParaRPr lang="id-ID" altLang="en-US" dirty="0">
              <a:solidFill>
                <a:schemeClr val="tx1"/>
              </a:solidFill>
            </a:endParaRPr>
          </a:p>
        </p:txBody>
      </p:sp>
    </p:spTree>
    <p:extLst>
      <p:ext uri="{BB962C8B-B14F-4D97-AF65-F5344CB8AC3E}">
        <p14:creationId xmlns:p14="http://schemas.microsoft.com/office/powerpoint/2010/main" val="2815837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EAB1BD2-6CD5-4C2D-84D7-317E041C62DE}"/>
              </a:ext>
            </a:extLst>
          </p:cNvPr>
          <p:cNvSpPr>
            <a:spLocks noGrp="1"/>
          </p:cNvSpPr>
          <p:nvPr>
            <p:ph type="body" sz="quarter" idx="10"/>
          </p:nvPr>
        </p:nvSpPr>
        <p:spPr/>
        <p:txBody>
          <a:bodyPr/>
          <a:lstStyle/>
          <a:p>
            <a:pPr>
              <a:defRPr/>
            </a:pPr>
            <a:endParaRPr lang="id-ID"/>
          </a:p>
        </p:txBody>
      </p:sp>
      <p:sp>
        <p:nvSpPr>
          <p:cNvPr id="17411" name="Text Placeholder 2">
            <a:extLst>
              <a:ext uri="{FF2B5EF4-FFF2-40B4-BE49-F238E27FC236}">
                <a16:creationId xmlns:a16="http://schemas.microsoft.com/office/drawing/2014/main" id="{C9F72D7C-58D4-4958-860C-572D9E7A1E25}"/>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id-ID" altLang="en-US" sz="2400" dirty="0">
                <a:solidFill>
                  <a:schemeClr val="tx1"/>
                </a:solidFill>
              </a:rPr>
              <a:t>Penyajian algoritma secara garis besar dapat dibagi dalam dua bentuk penyajian yaitu tulisan dan gambar. Algoritma yang disajikan dengan tulisan yaitu dengan struktur bahasa tertentu (misalnya bahasa Indonesia atau bahasa Inggris) dan </a:t>
            </a:r>
            <a:r>
              <a:rPr lang="id-ID" altLang="en-US" sz="2400" i="1" dirty="0">
                <a:solidFill>
                  <a:schemeClr val="tx1"/>
                </a:solidFill>
              </a:rPr>
              <a:t>pseudocode</a:t>
            </a:r>
            <a:r>
              <a:rPr lang="id-ID" altLang="en-US" sz="2400" dirty="0">
                <a:solidFill>
                  <a:schemeClr val="tx1"/>
                </a:solidFill>
              </a:rPr>
              <a:t>. </a:t>
            </a:r>
            <a:r>
              <a:rPr lang="id-ID" altLang="en-US" sz="2400" i="1" dirty="0">
                <a:solidFill>
                  <a:schemeClr val="tx1"/>
                </a:solidFill>
              </a:rPr>
              <a:t>Pseudocode</a:t>
            </a:r>
            <a:r>
              <a:rPr lang="id-ID" altLang="en-US" sz="2400" dirty="0">
                <a:solidFill>
                  <a:schemeClr val="tx1"/>
                </a:solidFill>
              </a:rPr>
              <a:t> adalah kode yang mirip dengan kode pemrograman yang sebenarnya seperti Pascal, atau C, sehingga tepat digunakan dalam menggambarkan algoritma yang akan dikomunikasikan kepada </a:t>
            </a:r>
            <a:r>
              <a:rPr lang="id-ID" altLang="en-US" sz="2400" i="1" dirty="0">
                <a:solidFill>
                  <a:schemeClr val="tx1"/>
                </a:solidFill>
              </a:rPr>
              <a:t>programmer</a:t>
            </a:r>
            <a:r>
              <a:rPr lang="id-ID" altLang="en-US" sz="2400" dirty="0">
                <a:solidFill>
                  <a:schemeClr val="tx1"/>
                </a:solidFill>
              </a:rPr>
              <a:t>.</a:t>
            </a:r>
          </a:p>
        </p:txBody>
      </p:sp>
    </p:spTree>
    <p:extLst>
      <p:ext uri="{BB962C8B-B14F-4D97-AF65-F5344CB8AC3E}">
        <p14:creationId xmlns:p14="http://schemas.microsoft.com/office/powerpoint/2010/main" val="3109812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AA0AFB1-EEDD-4F10-89FD-11661CBAFB42}"/>
              </a:ext>
            </a:extLst>
          </p:cNvPr>
          <p:cNvSpPr>
            <a:spLocks noGrp="1"/>
          </p:cNvSpPr>
          <p:nvPr>
            <p:ph type="body" sz="quarter" idx="10"/>
          </p:nvPr>
        </p:nvSpPr>
        <p:spPr/>
        <p:txBody>
          <a:bodyPr/>
          <a:lstStyle/>
          <a:p>
            <a:pPr>
              <a:defRPr/>
            </a:pPr>
            <a:endParaRPr lang="id-ID"/>
          </a:p>
        </p:txBody>
      </p:sp>
      <p:sp>
        <p:nvSpPr>
          <p:cNvPr id="18435" name="Text Placeholder 2">
            <a:extLst>
              <a:ext uri="{FF2B5EF4-FFF2-40B4-BE49-F238E27FC236}">
                <a16:creationId xmlns:a16="http://schemas.microsoft.com/office/drawing/2014/main" id="{8F8EEEEB-3701-4CDC-B2A3-9241A244E17F}"/>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id-ID" altLang="en-US" dirty="0">
                <a:solidFill>
                  <a:schemeClr val="tx1"/>
                </a:solidFill>
              </a:rPr>
              <a:t>Sedangkan untuk algoritma yang disajikan dengan gambar adalah dengan flowchart. Flowcart adalah bagan (chart) yang menunjukkan alir (flow) di dalam program atau merupakan prosedur sistem secara logika. Flowcart digunakan untuk alat bantu komunikasi dan untuk dokumentasi.</a:t>
            </a:r>
          </a:p>
        </p:txBody>
      </p:sp>
    </p:spTree>
    <p:extLst>
      <p:ext uri="{BB962C8B-B14F-4D97-AF65-F5344CB8AC3E}">
        <p14:creationId xmlns:p14="http://schemas.microsoft.com/office/powerpoint/2010/main" val="1034454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12C768E-AA0C-402B-BEBE-EB31E1978BB2}"/>
              </a:ext>
            </a:extLst>
          </p:cNvPr>
          <p:cNvSpPr>
            <a:spLocks noGrp="1"/>
          </p:cNvSpPr>
          <p:nvPr>
            <p:ph type="body" sz="quarter" idx="10"/>
          </p:nvPr>
        </p:nvSpPr>
        <p:spPr/>
        <p:txBody>
          <a:bodyPr/>
          <a:lstStyle/>
          <a:p>
            <a:pPr>
              <a:defRPr/>
            </a:pPr>
            <a:endParaRPr lang="id-ID"/>
          </a:p>
        </p:txBody>
      </p:sp>
      <p:sp>
        <p:nvSpPr>
          <p:cNvPr id="19459" name="Text Placeholder 2">
            <a:extLst>
              <a:ext uri="{FF2B5EF4-FFF2-40B4-BE49-F238E27FC236}">
                <a16:creationId xmlns:a16="http://schemas.microsoft.com/office/drawing/2014/main" id="{00F9C0DD-B5DB-460F-9BE1-FCBF60281D77}"/>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id-ID" dirty="0">
                <a:solidFill>
                  <a:schemeClr val="tx1"/>
                </a:solidFill>
              </a:rPr>
              <a:t>MATLAB (Matrix Laboratory) </a:t>
            </a:r>
            <a:r>
              <a:rPr lang="en-US" altLang="id-ID" dirty="0" err="1">
                <a:solidFill>
                  <a:schemeClr val="tx1"/>
                </a:solidFill>
              </a:rPr>
              <a:t>adalah</a:t>
            </a:r>
            <a:r>
              <a:rPr lang="en-US" altLang="id-ID" dirty="0">
                <a:solidFill>
                  <a:schemeClr val="tx1"/>
                </a:solidFill>
              </a:rPr>
              <a:t> </a:t>
            </a:r>
            <a:r>
              <a:rPr lang="en-US" altLang="id-ID" dirty="0" err="1">
                <a:solidFill>
                  <a:schemeClr val="tx1"/>
                </a:solidFill>
              </a:rPr>
              <a:t>sebuah</a:t>
            </a:r>
            <a:r>
              <a:rPr lang="en-US" altLang="id-ID" dirty="0">
                <a:solidFill>
                  <a:schemeClr val="tx1"/>
                </a:solidFill>
              </a:rPr>
              <a:t> program </a:t>
            </a:r>
            <a:r>
              <a:rPr lang="en-US" altLang="id-ID" dirty="0" err="1">
                <a:solidFill>
                  <a:schemeClr val="tx1"/>
                </a:solidFill>
              </a:rPr>
              <a:t>untuk</a:t>
            </a:r>
            <a:r>
              <a:rPr lang="en-US" altLang="id-ID" dirty="0">
                <a:solidFill>
                  <a:schemeClr val="tx1"/>
                </a:solidFill>
              </a:rPr>
              <a:t> </a:t>
            </a:r>
            <a:r>
              <a:rPr lang="en-US" altLang="id-ID" dirty="0" err="1">
                <a:solidFill>
                  <a:schemeClr val="tx1"/>
                </a:solidFill>
              </a:rPr>
              <a:t>analisis</a:t>
            </a:r>
            <a:r>
              <a:rPr lang="en-US" altLang="id-ID" dirty="0">
                <a:solidFill>
                  <a:schemeClr val="tx1"/>
                </a:solidFill>
              </a:rPr>
              <a:t> dan </a:t>
            </a:r>
            <a:r>
              <a:rPr lang="en-US" altLang="id-ID" dirty="0" err="1">
                <a:solidFill>
                  <a:schemeClr val="tx1"/>
                </a:solidFill>
              </a:rPr>
              <a:t>komputasi</a:t>
            </a:r>
            <a:r>
              <a:rPr lang="en-US" altLang="id-ID" dirty="0">
                <a:solidFill>
                  <a:schemeClr val="tx1"/>
                </a:solidFill>
              </a:rPr>
              <a:t> </a:t>
            </a:r>
            <a:r>
              <a:rPr lang="en-US" altLang="id-ID" dirty="0" err="1">
                <a:solidFill>
                  <a:schemeClr val="tx1"/>
                </a:solidFill>
              </a:rPr>
              <a:t>numerik</a:t>
            </a:r>
            <a:r>
              <a:rPr lang="en-US" altLang="id-ID" dirty="0">
                <a:solidFill>
                  <a:schemeClr val="tx1"/>
                </a:solidFill>
              </a:rPr>
              <a:t> yang </a:t>
            </a:r>
            <a:r>
              <a:rPr lang="en-US" altLang="id-ID" dirty="0" err="1">
                <a:solidFill>
                  <a:schemeClr val="tx1"/>
                </a:solidFill>
              </a:rPr>
              <a:t>merupakan</a:t>
            </a:r>
            <a:r>
              <a:rPr lang="en-US" altLang="id-ID" dirty="0">
                <a:solidFill>
                  <a:schemeClr val="tx1"/>
                </a:solidFill>
              </a:rPr>
              <a:t> </a:t>
            </a:r>
            <a:r>
              <a:rPr lang="en-US" altLang="id-ID" dirty="0" err="1">
                <a:solidFill>
                  <a:schemeClr val="tx1"/>
                </a:solidFill>
              </a:rPr>
              <a:t>bahasa</a:t>
            </a:r>
            <a:r>
              <a:rPr lang="en-US" altLang="id-ID" dirty="0">
                <a:solidFill>
                  <a:schemeClr val="tx1"/>
                </a:solidFill>
              </a:rPr>
              <a:t> </a:t>
            </a:r>
            <a:r>
              <a:rPr lang="en-US" altLang="id-ID" dirty="0" err="1">
                <a:solidFill>
                  <a:schemeClr val="tx1"/>
                </a:solidFill>
              </a:rPr>
              <a:t>pemrograman</a:t>
            </a:r>
            <a:r>
              <a:rPr lang="en-US" altLang="id-ID" dirty="0">
                <a:solidFill>
                  <a:schemeClr val="tx1"/>
                </a:solidFill>
              </a:rPr>
              <a:t> </a:t>
            </a:r>
            <a:r>
              <a:rPr lang="en-US" altLang="id-ID" dirty="0" err="1">
                <a:solidFill>
                  <a:schemeClr val="tx1"/>
                </a:solidFill>
              </a:rPr>
              <a:t>matematika</a:t>
            </a:r>
            <a:r>
              <a:rPr lang="en-US" altLang="id-ID" dirty="0">
                <a:solidFill>
                  <a:schemeClr val="tx1"/>
                </a:solidFill>
              </a:rPr>
              <a:t> </a:t>
            </a:r>
            <a:r>
              <a:rPr lang="en-US" altLang="id-ID" dirty="0" err="1">
                <a:solidFill>
                  <a:schemeClr val="tx1"/>
                </a:solidFill>
              </a:rPr>
              <a:t>lanjutan</a:t>
            </a:r>
            <a:r>
              <a:rPr lang="en-US" altLang="id-ID" dirty="0">
                <a:solidFill>
                  <a:schemeClr val="tx1"/>
                </a:solidFill>
              </a:rPr>
              <a:t> </a:t>
            </a:r>
            <a:r>
              <a:rPr lang="en-US" altLang="id-ID" dirty="0" err="1">
                <a:solidFill>
                  <a:schemeClr val="tx1"/>
                </a:solidFill>
              </a:rPr>
              <a:t>dengan</a:t>
            </a:r>
            <a:r>
              <a:rPr lang="en-US" altLang="id-ID" dirty="0">
                <a:solidFill>
                  <a:schemeClr val="tx1"/>
                </a:solidFill>
              </a:rPr>
              <a:t> </a:t>
            </a:r>
            <a:r>
              <a:rPr lang="en-US" altLang="id-ID" dirty="0" err="1">
                <a:solidFill>
                  <a:schemeClr val="tx1"/>
                </a:solidFill>
              </a:rPr>
              <a:t>dasar</a:t>
            </a:r>
            <a:r>
              <a:rPr lang="en-US" altLang="id-ID" dirty="0">
                <a:solidFill>
                  <a:schemeClr val="tx1"/>
                </a:solidFill>
              </a:rPr>
              <a:t> </a:t>
            </a:r>
            <a:r>
              <a:rPr lang="en-US" altLang="id-ID" dirty="0" err="1">
                <a:solidFill>
                  <a:schemeClr val="tx1"/>
                </a:solidFill>
              </a:rPr>
              <a:t>pemikiran</a:t>
            </a:r>
            <a:r>
              <a:rPr lang="en-US" altLang="id-ID" dirty="0">
                <a:solidFill>
                  <a:schemeClr val="tx1"/>
                </a:solidFill>
              </a:rPr>
              <a:t> </a:t>
            </a:r>
            <a:r>
              <a:rPr lang="en-US" altLang="id-ID" dirty="0" err="1">
                <a:solidFill>
                  <a:schemeClr val="tx1"/>
                </a:solidFill>
              </a:rPr>
              <a:t>menggunakan</a:t>
            </a:r>
            <a:r>
              <a:rPr lang="en-US" altLang="id-ID" dirty="0">
                <a:solidFill>
                  <a:schemeClr val="tx1"/>
                </a:solidFill>
              </a:rPr>
              <a:t> </a:t>
            </a:r>
            <a:r>
              <a:rPr lang="en-US" altLang="id-ID" dirty="0" err="1">
                <a:solidFill>
                  <a:schemeClr val="tx1"/>
                </a:solidFill>
              </a:rPr>
              <a:t>sifat</a:t>
            </a:r>
            <a:r>
              <a:rPr lang="en-US" altLang="id-ID" dirty="0">
                <a:solidFill>
                  <a:schemeClr val="tx1"/>
                </a:solidFill>
              </a:rPr>
              <a:t> dan </a:t>
            </a:r>
            <a:r>
              <a:rPr lang="en-US" altLang="id-ID" dirty="0" err="1">
                <a:solidFill>
                  <a:schemeClr val="tx1"/>
                </a:solidFill>
              </a:rPr>
              <a:t>bentuk</a:t>
            </a:r>
            <a:r>
              <a:rPr lang="en-US" altLang="id-ID" dirty="0">
                <a:solidFill>
                  <a:schemeClr val="tx1"/>
                </a:solidFill>
              </a:rPr>
              <a:t> </a:t>
            </a:r>
            <a:r>
              <a:rPr lang="en-US" altLang="id-ID" dirty="0" err="1">
                <a:solidFill>
                  <a:schemeClr val="tx1"/>
                </a:solidFill>
              </a:rPr>
              <a:t>matrik</a:t>
            </a:r>
            <a:endParaRPr lang="en-US" altLang="id-ID" dirty="0">
              <a:solidFill>
                <a:schemeClr val="tx1"/>
              </a:solidFill>
            </a:endParaRPr>
          </a:p>
          <a:p>
            <a:r>
              <a:rPr lang="en-US" altLang="id-ID" dirty="0" err="1">
                <a:solidFill>
                  <a:schemeClr val="tx1"/>
                </a:solidFill>
              </a:rPr>
              <a:t>Awalnya</a:t>
            </a:r>
            <a:r>
              <a:rPr lang="en-US" altLang="id-ID" dirty="0">
                <a:solidFill>
                  <a:schemeClr val="tx1"/>
                </a:solidFill>
              </a:rPr>
              <a:t> </a:t>
            </a:r>
            <a:r>
              <a:rPr lang="en-US" altLang="id-ID" dirty="0" err="1">
                <a:solidFill>
                  <a:schemeClr val="tx1"/>
                </a:solidFill>
              </a:rPr>
              <a:t>merupakan</a:t>
            </a:r>
            <a:r>
              <a:rPr lang="en-US" altLang="id-ID" dirty="0">
                <a:solidFill>
                  <a:schemeClr val="tx1"/>
                </a:solidFill>
              </a:rPr>
              <a:t> interface </a:t>
            </a:r>
            <a:r>
              <a:rPr lang="en-US" altLang="id-ID" dirty="0" err="1">
                <a:solidFill>
                  <a:schemeClr val="tx1"/>
                </a:solidFill>
              </a:rPr>
              <a:t>untuk</a:t>
            </a:r>
            <a:r>
              <a:rPr lang="en-US" altLang="id-ID" dirty="0">
                <a:solidFill>
                  <a:schemeClr val="tx1"/>
                </a:solidFill>
              </a:rPr>
              <a:t> </a:t>
            </a:r>
            <a:r>
              <a:rPr lang="en-US" altLang="id-ID" dirty="0" err="1">
                <a:solidFill>
                  <a:schemeClr val="tx1"/>
                </a:solidFill>
              </a:rPr>
              <a:t>koleksi</a:t>
            </a:r>
            <a:r>
              <a:rPr lang="en-US" altLang="id-ID" dirty="0">
                <a:solidFill>
                  <a:schemeClr val="tx1"/>
                </a:solidFill>
              </a:rPr>
              <a:t> </a:t>
            </a:r>
            <a:r>
              <a:rPr lang="en-US" altLang="id-ID" dirty="0" err="1">
                <a:solidFill>
                  <a:schemeClr val="tx1"/>
                </a:solidFill>
              </a:rPr>
              <a:t>rutin-rutin</a:t>
            </a:r>
            <a:r>
              <a:rPr lang="en-US" altLang="id-ID" dirty="0">
                <a:solidFill>
                  <a:schemeClr val="tx1"/>
                </a:solidFill>
              </a:rPr>
              <a:t> </a:t>
            </a:r>
            <a:r>
              <a:rPr lang="en-US" altLang="id-ID" dirty="0" err="1">
                <a:solidFill>
                  <a:schemeClr val="tx1"/>
                </a:solidFill>
              </a:rPr>
              <a:t>numerik</a:t>
            </a:r>
            <a:r>
              <a:rPr lang="en-US" altLang="id-ID" dirty="0">
                <a:solidFill>
                  <a:schemeClr val="tx1"/>
                </a:solidFill>
              </a:rPr>
              <a:t> LINPACK dan EISPACK yang </a:t>
            </a:r>
            <a:r>
              <a:rPr lang="en-US" altLang="id-ID" dirty="0" err="1">
                <a:solidFill>
                  <a:schemeClr val="tx1"/>
                </a:solidFill>
              </a:rPr>
              <a:t>menggunakan</a:t>
            </a:r>
            <a:r>
              <a:rPr lang="en-US" altLang="id-ID" dirty="0">
                <a:solidFill>
                  <a:schemeClr val="tx1"/>
                </a:solidFill>
              </a:rPr>
              <a:t> FORTRAN</a:t>
            </a:r>
          </a:p>
          <a:p>
            <a:r>
              <a:rPr lang="en-US" altLang="id-ID" dirty="0" err="1">
                <a:solidFill>
                  <a:schemeClr val="tx1"/>
                </a:solidFill>
              </a:rPr>
              <a:t>Sekarang</a:t>
            </a:r>
            <a:r>
              <a:rPr lang="en-US" altLang="id-ID" dirty="0">
                <a:solidFill>
                  <a:schemeClr val="tx1"/>
                </a:solidFill>
              </a:rPr>
              <a:t> </a:t>
            </a:r>
            <a:r>
              <a:rPr lang="en-US" altLang="id-ID" dirty="0" err="1">
                <a:solidFill>
                  <a:schemeClr val="tx1"/>
                </a:solidFill>
              </a:rPr>
              <a:t>menjadi</a:t>
            </a:r>
            <a:r>
              <a:rPr lang="en-US" altLang="id-ID" dirty="0">
                <a:solidFill>
                  <a:schemeClr val="tx1"/>
                </a:solidFill>
              </a:rPr>
              <a:t> </a:t>
            </a:r>
            <a:r>
              <a:rPr lang="en-US" altLang="id-ID" dirty="0" err="1">
                <a:solidFill>
                  <a:schemeClr val="tx1"/>
                </a:solidFill>
              </a:rPr>
              <a:t>produk</a:t>
            </a:r>
            <a:r>
              <a:rPr lang="en-US" altLang="id-ID" dirty="0">
                <a:solidFill>
                  <a:schemeClr val="tx1"/>
                </a:solidFill>
              </a:rPr>
              <a:t> </a:t>
            </a:r>
            <a:r>
              <a:rPr lang="en-US" altLang="id-ID" dirty="0" err="1">
                <a:solidFill>
                  <a:schemeClr val="tx1"/>
                </a:solidFill>
              </a:rPr>
              <a:t>komersial</a:t>
            </a:r>
            <a:r>
              <a:rPr lang="en-US" altLang="id-ID" dirty="0">
                <a:solidFill>
                  <a:schemeClr val="tx1"/>
                </a:solidFill>
              </a:rPr>
              <a:t> </a:t>
            </a:r>
            <a:r>
              <a:rPr lang="en-US" altLang="id-ID" dirty="0" err="1">
                <a:solidFill>
                  <a:schemeClr val="tx1"/>
                </a:solidFill>
              </a:rPr>
              <a:t>Mathworks</a:t>
            </a:r>
            <a:r>
              <a:rPr lang="en-US" altLang="id-ID" dirty="0">
                <a:solidFill>
                  <a:schemeClr val="tx1"/>
                </a:solidFill>
              </a:rPr>
              <a:t> Inc. yang </a:t>
            </a:r>
            <a:r>
              <a:rPr lang="en-US" altLang="id-ID" dirty="0" err="1">
                <a:solidFill>
                  <a:schemeClr val="tx1"/>
                </a:solidFill>
              </a:rPr>
              <a:t>menggunakan</a:t>
            </a:r>
            <a:r>
              <a:rPr lang="en-US" altLang="id-ID" dirty="0">
                <a:solidFill>
                  <a:schemeClr val="tx1"/>
                </a:solidFill>
              </a:rPr>
              <a:t> C++</a:t>
            </a:r>
          </a:p>
          <a:p>
            <a:endParaRPr lang="id-ID" altLang="en-US" dirty="0">
              <a:solidFill>
                <a:schemeClr val="tx1"/>
              </a:solidFill>
            </a:endParaRPr>
          </a:p>
        </p:txBody>
      </p:sp>
    </p:spTree>
    <p:extLst>
      <p:ext uri="{BB962C8B-B14F-4D97-AF65-F5344CB8AC3E}">
        <p14:creationId xmlns:p14="http://schemas.microsoft.com/office/powerpoint/2010/main" val="2205285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E66082A-7694-47A3-A83C-113F4ABA8B45}"/>
              </a:ext>
            </a:extLst>
          </p:cNvPr>
          <p:cNvSpPr>
            <a:spLocks noGrp="1"/>
          </p:cNvSpPr>
          <p:nvPr>
            <p:ph type="body" sz="quarter" idx="10"/>
          </p:nvPr>
        </p:nvSpPr>
        <p:spPr/>
        <p:txBody>
          <a:bodyPr/>
          <a:lstStyle/>
          <a:p>
            <a:pPr>
              <a:defRPr/>
            </a:pPr>
            <a:endParaRPr lang="id-ID"/>
          </a:p>
        </p:txBody>
      </p:sp>
      <p:sp>
        <p:nvSpPr>
          <p:cNvPr id="20483" name="Text Placeholder 2">
            <a:extLst>
              <a:ext uri="{FF2B5EF4-FFF2-40B4-BE49-F238E27FC236}">
                <a16:creationId xmlns:a16="http://schemas.microsoft.com/office/drawing/2014/main" id="{9F82088F-34AD-4713-8D16-AC522167DD08}"/>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id-ID" dirty="0">
                <a:solidFill>
                  <a:schemeClr val="tx1"/>
                </a:solidFill>
              </a:rPr>
              <a:t>MATLAB </a:t>
            </a:r>
            <a:r>
              <a:rPr lang="en-US" altLang="id-ID" dirty="0" err="1">
                <a:solidFill>
                  <a:schemeClr val="tx1"/>
                </a:solidFill>
              </a:rPr>
              <a:t>sering</a:t>
            </a:r>
            <a:r>
              <a:rPr lang="en-US" altLang="id-ID" dirty="0">
                <a:solidFill>
                  <a:schemeClr val="tx1"/>
                </a:solidFill>
              </a:rPr>
              <a:t> </a:t>
            </a:r>
            <a:r>
              <a:rPr lang="en-US" altLang="id-ID" dirty="0" err="1">
                <a:solidFill>
                  <a:schemeClr val="tx1"/>
                </a:solidFill>
              </a:rPr>
              <a:t>digunakan</a:t>
            </a:r>
            <a:r>
              <a:rPr lang="en-US" altLang="id-ID" dirty="0">
                <a:solidFill>
                  <a:schemeClr val="tx1"/>
                </a:solidFill>
              </a:rPr>
              <a:t> </a:t>
            </a:r>
            <a:r>
              <a:rPr lang="en-US" altLang="id-ID" dirty="0" err="1">
                <a:solidFill>
                  <a:schemeClr val="tx1"/>
                </a:solidFill>
              </a:rPr>
              <a:t>untuk</a:t>
            </a:r>
            <a:endParaRPr lang="en-US" altLang="id-ID" dirty="0">
              <a:solidFill>
                <a:schemeClr val="tx1"/>
              </a:solidFill>
            </a:endParaRPr>
          </a:p>
          <a:p>
            <a:pPr lvl="1"/>
            <a:r>
              <a:rPr lang="en-US" altLang="id-ID" dirty="0" err="1">
                <a:solidFill>
                  <a:schemeClr val="tx1"/>
                </a:solidFill>
              </a:rPr>
              <a:t>Matematika</a:t>
            </a:r>
            <a:r>
              <a:rPr lang="en-US" altLang="id-ID" dirty="0">
                <a:solidFill>
                  <a:schemeClr val="tx1"/>
                </a:solidFill>
              </a:rPr>
              <a:t> dan </a:t>
            </a:r>
            <a:r>
              <a:rPr lang="en-US" altLang="id-ID" dirty="0" err="1">
                <a:solidFill>
                  <a:schemeClr val="tx1"/>
                </a:solidFill>
              </a:rPr>
              <a:t>komputasi</a:t>
            </a:r>
            <a:endParaRPr lang="en-US" altLang="id-ID" dirty="0">
              <a:solidFill>
                <a:schemeClr val="tx1"/>
              </a:solidFill>
            </a:endParaRPr>
          </a:p>
          <a:p>
            <a:pPr lvl="1"/>
            <a:r>
              <a:rPr lang="en-US" altLang="id-ID" dirty="0" err="1">
                <a:solidFill>
                  <a:schemeClr val="tx1"/>
                </a:solidFill>
              </a:rPr>
              <a:t>Pengembangan</a:t>
            </a:r>
            <a:r>
              <a:rPr lang="en-US" altLang="id-ID" dirty="0">
                <a:solidFill>
                  <a:schemeClr val="tx1"/>
                </a:solidFill>
              </a:rPr>
              <a:t> dan </a:t>
            </a:r>
            <a:r>
              <a:rPr lang="en-US" altLang="id-ID" dirty="0" err="1">
                <a:solidFill>
                  <a:schemeClr val="tx1"/>
                </a:solidFill>
              </a:rPr>
              <a:t>algoritma</a:t>
            </a:r>
            <a:endParaRPr lang="en-US" altLang="id-ID" dirty="0">
              <a:solidFill>
                <a:schemeClr val="tx1"/>
              </a:solidFill>
            </a:endParaRPr>
          </a:p>
          <a:p>
            <a:pPr lvl="1"/>
            <a:r>
              <a:rPr lang="en-US" altLang="id-ID" dirty="0" err="1">
                <a:solidFill>
                  <a:schemeClr val="tx1"/>
                </a:solidFill>
              </a:rPr>
              <a:t>Pemrograman</a:t>
            </a:r>
            <a:r>
              <a:rPr lang="en-US" altLang="id-ID" dirty="0">
                <a:solidFill>
                  <a:schemeClr val="tx1"/>
                </a:solidFill>
              </a:rPr>
              <a:t> modeling, </a:t>
            </a:r>
            <a:r>
              <a:rPr lang="en-US" altLang="id-ID" dirty="0" err="1">
                <a:solidFill>
                  <a:schemeClr val="tx1"/>
                </a:solidFill>
              </a:rPr>
              <a:t>simulasi</a:t>
            </a:r>
            <a:r>
              <a:rPr lang="en-US" altLang="id-ID" dirty="0">
                <a:solidFill>
                  <a:schemeClr val="tx1"/>
                </a:solidFill>
              </a:rPr>
              <a:t> dan </a:t>
            </a:r>
            <a:r>
              <a:rPr lang="en-US" altLang="id-ID" dirty="0" err="1">
                <a:solidFill>
                  <a:schemeClr val="tx1"/>
                </a:solidFill>
              </a:rPr>
              <a:t>pembuatan</a:t>
            </a:r>
            <a:r>
              <a:rPr lang="en-US" altLang="id-ID" dirty="0">
                <a:solidFill>
                  <a:schemeClr val="tx1"/>
                </a:solidFill>
              </a:rPr>
              <a:t> </a:t>
            </a:r>
            <a:r>
              <a:rPr lang="en-US" altLang="id-ID" dirty="0" err="1">
                <a:solidFill>
                  <a:schemeClr val="tx1"/>
                </a:solidFill>
              </a:rPr>
              <a:t>prototipe</a:t>
            </a:r>
            <a:endParaRPr lang="en-US" altLang="id-ID" dirty="0">
              <a:solidFill>
                <a:schemeClr val="tx1"/>
              </a:solidFill>
            </a:endParaRPr>
          </a:p>
          <a:p>
            <a:pPr lvl="1"/>
            <a:r>
              <a:rPr lang="en-US" altLang="id-ID" dirty="0">
                <a:solidFill>
                  <a:schemeClr val="tx1"/>
                </a:solidFill>
              </a:rPr>
              <a:t>Analisa data, </a:t>
            </a:r>
            <a:r>
              <a:rPr lang="en-US" altLang="id-ID" dirty="0" err="1">
                <a:solidFill>
                  <a:schemeClr val="tx1"/>
                </a:solidFill>
              </a:rPr>
              <a:t>eksplorasi</a:t>
            </a:r>
            <a:r>
              <a:rPr lang="en-US" altLang="id-ID" dirty="0">
                <a:solidFill>
                  <a:schemeClr val="tx1"/>
                </a:solidFill>
              </a:rPr>
              <a:t> dan </a:t>
            </a:r>
            <a:r>
              <a:rPr lang="en-US" altLang="id-ID" dirty="0" err="1">
                <a:solidFill>
                  <a:schemeClr val="tx1"/>
                </a:solidFill>
              </a:rPr>
              <a:t>visualisasi</a:t>
            </a:r>
            <a:endParaRPr lang="en-US" altLang="id-ID" dirty="0">
              <a:solidFill>
                <a:schemeClr val="tx1"/>
              </a:solidFill>
            </a:endParaRPr>
          </a:p>
          <a:p>
            <a:pPr lvl="1"/>
            <a:r>
              <a:rPr lang="en-US" altLang="id-ID" dirty="0" err="1">
                <a:solidFill>
                  <a:schemeClr val="tx1"/>
                </a:solidFill>
              </a:rPr>
              <a:t>Analisis</a:t>
            </a:r>
            <a:r>
              <a:rPr lang="en-US" altLang="id-ID" dirty="0">
                <a:solidFill>
                  <a:schemeClr val="tx1"/>
                </a:solidFill>
              </a:rPr>
              <a:t> </a:t>
            </a:r>
            <a:r>
              <a:rPr lang="en-US" altLang="id-ID" dirty="0" err="1">
                <a:solidFill>
                  <a:schemeClr val="tx1"/>
                </a:solidFill>
              </a:rPr>
              <a:t>numerik</a:t>
            </a:r>
            <a:r>
              <a:rPr lang="en-US" altLang="id-ID" dirty="0">
                <a:solidFill>
                  <a:schemeClr val="tx1"/>
                </a:solidFill>
              </a:rPr>
              <a:t> dan </a:t>
            </a:r>
            <a:r>
              <a:rPr lang="en-US" altLang="id-ID" dirty="0" err="1">
                <a:solidFill>
                  <a:schemeClr val="tx1"/>
                </a:solidFill>
              </a:rPr>
              <a:t>statistik</a:t>
            </a:r>
            <a:endParaRPr lang="en-US" altLang="id-ID" dirty="0">
              <a:solidFill>
                <a:schemeClr val="tx1"/>
              </a:solidFill>
            </a:endParaRPr>
          </a:p>
          <a:p>
            <a:pPr lvl="1"/>
            <a:r>
              <a:rPr lang="en-US" altLang="id-ID" dirty="0" err="1">
                <a:solidFill>
                  <a:schemeClr val="tx1"/>
                </a:solidFill>
              </a:rPr>
              <a:t>Pengembangan</a:t>
            </a:r>
            <a:r>
              <a:rPr lang="en-US" altLang="id-ID" dirty="0">
                <a:solidFill>
                  <a:schemeClr val="tx1"/>
                </a:solidFill>
              </a:rPr>
              <a:t> </a:t>
            </a:r>
            <a:r>
              <a:rPr lang="en-US" altLang="id-ID" dirty="0" err="1">
                <a:solidFill>
                  <a:schemeClr val="tx1"/>
                </a:solidFill>
              </a:rPr>
              <a:t>aplikasi</a:t>
            </a:r>
            <a:r>
              <a:rPr lang="en-US" altLang="id-ID" dirty="0">
                <a:solidFill>
                  <a:schemeClr val="tx1"/>
                </a:solidFill>
              </a:rPr>
              <a:t> </a:t>
            </a:r>
            <a:r>
              <a:rPr lang="en-US" altLang="id-ID" dirty="0" err="1">
                <a:solidFill>
                  <a:schemeClr val="tx1"/>
                </a:solidFill>
              </a:rPr>
              <a:t>teknik</a:t>
            </a:r>
            <a:endParaRPr lang="en-US" altLang="id-ID" dirty="0">
              <a:solidFill>
                <a:schemeClr val="tx1"/>
              </a:solidFill>
            </a:endParaRPr>
          </a:p>
          <a:p>
            <a:endParaRPr lang="id-ID" altLang="en-US" dirty="0">
              <a:solidFill>
                <a:schemeClr val="tx1"/>
              </a:solidFill>
            </a:endParaRPr>
          </a:p>
        </p:txBody>
      </p:sp>
    </p:spTree>
    <p:extLst>
      <p:ext uri="{BB962C8B-B14F-4D97-AF65-F5344CB8AC3E}">
        <p14:creationId xmlns:p14="http://schemas.microsoft.com/office/powerpoint/2010/main" val="2232820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B795C70-BA13-48C1-BAEE-14F336B944F1}"/>
              </a:ext>
            </a:extLst>
          </p:cNvPr>
          <p:cNvSpPr>
            <a:spLocks noGrp="1"/>
          </p:cNvSpPr>
          <p:nvPr>
            <p:ph type="body" sz="quarter" idx="10"/>
          </p:nvPr>
        </p:nvSpPr>
        <p:spPr/>
        <p:txBody>
          <a:bodyPr/>
          <a:lstStyle/>
          <a:p>
            <a:pPr>
              <a:defRPr/>
            </a:pPr>
            <a:endParaRPr lang="id-ID"/>
          </a:p>
        </p:txBody>
      </p:sp>
      <p:sp>
        <p:nvSpPr>
          <p:cNvPr id="21507" name="Text Placeholder 2">
            <a:extLst>
              <a:ext uri="{FF2B5EF4-FFF2-40B4-BE49-F238E27FC236}">
                <a16:creationId xmlns:a16="http://schemas.microsoft.com/office/drawing/2014/main" id="{F192ED11-4F4D-44F8-A508-14BFC0DEF3AD}"/>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id-ID">
                <a:solidFill>
                  <a:schemeClr val="tx1"/>
                </a:solidFill>
              </a:rPr>
              <a:t>MATLAB Command Window/Editor</a:t>
            </a:r>
          </a:p>
          <a:p>
            <a:pPr lvl="1"/>
            <a:r>
              <a:rPr lang="en-US" altLang="id-ID">
                <a:solidFill>
                  <a:schemeClr val="tx1"/>
                </a:solidFill>
              </a:rPr>
              <a:t>Merupakan window yang dibuka pertama kali setiap Matlab dijalankan</a:t>
            </a:r>
          </a:p>
          <a:p>
            <a:pPr lvl="1"/>
            <a:r>
              <a:rPr lang="en-US" altLang="id-ID">
                <a:solidFill>
                  <a:schemeClr val="tx1"/>
                </a:solidFill>
              </a:rPr>
              <a:t>Digunakan untuk menjalankan perintah dengan mengetikkan barisan ekspresi</a:t>
            </a:r>
          </a:p>
          <a:p>
            <a:endParaRPr lang="id-ID" altLang="en-US">
              <a:solidFill>
                <a:schemeClr val="tx1"/>
              </a:solidFill>
            </a:endParaRPr>
          </a:p>
        </p:txBody>
      </p:sp>
      <p:pic>
        <p:nvPicPr>
          <p:cNvPr id="4" name="Picture 6" descr="window1">
            <a:extLst>
              <a:ext uri="{FF2B5EF4-FFF2-40B4-BE49-F238E27FC236}">
                <a16:creationId xmlns:a16="http://schemas.microsoft.com/office/drawing/2014/main" id="{09FEE5E8-F7E6-4BEF-BF26-61E7C8D8C3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810000"/>
            <a:ext cx="7429500"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551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498CBA6-D5FB-4E1C-943A-5EAAEE3FE1DE}"/>
              </a:ext>
            </a:extLst>
          </p:cNvPr>
          <p:cNvSpPr>
            <a:spLocks noGrp="1"/>
          </p:cNvSpPr>
          <p:nvPr>
            <p:ph type="body" sz="quarter" idx="10"/>
          </p:nvPr>
        </p:nvSpPr>
        <p:spPr/>
        <p:txBody>
          <a:bodyPr/>
          <a:lstStyle/>
          <a:p>
            <a:pPr>
              <a:defRPr/>
            </a:pPr>
            <a:endParaRPr lang="id-ID"/>
          </a:p>
        </p:txBody>
      </p:sp>
      <p:sp>
        <p:nvSpPr>
          <p:cNvPr id="22531" name="Text Placeholder 2">
            <a:extLst>
              <a:ext uri="{FF2B5EF4-FFF2-40B4-BE49-F238E27FC236}">
                <a16:creationId xmlns:a16="http://schemas.microsoft.com/office/drawing/2014/main" id="{D3784359-726A-4C9B-833D-EE5FE1F9CA55}"/>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id-ID"/>
              <a:t>Contoh Command pada Window/Editor</a:t>
            </a:r>
          </a:p>
          <a:p>
            <a:pPr lvl="1"/>
            <a:r>
              <a:rPr lang="en-US" altLang="id-ID"/>
              <a:t>Mengetikan matrik dan menyimpan dengan nama matrik.txt</a:t>
            </a:r>
          </a:p>
          <a:p>
            <a:endParaRPr lang="id-ID" altLang="en-US"/>
          </a:p>
        </p:txBody>
      </p:sp>
      <p:pic>
        <p:nvPicPr>
          <p:cNvPr id="4" name="Picture 5" descr="window2">
            <a:extLst>
              <a:ext uri="{FF2B5EF4-FFF2-40B4-BE49-F238E27FC236}">
                <a16:creationId xmlns:a16="http://schemas.microsoft.com/office/drawing/2014/main" id="{1814BFA4-9CF3-4EBB-AC9C-AD68350796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895601"/>
            <a:ext cx="71628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42630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BABF675-8E3A-4EB8-9AED-765F22A6AE4D}"/>
              </a:ext>
            </a:extLst>
          </p:cNvPr>
          <p:cNvSpPr>
            <a:spLocks noGrp="1"/>
          </p:cNvSpPr>
          <p:nvPr>
            <p:ph type="body" sz="quarter" idx="10"/>
          </p:nvPr>
        </p:nvSpPr>
        <p:spPr/>
        <p:txBody>
          <a:bodyPr/>
          <a:lstStyle/>
          <a:p>
            <a:pPr>
              <a:defRPr/>
            </a:pPr>
            <a:endParaRPr lang="id-ID"/>
          </a:p>
        </p:txBody>
      </p:sp>
      <p:sp>
        <p:nvSpPr>
          <p:cNvPr id="23555" name="Text Placeholder 2">
            <a:extLst>
              <a:ext uri="{FF2B5EF4-FFF2-40B4-BE49-F238E27FC236}">
                <a16:creationId xmlns:a16="http://schemas.microsoft.com/office/drawing/2014/main" id="{6427646E-7AD0-495A-8E18-41A918C4E850}"/>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p>
            <a:r>
              <a:rPr lang="en-US" altLang="id-ID" sz="2400"/>
              <a:t>Contoh Command pada Window/Editor</a:t>
            </a:r>
          </a:p>
          <a:p>
            <a:pPr lvl="1"/>
            <a:r>
              <a:rPr lang="en-US" altLang="id-ID"/>
              <a:t>Fungsi pengaturan file</a:t>
            </a:r>
          </a:p>
          <a:p>
            <a:pPr lvl="2">
              <a:buFont typeface="Arial" panose="020B0604020202020204" pitchFamily="34" charset="0"/>
              <a:buChar char="»"/>
            </a:pPr>
            <a:r>
              <a:rPr lang="en-US" altLang="id-ID"/>
              <a:t>dir </a:t>
            </a:r>
            <a:r>
              <a:rPr lang="en-US" altLang="id-ID">
                <a:solidFill>
                  <a:schemeClr val="hlink"/>
                </a:solidFill>
              </a:rPr>
              <a:t>atau</a:t>
            </a:r>
            <a:r>
              <a:rPr lang="en-US" altLang="id-ID"/>
              <a:t> ls : </a:t>
            </a:r>
            <a:r>
              <a:rPr lang="en-US" altLang="id-ID">
                <a:solidFill>
                  <a:schemeClr val="hlink"/>
                </a:solidFill>
              </a:rPr>
              <a:t>melihat isi direktori yang sedang aktif</a:t>
            </a:r>
          </a:p>
          <a:p>
            <a:pPr lvl="2">
              <a:buFont typeface="Arial" panose="020B0604020202020204" pitchFamily="34" charset="0"/>
              <a:buChar char="»"/>
            </a:pPr>
            <a:r>
              <a:rPr lang="en-US" altLang="id-ID"/>
              <a:t>cd : </a:t>
            </a:r>
            <a:r>
              <a:rPr lang="en-US" altLang="id-ID">
                <a:solidFill>
                  <a:schemeClr val="hlink"/>
                </a:solidFill>
              </a:rPr>
              <a:t>pindah dari direktori aktif</a:t>
            </a:r>
          </a:p>
          <a:p>
            <a:pPr lvl="2">
              <a:buFont typeface="Arial" panose="020B0604020202020204" pitchFamily="34" charset="0"/>
              <a:buChar char="»"/>
            </a:pPr>
            <a:r>
              <a:rPr lang="en-US" altLang="id-ID"/>
              <a:t>pwd : </a:t>
            </a:r>
            <a:r>
              <a:rPr lang="en-US" altLang="id-ID">
                <a:solidFill>
                  <a:schemeClr val="hlink"/>
                </a:solidFill>
              </a:rPr>
              <a:t>melihat direktori yang sedang aktif</a:t>
            </a:r>
          </a:p>
          <a:p>
            <a:pPr lvl="2">
              <a:buFont typeface="Arial" panose="020B0604020202020204" pitchFamily="34" charset="0"/>
              <a:buChar char="»"/>
            </a:pPr>
            <a:r>
              <a:rPr lang="en-US" altLang="id-ID"/>
              <a:t>mkdir : </a:t>
            </a:r>
            <a:r>
              <a:rPr lang="en-US" altLang="id-ID">
                <a:solidFill>
                  <a:schemeClr val="hlink"/>
                </a:solidFill>
              </a:rPr>
              <a:t>membuat direktori</a:t>
            </a:r>
          </a:p>
          <a:p>
            <a:pPr lvl="2">
              <a:buFont typeface="Arial" panose="020B0604020202020204" pitchFamily="34" charset="0"/>
              <a:buChar char="»"/>
            </a:pPr>
            <a:r>
              <a:rPr lang="en-US" altLang="id-ID"/>
              <a:t>what : </a:t>
            </a:r>
            <a:r>
              <a:rPr lang="en-US" altLang="id-ID">
                <a:solidFill>
                  <a:schemeClr val="hlink"/>
                </a:solidFill>
              </a:rPr>
              <a:t>melihat nama file m di direktori aktif</a:t>
            </a:r>
          </a:p>
          <a:p>
            <a:pPr lvl="2">
              <a:buFont typeface="Arial" panose="020B0604020202020204" pitchFamily="34" charset="0"/>
              <a:buChar char="»"/>
            </a:pPr>
            <a:r>
              <a:rPr lang="en-US" altLang="id-ID"/>
              <a:t>who : </a:t>
            </a:r>
            <a:r>
              <a:rPr lang="en-US" altLang="id-ID">
                <a:solidFill>
                  <a:schemeClr val="hlink"/>
                </a:solidFill>
              </a:rPr>
              <a:t>melihat variabel yang sedang aktif</a:t>
            </a:r>
          </a:p>
          <a:p>
            <a:pPr lvl="2">
              <a:buFont typeface="Arial" panose="020B0604020202020204" pitchFamily="34" charset="0"/>
              <a:buChar char="»"/>
            </a:pPr>
            <a:r>
              <a:rPr lang="en-US" altLang="id-ID"/>
              <a:t>whos : </a:t>
            </a:r>
            <a:r>
              <a:rPr lang="en-US" altLang="id-ID">
                <a:solidFill>
                  <a:schemeClr val="hlink"/>
                </a:solidFill>
              </a:rPr>
              <a:t>menampilkan name setiap variabel</a:t>
            </a:r>
          </a:p>
          <a:p>
            <a:pPr lvl="2">
              <a:buFont typeface="Arial" panose="020B0604020202020204" pitchFamily="34" charset="0"/>
              <a:buChar char="»"/>
            </a:pPr>
            <a:r>
              <a:rPr lang="en-US" altLang="id-ID"/>
              <a:t>delete : </a:t>
            </a:r>
            <a:r>
              <a:rPr lang="en-US" altLang="id-ID">
                <a:solidFill>
                  <a:schemeClr val="hlink"/>
                </a:solidFill>
              </a:rPr>
              <a:t>menghapus file</a:t>
            </a:r>
          </a:p>
          <a:p>
            <a:pPr lvl="2">
              <a:buFont typeface="Arial" panose="020B0604020202020204" pitchFamily="34" charset="0"/>
              <a:buChar char="»"/>
            </a:pPr>
            <a:r>
              <a:rPr lang="en-US" altLang="id-ID"/>
              <a:t>clear : </a:t>
            </a:r>
            <a:r>
              <a:rPr lang="en-US" altLang="id-ID">
                <a:solidFill>
                  <a:schemeClr val="hlink"/>
                </a:solidFill>
              </a:rPr>
              <a:t>menghapus variabel</a:t>
            </a:r>
          </a:p>
          <a:p>
            <a:pPr lvl="2">
              <a:buFont typeface="Arial" panose="020B0604020202020204" pitchFamily="34" charset="0"/>
              <a:buChar char="»"/>
            </a:pPr>
            <a:r>
              <a:rPr lang="en-US" altLang="id-ID"/>
              <a:t>clc : </a:t>
            </a:r>
            <a:r>
              <a:rPr lang="en-US" altLang="id-ID">
                <a:solidFill>
                  <a:schemeClr val="hlink"/>
                </a:solidFill>
              </a:rPr>
              <a:t>membersihkan layar (display)</a:t>
            </a:r>
          </a:p>
          <a:p>
            <a:pPr lvl="2">
              <a:buFont typeface="Arial" panose="020B0604020202020204" pitchFamily="34" charset="0"/>
              <a:buChar char="»"/>
            </a:pPr>
            <a:r>
              <a:rPr lang="en-US" altLang="id-ID"/>
              <a:t>doc : </a:t>
            </a:r>
            <a:r>
              <a:rPr lang="en-US" altLang="id-ID">
                <a:solidFill>
                  <a:schemeClr val="hlink"/>
                </a:solidFill>
              </a:rPr>
              <a:t>melihat dokumentasi online</a:t>
            </a:r>
          </a:p>
          <a:p>
            <a:pPr lvl="2">
              <a:buFont typeface="Arial" panose="020B0604020202020204" pitchFamily="34" charset="0"/>
              <a:buChar char="»"/>
            </a:pPr>
            <a:r>
              <a:rPr lang="en-US" altLang="id-ID"/>
              <a:t>demo : </a:t>
            </a:r>
            <a:r>
              <a:rPr lang="en-US" altLang="id-ID">
                <a:solidFill>
                  <a:schemeClr val="hlink"/>
                </a:solidFill>
              </a:rPr>
              <a:t>menampilkan demo yang disediakan Matlab</a:t>
            </a:r>
          </a:p>
          <a:p>
            <a:endParaRPr lang="id-ID" altLang="en-US"/>
          </a:p>
        </p:txBody>
      </p:sp>
    </p:spTree>
    <p:extLst>
      <p:ext uri="{BB962C8B-B14F-4D97-AF65-F5344CB8AC3E}">
        <p14:creationId xmlns:p14="http://schemas.microsoft.com/office/powerpoint/2010/main" val="1404148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3FB0B6D-9DCD-4810-97E7-AFAA8E0DD5FD}"/>
              </a:ext>
            </a:extLst>
          </p:cNvPr>
          <p:cNvSpPr>
            <a:spLocks noGrp="1"/>
          </p:cNvSpPr>
          <p:nvPr>
            <p:ph type="body" sz="quarter" idx="10"/>
          </p:nvPr>
        </p:nvSpPr>
        <p:spPr/>
        <p:txBody>
          <a:bodyPr/>
          <a:lstStyle/>
          <a:p>
            <a:pPr>
              <a:defRPr/>
            </a:pPr>
            <a:endParaRPr lang="id-ID"/>
          </a:p>
        </p:txBody>
      </p:sp>
      <p:sp>
        <p:nvSpPr>
          <p:cNvPr id="24579" name="Text Placeholder 2">
            <a:extLst>
              <a:ext uri="{FF2B5EF4-FFF2-40B4-BE49-F238E27FC236}">
                <a16:creationId xmlns:a16="http://schemas.microsoft.com/office/drawing/2014/main" id="{9077F5FC-C8EA-4925-AF43-9831AF9DAE8C}"/>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id-ID" dirty="0">
                <a:solidFill>
                  <a:schemeClr val="tx1"/>
                </a:solidFill>
              </a:rPr>
              <a:t>Figure Windows</a:t>
            </a:r>
          </a:p>
          <a:p>
            <a:pPr lvl="1"/>
            <a:r>
              <a:rPr lang="en-US" altLang="id-ID" b="1" dirty="0" err="1">
                <a:solidFill>
                  <a:schemeClr val="tx1"/>
                </a:solidFill>
              </a:rPr>
              <a:t>Menampilkan</a:t>
            </a:r>
            <a:r>
              <a:rPr lang="en-US" altLang="id-ID" b="1" dirty="0">
                <a:solidFill>
                  <a:schemeClr val="tx1"/>
                </a:solidFill>
              </a:rPr>
              <a:t> </a:t>
            </a:r>
            <a:r>
              <a:rPr lang="en-US" altLang="id-ID" b="1" dirty="0" err="1">
                <a:solidFill>
                  <a:schemeClr val="tx1"/>
                </a:solidFill>
              </a:rPr>
              <a:t>hasil</a:t>
            </a:r>
            <a:r>
              <a:rPr lang="en-US" altLang="id-ID" b="1" dirty="0">
                <a:solidFill>
                  <a:schemeClr val="tx1"/>
                </a:solidFill>
              </a:rPr>
              <a:t> </a:t>
            </a:r>
            <a:r>
              <a:rPr lang="en-US" altLang="id-ID" b="1" dirty="0" err="1">
                <a:solidFill>
                  <a:schemeClr val="tx1"/>
                </a:solidFill>
              </a:rPr>
              <a:t>visualisasi</a:t>
            </a:r>
            <a:r>
              <a:rPr lang="en-US" altLang="id-ID" b="1" dirty="0">
                <a:solidFill>
                  <a:schemeClr val="tx1"/>
                </a:solidFill>
              </a:rPr>
              <a:t> </a:t>
            </a:r>
            <a:r>
              <a:rPr lang="en-US" altLang="id-ID" b="1" dirty="0" err="1">
                <a:solidFill>
                  <a:schemeClr val="tx1"/>
                </a:solidFill>
              </a:rPr>
              <a:t>Matlab</a:t>
            </a:r>
            <a:endParaRPr lang="en-US" altLang="id-ID" b="1" dirty="0">
              <a:solidFill>
                <a:schemeClr val="tx1"/>
              </a:solidFill>
            </a:endParaRPr>
          </a:p>
          <a:p>
            <a:pPr lvl="1"/>
            <a:r>
              <a:rPr lang="en-US" altLang="id-ID" b="1" dirty="0" err="1">
                <a:solidFill>
                  <a:schemeClr val="tx1"/>
                </a:solidFill>
              </a:rPr>
              <a:t>Contoh</a:t>
            </a:r>
            <a:r>
              <a:rPr lang="en-US" altLang="id-ID" b="1" dirty="0">
                <a:solidFill>
                  <a:schemeClr val="tx1"/>
                </a:solidFill>
              </a:rPr>
              <a:t>:</a:t>
            </a:r>
          </a:p>
          <a:p>
            <a:endParaRPr lang="id-ID" altLang="en-US" dirty="0">
              <a:solidFill>
                <a:schemeClr val="tx1"/>
              </a:solidFill>
            </a:endParaRPr>
          </a:p>
        </p:txBody>
      </p:sp>
      <p:pic>
        <p:nvPicPr>
          <p:cNvPr id="4" name="Picture 5" descr="window4">
            <a:extLst>
              <a:ext uri="{FF2B5EF4-FFF2-40B4-BE49-F238E27FC236}">
                <a16:creationId xmlns:a16="http://schemas.microsoft.com/office/drawing/2014/main" id="{956934B8-A289-44F1-A621-BAF14818C4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895600"/>
            <a:ext cx="64770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7886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FEB1F5-1FBB-4F82-AD1B-E05EFBDB6F81}"/>
              </a:ext>
            </a:extLst>
          </p:cNvPr>
          <p:cNvSpPr>
            <a:spLocks noGrp="1"/>
          </p:cNvSpPr>
          <p:nvPr>
            <p:ph type="body" sz="quarter" idx="10"/>
          </p:nvPr>
        </p:nvSpPr>
        <p:spPr/>
        <p:txBody>
          <a:bodyPr/>
          <a:lstStyle/>
          <a:p>
            <a:pPr>
              <a:defRPr/>
            </a:pPr>
            <a:endParaRPr lang="id-ID"/>
          </a:p>
        </p:txBody>
      </p:sp>
      <p:sp>
        <p:nvSpPr>
          <p:cNvPr id="25603" name="Text Placeholder 2">
            <a:extLst>
              <a:ext uri="{FF2B5EF4-FFF2-40B4-BE49-F238E27FC236}">
                <a16:creationId xmlns:a16="http://schemas.microsoft.com/office/drawing/2014/main" id="{7A6DBDCE-185A-43DF-83F4-F0E5B37E5618}"/>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id-ID" dirty="0">
                <a:solidFill>
                  <a:schemeClr val="tx1"/>
                </a:solidFill>
              </a:rPr>
              <a:t>Help Windows</a:t>
            </a:r>
          </a:p>
          <a:p>
            <a:pPr lvl="1"/>
            <a:r>
              <a:rPr lang="en-US" altLang="id-ID" b="1" dirty="0" err="1">
                <a:solidFill>
                  <a:schemeClr val="tx1"/>
                </a:solidFill>
              </a:rPr>
              <a:t>Menyediakan</a:t>
            </a:r>
            <a:r>
              <a:rPr lang="en-US" altLang="id-ID" b="1" dirty="0">
                <a:solidFill>
                  <a:schemeClr val="tx1"/>
                </a:solidFill>
              </a:rPr>
              <a:t> </a:t>
            </a:r>
            <a:r>
              <a:rPr lang="en-US" altLang="id-ID" b="1" dirty="0" err="1">
                <a:solidFill>
                  <a:schemeClr val="tx1"/>
                </a:solidFill>
              </a:rPr>
              <a:t>bantuan</a:t>
            </a:r>
            <a:endParaRPr lang="en-US" altLang="id-ID" b="1" dirty="0">
              <a:solidFill>
                <a:schemeClr val="tx1"/>
              </a:solidFill>
            </a:endParaRPr>
          </a:p>
          <a:p>
            <a:pPr lvl="1"/>
            <a:r>
              <a:rPr lang="en-US" altLang="id-ID" b="1" dirty="0" err="1">
                <a:solidFill>
                  <a:schemeClr val="tx1"/>
                </a:solidFill>
              </a:rPr>
              <a:t>Contoh</a:t>
            </a:r>
            <a:r>
              <a:rPr lang="en-US" altLang="id-ID" b="1" dirty="0">
                <a:solidFill>
                  <a:schemeClr val="tx1"/>
                </a:solidFill>
              </a:rPr>
              <a:t>: </a:t>
            </a:r>
            <a:r>
              <a:rPr lang="en-US" altLang="id-ID" b="1" dirty="0" err="1">
                <a:solidFill>
                  <a:schemeClr val="tx1"/>
                </a:solidFill>
              </a:rPr>
              <a:t>informasi</a:t>
            </a:r>
            <a:r>
              <a:rPr lang="en-US" altLang="id-ID" b="1" dirty="0">
                <a:solidFill>
                  <a:schemeClr val="tx1"/>
                </a:solidFill>
              </a:rPr>
              <a:t> </a:t>
            </a:r>
            <a:r>
              <a:rPr lang="en-US" altLang="id-ID" b="1" dirty="0" err="1">
                <a:solidFill>
                  <a:schemeClr val="tx1"/>
                </a:solidFill>
              </a:rPr>
              <a:t>fungsi</a:t>
            </a:r>
            <a:r>
              <a:rPr lang="en-US" altLang="id-ID" b="1" dirty="0">
                <a:solidFill>
                  <a:schemeClr val="tx1"/>
                </a:solidFill>
              </a:rPr>
              <a:t> </a:t>
            </a:r>
            <a:r>
              <a:rPr lang="en-US" altLang="id-ID" b="1" dirty="0" err="1">
                <a:solidFill>
                  <a:schemeClr val="tx1"/>
                </a:solidFill>
              </a:rPr>
              <a:t>matematika</a:t>
            </a:r>
            <a:endParaRPr lang="en-US" altLang="id-ID" b="1" dirty="0">
              <a:solidFill>
                <a:schemeClr val="tx1"/>
              </a:solidFill>
            </a:endParaRPr>
          </a:p>
          <a:p>
            <a:endParaRPr lang="id-ID" altLang="en-US" dirty="0">
              <a:solidFill>
                <a:schemeClr val="tx1"/>
              </a:solidFill>
            </a:endParaRPr>
          </a:p>
        </p:txBody>
      </p:sp>
      <p:pic>
        <p:nvPicPr>
          <p:cNvPr id="4" name="Picture 6" descr="window5">
            <a:extLst>
              <a:ext uri="{FF2B5EF4-FFF2-40B4-BE49-F238E27FC236}">
                <a16:creationId xmlns:a16="http://schemas.microsoft.com/office/drawing/2014/main" id="{1EFD6ACE-3E73-46B2-8B2C-385FBF2AEF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895600"/>
            <a:ext cx="61341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42670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FAC93-A118-4D63-B2E0-B23336910F74}"/>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770D145C-25DA-4D64-B632-E0DBF18C2840}"/>
              </a:ext>
            </a:extLst>
          </p:cNvPr>
          <p:cNvSpPr>
            <a:spLocks noGrp="1"/>
          </p:cNvSpPr>
          <p:nvPr>
            <p:ph idx="1"/>
          </p:nvPr>
        </p:nvSpPr>
        <p:spPr/>
        <p:txBody>
          <a:bodyPr/>
          <a:lstStyle/>
          <a:p>
            <a:r>
              <a:rPr lang="id-ID" dirty="0"/>
              <a:t>Tipe Data, Keyword, Operator dan Kondisi (Percaban</a:t>
            </a:r>
            <a:r>
              <a:rPr lang="en-US" dirty="0"/>
              <a:t>g</a:t>
            </a:r>
            <a:r>
              <a:rPr lang="id-ID" dirty="0"/>
              <a:t>an) - Tipe Data dan keyword - Operator dan Derajatnya - lF tunggal, bertingkat - Multiple Conditions - Switch CaseTipe Data, Keyword, Operator dan Kondisi (Percabanqan) - Tipe Data dan keyword - Operator dan Derajatnya - lF tunggal, bertingkat - Multiple Conditions - Switch Case</a:t>
            </a:r>
            <a:endParaRPr lang="en-US" dirty="0"/>
          </a:p>
        </p:txBody>
      </p:sp>
    </p:spTree>
    <p:extLst>
      <p:ext uri="{BB962C8B-B14F-4D97-AF65-F5344CB8AC3E}">
        <p14:creationId xmlns:p14="http://schemas.microsoft.com/office/powerpoint/2010/main" val="1850315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744E5B-D645-44A3-9F5B-47D35C3C8A15}"/>
              </a:ext>
            </a:extLst>
          </p:cNvPr>
          <p:cNvSpPr>
            <a:spLocks noGrp="1"/>
          </p:cNvSpPr>
          <p:nvPr>
            <p:ph type="body" sz="quarter" idx="10"/>
          </p:nvPr>
        </p:nvSpPr>
        <p:spPr/>
        <p:txBody>
          <a:bodyPr/>
          <a:lstStyle/>
          <a:p>
            <a:pPr>
              <a:defRPr/>
            </a:pPr>
            <a:endParaRPr lang="id-ID"/>
          </a:p>
        </p:txBody>
      </p:sp>
      <p:sp>
        <p:nvSpPr>
          <p:cNvPr id="26627" name="Text Placeholder 2">
            <a:extLst>
              <a:ext uri="{FF2B5EF4-FFF2-40B4-BE49-F238E27FC236}">
                <a16:creationId xmlns:a16="http://schemas.microsoft.com/office/drawing/2014/main" id="{955CCE45-8EBA-48BB-B40F-76C026E3FB9E}"/>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id-ID" dirty="0">
                <a:solidFill>
                  <a:schemeClr val="tx1"/>
                </a:solidFill>
              </a:rPr>
              <a:t>Help Windows (</a:t>
            </a:r>
            <a:r>
              <a:rPr lang="en-US" altLang="id-ID" dirty="0" err="1">
                <a:solidFill>
                  <a:schemeClr val="tx1"/>
                </a:solidFill>
              </a:rPr>
              <a:t>lanjutan</a:t>
            </a:r>
            <a:r>
              <a:rPr lang="en-US" altLang="id-ID" dirty="0">
                <a:solidFill>
                  <a:schemeClr val="tx1"/>
                </a:solidFill>
              </a:rPr>
              <a:t>)</a:t>
            </a:r>
          </a:p>
          <a:p>
            <a:pPr lvl="1"/>
            <a:r>
              <a:rPr lang="en-US" altLang="id-ID" b="1" dirty="0" err="1">
                <a:solidFill>
                  <a:schemeClr val="tx1"/>
                </a:solidFill>
              </a:rPr>
              <a:t>Bantuan</a:t>
            </a:r>
            <a:r>
              <a:rPr lang="en-US" altLang="id-ID" b="1" dirty="0">
                <a:solidFill>
                  <a:schemeClr val="tx1"/>
                </a:solidFill>
              </a:rPr>
              <a:t> </a:t>
            </a:r>
            <a:r>
              <a:rPr lang="en-US" altLang="id-ID" b="1" dirty="0" err="1">
                <a:solidFill>
                  <a:schemeClr val="tx1"/>
                </a:solidFill>
              </a:rPr>
              <a:t>informasi</a:t>
            </a:r>
            <a:r>
              <a:rPr lang="en-US" altLang="id-ID" b="1" dirty="0">
                <a:solidFill>
                  <a:schemeClr val="tx1"/>
                </a:solidFill>
              </a:rPr>
              <a:t> yang </a:t>
            </a:r>
            <a:r>
              <a:rPr lang="en-US" altLang="id-ID" b="1" dirty="0" err="1">
                <a:solidFill>
                  <a:schemeClr val="tx1"/>
                </a:solidFill>
              </a:rPr>
              <a:t>tersedia</a:t>
            </a:r>
            <a:endParaRPr lang="en-US" altLang="id-ID" b="1" dirty="0">
              <a:solidFill>
                <a:schemeClr val="tx1"/>
              </a:solidFill>
            </a:endParaRPr>
          </a:p>
          <a:p>
            <a:endParaRPr lang="id-ID" altLang="en-US" dirty="0">
              <a:solidFill>
                <a:schemeClr val="tx1"/>
              </a:solidFill>
            </a:endParaRPr>
          </a:p>
        </p:txBody>
      </p:sp>
      <p:pic>
        <p:nvPicPr>
          <p:cNvPr id="4" name="Picture 5" descr="window6">
            <a:extLst>
              <a:ext uri="{FF2B5EF4-FFF2-40B4-BE49-F238E27FC236}">
                <a16:creationId xmlns:a16="http://schemas.microsoft.com/office/drawing/2014/main" id="{8B078D5D-7B03-4138-947C-989987EBFC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286000"/>
            <a:ext cx="5867400" cy="430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6871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6559AA-F1E5-49F5-B144-A513D75F66E2}"/>
              </a:ext>
            </a:extLst>
          </p:cNvPr>
          <p:cNvSpPr>
            <a:spLocks noGrp="1"/>
          </p:cNvSpPr>
          <p:nvPr>
            <p:ph type="body" sz="quarter" idx="10"/>
          </p:nvPr>
        </p:nvSpPr>
        <p:spPr/>
        <p:txBody>
          <a:bodyPr/>
          <a:lstStyle/>
          <a:p>
            <a:pPr>
              <a:defRPr/>
            </a:pPr>
            <a:endParaRPr lang="id-ID"/>
          </a:p>
        </p:txBody>
      </p:sp>
      <p:sp>
        <p:nvSpPr>
          <p:cNvPr id="27651" name="Text Placeholder 2">
            <a:extLst>
              <a:ext uri="{FF2B5EF4-FFF2-40B4-BE49-F238E27FC236}">
                <a16:creationId xmlns:a16="http://schemas.microsoft.com/office/drawing/2014/main" id="{561AE83F-CD6E-4D24-86C1-E5A5D7027297}"/>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en-US" altLang="id-ID" dirty="0" err="1">
                <a:solidFill>
                  <a:schemeClr val="tx1"/>
                </a:solidFill>
              </a:rPr>
              <a:t>Tipe</a:t>
            </a:r>
            <a:r>
              <a:rPr lang="en-US" altLang="id-ID" dirty="0">
                <a:solidFill>
                  <a:schemeClr val="tx1"/>
                </a:solidFill>
              </a:rPr>
              <a:t> </a:t>
            </a:r>
            <a:r>
              <a:rPr lang="en-US" altLang="id-ID" dirty="0" err="1">
                <a:solidFill>
                  <a:schemeClr val="tx1"/>
                </a:solidFill>
              </a:rPr>
              <a:t>bilangan</a:t>
            </a:r>
            <a:r>
              <a:rPr lang="en-US" altLang="id-ID" dirty="0">
                <a:solidFill>
                  <a:schemeClr val="tx1"/>
                </a:solidFill>
              </a:rPr>
              <a:t> </a:t>
            </a:r>
            <a:r>
              <a:rPr lang="en-US" altLang="id-ID" dirty="0" err="1">
                <a:solidFill>
                  <a:schemeClr val="tx1"/>
                </a:solidFill>
              </a:rPr>
              <a:t>dalam</a:t>
            </a:r>
            <a:r>
              <a:rPr lang="en-US" altLang="id-ID" dirty="0">
                <a:solidFill>
                  <a:schemeClr val="tx1"/>
                </a:solidFill>
              </a:rPr>
              <a:t> </a:t>
            </a:r>
            <a:r>
              <a:rPr lang="en-US" altLang="id-ID" dirty="0" err="1">
                <a:solidFill>
                  <a:schemeClr val="tx1"/>
                </a:solidFill>
              </a:rPr>
              <a:t>Matlab</a:t>
            </a:r>
            <a:endParaRPr lang="en-US" altLang="id-ID" dirty="0">
              <a:solidFill>
                <a:schemeClr val="tx1"/>
              </a:solidFill>
            </a:endParaRPr>
          </a:p>
          <a:p>
            <a:pPr lvl="1"/>
            <a:r>
              <a:rPr lang="en-US" altLang="id-ID" b="1" dirty="0" err="1">
                <a:solidFill>
                  <a:schemeClr val="tx1"/>
                </a:solidFill>
              </a:rPr>
              <a:t>Bilangan</a:t>
            </a:r>
            <a:r>
              <a:rPr lang="en-US" altLang="id-ID" b="1" dirty="0">
                <a:solidFill>
                  <a:schemeClr val="tx1"/>
                </a:solidFill>
              </a:rPr>
              <a:t> </a:t>
            </a:r>
            <a:r>
              <a:rPr lang="en-US" altLang="id-ID" b="1" dirty="0" err="1">
                <a:solidFill>
                  <a:schemeClr val="tx1"/>
                </a:solidFill>
              </a:rPr>
              <a:t>bulat</a:t>
            </a:r>
            <a:endParaRPr lang="en-US" altLang="id-ID" b="1" dirty="0">
              <a:solidFill>
                <a:schemeClr val="tx1"/>
              </a:solidFill>
            </a:endParaRPr>
          </a:p>
          <a:p>
            <a:pPr lvl="1"/>
            <a:r>
              <a:rPr lang="en-US" altLang="id-ID" b="1" dirty="0" err="1">
                <a:solidFill>
                  <a:schemeClr val="tx1"/>
                </a:solidFill>
              </a:rPr>
              <a:t>Bilangan</a:t>
            </a:r>
            <a:r>
              <a:rPr lang="en-US" altLang="id-ID" b="1" dirty="0">
                <a:solidFill>
                  <a:schemeClr val="tx1"/>
                </a:solidFill>
              </a:rPr>
              <a:t> real</a:t>
            </a:r>
          </a:p>
          <a:p>
            <a:pPr lvl="1"/>
            <a:r>
              <a:rPr lang="en-US" altLang="id-ID" b="1" dirty="0" err="1">
                <a:solidFill>
                  <a:schemeClr val="tx1"/>
                </a:solidFill>
              </a:rPr>
              <a:t>Bilangan</a:t>
            </a:r>
            <a:r>
              <a:rPr lang="en-US" altLang="id-ID" b="1" dirty="0">
                <a:solidFill>
                  <a:schemeClr val="tx1"/>
                </a:solidFill>
              </a:rPr>
              <a:t> </a:t>
            </a:r>
            <a:r>
              <a:rPr lang="en-US" altLang="id-ID" b="1" dirty="0" err="1">
                <a:solidFill>
                  <a:schemeClr val="tx1"/>
                </a:solidFill>
              </a:rPr>
              <a:t>kompleks</a:t>
            </a:r>
            <a:endParaRPr lang="en-US" altLang="id-ID" b="1" dirty="0">
              <a:solidFill>
                <a:schemeClr val="tx1"/>
              </a:solidFill>
            </a:endParaRPr>
          </a:p>
          <a:p>
            <a:endParaRPr lang="id-ID" altLang="en-US" dirty="0">
              <a:solidFill>
                <a:schemeClr val="tx1"/>
              </a:solidFill>
            </a:endParaRPr>
          </a:p>
        </p:txBody>
      </p:sp>
      <p:pic>
        <p:nvPicPr>
          <p:cNvPr id="4" name="Picture 5" descr="bilangan1">
            <a:extLst>
              <a:ext uri="{FF2B5EF4-FFF2-40B4-BE49-F238E27FC236}">
                <a16:creationId xmlns:a16="http://schemas.microsoft.com/office/drawing/2014/main" id="{35FB8578-7F77-45EA-96BF-BB98699362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733801"/>
            <a:ext cx="302895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bilangan2">
            <a:extLst>
              <a:ext uri="{FF2B5EF4-FFF2-40B4-BE49-F238E27FC236}">
                <a16:creationId xmlns:a16="http://schemas.microsoft.com/office/drawing/2014/main" id="{47BBBA7D-8C45-4035-9F7D-DAC6762F06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1" y="4343400"/>
            <a:ext cx="30384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bilangan3">
            <a:extLst>
              <a:ext uri="{FF2B5EF4-FFF2-40B4-BE49-F238E27FC236}">
                <a16:creationId xmlns:a16="http://schemas.microsoft.com/office/drawing/2014/main" id="{A50FCFA1-A18B-46A8-909F-8B80231738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3124200"/>
            <a:ext cx="333375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745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1BA03E-F908-4E81-AD97-828E5C501505}"/>
              </a:ext>
            </a:extLst>
          </p:cNvPr>
          <p:cNvSpPr>
            <a:spLocks noGrp="1"/>
          </p:cNvSpPr>
          <p:nvPr>
            <p:ph type="body" sz="quarter" idx="10"/>
          </p:nvPr>
        </p:nvSpPr>
        <p:spPr/>
        <p:txBody>
          <a:bodyPr/>
          <a:lstStyle/>
          <a:p>
            <a:pPr>
              <a:defRPr/>
            </a:pPr>
            <a:endParaRPr lang="id-ID"/>
          </a:p>
        </p:txBody>
      </p:sp>
      <p:sp>
        <p:nvSpPr>
          <p:cNvPr id="28675" name="Text Placeholder 2">
            <a:extLst>
              <a:ext uri="{FF2B5EF4-FFF2-40B4-BE49-F238E27FC236}">
                <a16:creationId xmlns:a16="http://schemas.microsoft.com/office/drawing/2014/main" id="{41A086DA-CF1D-49EE-9A1F-092A80BD0F8D}"/>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p>
            <a:r>
              <a:rPr lang="en-US" altLang="id-ID" sz="2000" dirty="0">
                <a:solidFill>
                  <a:schemeClr val="tx1"/>
                </a:solidFill>
              </a:rPr>
              <a:t>Operator </a:t>
            </a:r>
            <a:r>
              <a:rPr lang="en-US" altLang="id-ID" sz="2000" dirty="0" err="1">
                <a:solidFill>
                  <a:schemeClr val="tx1"/>
                </a:solidFill>
              </a:rPr>
              <a:t>Aritmetika</a:t>
            </a:r>
            <a:r>
              <a:rPr lang="en-US" altLang="id-ID" sz="2000" dirty="0">
                <a:solidFill>
                  <a:schemeClr val="tx1"/>
                </a:solidFill>
              </a:rPr>
              <a:t> Dasar </a:t>
            </a:r>
            <a:r>
              <a:rPr lang="en-US" altLang="id-ID" sz="2000" dirty="0" err="1">
                <a:solidFill>
                  <a:schemeClr val="tx1"/>
                </a:solidFill>
              </a:rPr>
              <a:t>dalam</a:t>
            </a:r>
            <a:r>
              <a:rPr lang="en-US" altLang="id-ID" sz="2000" dirty="0">
                <a:solidFill>
                  <a:schemeClr val="tx1"/>
                </a:solidFill>
              </a:rPr>
              <a:t> </a:t>
            </a:r>
            <a:r>
              <a:rPr lang="en-US" altLang="id-ID" sz="2000" dirty="0" err="1">
                <a:solidFill>
                  <a:schemeClr val="tx1"/>
                </a:solidFill>
              </a:rPr>
              <a:t>Matlab</a:t>
            </a:r>
            <a:endParaRPr lang="en-US" altLang="id-ID" sz="2000" dirty="0">
              <a:solidFill>
                <a:schemeClr val="tx1"/>
              </a:solidFill>
            </a:endParaRPr>
          </a:p>
          <a:p>
            <a:pPr eaLnBrk="1" hangingPunct="1"/>
            <a:r>
              <a:rPr lang="en-US" altLang="en-US" sz="2000" b="1" dirty="0" err="1">
                <a:solidFill>
                  <a:schemeClr val="tx1"/>
                </a:solidFill>
              </a:rPr>
              <a:t>Operasi</a:t>
            </a:r>
            <a:endParaRPr lang="id-ID" altLang="en-US" sz="2000" dirty="0">
              <a:solidFill>
                <a:schemeClr val="tx1"/>
              </a:solidFill>
            </a:endParaRPr>
          </a:p>
          <a:p>
            <a:pPr eaLnBrk="1" hangingPunct="1"/>
            <a:r>
              <a:rPr lang="en-US" altLang="en-US" sz="2000" b="1" dirty="0" err="1">
                <a:solidFill>
                  <a:schemeClr val="tx1"/>
                </a:solidFill>
              </a:rPr>
              <a:t>Simbol</a:t>
            </a:r>
            <a:endParaRPr lang="id-ID" altLang="en-US" sz="2000" dirty="0">
              <a:solidFill>
                <a:schemeClr val="tx1"/>
              </a:solidFill>
            </a:endParaRPr>
          </a:p>
          <a:p>
            <a:pPr eaLnBrk="1" hangingPunct="1"/>
            <a:r>
              <a:rPr lang="en-US" altLang="en-US" sz="2000" dirty="0" err="1">
                <a:solidFill>
                  <a:schemeClr val="tx1"/>
                </a:solidFill>
              </a:rPr>
              <a:t>Penambahan</a:t>
            </a:r>
            <a:r>
              <a:rPr lang="en-US" altLang="en-US" sz="2000" dirty="0">
                <a:solidFill>
                  <a:schemeClr val="tx1"/>
                </a:solidFill>
              </a:rPr>
              <a:t>, </a:t>
            </a:r>
            <a:r>
              <a:rPr lang="en-US" altLang="en-US" sz="2000" dirty="0" err="1">
                <a:solidFill>
                  <a:schemeClr val="tx1"/>
                </a:solidFill>
              </a:rPr>
              <a:t>a+b</a:t>
            </a:r>
            <a:endParaRPr lang="id-ID" altLang="en-US" sz="2000" dirty="0">
              <a:solidFill>
                <a:schemeClr val="tx1"/>
              </a:solidFill>
            </a:endParaRPr>
          </a:p>
          <a:p>
            <a:pPr eaLnBrk="1" hangingPunct="1"/>
            <a:r>
              <a:rPr lang="en-US" altLang="en-US" sz="2000" b="1" dirty="0">
                <a:solidFill>
                  <a:schemeClr val="tx1"/>
                </a:solidFill>
              </a:rPr>
              <a:t>+</a:t>
            </a:r>
            <a:endParaRPr lang="id-ID" altLang="en-US" sz="2000" dirty="0">
              <a:solidFill>
                <a:schemeClr val="tx1"/>
              </a:solidFill>
            </a:endParaRPr>
          </a:p>
          <a:p>
            <a:pPr eaLnBrk="1" hangingPunct="1"/>
            <a:r>
              <a:rPr lang="en-US" altLang="en-US" sz="2000" dirty="0" err="1">
                <a:solidFill>
                  <a:schemeClr val="tx1"/>
                </a:solidFill>
              </a:rPr>
              <a:t>Pengurangan</a:t>
            </a:r>
            <a:r>
              <a:rPr lang="en-US" altLang="en-US" sz="2000" dirty="0">
                <a:solidFill>
                  <a:schemeClr val="tx1"/>
                </a:solidFill>
              </a:rPr>
              <a:t>, a-b</a:t>
            </a:r>
            <a:endParaRPr lang="id-ID" altLang="en-US" sz="2000" dirty="0">
              <a:solidFill>
                <a:schemeClr val="tx1"/>
              </a:solidFill>
            </a:endParaRPr>
          </a:p>
          <a:p>
            <a:pPr eaLnBrk="1" hangingPunct="1"/>
            <a:r>
              <a:rPr lang="en-US" altLang="en-US" sz="2000" b="1" dirty="0">
                <a:solidFill>
                  <a:schemeClr val="tx1"/>
                </a:solidFill>
              </a:rPr>
              <a:t>-</a:t>
            </a:r>
            <a:endParaRPr lang="id-ID" altLang="en-US" sz="2000" dirty="0">
              <a:solidFill>
                <a:schemeClr val="tx1"/>
              </a:solidFill>
            </a:endParaRPr>
          </a:p>
          <a:p>
            <a:pPr eaLnBrk="1" hangingPunct="1"/>
            <a:r>
              <a:rPr lang="en-US" altLang="en-US" sz="2000" dirty="0" err="1">
                <a:solidFill>
                  <a:schemeClr val="tx1"/>
                </a:solidFill>
              </a:rPr>
              <a:t>Perkalian</a:t>
            </a:r>
            <a:r>
              <a:rPr lang="en-US" altLang="en-US" sz="2000" dirty="0">
                <a:solidFill>
                  <a:schemeClr val="tx1"/>
                </a:solidFill>
              </a:rPr>
              <a:t>, </a:t>
            </a:r>
            <a:r>
              <a:rPr lang="en-US" altLang="en-US" sz="2000" dirty="0" err="1">
                <a:solidFill>
                  <a:schemeClr val="tx1"/>
                </a:solidFill>
              </a:rPr>
              <a:t>axb</a:t>
            </a:r>
            <a:endParaRPr lang="id-ID" altLang="en-US" sz="2000" dirty="0">
              <a:solidFill>
                <a:schemeClr val="tx1"/>
              </a:solidFill>
            </a:endParaRPr>
          </a:p>
          <a:p>
            <a:pPr eaLnBrk="1" hangingPunct="1"/>
            <a:r>
              <a:rPr lang="en-US" altLang="en-US" sz="2000" b="1" dirty="0">
                <a:solidFill>
                  <a:schemeClr val="tx1"/>
                </a:solidFill>
              </a:rPr>
              <a:t>*</a:t>
            </a:r>
            <a:endParaRPr lang="id-ID" altLang="en-US" sz="2000" dirty="0">
              <a:solidFill>
                <a:schemeClr val="tx1"/>
              </a:solidFill>
            </a:endParaRPr>
          </a:p>
          <a:p>
            <a:pPr eaLnBrk="1" hangingPunct="1"/>
            <a:r>
              <a:rPr lang="en-US" altLang="en-US" sz="2000" dirty="0" err="1">
                <a:solidFill>
                  <a:schemeClr val="tx1"/>
                </a:solidFill>
              </a:rPr>
              <a:t>Pembagian</a:t>
            </a:r>
            <a:r>
              <a:rPr lang="en-US" altLang="en-US" sz="2000" dirty="0">
                <a:solidFill>
                  <a:schemeClr val="tx1"/>
                </a:solidFill>
              </a:rPr>
              <a:t>, a:b</a:t>
            </a:r>
            <a:endParaRPr lang="id-ID" altLang="en-US" sz="2000" dirty="0">
              <a:solidFill>
                <a:schemeClr val="tx1"/>
              </a:solidFill>
            </a:endParaRPr>
          </a:p>
          <a:p>
            <a:pPr eaLnBrk="1" hangingPunct="1"/>
            <a:r>
              <a:rPr lang="en-US" altLang="en-US" sz="2000" b="1" dirty="0">
                <a:solidFill>
                  <a:schemeClr val="tx1"/>
                </a:solidFill>
              </a:rPr>
              <a:t>/ </a:t>
            </a:r>
            <a:r>
              <a:rPr lang="en-US" altLang="en-US" sz="2000" dirty="0" err="1">
                <a:solidFill>
                  <a:schemeClr val="tx1"/>
                </a:solidFill>
              </a:rPr>
              <a:t>atau</a:t>
            </a:r>
            <a:r>
              <a:rPr lang="en-US" altLang="en-US" sz="2000" b="1" dirty="0">
                <a:solidFill>
                  <a:schemeClr val="tx1"/>
                </a:solidFill>
              </a:rPr>
              <a:t> \</a:t>
            </a:r>
            <a:endParaRPr lang="id-ID" altLang="en-US" sz="2000" dirty="0">
              <a:solidFill>
                <a:schemeClr val="tx1"/>
              </a:solidFill>
            </a:endParaRPr>
          </a:p>
          <a:p>
            <a:pPr eaLnBrk="1" hangingPunct="1"/>
            <a:r>
              <a:rPr lang="en-US" altLang="en-US" sz="2000" dirty="0" err="1">
                <a:solidFill>
                  <a:schemeClr val="tx1"/>
                </a:solidFill>
              </a:rPr>
              <a:t>Pemangkatan</a:t>
            </a:r>
            <a:r>
              <a:rPr lang="en-US" altLang="en-US" sz="2000" dirty="0">
                <a:solidFill>
                  <a:schemeClr val="tx1"/>
                </a:solidFill>
              </a:rPr>
              <a:t>, a</a:t>
            </a:r>
            <a:r>
              <a:rPr lang="en-US" altLang="en-US" sz="2000" baseline="36000" dirty="0">
                <a:solidFill>
                  <a:schemeClr val="tx1"/>
                </a:solidFill>
              </a:rPr>
              <a:t>b</a:t>
            </a:r>
            <a:endParaRPr lang="id-ID" altLang="en-US" sz="2000" dirty="0">
              <a:solidFill>
                <a:schemeClr val="tx1"/>
              </a:solidFill>
            </a:endParaRPr>
          </a:p>
          <a:p>
            <a:pPr eaLnBrk="1" hangingPunct="1"/>
            <a:r>
              <a:rPr lang="en-US" altLang="en-US" sz="2000" b="1" dirty="0">
                <a:solidFill>
                  <a:schemeClr val="tx1"/>
                </a:solidFill>
              </a:rPr>
              <a:t>^</a:t>
            </a:r>
            <a:endParaRPr lang="id-ID" altLang="en-US" sz="2000" dirty="0">
              <a:solidFill>
                <a:schemeClr val="tx1"/>
              </a:solidFill>
            </a:endParaRPr>
          </a:p>
          <a:p>
            <a:endParaRPr lang="id-ID" altLang="en-US" sz="2000" dirty="0">
              <a:solidFill>
                <a:schemeClr val="tx1"/>
              </a:solidFill>
            </a:endParaRPr>
          </a:p>
        </p:txBody>
      </p:sp>
      <p:pic>
        <p:nvPicPr>
          <p:cNvPr id="4" name="Picture 67" descr="bilangan4">
            <a:extLst>
              <a:ext uri="{FF2B5EF4-FFF2-40B4-BE49-F238E27FC236}">
                <a16:creationId xmlns:a16="http://schemas.microsoft.com/office/drawing/2014/main" id="{BE1D69F8-0B64-43E0-B9F3-95A1A56238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352801"/>
            <a:ext cx="325755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50147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378B6-4C2F-4021-849C-012B5E01B8DD}"/>
              </a:ext>
            </a:extLst>
          </p:cNvPr>
          <p:cNvSpPr>
            <a:spLocks noGrp="1"/>
          </p:cNvSpPr>
          <p:nvPr>
            <p:ph type="title"/>
          </p:nvPr>
        </p:nvSpPr>
        <p:spPr/>
        <p:txBody>
          <a:bodyPr/>
          <a:lstStyle/>
          <a:p>
            <a:r>
              <a:rPr lang="en-US" dirty="0" err="1"/>
              <a:t>Penutup</a:t>
            </a:r>
            <a:endParaRPr lang="en-US" dirty="0"/>
          </a:p>
        </p:txBody>
      </p:sp>
      <p:sp>
        <p:nvSpPr>
          <p:cNvPr id="3" name="Content Placeholder 2">
            <a:extLst>
              <a:ext uri="{FF2B5EF4-FFF2-40B4-BE49-F238E27FC236}">
                <a16:creationId xmlns:a16="http://schemas.microsoft.com/office/drawing/2014/main" id="{5EA11269-60CE-4BF1-9236-C41CCFB6A8D6}"/>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6A455EC8-0AC2-4F5A-9BB4-94AF38689A65}"/>
              </a:ext>
            </a:extLst>
          </p:cNvPr>
          <p:cNvSpPr/>
          <p:nvPr/>
        </p:nvSpPr>
        <p:spPr>
          <a:xfrm>
            <a:off x="4286533" y="2967335"/>
            <a:ext cx="3618940" cy="923330"/>
          </a:xfrm>
          <a:prstGeom prst="rect">
            <a:avLst/>
          </a:prstGeom>
          <a:noFill/>
        </p:spPr>
        <p:txBody>
          <a:bodyPr wrap="none" lIns="91440" tIns="45720" rIns="91440" bIns="45720">
            <a:spAutoFit/>
          </a:bodyPr>
          <a:lstStyle/>
          <a:p>
            <a:pPr algn="ctr"/>
            <a:r>
              <a:rPr lang="en-US" sz="54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Terimakasih</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49462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F1235D-FBFF-4125-A5B2-2E44AB8B4372}"/>
              </a:ext>
            </a:extLst>
          </p:cNvPr>
          <p:cNvSpPr>
            <a:spLocks noGrp="1"/>
          </p:cNvSpPr>
          <p:nvPr>
            <p:ph type="body" sz="quarter" idx="10"/>
          </p:nvPr>
        </p:nvSpPr>
        <p:spPr/>
        <p:txBody>
          <a:bodyPr/>
          <a:lstStyle/>
          <a:p>
            <a:pPr>
              <a:defRPr/>
            </a:pPr>
            <a:r>
              <a:rPr lang="id-ID" dirty="0"/>
              <a:t>Komputer</a:t>
            </a:r>
          </a:p>
        </p:txBody>
      </p:sp>
      <p:sp>
        <p:nvSpPr>
          <p:cNvPr id="9219" name="Text Placeholder 2">
            <a:extLst>
              <a:ext uri="{FF2B5EF4-FFF2-40B4-BE49-F238E27FC236}">
                <a16:creationId xmlns:a16="http://schemas.microsoft.com/office/drawing/2014/main" id="{D15D47CF-C0D2-4E69-B583-47E1B60C3F13}"/>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id-ID" altLang="en-US" sz="2400" b="1" dirty="0">
                <a:solidFill>
                  <a:schemeClr val="tx1"/>
                </a:solidFill>
              </a:rPr>
              <a:t>Komputer</a:t>
            </a:r>
            <a:r>
              <a:rPr lang="id-ID" altLang="en-US" sz="2400" dirty="0">
                <a:solidFill>
                  <a:schemeClr val="tx1"/>
                </a:solidFill>
              </a:rPr>
              <a:t> adalah alat yang dipakai untuk mengolah data menurut prosedur yang telah dirumuskan. Kata </a:t>
            </a:r>
            <a:r>
              <a:rPr lang="id-ID" altLang="en-US" sz="2400" i="1" dirty="0">
                <a:solidFill>
                  <a:schemeClr val="tx1"/>
                </a:solidFill>
              </a:rPr>
              <a:t>computer</a:t>
            </a:r>
            <a:r>
              <a:rPr lang="id-ID" altLang="en-US" sz="2400" dirty="0">
                <a:solidFill>
                  <a:schemeClr val="tx1"/>
                </a:solidFill>
              </a:rPr>
              <a:t> pada awalnya dipergunakan untuk menggambarkan orang yang perkerjaannya melakukan perhitungan aritmetika, dengan atau tanpa alat bantu, tetapi arti kata ini kemudian dipindahkan kepada mesin itu sendiri. Asal mulanya, pengolahan informasi hampir eksklusif berhubungan dengan masalah aritmetika, tetapi komputer modern dipakai untuk banyak tugas yang tidak berhubungan dengan matematika.</a:t>
            </a:r>
          </a:p>
        </p:txBody>
      </p:sp>
    </p:spTree>
    <p:extLst>
      <p:ext uri="{BB962C8B-B14F-4D97-AF65-F5344CB8AC3E}">
        <p14:creationId xmlns:p14="http://schemas.microsoft.com/office/powerpoint/2010/main" val="321782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AB68C74-0060-41FE-BF3D-1AAFB431F8A6}"/>
              </a:ext>
            </a:extLst>
          </p:cNvPr>
          <p:cNvSpPr>
            <a:spLocks noGrp="1"/>
          </p:cNvSpPr>
          <p:nvPr>
            <p:ph type="body" sz="quarter" idx="10"/>
          </p:nvPr>
        </p:nvSpPr>
        <p:spPr/>
        <p:txBody>
          <a:bodyPr/>
          <a:lstStyle/>
          <a:p>
            <a:pPr>
              <a:defRPr/>
            </a:pPr>
            <a:endParaRPr lang="id-ID" dirty="0">
              <a:solidFill>
                <a:schemeClr val="tx1"/>
              </a:solidFill>
            </a:endParaRPr>
          </a:p>
        </p:txBody>
      </p:sp>
      <p:sp>
        <p:nvSpPr>
          <p:cNvPr id="10243" name="Text Placeholder 2">
            <a:extLst>
              <a:ext uri="{FF2B5EF4-FFF2-40B4-BE49-F238E27FC236}">
                <a16:creationId xmlns:a16="http://schemas.microsoft.com/office/drawing/2014/main" id="{85403FF0-4FB7-4FC1-B298-B326FE4D8A0E}"/>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id-ID" altLang="en-US" sz="2400" dirty="0">
                <a:solidFill>
                  <a:schemeClr val="tx1"/>
                </a:solidFill>
              </a:rPr>
              <a:t>Kata </a:t>
            </a:r>
            <a:r>
              <a:rPr lang="id-ID" altLang="en-US" sz="2400" i="1" dirty="0">
                <a:solidFill>
                  <a:schemeClr val="tx1"/>
                </a:solidFill>
              </a:rPr>
              <a:t>computer</a:t>
            </a:r>
            <a:r>
              <a:rPr lang="id-ID" altLang="en-US" sz="2400" dirty="0">
                <a:solidFill>
                  <a:schemeClr val="tx1"/>
                </a:solidFill>
              </a:rPr>
              <a:t> secara umum pernah dipergunakan untuk mendefiniskan orang yang melakukan perhitungan aritmetika, dengan atau tanpa mesin pembantu. Menurut </a:t>
            </a:r>
            <a:r>
              <a:rPr lang="id-ID" altLang="en-US" sz="2400" i="1" dirty="0">
                <a:solidFill>
                  <a:schemeClr val="tx1"/>
                </a:solidFill>
              </a:rPr>
              <a:t>Barnhart Concise Dictionary of Etymology</a:t>
            </a:r>
            <a:r>
              <a:rPr lang="id-ID" altLang="en-US" sz="2400" dirty="0">
                <a:solidFill>
                  <a:schemeClr val="tx1"/>
                </a:solidFill>
              </a:rPr>
              <a:t>, kata tersebut digunakan dalam bahasa Inggris pada tahun 1646 sebagai kata untuk "orang yang menghitung" kemudian menjelang 1897 juga digunakan sebagai "alat hitung mekanis". Selama Perang Dunia II kata tersebut menunjuk kepada para pekerja wanita Amerika Serikat dan Inggris yang pekerjaannya menghitung jalan artileri perang dengan mesin hitung.</a:t>
            </a:r>
          </a:p>
        </p:txBody>
      </p:sp>
    </p:spTree>
    <p:extLst>
      <p:ext uri="{BB962C8B-B14F-4D97-AF65-F5344CB8AC3E}">
        <p14:creationId xmlns:p14="http://schemas.microsoft.com/office/powerpoint/2010/main" val="852005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181391C-4FF2-4B3C-BC97-342BF4E40C8C}"/>
              </a:ext>
            </a:extLst>
          </p:cNvPr>
          <p:cNvSpPr>
            <a:spLocks noGrp="1"/>
          </p:cNvSpPr>
          <p:nvPr>
            <p:ph type="body" sz="quarter" idx="10"/>
          </p:nvPr>
        </p:nvSpPr>
        <p:spPr/>
        <p:txBody>
          <a:bodyPr/>
          <a:lstStyle/>
          <a:p>
            <a:pPr>
              <a:defRPr/>
            </a:pPr>
            <a:endParaRPr lang="id-ID"/>
          </a:p>
        </p:txBody>
      </p:sp>
      <p:sp>
        <p:nvSpPr>
          <p:cNvPr id="11267" name="Text Placeholder 2">
            <a:extLst>
              <a:ext uri="{FF2B5EF4-FFF2-40B4-BE49-F238E27FC236}">
                <a16:creationId xmlns:a16="http://schemas.microsoft.com/office/drawing/2014/main" id="{97DA2EBD-186F-411B-91D8-6590792996F5}"/>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sv-SE" altLang="en-US" dirty="0">
                <a:solidFill>
                  <a:schemeClr val="tx1"/>
                </a:solidFill>
              </a:rPr>
              <a:t>Charles Babbage mendesain salah satu mesin hitung pertama yang disebut mesin analitikal. Selain itu, berbagai alat mesin sederhana seperti slide rule juga sudah dapat dikatakan sebagai komputer.</a:t>
            </a:r>
            <a:endParaRPr lang="id-ID" altLang="en-US" dirty="0">
              <a:solidFill>
                <a:schemeClr val="tx1"/>
              </a:solidFill>
            </a:endParaRPr>
          </a:p>
        </p:txBody>
      </p:sp>
    </p:spTree>
    <p:extLst>
      <p:ext uri="{BB962C8B-B14F-4D97-AF65-F5344CB8AC3E}">
        <p14:creationId xmlns:p14="http://schemas.microsoft.com/office/powerpoint/2010/main" val="2254021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1A22A1A-66EC-4938-8CB8-9980A2913D87}"/>
              </a:ext>
            </a:extLst>
          </p:cNvPr>
          <p:cNvSpPr>
            <a:spLocks noGrp="1"/>
          </p:cNvSpPr>
          <p:nvPr>
            <p:ph type="body" sz="quarter" idx="10"/>
          </p:nvPr>
        </p:nvSpPr>
        <p:spPr/>
        <p:txBody>
          <a:bodyPr/>
          <a:lstStyle/>
          <a:p>
            <a:pPr>
              <a:defRPr/>
            </a:pPr>
            <a:endParaRPr lang="id-ID"/>
          </a:p>
        </p:txBody>
      </p:sp>
      <p:sp>
        <p:nvSpPr>
          <p:cNvPr id="12291" name="Text Placeholder 2">
            <a:extLst>
              <a:ext uri="{FF2B5EF4-FFF2-40B4-BE49-F238E27FC236}">
                <a16:creationId xmlns:a16="http://schemas.microsoft.com/office/drawing/2014/main" id="{2285F6BB-9092-400C-B515-F1BEFEFFB68F}"/>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id-ID" altLang="en-US" sz="2400" dirty="0">
                <a:solidFill>
                  <a:schemeClr val="tx1"/>
                </a:solidFill>
              </a:rPr>
              <a:t>Charles Babbage (lahir 26 Desember 1791 – meninggal 18 Oktober 1871 pada umur 79 tahun) adalah seorang matematikawan asal Inggris yang pertama kali mengemukakan gagasan tentang komputer yang dapat diprogram. Sebagian dari mesin yang dikembangkannya, namun tidak selesai. Sekarang dapat dilihat di Museum Sains London. Pada tahun 1991, dengan menggunakan rencana asli dari Babbage, sebuah mesin diferensial dikembangkan dan mesin ini dapat berfungsi secara sempurna, yang membuktikan bahwa gagasan Babbage tentang mesin ini memang dapat diimplementasikan.</a:t>
            </a:r>
          </a:p>
        </p:txBody>
      </p:sp>
    </p:spTree>
    <p:extLst>
      <p:ext uri="{BB962C8B-B14F-4D97-AF65-F5344CB8AC3E}">
        <p14:creationId xmlns:p14="http://schemas.microsoft.com/office/powerpoint/2010/main" val="4166063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7E0716-F7D5-41C8-9227-BD29421C989F}"/>
              </a:ext>
            </a:extLst>
          </p:cNvPr>
          <p:cNvSpPr>
            <a:spLocks noGrp="1"/>
          </p:cNvSpPr>
          <p:nvPr>
            <p:ph type="body" sz="quarter" idx="10"/>
          </p:nvPr>
        </p:nvSpPr>
        <p:spPr/>
        <p:txBody>
          <a:bodyPr/>
          <a:lstStyle/>
          <a:p>
            <a:pPr>
              <a:defRPr/>
            </a:pPr>
            <a:endParaRPr lang="id-ID"/>
          </a:p>
        </p:txBody>
      </p:sp>
      <p:pic>
        <p:nvPicPr>
          <p:cNvPr id="13315" name="Picture 3">
            <a:extLst>
              <a:ext uri="{FF2B5EF4-FFF2-40B4-BE49-F238E27FC236}">
                <a16:creationId xmlns:a16="http://schemas.microsoft.com/office/drawing/2014/main" id="{5C1FEB94-5CF1-4159-83E8-097529518F2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76700" y="984251"/>
            <a:ext cx="4114800" cy="488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 Placeholder 2">
            <a:extLst>
              <a:ext uri="{FF2B5EF4-FFF2-40B4-BE49-F238E27FC236}">
                <a16:creationId xmlns:a16="http://schemas.microsoft.com/office/drawing/2014/main" id="{136E7539-D6A9-4ACA-B0D4-D796EE71BD87}"/>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endParaRPr lang="id-ID" altLang="en-US" dirty="0">
              <a:solidFill>
                <a:schemeClr val="tx1"/>
              </a:solidFill>
            </a:endParaRPr>
          </a:p>
        </p:txBody>
      </p:sp>
    </p:spTree>
    <p:extLst>
      <p:ext uri="{BB962C8B-B14F-4D97-AF65-F5344CB8AC3E}">
        <p14:creationId xmlns:p14="http://schemas.microsoft.com/office/powerpoint/2010/main" val="2855117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F9FA42B-7C16-4B5A-8AB5-C40153662AAE}"/>
              </a:ext>
            </a:extLst>
          </p:cNvPr>
          <p:cNvSpPr>
            <a:spLocks noGrp="1"/>
          </p:cNvSpPr>
          <p:nvPr>
            <p:ph type="body" sz="quarter" idx="10"/>
          </p:nvPr>
        </p:nvSpPr>
        <p:spPr/>
        <p:txBody>
          <a:bodyPr/>
          <a:lstStyle/>
          <a:p>
            <a:pPr>
              <a:defRPr/>
            </a:pPr>
            <a:endParaRPr lang="id-ID"/>
          </a:p>
        </p:txBody>
      </p:sp>
      <p:sp>
        <p:nvSpPr>
          <p:cNvPr id="14339" name="Text Placeholder 2">
            <a:extLst>
              <a:ext uri="{FF2B5EF4-FFF2-40B4-BE49-F238E27FC236}">
                <a16:creationId xmlns:a16="http://schemas.microsoft.com/office/drawing/2014/main" id="{9FBC0A27-5488-4A44-9591-93EBB017C6B5}"/>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id-ID" altLang="en-US" dirty="0">
                <a:solidFill>
                  <a:schemeClr val="tx1"/>
                </a:solidFill>
              </a:rPr>
              <a:t>Dalam matematika dan ilmu komputer, algoritma adalah urutan atau langkah-langkah untuk penghitungan atau untuk menyelesaikan suatu masalah yang ditulis secara berurutan. Sehingga, algoritma pemrograman adalah urutan atau langkah-langkah untuk menyelesaikan masalah pemrograman komputer.</a:t>
            </a:r>
          </a:p>
        </p:txBody>
      </p:sp>
    </p:spTree>
    <p:extLst>
      <p:ext uri="{BB962C8B-B14F-4D97-AF65-F5344CB8AC3E}">
        <p14:creationId xmlns:p14="http://schemas.microsoft.com/office/powerpoint/2010/main" val="764403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21150C-A40C-45F7-8159-A1F54B5C816B}"/>
              </a:ext>
            </a:extLst>
          </p:cNvPr>
          <p:cNvSpPr>
            <a:spLocks noGrp="1"/>
          </p:cNvSpPr>
          <p:nvPr>
            <p:ph type="body" sz="quarter" idx="10"/>
          </p:nvPr>
        </p:nvSpPr>
        <p:spPr/>
        <p:txBody>
          <a:bodyPr/>
          <a:lstStyle/>
          <a:p>
            <a:pPr>
              <a:defRPr/>
            </a:pPr>
            <a:endParaRPr lang="id-ID"/>
          </a:p>
        </p:txBody>
      </p:sp>
      <p:sp>
        <p:nvSpPr>
          <p:cNvPr id="15363" name="Text Placeholder 2">
            <a:extLst>
              <a:ext uri="{FF2B5EF4-FFF2-40B4-BE49-F238E27FC236}">
                <a16:creationId xmlns:a16="http://schemas.microsoft.com/office/drawing/2014/main" id="{3382945F-FD9E-49C4-96A2-CEDD1BFFD5EC}"/>
              </a:ext>
            </a:extLst>
          </p:cNvPr>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id-ID" altLang="en-US" dirty="0">
                <a:solidFill>
                  <a:schemeClr val="tx1"/>
                </a:solidFill>
              </a:rPr>
              <a:t>Dalam pemrograman, hal yang penting untuk dipahami adalah logika kita dalam berpikir bagaimana cara untuk memecahkan masalah pemrograman yang akan dibuat. Sebagai contoh, banyak permasalahan matematika yang mudah jika diselesaikan secara tertulis, tetapi cukup sulit jika kita terjemahkan ke dalam pemrograman. Dalam hal ini, algoritma dan logika pemrograman akan sangat penting dalam pemecahan masalah.</a:t>
            </a:r>
          </a:p>
        </p:txBody>
      </p:sp>
    </p:spTree>
    <p:extLst>
      <p:ext uri="{BB962C8B-B14F-4D97-AF65-F5344CB8AC3E}">
        <p14:creationId xmlns:p14="http://schemas.microsoft.com/office/powerpoint/2010/main" val="2204840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682</Words>
  <Application>Microsoft Office PowerPoint</Application>
  <PresentationFormat>Widescreen</PresentationFormat>
  <Paragraphs>77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Baskerville Old Face</vt:lpstr>
      <vt:lpstr>Calibri</vt:lpstr>
      <vt:lpstr>Calibri Light</vt:lpstr>
      <vt:lpstr>Office Theme</vt:lpstr>
      <vt:lpstr>Algoritma Pemograman dan Struktur Data</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Penutup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Algoritma Pemograman dan Struktur Data</dc:title>
  <dc:creator>User</dc:creator>
  <cp:lastModifiedBy>User</cp:lastModifiedBy>
  <cp:revision>11</cp:revision>
  <dcterms:created xsi:type="dcterms:W3CDTF">2020-10-10T02:28:34Z</dcterms:created>
  <dcterms:modified xsi:type="dcterms:W3CDTF">2020-10-24T15:51:42Z</dcterms:modified>
</cp:coreProperties>
</file>