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6" r:id="rId3"/>
    <p:sldId id="317" r:id="rId4"/>
    <p:sldId id="318" r:id="rId5"/>
    <p:sldId id="319" r:id="rId6"/>
    <p:sldId id="320" r:id="rId7"/>
    <p:sldId id="305" r:id="rId8"/>
    <p:sldId id="264" r:id="rId9"/>
    <p:sldId id="321" r:id="rId10"/>
    <p:sldId id="322" r:id="rId11"/>
    <p:sldId id="265" r:id="rId12"/>
    <p:sldId id="323" r:id="rId13"/>
    <p:sldId id="266" r:id="rId14"/>
    <p:sldId id="269" r:id="rId15"/>
    <p:sldId id="270" r:id="rId16"/>
    <p:sldId id="324" r:id="rId17"/>
    <p:sldId id="325" r:id="rId18"/>
    <p:sldId id="326" r:id="rId19"/>
    <p:sldId id="271" r:id="rId20"/>
    <p:sldId id="327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279" r:id="rId29"/>
    <p:sldId id="335" r:id="rId30"/>
    <p:sldId id="336" r:id="rId31"/>
    <p:sldId id="337" r:id="rId32"/>
    <p:sldId id="338" r:id="rId33"/>
    <p:sldId id="339" r:id="rId34"/>
    <p:sldId id="340" r:id="rId35"/>
    <p:sldId id="341" r:id="rId36"/>
    <p:sldId id="342" r:id="rId37"/>
    <p:sldId id="343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CE03F-7423-4387-AD3C-1365B14087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D7E756-55D6-4069-865E-6EA0018D30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78661-7A5D-4C01-8605-FFBB52B28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D90A7-4E0F-45AA-9331-4082CC95C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7C5A1-1AB0-4DF2-A9C6-C284F253C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51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06281-3C0D-48C0-87A9-E9B4050F3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E7FD7B-8633-4C47-BF6F-B5C58D89B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16E7A-8A43-4E47-9BC3-4CDBA117A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38A79-E67E-4F9C-9F55-B2E2AB5B3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D2CC6-9BA7-489E-9F1D-2CE35DBEE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04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722463-4F00-4AD5-AD24-37133CA27E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AB0DB5-D1B0-4BB6-B033-EC538A99A9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18920-AC34-4BF7-8490-44CB327BD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FAB3A-ED7C-44E3-A909-93E9D4695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02FC1-F45B-4FB8-A137-8BF6AE847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1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FC285-3634-430E-8913-4E5950A2A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86A51-331E-465C-9E64-ECF968E6A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2AC88-C083-4754-B3CC-A5F93A286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8E071-54B0-4DDA-A2F5-52C5632A2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2AE23A-A059-471C-BFAB-546296500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284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2141C-C5DD-400D-95DE-EA6973265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2E2ABF-CF15-4D92-B1C2-B00DCA624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49F0B-7B24-41BD-9133-596297B3A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236D-4466-40AC-B070-1472C0C2C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2AB96-C020-4346-8A64-F71EC097C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18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CB051-622F-49B0-9A9F-A34A1CDA8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AEAA6-AF21-4520-ADA6-4A682090FA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E84E40-7F91-41C7-9DC5-A2F85D6327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891940-9641-4F35-B5B1-EFC7C9F75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2F9100-055B-47F7-B449-72106283B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13C7D2-FB4C-4C52-8594-F581060FC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99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C8841-53F2-461F-936E-6980FD4F5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115C9-8AC6-4C27-A3B4-5428A087D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C8DBF8-CF26-4E2A-B0B7-20A231730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1C2452-3BC4-4088-9817-1A6A3450EC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6F9297-75F1-4BD4-89A6-8E52CD2AB3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827DE1-50D0-4A55-BE8A-2B9DACF12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9FD4A5-645E-4A86-9871-3424D12ED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752887-8891-4499-A873-91C37389A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46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805CB-103F-4DB8-88A3-4127B1169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4E05B7-55B1-4DD9-B487-B69F85E25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9B1A54-EAF0-44F6-9265-23D6ED98F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3CCC85-FC82-40D5-99DB-34B5C0203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307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6AEAE8-02D4-4B49-B9C7-EAA763DA7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3FF213-3FD4-430B-8F1B-8F32461C2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9FCFA2-F808-4D2E-881F-0378A3BAA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69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A488F-EC0C-4195-9D68-C164A12B7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9B981-0443-4BA3-929C-50460D61B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3A5519-1A4B-4E9B-90A0-CC94640AF1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92A04-1413-4D59-9BCA-E0D5A57D4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E11C7-A8F5-421A-8854-8C694E12E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35A409-10A3-49B1-B6F5-1DF4BFB66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44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5F838-C264-434A-BC86-62A804449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D6DC74-0B7F-425A-9699-32E8ECE7C7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87359-6372-476E-8CB8-0073A873E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8BEA85-6F4B-4640-8322-907DADA4C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675AD0-8DDF-40F5-AFAD-56764911E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C0C01D-A1BF-4F08-A3EC-1F3BD6290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18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88D7E3-B7BC-459B-8EBC-8979519E2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E2EFA6-1DD1-4321-ACC0-EBCEAD836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C1CB1-DBFB-4B8E-8BCE-40D3A34118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424A7-CA26-43E4-A8AB-0D4BC20BA499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344F0-36D7-4197-8530-E065BFBCC5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B5BC-8E05-43C5-9968-A08BE2B318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063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20EFB-963F-46C6-AB6E-88C3CF14CA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Pemograman</a:t>
            </a:r>
            <a:r>
              <a:rPr lang="en-US" dirty="0"/>
              <a:t> dan </a:t>
            </a:r>
            <a:r>
              <a:rPr lang="en-US" dirty="0" err="1"/>
              <a:t>Struktur</a:t>
            </a:r>
            <a:r>
              <a:rPr lang="en-US" dirty="0"/>
              <a:t>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571AB-3009-431C-94AC-01CB09208C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Pertemuan</a:t>
            </a:r>
            <a:r>
              <a:rPr lang="en-US" dirty="0"/>
              <a:t> 4</a:t>
            </a:r>
          </a:p>
          <a:p>
            <a:r>
              <a:rPr lang="en-US" dirty="0"/>
              <a:t>By </a:t>
            </a:r>
            <a:r>
              <a:rPr lang="en-US" dirty="0" err="1"/>
              <a:t>Neny</a:t>
            </a:r>
            <a:r>
              <a:rPr lang="en-US" dirty="0"/>
              <a:t> </a:t>
            </a:r>
            <a:r>
              <a:rPr lang="en-US" dirty="0" err="1"/>
              <a:t>Rosmawarni</a:t>
            </a:r>
            <a:r>
              <a:rPr lang="en-US" dirty="0"/>
              <a:t> </a:t>
            </a:r>
            <a:r>
              <a:rPr lang="en-US" dirty="0" err="1"/>
              <a:t>S.Kom</a:t>
            </a:r>
            <a:r>
              <a:rPr lang="en-US" dirty="0"/>
              <a:t>, </a:t>
            </a:r>
            <a:r>
              <a:rPr lang="en-US" dirty="0" err="1"/>
              <a:t>M.Kom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731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8291" name="Picture 3">
            <a:extLst>
              <a:ext uri="{FF2B5EF4-FFF2-40B4-BE49-F238E27FC236}">
                <a16:creationId xmlns:a16="http://schemas.microsoft.com/office/drawing/2014/main" id="{C04BD51D-2E97-444C-9637-4D0F61CB7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762001"/>
            <a:ext cx="8686800" cy="409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DED9BC3-4477-45B4-AE8F-5CF189DC9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C++ Programming: From Problem Analysis to Program Design, Third Edition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6EAB31-4C9A-47A2-A383-009D660E1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6842-1481-414D-A7C5-46FA0C0CAC6E}" type="slidenum">
              <a:rPr lang="ar-SA" altLang="en-US"/>
              <a:pPr/>
              <a:t>11</a:t>
            </a:fld>
            <a:endParaRPr lang="en-US" altLang="en-US"/>
          </a:p>
        </p:txBody>
      </p:sp>
      <p:sp>
        <p:nvSpPr>
          <p:cNvPr id="216066" name="Rectangle 2">
            <a:extLst>
              <a:ext uri="{FF2B5EF4-FFF2-40B4-BE49-F238E27FC236}">
                <a16:creationId xmlns:a16="http://schemas.microsoft.com/office/drawing/2014/main" id="{57C72405-796E-412D-ADA3-AC3E52A8F7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Counter-Controlled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/>
              <a:t> Loops</a:t>
            </a:r>
          </a:p>
        </p:txBody>
      </p:sp>
      <p:sp>
        <p:nvSpPr>
          <p:cNvPr id="216067" name="Rectangle 3">
            <a:extLst>
              <a:ext uri="{FF2B5EF4-FFF2-40B4-BE49-F238E27FC236}">
                <a16:creationId xmlns:a16="http://schemas.microsoft.com/office/drawing/2014/main" id="{B250A9AE-28FB-441F-AE2C-108821C5A2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0" y="1600200"/>
            <a:ext cx="7772400" cy="1447800"/>
          </a:xfrm>
        </p:spPr>
        <p:txBody>
          <a:bodyPr/>
          <a:lstStyle/>
          <a:p>
            <a:r>
              <a:rPr lang="en-US" altLang="en-US"/>
              <a:t>If you know exactly how many pieces of data need to be read, the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/>
              <a:t> loop becomes a counter-controlled loop</a:t>
            </a:r>
            <a:endParaRPr lang="en-US" altLang="en-US" sz="2400"/>
          </a:p>
          <a:p>
            <a:endParaRPr lang="en-US" altLang="en-US" sz="2000"/>
          </a:p>
        </p:txBody>
      </p:sp>
      <p:pic>
        <p:nvPicPr>
          <p:cNvPr id="216068" name="Picture 4">
            <a:extLst>
              <a:ext uri="{FF2B5EF4-FFF2-40B4-BE49-F238E27FC236}">
                <a16:creationId xmlns:a16="http://schemas.microsoft.com/office/drawing/2014/main" id="{BB31EE7D-2144-4121-9E43-CFA590D1F5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124201"/>
            <a:ext cx="8305800" cy="321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FF3AEBA-53ED-426C-8B77-0EDDF9DD1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C++ Programming: From Problem Analysis to Program Design, Third Edition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1B2FE6D-E6BE-4D8A-996E-DD68328B6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DDBDE-7A43-4656-AD6D-7862357F98D5}" type="slidenum">
              <a:rPr lang="ar-SA" altLang="en-US"/>
              <a:pPr/>
              <a:t>12</a:t>
            </a:fld>
            <a:endParaRPr lang="en-US" altLang="en-US"/>
          </a:p>
        </p:txBody>
      </p:sp>
      <p:sp>
        <p:nvSpPr>
          <p:cNvPr id="254978" name="Rectangle 2">
            <a:extLst>
              <a:ext uri="{FF2B5EF4-FFF2-40B4-BE49-F238E27FC236}">
                <a16:creationId xmlns:a16="http://schemas.microsoft.com/office/drawing/2014/main" id="{AFD335A1-CE34-4B15-8582-F5109850E2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Sentinel-Controlled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/>
              <a:t> Loops</a:t>
            </a:r>
          </a:p>
        </p:txBody>
      </p:sp>
      <p:sp>
        <p:nvSpPr>
          <p:cNvPr id="254979" name="Rectangle 3">
            <a:extLst>
              <a:ext uri="{FF2B5EF4-FFF2-40B4-BE49-F238E27FC236}">
                <a16:creationId xmlns:a16="http://schemas.microsoft.com/office/drawing/2014/main" id="{B6A33102-3755-4C10-8388-92B0D73ABD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62200" y="1676400"/>
            <a:ext cx="7772400" cy="990600"/>
          </a:xfrm>
        </p:spPr>
        <p:txBody>
          <a:bodyPr/>
          <a:lstStyle/>
          <a:p>
            <a:r>
              <a:rPr lang="en-US" altLang="en-US"/>
              <a:t>Sentinel variable is tested in the condition and loop ends when sentinel is encountered</a:t>
            </a:r>
            <a:endParaRPr lang="en-US" altLang="en-US" sz="2000"/>
          </a:p>
        </p:txBody>
      </p:sp>
      <p:pic>
        <p:nvPicPr>
          <p:cNvPr id="254980" name="Picture 4">
            <a:extLst>
              <a:ext uri="{FF2B5EF4-FFF2-40B4-BE49-F238E27FC236}">
                <a16:creationId xmlns:a16="http://schemas.microsoft.com/office/drawing/2014/main" id="{BF12422E-BBBB-499C-B392-A91CC87A0F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048001"/>
            <a:ext cx="8305800" cy="295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4E124B5-3E93-4C58-836D-0464ADE1F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C++ Programming: From Problem Analysis to Program Design, Third Edition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91E34D0-B7FE-4A46-B9BE-6A656E39B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5C23-9558-4494-A90D-2A600CD66B91}" type="slidenum">
              <a:rPr lang="ar-SA" altLang="en-US"/>
              <a:pPr/>
              <a:t>13</a:t>
            </a:fld>
            <a:endParaRPr lang="en-US" altLang="en-US"/>
          </a:p>
        </p:txBody>
      </p:sp>
      <p:sp>
        <p:nvSpPr>
          <p:cNvPr id="217090" name="Rectangle 2">
            <a:extLst>
              <a:ext uri="{FF2B5EF4-FFF2-40B4-BE49-F238E27FC236}">
                <a16:creationId xmlns:a16="http://schemas.microsoft.com/office/drawing/2014/main" id="{F4E84B30-E444-4C08-A404-0B4088F12E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Flag-Controlled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/>
              <a:t> Loops</a:t>
            </a:r>
          </a:p>
        </p:txBody>
      </p:sp>
      <p:sp>
        <p:nvSpPr>
          <p:cNvPr id="217091" name="Rectangle 3">
            <a:extLst>
              <a:ext uri="{FF2B5EF4-FFF2-40B4-BE49-F238E27FC236}">
                <a16:creationId xmlns:a16="http://schemas.microsoft.com/office/drawing/2014/main" id="{2632A072-C52B-48F9-B6EB-9E51A7EDD7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0" y="1676400"/>
            <a:ext cx="7772400" cy="1295400"/>
          </a:xfrm>
        </p:spPr>
        <p:txBody>
          <a:bodyPr/>
          <a:lstStyle/>
          <a:p>
            <a:r>
              <a:rPr lang="en-US" altLang="en-US" sz="2400"/>
              <a:t>A flag-controlled </a:t>
            </a:r>
            <a:r>
              <a:rPr lang="en-US" altLang="en-US" sz="2400">
                <a:solidFill>
                  <a:srgbClr val="3333FF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 sz="2400"/>
              <a:t> loop uses a </a:t>
            </a:r>
            <a:r>
              <a:rPr lang="en-US" altLang="en-US" sz="2400">
                <a:solidFill>
                  <a:srgbClr val="3333FF"/>
                </a:solidFill>
                <a:latin typeface="Courier New" panose="02070309020205020404" pitchFamily="49" charset="0"/>
              </a:rPr>
              <a:t>bool</a:t>
            </a:r>
            <a:r>
              <a:rPr lang="en-US" altLang="en-US" sz="2400"/>
              <a:t> variable to control the loop</a:t>
            </a:r>
          </a:p>
          <a:p>
            <a:r>
              <a:rPr lang="en-US" altLang="en-US" sz="2400"/>
              <a:t>The flag-controlled </a:t>
            </a:r>
            <a:r>
              <a:rPr lang="en-US" altLang="en-US" sz="2400">
                <a:solidFill>
                  <a:srgbClr val="3333FF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 sz="2400"/>
              <a:t> loop takes the form:</a:t>
            </a:r>
          </a:p>
        </p:txBody>
      </p:sp>
      <p:pic>
        <p:nvPicPr>
          <p:cNvPr id="217092" name="Picture 4">
            <a:extLst>
              <a:ext uri="{FF2B5EF4-FFF2-40B4-BE49-F238E27FC236}">
                <a16:creationId xmlns:a16="http://schemas.microsoft.com/office/drawing/2014/main" id="{F551678D-F566-4806-A36C-A9D5053FEE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048000"/>
            <a:ext cx="8229600" cy="341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BAFCE-E5C1-484F-B662-5AD543FAA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C++ Programming: From Problem Analysis to Program Design, Third Edition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CD9C2-201A-4995-B09D-F6911450B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71DE-BD81-427E-B09B-E46FE4784BF8}" type="slidenum">
              <a:rPr lang="ar-SA" altLang="en-US"/>
              <a:pPr/>
              <a:t>14</a:t>
            </a:fld>
            <a:endParaRPr lang="en-US" altLang="en-US"/>
          </a:p>
        </p:txBody>
      </p:sp>
      <p:sp>
        <p:nvSpPr>
          <p:cNvPr id="222210" name="Rectangle 2">
            <a:extLst>
              <a:ext uri="{FF2B5EF4-FFF2-40B4-BE49-F238E27FC236}">
                <a16:creationId xmlns:a16="http://schemas.microsoft.com/office/drawing/2014/main" id="{CA43935A-EB9B-4E82-B131-1A3C151E79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for</a:t>
            </a:r>
            <a:r>
              <a:rPr lang="en-US" altLang="en-US"/>
              <a:t> Loop</a:t>
            </a:r>
          </a:p>
        </p:txBody>
      </p:sp>
      <p:sp>
        <p:nvSpPr>
          <p:cNvPr id="222211" name="Rectangle 3">
            <a:extLst>
              <a:ext uri="{FF2B5EF4-FFF2-40B4-BE49-F238E27FC236}">
                <a16:creationId xmlns:a16="http://schemas.microsoft.com/office/drawing/2014/main" id="{19BB21B6-5D17-4179-8055-91113C928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60000"/>
              </a:spcBef>
            </a:pPr>
            <a:r>
              <a:rPr lang="en-US" altLang="en-US" u="sng"/>
              <a:t>The general form of the </a:t>
            </a:r>
            <a:r>
              <a:rPr lang="en-US" altLang="en-US" u="sng">
                <a:solidFill>
                  <a:srgbClr val="3333FF"/>
                </a:solidFill>
                <a:latin typeface="Courier New" panose="02070309020205020404" pitchFamily="49" charset="0"/>
              </a:rPr>
              <a:t>for</a:t>
            </a:r>
            <a:r>
              <a:rPr lang="en-US" altLang="en-US" u="sng"/>
              <a:t> statement is</a:t>
            </a:r>
            <a:r>
              <a:rPr lang="en-US" altLang="en-US"/>
              <a:t>:</a:t>
            </a:r>
          </a:p>
          <a:p>
            <a:pPr>
              <a:spcBef>
                <a:spcPct val="60000"/>
              </a:spcBef>
              <a:buFontTx/>
              <a:buNone/>
            </a:pPr>
            <a:r>
              <a:rPr lang="en-US" altLang="en-US" sz="2400"/>
              <a:t>	 </a:t>
            </a:r>
            <a:r>
              <a:rPr lang="en-US" altLang="en-US" sz="2400">
                <a:solidFill>
                  <a:srgbClr val="3333FF"/>
                </a:solidFill>
                <a:latin typeface="Courier New" panose="02070309020205020404" pitchFamily="49" charset="0"/>
              </a:rPr>
              <a:t>for</a:t>
            </a:r>
            <a:r>
              <a:rPr lang="en-US" altLang="en-US" sz="2400">
                <a:latin typeface="Courier New" panose="02070309020205020404" pitchFamily="49" charset="0"/>
              </a:rPr>
              <a:t> (initial statement; loop condition; </a:t>
            </a:r>
          </a:p>
          <a:p>
            <a:pPr>
              <a:spcBef>
                <a:spcPct val="60000"/>
              </a:spcBef>
              <a:buFontTx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				update statement)</a:t>
            </a:r>
          </a:p>
          <a:p>
            <a:pPr>
              <a:spcBef>
                <a:spcPct val="60000"/>
              </a:spcBef>
              <a:buFontTx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     statement</a:t>
            </a:r>
          </a:p>
          <a:p>
            <a:pPr>
              <a:spcBef>
                <a:spcPct val="60000"/>
              </a:spcBef>
            </a:pPr>
            <a:r>
              <a:rPr lang="en-US" altLang="en-US"/>
              <a:t>The initial statement, loop condition, and update statement are called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for</a:t>
            </a:r>
            <a:r>
              <a:rPr lang="en-US" altLang="en-US"/>
              <a:t> loop control statements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235" name="Picture 3" descr="C05F002">
            <a:extLst>
              <a:ext uri="{FF2B5EF4-FFF2-40B4-BE49-F238E27FC236}">
                <a16:creationId xmlns:a16="http://schemas.microsoft.com/office/drawing/2014/main" id="{17C928FB-80ED-4C95-8F27-9BD38D3CE2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1000"/>
            <a:ext cx="8686800" cy="511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9" name="Text Box 7">
            <a:extLst>
              <a:ext uri="{FF2B5EF4-FFF2-40B4-BE49-F238E27FC236}">
                <a16:creationId xmlns:a16="http://schemas.microsoft.com/office/drawing/2014/main" id="{A784C94C-2BB2-4920-AFFE-6EC1647FD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04801"/>
            <a:ext cx="87630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The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for</a:t>
            </a:r>
            <a:r>
              <a:rPr lang="en-US" altLang="en-US"/>
              <a:t> loop executes as follows:</a:t>
            </a:r>
          </a:p>
          <a:p>
            <a:pPr lvl="1"/>
            <a:r>
              <a:rPr lang="en-US" altLang="en-US"/>
              <a:t>1.	The initial statement executes.</a:t>
            </a:r>
          </a:p>
          <a:p>
            <a:pPr lvl="1"/>
            <a:r>
              <a:rPr lang="en-US" altLang="en-US"/>
              <a:t>2.	The loop condition is evaluated. If the loop condition evaluates to true</a:t>
            </a:r>
          </a:p>
          <a:p>
            <a:pPr lvl="2"/>
            <a:r>
              <a:rPr lang="en-US" altLang="en-US"/>
              <a:t>i.	Execute the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for</a:t>
            </a:r>
            <a:r>
              <a:rPr lang="en-US" altLang="en-US"/>
              <a:t> loop statement.</a:t>
            </a:r>
          </a:p>
          <a:p>
            <a:pPr lvl="2"/>
            <a:r>
              <a:rPr lang="en-US" altLang="en-US"/>
              <a:t>ii.	Execute the update statement (the third expression in the parentheses).</a:t>
            </a:r>
          </a:p>
          <a:p>
            <a:pPr lvl="1">
              <a:buFontTx/>
              <a:buAutoNum type="arabicPeriod" startAt="3"/>
            </a:pPr>
            <a:r>
              <a:rPr lang="en-US" altLang="en-US"/>
              <a:t>Repeat Step 2 until the loop condition evaluates to false.</a:t>
            </a:r>
          </a:p>
          <a:p>
            <a:pPr lvl="1">
              <a:buFontTx/>
              <a:buAutoNum type="arabicPeriod" startAt="3"/>
            </a:pPr>
            <a:endParaRPr lang="en-US" altLang="en-US"/>
          </a:p>
          <a:p>
            <a:r>
              <a:rPr lang="en-US" altLang="en-US"/>
              <a:t>The initial statement usually initializes a variable (called the for </a:t>
            </a:r>
            <a:r>
              <a:rPr lang="en-US" altLang="en-US" b="1"/>
              <a:t>loop control</a:t>
            </a:r>
            <a:r>
              <a:rPr lang="en-US" altLang="en-US"/>
              <a:t>, or for </a:t>
            </a:r>
            <a:r>
              <a:rPr lang="en-US" altLang="en-US" b="1"/>
              <a:t>indexed</a:t>
            </a:r>
            <a:r>
              <a:rPr lang="en-US" altLang="en-US"/>
              <a:t>, </a:t>
            </a:r>
            <a:r>
              <a:rPr lang="en-US" altLang="en-US" b="1"/>
              <a:t>variable</a:t>
            </a:r>
            <a:r>
              <a:rPr lang="en-US" altLang="en-US"/>
              <a:t>). </a:t>
            </a:r>
          </a:p>
          <a:p>
            <a:r>
              <a:rPr lang="en-US" altLang="en-US"/>
              <a:t>In C++, for is a reserved word.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1362" name="Picture 2">
            <a:extLst>
              <a:ext uri="{FF2B5EF4-FFF2-40B4-BE49-F238E27FC236}">
                <a16:creationId xmlns:a16="http://schemas.microsoft.com/office/drawing/2014/main" id="{118F5F09-DB30-43AB-A48F-A5C6A61D06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0"/>
            <a:ext cx="8153400" cy="239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1363" name="Picture 3">
            <a:extLst>
              <a:ext uri="{FF2B5EF4-FFF2-40B4-BE49-F238E27FC236}">
                <a16:creationId xmlns:a16="http://schemas.microsoft.com/office/drawing/2014/main" id="{9BFFD160-5805-46D9-B39F-604B0F91DB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048000"/>
            <a:ext cx="2819400" cy="95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1364" name="Picture 4">
            <a:extLst>
              <a:ext uri="{FF2B5EF4-FFF2-40B4-BE49-F238E27FC236}">
                <a16:creationId xmlns:a16="http://schemas.microsoft.com/office/drawing/2014/main" id="{C408216F-0A23-4CAD-8E62-9EAEA275F8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962400"/>
            <a:ext cx="838200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0341" name="Picture 5">
            <a:extLst>
              <a:ext uri="{FF2B5EF4-FFF2-40B4-BE49-F238E27FC236}">
                <a16:creationId xmlns:a16="http://schemas.microsoft.com/office/drawing/2014/main" id="{9BA5439C-BA3D-408E-8602-EC39CA0E9B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1001"/>
            <a:ext cx="838200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0342" name="Picture 6">
            <a:extLst>
              <a:ext uri="{FF2B5EF4-FFF2-40B4-BE49-F238E27FC236}">
                <a16:creationId xmlns:a16="http://schemas.microsoft.com/office/drawing/2014/main" id="{0D6F48FA-A5C0-41C2-840B-FC5BA18126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352801"/>
            <a:ext cx="845820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FDF9E-9DBF-4173-BA6B-CDB4E16A6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C++ Programming: From Problem Analysis to Program Design, Third Edition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8EC0C-56FF-4C6A-AD8C-42BDD5D23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8431-EAF7-4E5D-A1B1-870BF5C52AA1}" type="slidenum">
              <a:rPr lang="ar-SA" altLang="en-US"/>
              <a:pPr/>
              <a:t>19</a:t>
            </a:fld>
            <a:endParaRPr lang="en-US" altLang="en-US"/>
          </a:p>
        </p:txBody>
      </p:sp>
      <p:sp>
        <p:nvSpPr>
          <p:cNvPr id="224258" name="Rectangle 2">
            <a:extLst>
              <a:ext uri="{FF2B5EF4-FFF2-40B4-BE49-F238E27FC236}">
                <a16:creationId xmlns:a16="http://schemas.microsoft.com/office/drawing/2014/main" id="{F171F79A-361F-4155-AEB5-2A8D0CF37A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for</a:t>
            </a:r>
            <a:r>
              <a:rPr lang="en-US" altLang="en-US"/>
              <a:t> Loop (comments)</a:t>
            </a:r>
          </a:p>
        </p:txBody>
      </p:sp>
      <p:sp>
        <p:nvSpPr>
          <p:cNvPr id="224259" name="Rectangle 3">
            <a:extLst>
              <a:ext uri="{FF2B5EF4-FFF2-40B4-BE49-F238E27FC236}">
                <a16:creationId xmlns:a16="http://schemas.microsoft.com/office/drawing/2014/main" id="{2D0BDA08-85EF-4AEA-A7BF-1C9457F8F8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The following are some comments on </a:t>
            </a:r>
            <a:r>
              <a:rPr lang="en-US" altLang="en-US" sz="2400">
                <a:solidFill>
                  <a:srgbClr val="3333FF"/>
                </a:solidFill>
                <a:latin typeface="Courier New" panose="02070309020205020404" pitchFamily="49" charset="0"/>
              </a:rPr>
              <a:t>for</a:t>
            </a:r>
            <a:r>
              <a:rPr lang="en-US" altLang="en-US" sz="2400"/>
              <a:t> loops: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If the loop condition is initially </a:t>
            </a:r>
            <a:r>
              <a:rPr lang="en-US" altLang="en-US" sz="2400">
                <a:solidFill>
                  <a:srgbClr val="3333FF"/>
                </a:solidFill>
                <a:latin typeface="Courier New" panose="02070309020205020404" pitchFamily="49" charset="0"/>
              </a:rPr>
              <a:t>false</a:t>
            </a:r>
            <a:r>
              <a:rPr lang="en-US" altLang="en-US" sz="2400"/>
              <a:t>, the loop body does not execute.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The update expression, when executed, changes the value of the loop control variable (initialized by the initial expression), which eventually sets the value of the loop condition to false. The </a:t>
            </a:r>
            <a:r>
              <a:rPr lang="en-US" altLang="en-US" sz="2400">
                <a:solidFill>
                  <a:srgbClr val="3333FF"/>
                </a:solidFill>
                <a:latin typeface="Courier New" panose="02070309020205020404" pitchFamily="49" charset="0"/>
              </a:rPr>
              <a:t>for</a:t>
            </a:r>
            <a:r>
              <a:rPr lang="en-US" altLang="en-US" sz="2400"/>
              <a:t> loop body executes indefinitely if the loop condition is always </a:t>
            </a:r>
            <a:r>
              <a:rPr lang="en-US" altLang="en-US" sz="2400">
                <a:solidFill>
                  <a:srgbClr val="3333FF"/>
                </a:solidFill>
                <a:latin typeface="Courier New" panose="02070309020205020404" pitchFamily="49" charset="0"/>
              </a:rPr>
              <a:t>true</a:t>
            </a:r>
            <a:r>
              <a:rPr lang="en-US" altLang="en-US" sz="2400"/>
              <a:t>. 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C++ allows you to use fractional values for loop control variables of the </a:t>
            </a:r>
            <a:r>
              <a:rPr lang="en-US" altLang="en-US" sz="2400">
                <a:solidFill>
                  <a:srgbClr val="3333FF"/>
                </a:solidFill>
                <a:latin typeface="Courier New" panose="02070309020205020404" pitchFamily="49" charset="0"/>
              </a:rPr>
              <a:t>double</a:t>
            </a:r>
            <a:r>
              <a:rPr lang="en-US" altLang="en-US" sz="2400"/>
              <a:t> type (or any real data type). Because different computers can give these loop control variables different results, you should avoid using such variables.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87E1222C-C552-4790-9823-AAA55A5FB89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52600" y="1143000"/>
            <a:ext cx="8686800" cy="2514600"/>
          </a:xfrm>
        </p:spPr>
        <p:txBody>
          <a:bodyPr>
            <a:normAutofit fontScale="90000"/>
          </a:bodyPr>
          <a:lstStyle/>
          <a:p>
            <a:r>
              <a:rPr lang="en-US" altLang="en-US">
                <a:solidFill>
                  <a:srgbClr val="336699"/>
                </a:solidFill>
              </a:rPr>
              <a:t>C++ Programming:</a:t>
            </a:r>
            <a:br>
              <a:rPr lang="en-US" altLang="en-US">
                <a:solidFill>
                  <a:srgbClr val="336699"/>
                </a:solidFill>
              </a:rPr>
            </a:br>
            <a:r>
              <a:rPr lang="en-US" altLang="en-US">
                <a:solidFill>
                  <a:srgbClr val="336699"/>
                </a:solidFill>
              </a:rPr>
              <a:t>	From Problem Analysis</a:t>
            </a:r>
            <a:br>
              <a:rPr lang="en-US" altLang="en-US">
                <a:solidFill>
                  <a:srgbClr val="336699"/>
                </a:solidFill>
              </a:rPr>
            </a:br>
            <a:r>
              <a:rPr lang="en-US" altLang="en-US">
                <a:solidFill>
                  <a:srgbClr val="336699"/>
                </a:solidFill>
              </a:rPr>
              <a:t>	to Program Design, </a:t>
            </a:r>
            <a:r>
              <a:rPr lang="en-US" altLang="en-US" sz="3000">
                <a:solidFill>
                  <a:srgbClr val="336699"/>
                </a:solidFill>
              </a:rPr>
              <a:t>Third Edition</a:t>
            </a:r>
            <a:endParaRPr lang="en-US" altLang="en-US">
              <a:solidFill>
                <a:srgbClr val="336699"/>
              </a:solidFill>
            </a:endParaRP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82427962-B4D6-4B25-BE0A-0D86B6599EB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2"/>
                </a:solidFill>
              </a:rPr>
              <a:t>Chapter 5: Control Structures II </a:t>
            </a:r>
            <a:r>
              <a:rPr lang="en-US" altLang="en-US" i="1">
                <a:solidFill>
                  <a:schemeClr val="bg2"/>
                </a:solidFill>
              </a:rPr>
              <a:t>(Repetition)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2D093-B89A-4071-A9FA-40322C0BE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C++ Programming: From Problem Analysis to Program Design, Third Edition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813130-2AED-4F3E-A2FF-24A2F3D43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CDD0-0B6D-4E4C-9187-ED2F1C472AB0}" type="slidenum">
              <a:rPr lang="ar-SA" altLang="en-US"/>
              <a:pPr/>
              <a:t>20</a:t>
            </a:fld>
            <a:endParaRPr lang="en-US" altLang="en-US"/>
          </a:p>
        </p:txBody>
      </p:sp>
      <p:sp>
        <p:nvSpPr>
          <p:cNvPr id="272386" name="Rectangle 2">
            <a:extLst>
              <a:ext uri="{FF2B5EF4-FFF2-40B4-BE49-F238E27FC236}">
                <a16:creationId xmlns:a16="http://schemas.microsoft.com/office/drawing/2014/main" id="{79BC3960-D002-455E-A7A6-020183D777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for</a:t>
            </a:r>
            <a:r>
              <a:rPr lang="en-US" altLang="en-US"/>
              <a:t> Loop (comments)</a:t>
            </a:r>
          </a:p>
        </p:txBody>
      </p:sp>
      <p:sp>
        <p:nvSpPr>
          <p:cNvPr id="272387" name="Rectangle 3">
            <a:extLst>
              <a:ext uri="{FF2B5EF4-FFF2-40B4-BE49-F238E27FC236}">
                <a16:creationId xmlns:a16="http://schemas.microsoft.com/office/drawing/2014/main" id="{97FC98AA-31BD-4165-BC73-DCEC857FF6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A semicolon at the end of the </a:t>
            </a:r>
            <a:r>
              <a:rPr lang="en-US" altLang="en-US" sz="2400">
                <a:solidFill>
                  <a:srgbClr val="3333FF"/>
                </a:solidFill>
                <a:latin typeface="Courier New" panose="02070309020205020404" pitchFamily="49" charset="0"/>
              </a:rPr>
              <a:t>for</a:t>
            </a:r>
            <a:r>
              <a:rPr lang="en-US" altLang="en-US" sz="2400"/>
              <a:t> statement (just before the body of the loop) is a semantic error. In this case, the action of the </a:t>
            </a:r>
            <a:r>
              <a:rPr lang="en-US" altLang="en-US" sz="2400">
                <a:solidFill>
                  <a:srgbClr val="3333FF"/>
                </a:solidFill>
                <a:latin typeface="Courier New" panose="02070309020205020404" pitchFamily="49" charset="0"/>
              </a:rPr>
              <a:t>for</a:t>
            </a:r>
            <a:r>
              <a:rPr lang="en-US" altLang="en-US" sz="2400"/>
              <a:t> loop is empty.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In the </a:t>
            </a:r>
            <a:r>
              <a:rPr lang="en-US" altLang="en-US" sz="2400">
                <a:solidFill>
                  <a:srgbClr val="3333FF"/>
                </a:solidFill>
                <a:latin typeface="Courier New" panose="02070309020205020404" pitchFamily="49" charset="0"/>
              </a:rPr>
              <a:t>for</a:t>
            </a:r>
            <a:r>
              <a:rPr lang="en-US" altLang="en-US" sz="2400"/>
              <a:t> statement, if the loop condition is omitted, it is assumed to be </a:t>
            </a:r>
            <a:r>
              <a:rPr lang="en-US" altLang="en-US" sz="2400">
                <a:solidFill>
                  <a:srgbClr val="3333FF"/>
                </a:solidFill>
                <a:latin typeface="Courier New" panose="02070309020205020404" pitchFamily="49" charset="0"/>
              </a:rPr>
              <a:t>true</a:t>
            </a:r>
            <a:r>
              <a:rPr lang="en-US" altLang="en-US" sz="2400"/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In a </a:t>
            </a:r>
            <a:r>
              <a:rPr lang="en-US" altLang="en-US" sz="2400">
                <a:solidFill>
                  <a:srgbClr val="3333FF"/>
                </a:solidFill>
                <a:latin typeface="Courier New" panose="02070309020205020404" pitchFamily="49" charset="0"/>
              </a:rPr>
              <a:t>for</a:t>
            </a:r>
            <a:r>
              <a:rPr lang="en-US" altLang="en-US" sz="2400"/>
              <a:t> statement, you can omit all three statements—initial statement, loop condition, and update statement. The following is a legal </a:t>
            </a:r>
            <a:r>
              <a:rPr lang="en-US" altLang="en-US" sz="2400">
                <a:solidFill>
                  <a:srgbClr val="3333FF"/>
                </a:solidFill>
                <a:latin typeface="Courier New" panose="02070309020205020404" pitchFamily="49" charset="0"/>
              </a:rPr>
              <a:t>for</a:t>
            </a:r>
            <a:r>
              <a:rPr lang="en-US" altLang="en-US" sz="2400"/>
              <a:t> loop:</a:t>
            </a:r>
          </a:p>
          <a:p>
            <a:pPr>
              <a:lnSpc>
                <a:spcPct val="80000"/>
              </a:lnSpc>
            </a:pPr>
            <a:r>
              <a:rPr lang="en-US" altLang="en-US" sz="2400">
                <a:solidFill>
                  <a:srgbClr val="3333FF"/>
                </a:solidFill>
                <a:latin typeface="Courier New" panose="02070309020205020404" pitchFamily="49" charset="0"/>
              </a:rPr>
              <a:t>for</a:t>
            </a:r>
            <a:r>
              <a:rPr lang="en-US" altLang="en-US" sz="2400">
                <a:latin typeface="Courier New" panose="02070309020205020404" pitchFamily="49" charset="0"/>
              </a:rPr>
              <a:t> (;;)</a:t>
            </a:r>
          </a:p>
          <a:p>
            <a:pPr>
              <a:lnSpc>
                <a:spcPct val="80000"/>
              </a:lnSpc>
              <a:spcBef>
                <a:spcPct val="80000"/>
              </a:spcBef>
              <a:buFontTx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      cout &lt;&lt; "Hello" &lt;&lt; endl;</a:t>
            </a:r>
          </a:p>
          <a:p>
            <a:pPr>
              <a:lnSpc>
                <a:spcPct val="80000"/>
              </a:lnSpc>
            </a:pPr>
            <a:endParaRPr lang="en-US" altLang="en-US" sz="2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3414" name="Picture 6">
            <a:extLst>
              <a:ext uri="{FF2B5EF4-FFF2-40B4-BE49-F238E27FC236}">
                <a16:creationId xmlns:a16="http://schemas.microsoft.com/office/drawing/2014/main" id="{7FD09562-484C-4BFE-A686-5DE46CB1DF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401"/>
            <a:ext cx="22098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3415" name="Picture 7">
            <a:extLst>
              <a:ext uri="{FF2B5EF4-FFF2-40B4-BE49-F238E27FC236}">
                <a16:creationId xmlns:a16="http://schemas.microsoft.com/office/drawing/2014/main" id="{BC6F8C66-343A-4D90-B437-EDCDE9670C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990601"/>
            <a:ext cx="3886200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3416" name="Picture 8">
            <a:extLst>
              <a:ext uri="{FF2B5EF4-FFF2-40B4-BE49-F238E27FC236}">
                <a16:creationId xmlns:a16="http://schemas.microsoft.com/office/drawing/2014/main" id="{C97E9192-56DE-49B6-BA59-5ACF554E7B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01"/>
            <a:ext cx="23622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3417" name="Picture 9">
            <a:extLst>
              <a:ext uri="{FF2B5EF4-FFF2-40B4-BE49-F238E27FC236}">
                <a16:creationId xmlns:a16="http://schemas.microsoft.com/office/drawing/2014/main" id="{8D421D18-7541-48D1-968C-F08BEB35C4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962400"/>
            <a:ext cx="5257800" cy="110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3418" name="Picture 10">
            <a:extLst>
              <a:ext uri="{FF2B5EF4-FFF2-40B4-BE49-F238E27FC236}">
                <a16:creationId xmlns:a16="http://schemas.microsoft.com/office/drawing/2014/main" id="{A0D2BFBE-8FC5-4814-8D22-3788131D94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181601"/>
            <a:ext cx="78486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9AD29-C146-4913-9EE2-A625C6B22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C++ Programming: From Problem Analysis to Program Design, Third Edition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78369-ECB0-4243-BD80-3F788C008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13B3-195D-4110-8FE4-3DBC44E8F887}" type="slidenum">
              <a:rPr lang="ar-SA" altLang="en-US"/>
              <a:pPr/>
              <a:t>22</a:t>
            </a:fld>
            <a:endParaRPr lang="en-US" altLang="en-US"/>
          </a:p>
        </p:txBody>
      </p:sp>
      <p:sp>
        <p:nvSpPr>
          <p:cNvPr id="228354" name="Rectangle 2">
            <a:extLst>
              <a:ext uri="{FF2B5EF4-FFF2-40B4-BE49-F238E27FC236}">
                <a16:creationId xmlns:a16="http://schemas.microsoft.com/office/drawing/2014/main" id="{F940ECC7-A17D-4A22-900D-785BBAC348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do</a:t>
            </a:r>
            <a:r>
              <a:rPr lang="en-US" altLang="en-US"/>
              <a:t>…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/>
              <a:t> Loop</a:t>
            </a:r>
          </a:p>
        </p:txBody>
      </p:sp>
      <p:sp>
        <p:nvSpPr>
          <p:cNvPr id="228355" name="Rectangle 3">
            <a:extLst>
              <a:ext uri="{FF2B5EF4-FFF2-40B4-BE49-F238E27FC236}">
                <a16:creationId xmlns:a16="http://schemas.microsoft.com/office/drawing/2014/main" id="{F493F85D-30A7-43B7-9080-854EDE4AA8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The general form of a </a:t>
            </a:r>
            <a:r>
              <a:rPr lang="en-US" altLang="en-US" sz="2400">
                <a:solidFill>
                  <a:srgbClr val="3333FF"/>
                </a:solidFill>
                <a:latin typeface="Courier New" panose="02070309020205020404" pitchFamily="49" charset="0"/>
              </a:rPr>
              <a:t>do</a:t>
            </a:r>
            <a:r>
              <a:rPr lang="en-US" altLang="en-US" sz="2400"/>
              <a:t>...</a:t>
            </a:r>
            <a:r>
              <a:rPr lang="en-US" altLang="en-US" sz="2400">
                <a:solidFill>
                  <a:srgbClr val="3333FF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 sz="2400"/>
              <a:t> statement is:</a:t>
            </a:r>
          </a:p>
          <a:p>
            <a:pPr>
              <a:buFontTx/>
              <a:buNone/>
            </a:pPr>
            <a:r>
              <a:rPr lang="en-US" altLang="en-US" sz="2000"/>
              <a:t>		</a:t>
            </a:r>
            <a:r>
              <a:rPr lang="en-US" altLang="en-US" sz="2000">
                <a:latin typeface="Courier New" panose="02070309020205020404" pitchFamily="49" charset="0"/>
              </a:rPr>
              <a:t>do</a:t>
            </a:r>
          </a:p>
          <a:p>
            <a:pPr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	    statement</a:t>
            </a:r>
          </a:p>
          <a:p>
            <a:pPr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	</a:t>
            </a:r>
            <a:r>
              <a:rPr lang="en-US" altLang="en-US" sz="2000">
                <a:solidFill>
                  <a:srgbClr val="3333FF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 sz="2000">
                <a:latin typeface="Courier New" panose="02070309020205020404" pitchFamily="49" charset="0"/>
              </a:rPr>
              <a:t> (expression);</a:t>
            </a:r>
          </a:p>
          <a:p>
            <a:r>
              <a:rPr lang="en-US" altLang="en-US" sz="2400"/>
              <a:t>The statement executes first, and then the expression is evaluated </a:t>
            </a:r>
          </a:p>
          <a:p>
            <a:r>
              <a:rPr lang="en-US" altLang="en-US" sz="2400"/>
              <a:t>If the expression evaluates to </a:t>
            </a:r>
            <a:r>
              <a:rPr lang="en-US" altLang="en-US" sz="2400">
                <a:solidFill>
                  <a:srgbClr val="3333FF"/>
                </a:solidFill>
                <a:latin typeface="Courier New" panose="02070309020205020404" pitchFamily="49" charset="0"/>
              </a:rPr>
              <a:t>true</a:t>
            </a:r>
            <a:r>
              <a:rPr lang="en-US" altLang="en-US" sz="2400"/>
              <a:t>, the statement executes again</a:t>
            </a:r>
          </a:p>
          <a:p>
            <a:r>
              <a:rPr lang="en-US" altLang="en-US" sz="2400"/>
              <a:t>As long as the expression in a </a:t>
            </a:r>
            <a:r>
              <a:rPr lang="en-US" altLang="en-US" sz="2400">
                <a:solidFill>
                  <a:srgbClr val="3333FF"/>
                </a:solidFill>
                <a:latin typeface="Courier New" panose="02070309020205020404" pitchFamily="49" charset="0"/>
              </a:rPr>
              <a:t>do</a:t>
            </a:r>
            <a:r>
              <a:rPr lang="en-US" altLang="en-US" sz="2400"/>
              <a:t>...</a:t>
            </a:r>
            <a:r>
              <a:rPr lang="en-US" altLang="en-US" sz="2400">
                <a:solidFill>
                  <a:srgbClr val="3333FF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 sz="2400"/>
              <a:t> statement is </a:t>
            </a:r>
            <a:r>
              <a:rPr lang="en-US" altLang="en-US" sz="2400">
                <a:solidFill>
                  <a:srgbClr val="3333FF"/>
                </a:solidFill>
                <a:latin typeface="Courier New" panose="02070309020205020404" pitchFamily="49" charset="0"/>
              </a:rPr>
              <a:t>true</a:t>
            </a:r>
            <a:r>
              <a:rPr lang="en-US" altLang="en-US" sz="2400"/>
              <a:t>, the statement executes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39B50-1782-4322-BAE2-9552C55ED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C++ Programming: From Problem Analysis to Program Design, Third Edition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A434E-7261-4874-944B-AD482F394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1A08-A5FB-4A16-A46E-7204D8DD1061}" type="slidenum">
              <a:rPr lang="ar-SA" altLang="en-US"/>
              <a:pPr/>
              <a:t>23</a:t>
            </a:fld>
            <a:endParaRPr lang="en-US" altLang="en-US"/>
          </a:p>
        </p:txBody>
      </p:sp>
      <p:sp>
        <p:nvSpPr>
          <p:cNvPr id="229378" name="Rectangle 2">
            <a:extLst>
              <a:ext uri="{FF2B5EF4-FFF2-40B4-BE49-F238E27FC236}">
                <a16:creationId xmlns:a16="http://schemas.microsoft.com/office/drawing/2014/main" id="{1D8B5966-0108-4416-A658-3D0FC62DF8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The </a:t>
            </a:r>
            <a:r>
              <a:rPr lang="en-US" altLang="en-US" sz="3800">
                <a:solidFill>
                  <a:srgbClr val="3333FF"/>
                </a:solidFill>
                <a:latin typeface="Courier New" panose="02070309020205020404" pitchFamily="49" charset="0"/>
              </a:rPr>
              <a:t>do</a:t>
            </a:r>
            <a:r>
              <a:rPr lang="en-US" altLang="en-US" sz="3800"/>
              <a:t>…</a:t>
            </a:r>
            <a:r>
              <a:rPr lang="en-US" altLang="en-US" sz="3800">
                <a:solidFill>
                  <a:srgbClr val="3333FF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 sz="3800"/>
              <a:t> Loop (continued)</a:t>
            </a:r>
          </a:p>
        </p:txBody>
      </p:sp>
      <p:sp>
        <p:nvSpPr>
          <p:cNvPr id="229379" name="Rectangle 3">
            <a:extLst>
              <a:ext uri="{FF2B5EF4-FFF2-40B4-BE49-F238E27FC236}">
                <a16:creationId xmlns:a16="http://schemas.microsoft.com/office/drawing/2014/main" id="{4DC36D72-4156-4B78-BFD5-081174F24A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0000"/>
              </a:spcBef>
            </a:pPr>
            <a:r>
              <a:rPr lang="en-US" altLang="en-US"/>
              <a:t>To avoid an infinite loop, the loop body must contain a statement that makes the expression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false</a:t>
            </a:r>
          </a:p>
          <a:p>
            <a:pPr>
              <a:spcBef>
                <a:spcPct val="40000"/>
              </a:spcBef>
            </a:pPr>
            <a:r>
              <a:rPr lang="en-US" altLang="en-US"/>
              <a:t>The statement can be simple or compound</a:t>
            </a:r>
          </a:p>
          <a:p>
            <a:pPr>
              <a:spcBef>
                <a:spcPct val="40000"/>
              </a:spcBef>
            </a:pPr>
            <a:r>
              <a:rPr lang="en-US" altLang="en-US"/>
              <a:t>If compound, it must be in braces</a:t>
            </a:r>
          </a:p>
          <a:p>
            <a:pPr>
              <a:spcBef>
                <a:spcPct val="40000"/>
              </a:spcBef>
            </a:pP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do</a:t>
            </a:r>
            <a:r>
              <a:rPr lang="en-US" altLang="en-US"/>
              <a:t>...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/>
              <a:t> loop has an exit condition and always iterates at least once (unlike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for</a:t>
            </a:r>
            <a:r>
              <a:rPr lang="en-US" altLang="en-US"/>
              <a:t> and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/>
              <a:t>)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403" name="Picture 3" descr="C05F003">
            <a:extLst>
              <a:ext uri="{FF2B5EF4-FFF2-40B4-BE49-F238E27FC236}">
                <a16:creationId xmlns:a16="http://schemas.microsoft.com/office/drawing/2014/main" id="{EB130DD1-4B72-4031-84F1-127C23FEBF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81001"/>
            <a:ext cx="8534400" cy="500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435" name="Picture 3">
            <a:extLst>
              <a:ext uri="{FF2B5EF4-FFF2-40B4-BE49-F238E27FC236}">
                <a16:creationId xmlns:a16="http://schemas.microsoft.com/office/drawing/2014/main" id="{DC6AC77E-F7AF-4169-9116-94627802F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401"/>
            <a:ext cx="25908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4436" name="Picture 4">
            <a:extLst>
              <a:ext uri="{FF2B5EF4-FFF2-40B4-BE49-F238E27FC236}">
                <a16:creationId xmlns:a16="http://schemas.microsoft.com/office/drawing/2014/main" id="{D9478C80-9E9C-41F9-BEBD-F0570AADF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143000"/>
            <a:ext cx="5105400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5460" name="Picture 4">
            <a:extLst>
              <a:ext uri="{FF2B5EF4-FFF2-40B4-BE49-F238E27FC236}">
                <a16:creationId xmlns:a16="http://schemas.microsoft.com/office/drawing/2014/main" id="{B9856D9E-2B9F-4E04-A61E-501423F32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8601"/>
            <a:ext cx="2438400" cy="85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5461" name="Picture 5">
            <a:extLst>
              <a:ext uri="{FF2B5EF4-FFF2-40B4-BE49-F238E27FC236}">
                <a16:creationId xmlns:a16="http://schemas.microsoft.com/office/drawing/2014/main" id="{CDBD9BFB-E10E-4AF7-8EF5-B546189A7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371601"/>
            <a:ext cx="4419600" cy="274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5462" name="Picture 6">
            <a:extLst>
              <a:ext uri="{FF2B5EF4-FFF2-40B4-BE49-F238E27FC236}">
                <a16:creationId xmlns:a16="http://schemas.microsoft.com/office/drawing/2014/main" id="{D6619C44-00CF-4FFC-A4DE-A10108B25D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219201"/>
            <a:ext cx="4419600" cy="323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C4572-C56F-4470-8CBA-3E40A0E28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C++ Programming: From Problem Analysis to Program Design, Third Edition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514B1-627F-415A-8960-A8D8C41D5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85D65-1BFB-4772-B0DD-2E21CFDE53E4}" type="slidenum">
              <a:rPr lang="ar-SA" altLang="en-US"/>
              <a:pPr/>
              <a:t>27</a:t>
            </a:fld>
            <a:endParaRPr lang="en-US" altLang="en-US"/>
          </a:p>
        </p:txBody>
      </p:sp>
      <p:sp>
        <p:nvSpPr>
          <p:cNvPr id="231426" name="Rectangle 2">
            <a:extLst>
              <a:ext uri="{FF2B5EF4-FFF2-40B4-BE49-F238E27FC236}">
                <a16:creationId xmlns:a16="http://schemas.microsoft.com/office/drawing/2014/main" id="{AC48B65F-FB5C-4577-8138-8B616BC329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>
                <a:solidFill>
                  <a:srgbClr val="3333FF"/>
                </a:solidFill>
                <a:latin typeface="Courier New" panose="02070309020205020404" pitchFamily="49" charset="0"/>
              </a:rPr>
              <a:t>break</a:t>
            </a:r>
            <a:r>
              <a:rPr lang="en-US" altLang="en-US"/>
              <a:t> &amp; </a:t>
            </a:r>
            <a:r>
              <a:rPr lang="en-US" altLang="en-US" sz="3800">
                <a:solidFill>
                  <a:srgbClr val="3333FF"/>
                </a:solidFill>
                <a:latin typeface="Courier New" panose="02070309020205020404" pitchFamily="49" charset="0"/>
              </a:rPr>
              <a:t>continue</a:t>
            </a:r>
            <a:r>
              <a:rPr lang="en-US" altLang="en-US"/>
              <a:t> Statements</a:t>
            </a:r>
          </a:p>
        </p:txBody>
      </p:sp>
      <p:sp>
        <p:nvSpPr>
          <p:cNvPr id="231427" name="Rectangle 3">
            <a:extLst>
              <a:ext uri="{FF2B5EF4-FFF2-40B4-BE49-F238E27FC236}">
                <a16:creationId xmlns:a16="http://schemas.microsoft.com/office/drawing/2014/main" id="{9C3C3B90-1814-41AD-A490-4463CE1F42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60000"/>
              </a:spcBef>
            </a:pP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break</a:t>
            </a:r>
            <a:r>
              <a:rPr lang="en-US" altLang="en-US"/>
              <a:t> and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continue</a:t>
            </a:r>
            <a:r>
              <a:rPr lang="en-US" altLang="en-US"/>
              <a:t> alter the flow of control</a:t>
            </a:r>
          </a:p>
          <a:p>
            <a:pPr>
              <a:spcBef>
                <a:spcPct val="60000"/>
              </a:spcBef>
            </a:pPr>
            <a:r>
              <a:rPr lang="en-US" altLang="en-US"/>
              <a:t>When the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break</a:t>
            </a:r>
            <a:r>
              <a:rPr lang="en-US" altLang="en-US"/>
              <a:t> statement executes in a repetition structure, it immediately exits</a:t>
            </a:r>
          </a:p>
          <a:p>
            <a:pPr>
              <a:spcBef>
                <a:spcPct val="60000"/>
              </a:spcBef>
            </a:pPr>
            <a:r>
              <a:rPr lang="en-US" altLang="en-US"/>
              <a:t>The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break</a:t>
            </a:r>
            <a:r>
              <a:rPr lang="en-US" altLang="en-US"/>
              <a:t> statement, in a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switch</a:t>
            </a:r>
            <a:r>
              <a:rPr lang="en-US" altLang="en-US"/>
              <a:t> structure, provides an immediate exit</a:t>
            </a:r>
          </a:p>
          <a:p>
            <a:pPr>
              <a:spcBef>
                <a:spcPct val="60000"/>
              </a:spcBef>
            </a:pPr>
            <a:r>
              <a:rPr lang="en-US" altLang="en-US"/>
              <a:t>The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break</a:t>
            </a:r>
            <a:r>
              <a:rPr lang="en-US" altLang="en-US"/>
              <a:t> statement can be used in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/>
              <a:t>,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for</a:t>
            </a:r>
            <a:r>
              <a:rPr lang="en-US" altLang="en-US"/>
              <a:t>, and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do</a:t>
            </a:r>
            <a:r>
              <a:rPr lang="en-US" altLang="en-US"/>
              <a:t>...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/>
              <a:t> loops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52948-1EBE-4035-87D8-8E7D25A96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C++ Programming: From Problem Analysis to Program Design, Third Edition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EFF47-638E-4F42-A681-571FDBD81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13B3-287E-4728-87CD-AD0020000D32}" type="slidenum">
              <a:rPr lang="ar-SA" altLang="en-US"/>
              <a:pPr/>
              <a:t>28</a:t>
            </a:fld>
            <a:endParaRPr lang="en-US" altLang="en-US"/>
          </a:p>
        </p:txBody>
      </p:sp>
      <p:sp>
        <p:nvSpPr>
          <p:cNvPr id="232450" name="Rectangle 2">
            <a:extLst>
              <a:ext uri="{FF2B5EF4-FFF2-40B4-BE49-F238E27FC236}">
                <a16:creationId xmlns:a16="http://schemas.microsoft.com/office/drawing/2014/main" id="{91975107-804D-45BB-A943-31FFECD10F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>
                <a:solidFill>
                  <a:srgbClr val="3333FF"/>
                </a:solidFill>
                <a:latin typeface="Courier New" panose="02070309020205020404" pitchFamily="49" charset="0"/>
              </a:rPr>
              <a:t>break</a:t>
            </a:r>
            <a:r>
              <a:rPr lang="en-US" altLang="en-US"/>
              <a:t> &amp; </a:t>
            </a:r>
            <a:r>
              <a:rPr lang="en-US" altLang="en-US" sz="3800">
                <a:solidFill>
                  <a:srgbClr val="3333FF"/>
                </a:solidFill>
                <a:latin typeface="Courier New" panose="02070309020205020404" pitchFamily="49" charset="0"/>
              </a:rPr>
              <a:t>continue</a:t>
            </a:r>
            <a:r>
              <a:rPr lang="en-US" altLang="en-US"/>
              <a:t> Statements (continued)</a:t>
            </a:r>
          </a:p>
        </p:txBody>
      </p:sp>
      <p:sp>
        <p:nvSpPr>
          <p:cNvPr id="232451" name="Rectangle 3">
            <a:extLst>
              <a:ext uri="{FF2B5EF4-FFF2-40B4-BE49-F238E27FC236}">
                <a16:creationId xmlns:a16="http://schemas.microsoft.com/office/drawing/2014/main" id="{234C6052-1ED0-4089-962A-45BE2A74A0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altLang="en-US"/>
              <a:t>The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break</a:t>
            </a:r>
            <a:r>
              <a:rPr lang="en-US" altLang="en-US"/>
              <a:t> statement is used for two purposes:</a:t>
            </a:r>
          </a:p>
          <a:p>
            <a:pPr marL="952500" lvl="1" indent="-495300">
              <a:buFont typeface="Arial" panose="020B0604020202020204" pitchFamily="34" charset="0"/>
              <a:buAutoNum type="arabicPeriod"/>
            </a:pPr>
            <a:r>
              <a:rPr lang="en-US" altLang="en-US"/>
              <a:t>To exit early from a loop </a:t>
            </a:r>
          </a:p>
          <a:p>
            <a:pPr marL="952500" lvl="1" indent="-495300">
              <a:buFont typeface="Arial" panose="020B0604020202020204" pitchFamily="34" charset="0"/>
              <a:buAutoNum type="arabicPeriod"/>
            </a:pPr>
            <a:r>
              <a:rPr lang="en-US" altLang="en-US"/>
              <a:t>To skip the remainder of the switch structure</a:t>
            </a:r>
          </a:p>
          <a:p>
            <a:pPr marL="533400" indent="-533400"/>
            <a:r>
              <a:rPr lang="en-US" altLang="en-US"/>
              <a:t>After the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break</a:t>
            </a:r>
            <a:r>
              <a:rPr lang="en-US" altLang="en-US"/>
              <a:t> statement executes, the program continues with the first statement after the structure</a:t>
            </a:r>
          </a:p>
          <a:p>
            <a:pPr marL="533400" indent="-533400"/>
            <a:r>
              <a:rPr lang="en-US" altLang="en-US"/>
              <a:t>The use of a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break</a:t>
            </a:r>
            <a:r>
              <a:rPr lang="en-US" altLang="en-US"/>
              <a:t> statement in a loop can eliminate the use of certain (flag) variables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00A2B-8DC8-4BB5-90BF-37C304611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C++ Programming: From Problem Analysis to Program Design, Third Edition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D9C0D-34B7-40FC-B710-E9D74E8AF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6CBD-F221-4E4E-8ECC-C558ED42238B}" type="slidenum">
              <a:rPr lang="ar-SA" altLang="en-US"/>
              <a:pPr/>
              <a:t>29</a:t>
            </a:fld>
            <a:endParaRPr lang="en-US" altLang="en-US"/>
          </a:p>
        </p:txBody>
      </p:sp>
      <p:sp>
        <p:nvSpPr>
          <p:cNvPr id="233474" name="Rectangle 2">
            <a:extLst>
              <a:ext uri="{FF2B5EF4-FFF2-40B4-BE49-F238E27FC236}">
                <a16:creationId xmlns:a16="http://schemas.microsoft.com/office/drawing/2014/main" id="{7BE8FA6B-CAFE-4386-B30B-6603B463BD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>
                <a:solidFill>
                  <a:srgbClr val="3333FF"/>
                </a:solidFill>
                <a:latin typeface="Courier New" panose="02070309020205020404" pitchFamily="49" charset="0"/>
              </a:rPr>
              <a:t>break</a:t>
            </a:r>
            <a:r>
              <a:rPr lang="en-US" altLang="en-US"/>
              <a:t> &amp; </a:t>
            </a:r>
            <a:r>
              <a:rPr lang="en-US" altLang="en-US" sz="3800">
                <a:solidFill>
                  <a:srgbClr val="3333FF"/>
                </a:solidFill>
                <a:latin typeface="Courier New" panose="02070309020205020404" pitchFamily="49" charset="0"/>
              </a:rPr>
              <a:t>continue</a:t>
            </a:r>
            <a:r>
              <a:rPr lang="en-US" altLang="en-US"/>
              <a:t> Statements (continued)</a:t>
            </a:r>
          </a:p>
        </p:txBody>
      </p:sp>
      <p:sp>
        <p:nvSpPr>
          <p:cNvPr id="233475" name="Rectangle 3">
            <a:extLst>
              <a:ext uri="{FF2B5EF4-FFF2-40B4-BE49-F238E27FC236}">
                <a16:creationId xmlns:a16="http://schemas.microsoft.com/office/drawing/2014/main" id="{A804ADCB-D87E-49A2-9A9C-962AF2200D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0" y="1905001"/>
            <a:ext cx="7772400" cy="4225925"/>
          </a:xfrm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continue</a:t>
            </a:r>
            <a:r>
              <a:rPr lang="en-US" altLang="en-US"/>
              <a:t> is used in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/>
              <a:t>,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for</a:t>
            </a:r>
            <a:r>
              <a:rPr lang="en-US" altLang="en-US"/>
              <a:t>, and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do</a:t>
            </a:r>
            <a:r>
              <a:rPr lang="en-US" altLang="en-US"/>
              <a:t>…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/>
              <a:t> structures</a:t>
            </a:r>
          </a:p>
          <a:p>
            <a:pPr>
              <a:spcBef>
                <a:spcPct val="100000"/>
              </a:spcBef>
            </a:pPr>
            <a:r>
              <a:rPr lang="en-US" altLang="en-US"/>
              <a:t>When executed in a loop</a:t>
            </a:r>
          </a:p>
          <a:p>
            <a:pPr lvl="1">
              <a:spcBef>
                <a:spcPct val="100000"/>
              </a:spcBef>
            </a:pPr>
            <a:r>
              <a:rPr lang="en-US" altLang="en-US"/>
              <a:t>It skips remaining statements and proceeds with the next iteration of the loop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D914E-D535-4F09-9F17-8D13F5D8F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C++ Programming: From Problem Analysis to Program Design, Third Edition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66488-034C-49C9-9640-DA07F5F0C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4B98-9BF0-4D19-90FE-0F3C6F201579}" type="slidenum">
              <a:rPr lang="ar-SA" altLang="en-US"/>
              <a:pPr/>
              <a:t>3</a:t>
            </a:fld>
            <a:endParaRPr lang="en-US" altLang="en-US"/>
          </a:p>
        </p:txBody>
      </p:sp>
      <p:sp>
        <p:nvSpPr>
          <p:cNvPr id="100354" name="Rectangle 2">
            <a:extLst>
              <a:ext uri="{FF2B5EF4-FFF2-40B4-BE49-F238E27FC236}">
                <a16:creationId xmlns:a16="http://schemas.microsoft.com/office/drawing/2014/main" id="{FAE7282B-473F-488B-8D2C-DA7AF93FEE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Objectives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A5E49A38-FC02-4CD0-A98E-7BB7B1F2D0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0" y="1600201"/>
            <a:ext cx="7772400" cy="4530725"/>
          </a:xfrm>
        </p:spPr>
        <p:txBody>
          <a:bodyPr/>
          <a:lstStyle/>
          <a:p>
            <a:pPr>
              <a:spcBef>
                <a:spcPct val="40000"/>
              </a:spcBef>
              <a:buFontTx/>
              <a:buNone/>
            </a:pPr>
            <a:r>
              <a:rPr lang="en-US" altLang="en-US"/>
              <a:t>In this chapter you will:</a:t>
            </a:r>
          </a:p>
          <a:p>
            <a:pPr>
              <a:spcBef>
                <a:spcPct val="40000"/>
              </a:spcBef>
            </a:pPr>
            <a:r>
              <a:rPr lang="en-US" altLang="en-US"/>
              <a:t>Learn about repetition (looping) control structures</a:t>
            </a:r>
          </a:p>
          <a:p>
            <a:pPr>
              <a:spcBef>
                <a:spcPct val="40000"/>
              </a:spcBef>
            </a:pPr>
            <a:r>
              <a:rPr lang="en-US" altLang="en-US"/>
              <a:t>Explore how to construct and use count-controlled, sentinel-controlled, flag-controlled, and EOF-controlled repetition structures</a:t>
            </a:r>
          </a:p>
          <a:p>
            <a:pPr>
              <a:spcBef>
                <a:spcPct val="40000"/>
              </a:spcBef>
            </a:pPr>
            <a:r>
              <a:rPr lang="en-US" altLang="en-US"/>
              <a:t>Examine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break</a:t>
            </a:r>
            <a:r>
              <a:rPr lang="en-US" altLang="en-US"/>
              <a:t> and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continue</a:t>
            </a:r>
            <a:r>
              <a:rPr lang="en-US" altLang="en-US"/>
              <a:t> statements</a:t>
            </a:r>
          </a:p>
          <a:p>
            <a:pPr>
              <a:spcBef>
                <a:spcPct val="40000"/>
              </a:spcBef>
            </a:pPr>
            <a:r>
              <a:rPr lang="en-US" altLang="en-US"/>
              <a:t>Discover how to form and use nested control structures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122EB-5892-4809-A950-BFE4CECAE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C++ Programming: From Problem Analysis to Program Design, Third Edition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1FA36-FAB0-45AC-A389-8B2AFC4D2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8335F-49FB-4B98-B4AE-0C2EEB83B604}" type="slidenum">
              <a:rPr lang="ar-SA" altLang="en-US"/>
              <a:pPr/>
              <a:t>30</a:t>
            </a:fld>
            <a:endParaRPr lang="en-US" altLang="en-US"/>
          </a:p>
        </p:txBody>
      </p:sp>
      <p:sp>
        <p:nvSpPr>
          <p:cNvPr id="266242" name="Rectangle 2">
            <a:extLst>
              <a:ext uri="{FF2B5EF4-FFF2-40B4-BE49-F238E27FC236}">
                <a16:creationId xmlns:a16="http://schemas.microsoft.com/office/drawing/2014/main" id="{4324CC24-C07D-4A94-B12C-7BDC3C7D28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>
                <a:solidFill>
                  <a:srgbClr val="3333FF"/>
                </a:solidFill>
                <a:latin typeface="Courier New" panose="02070309020205020404" pitchFamily="49" charset="0"/>
              </a:rPr>
              <a:t>break</a:t>
            </a:r>
            <a:r>
              <a:rPr lang="en-US" altLang="en-US"/>
              <a:t> &amp; </a:t>
            </a:r>
            <a:r>
              <a:rPr lang="en-US" altLang="en-US" sz="3800">
                <a:solidFill>
                  <a:srgbClr val="3333FF"/>
                </a:solidFill>
                <a:latin typeface="Courier New" panose="02070309020205020404" pitchFamily="49" charset="0"/>
              </a:rPr>
              <a:t>continue</a:t>
            </a:r>
            <a:r>
              <a:rPr lang="en-US" altLang="en-US"/>
              <a:t> Statements (continued)</a:t>
            </a:r>
          </a:p>
        </p:txBody>
      </p:sp>
      <p:sp>
        <p:nvSpPr>
          <p:cNvPr id="266243" name="Rectangle 3">
            <a:extLst>
              <a:ext uri="{FF2B5EF4-FFF2-40B4-BE49-F238E27FC236}">
                <a16:creationId xmlns:a16="http://schemas.microsoft.com/office/drawing/2014/main" id="{E875C876-A292-4E54-8D4D-F2E5CA9BEA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0" y="1905001"/>
            <a:ext cx="7772400" cy="4225925"/>
          </a:xfrm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 altLang="en-US"/>
              <a:t>In a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/>
              <a:t> and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do</a:t>
            </a:r>
            <a:r>
              <a:rPr lang="en-US" altLang="en-US"/>
              <a:t>…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/>
              <a:t> structure</a:t>
            </a:r>
          </a:p>
          <a:p>
            <a:pPr lvl="1">
              <a:spcBef>
                <a:spcPct val="100000"/>
              </a:spcBef>
            </a:pPr>
            <a:r>
              <a:rPr lang="en-US" altLang="en-US"/>
              <a:t>Expression (loop-continue test) is evaluated immediately after the continue statement</a:t>
            </a:r>
          </a:p>
          <a:p>
            <a:pPr>
              <a:spcBef>
                <a:spcPct val="100000"/>
              </a:spcBef>
            </a:pPr>
            <a:r>
              <a:rPr lang="en-US" altLang="en-US"/>
              <a:t>In a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for</a:t>
            </a:r>
            <a:r>
              <a:rPr lang="en-US" altLang="en-US"/>
              <a:t> structure, the update statement is executed after the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continue</a:t>
            </a:r>
            <a:r>
              <a:rPr lang="en-US" altLang="en-US"/>
              <a:t> statement</a:t>
            </a:r>
          </a:p>
          <a:p>
            <a:pPr lvl="1">
              <a:spcBef>
                <a:spcPct val="100000"/>
              </a:spcBef>
            </a:pPr>
            <a:r>
              <a:rPr lang="en-US" altLang="en-US"/>
              <a:t>Then the loop condition executes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CCF8D-C0A7-4300-B409-1F295E665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C++ Programming: From Problem Analysis to Program Design, Third Edition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2D584-BF47-4FCA-9CEC-A110D3C8D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51432-FC2C-4B1D-B412-B7CB896B0FDC}" type="slidenum">
              <a:rPr lang="ar-SA" altLang="en-US"/>
              <a:pPr/>
              <a:t>31</a:t>
            </a:fld>
            <a:endParaRPr lang="en-US" altLang="en-US"/>
          </a:p>
        </p:txBody>
      </p:sp>
      <p:sp>
        <p:nvSpPr>
          <p:cNvPr id="234498" name="Rectangle 2">
            <a:extLst>
              <a:ext uri="{FF2B5EF4-FFF2-40B4-BE49-F238E27FC236}">
                <a16:creationId xmlns:a16="http://schemas.microsoft.com/office/drawing/2014/main" id="{52AAC63F-FFD4-4D75-87E6-437D8F45DF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Nested Control Structures</a:t>
            </a:r>
          </a:p>
        </p:txBody>
      </p:sp>
      <p:sp>
        <p:nvSpPr>
          <p:cNvPr id="234499" name="Rectangle 3">
            <a:extLst>
              <a:ext uri="{FF2B5EF4-FFF2-40B4-BE49-F238E27FC236}">
                <a16:creationId xmlns:a16="http://schemas.microsoft.com/office/drawing/2014/main" id="{21CEB616-D169-47F0-83D4-21BB3D5037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Suppose we want to create the following pattern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		</a:t>
            </a:r>
            <a:r>
              <a:rPr lang="en-US" altLang="en-US">
                <a:latin typeface="Courier New" panose="02070309020205020404" pitchFamily="49" charset="0"/>
              </a:rPr>
              <a:t>*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	**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	***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	****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	*****</a:t>
            </a:r>
          </a:p>
          <a:p>
            <a:pPr>
              <a:lnSpc>
                <a:spcPct val="90000"/>
              </a:lnSpc>
            </a:pPr>
            <a:r>
              <a:rPr lang="en-US" altLang="en-US"/>
              <a:t>In the first line, we want to print one star, in the second line two stars and so on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DEE69-D53C-4BE5-AE56-1BB0F9C12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C++ Programming: From Problem Analysis to Program Design, Third Edition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ACD8F-E1EC-4032-9704-602926818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BAB4-A133-4F34-8037-FC8713C5A9FF}" type="slidenum">
              <a:rPr lang="ar-SA" altLang="en-US"/>
              <a:pPr/>
              <a:t>32</a:t>
            </a:fld>
            <a:endParaRPr lang="en-US" altLang="en-US"/>
          </a:p>
        </p:txBody>
      </p:sp>
      <p:sp>
        <p:nvSpPr>
          <p:cNvPr id="235522" name="Rectangle 2">
            <a:extLst>
              <a:ext uri="{FF2B5EF4-FFF2-40B4-BE49-F238E27FC236}">
                <a16:creationId xmlns:a16="http://schemas.microsoft.com/office/drawing/2014/main" id="{3ADF1670-747F-4B42-A59C-41B6C780A4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Nested Control Structures (continued)</a:t>
            </a:r>
          </a:p>
        </p:txBody>
      </p:sp>
      <p:sp>
        <p:nvSpPr>
          <p:cNvPr id="235523" name="Rectangle 3">
            <a:extLst>
              <a:ext uri="{FF2B5EF4-FFF2-40B4-BE49-F238E27FC236}">
                <a16:creationId xmlns:a16="http://schemas.microsoft.com/office/drawing/2014/main" id="{5F124F48-0AF3-4FB7-A7CB-66540EDD11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/>
              <a:t>Since five lines are to be printed, we start with the following for statement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/>
              <a:t>		</a:t>
            </a:r>
            <a:r>
              <a:rPr lang="en-US" altLang="en-US" sz="2400">
                <a:solidFill>
                  <a:srgbClr val="3333FF"/>
                </a:solidFill>
                <a:latin typeface="Courier New" panose="02070309020205020404" pitchFamily="49" charset="0"/>
              </a:rPr>
              <a:t>for</a:t>
            </a:r>
            <a:r>
              <a:rPr lang="en-US" altLang="en-US" sz="2400">
                <a:latin typeface="Courier New" panose="02070309020205020404" pitchFamily="49" charset="0"/>
              </a:rPr>
              <a:t> (i = 1; i &lt;= 5 ; i++)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The value of </a:t>
            </a:r>
            <a:r>
              <a:rPr lang="en-US" altLang="en-US">
                <a:latin typeface="Courier New" panose="02070309020205020404" pitchFamily="49" charset="0"/>
              </a:rPr>
              <a:t>i</a:t>
            </a:r>
            <a:r>
              <a:rPr lang="en-US" altLang="en-US"/>
              <a:t> in the first iteration is </a:t>
            </a:r>
            <a:r>
              <a:rPr lang="en-US" altLang="en-US">
                <a:latin typeface="Courier New" panose="02070309020205020404" pitchFamily="49" charset="0"/>
              </a:rPr>
              <a:t>1</a:t>
            </a:r>
            <a:r>
              <a:rPr lang="en-US" altLang="en-US"/>
              <a:t>, in the second iteration it is </a:t>
            </a:r>
            <a:r>
              <a:rPr lang="en-US" altLang="en-US">
                <a:latin typeface="Courier New" panose="02070309020205020404" pitchFamily="49" charset="0"/>
              </a:rPr>
              <a:t>2</a:t>
            </a:r>
            <a:r>
              <a:rPr lang="en-US" altLang="en-US"/>
              <a:t>, and so on 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Can use the value of </a:t>
            </a:r>
            <a:r>
              <a:rPr lang="en-US" altLang="en-US">
                <a:latin typeface="Courier New" panose="02070309020205020404" pitchFamily="49" charset="0"/>
              </a:rPr>
              <a:t>i</a:t>
            </a:r>
            <a:r>
              <a:rPr lang="en-US" altLang="en-US"/>
              <a:t> as limit condition in another for loop nested within this loop to control the number of starts in a line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3462C-7960-46C9-8CCD-668FB464E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C++ Programming: From Problem Analysis to Program Design, Third Edition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F6F09-08DB-4A26-8572-A0BF66B20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6A86-2B28-4068-A056-B5A16B8CE0A9}" type="slidenum">
              <a:rPr lang="ar-SA" altLang="en-US"/>
              <a:pPr/>
              <a:t>33</a:t>
            </a:fld>
            <a:endParaRPr lang="en-US" altLang="en-US"/>
          </a:p>
        </p:txBody>
      </p:sp>
      <p:sp>
        <p:nvSpPr>
          <p:cNvPr id="236546" name="Rectangle 2">
            <a:extLst>
              <a:ext uri="{FF2B5EF4-FFF2-40B4-BE49-F238E27FC236}">
                <a16:creationId xmlns:a16="http://schemas.microsoft.com/office/drawing/2014/main" id="{30B18A92-BB20-4909-8D4B-794E3EF5B1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Nested Control Structures (continued)</a:t>
            </a:r>
          </a:p>
        </p:txBody>
      </p:sp>
      <p:sp>
        <p:nvSpPr>
          <p:cNvPr id="236547" name="Rectangle 3">
            <a:extLst>
              <a:ext uri="{FF2B5EF4-FFF2-40B4-BE49-F238E27FC236}">
                <a16:creationId xmlns:a16="http://schemas.microsoft.com/office/drawing/2014/main" id="{03318DCF-F228-46B4-8ED6-F2A37E69A4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syntax is:</a:t>
            </a:r>
          </a:p>
          <a:p>
            <a:pPr>
              <a:buFontTx/>
              <a:buNone/>
            </a:pPr>
            <a:r>
              <a:rPr lang="en-US" altLang="en-US"/>
              <a:t>		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for</a:t>
            </a:r>
            <a:r>
              <a:rPr lang="en-US" altLang="en-US">
                <a:latin typeface="Courier New" panose="02070309020205020404" pitchFamily="49" charset="0"/>
              </a:rPr>
              <a:t> (i = 1; i &lt;= 5 ; i++)</a:t>
            </a:r>
          </a:p>
          <a:p>
            <a:pPr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	{</a:t>
            </a:r>
          </a:p>
          <a:p>
            <a:pPr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	   	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for</a:t>
            </a:r>
            <a:r>
              <a:rPr lang="en-US" altLang="en-US">
                <a:latin typeface="Courier New" panose="02070309020205020404" pitchFamily="49" charset="0"/>
              </a:rPr>
              <a:t> (j = 1; j &lt;= i; j++)</a:t>
            </a:r>
          </a:p>
          <a:p>
            <a:pPr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	     	cout &lt;&lt; "*";</a:t>
            </a:r>
          </a:p>
          <a:p>
            <a:pPr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	   	cout &lt;&lt; endl;</a:t>
            </a:r>
          </a:p>
          <a:p>
            <a:pPr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	}</a:t>
            </a:r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C02BF-0BF6-497B-A6AC-3B9791F69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C++ Programming: From Problem Analysis to Program Design, Third Edition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16CB20-82D0-4E09-AA2E-4C6096D4B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0895-C8A7-41EA-8B4D-E2CED83FE427}" type="slidenum">
              <a:rPr lang="ar-SA" altLang="en-US"/>
              <a:pPr/>
              <a:t>34</a:t>
            </a:fld>
            <a:endParaRPr lang="en-US" altLang="en-US"/>
          </a:p>
        </p:txBody>
      </p:sp>
      <p:sp>
        <p:nvSpPr>
          <p:cNvPr id="237570" name="Rectangle 2">
            <a:extLst>
              <a:ext uri="{FF2B5EF4-FFF2-40B4-BE49-F238E27FC236}">
                <a16:creationId xmlns:a16="http://schemas.microsoft.com/office/drawing/2014/main" id="{A57F4A50-90FC-4023-82EB-93661183CE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Nested Control Structures (continued)</a:t>
            </a:r>
          </a:p>
        </p:txBody>
      </p:sp>
      <p:sp>
        <p:nvSpPr>
          <p:cNvPr id="237571" name="Rectangle 3">
            <a:extLst>
              <a:ext uri="{FF2B5EF4-FFF2-40B4-BE49-F238E27FC236}">
                <a16:creationId xmlns:a16="http://schemas.microsoft.com/office/drawing/2014/main" id="{E5B152D6-E114-4ADB-8F7C-D3F48F724C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/>
              <a:t>What pattern does the code produce if we replace the first for statement with the following?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	</a:t>
            </a:r>
            <a:r>
              <a:rPr lang="en-US" altLang="en-US" sz="2400">
                <a:solidFill>
                  <a:srgbClr val="3333FF"/>
                </a:solidFill>
                <a:latin typeface="Courier New" panose="02070309020205020404" pitchFamily="49" charset="0"/>
              </a:rPr>
              <a:t>for</a:t>
            </a:r>
            <a:r>
              <a:rPr lang="en-US" altLang="en-US" sz="2400">
                <a:latin typeface="Courier New" panose="02070309020205020404" pitchFamily="49" charset="0"/>
              </a:rPr>
              <a:t> (i = 5; i &gt;= 1; i--)</a:t>
            </a:r>
          </a:p>
          <a:p>
            <a:pPr>
              <a:lnSpc>
                <a:spcPct val="80000"/>
              </a:lnSpc>
            </a:pPr>
            <a:r>
              <a:rPr lang="en-US" altLang="en-US"/>
              <a:t>Answer: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	</a:t>
            </a:r>
            <a:r>
              <a:rPr lang="en-US" altLang="en-US" sz="2400">
                <a:latin typeface="Courier New" panose="02070309020205020404" pitchFamily="49" charset="0"/>
              </a:rPr>
              <a:t>*****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	****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	***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	**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	*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63BC8-0A36-4FB4-8F35-574723EF2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C++ Programming: From Problem Analysis to Program Design, Third Edition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BB57D-51F3-422A-930E-53A514F36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914B1-9E83-48AD-9D69-375F65E04205}" type="slidenum">
              <a:rPr lang="ar-SA" altLang="en-US"/>
              <a:pPr/>
              <a:t>35</a:t>
            </a:fld>
            <a:endParaRPr lang="en-US" altLang="en-US"/>
          </a:p>
        </p:txBody>
      </p:sp>
      <p:sp>
        <p:nvSpPr>
          <p:cNvPr id="256002" name="Rectangle 2">
            <a:extLst>
              <a:ext uri="{FF2B5EF4-FFF2-40B4-BE49-F238E27FC236}">
                <a16:creationId xmlns:a16="http://schemas.microsoft.com/office/drawing/2014/main" id="{3DE3A25F-1D20-4441-9102-87F748CABE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228600"/>
            <a:ext cx="7793038" cy="1143000"/>
          </a:xfrm>
        </p:spPr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256003" name="Rectangle 3">
            <a:extLst>
              <a:ext uri="{FF2B5EF4-FFF2-40B4-BE49-F238E27FC236}">
                <a16:creationId xmlns:a16="http://schemas.microsoft.com/office/drawing/2014/main" id="{1C75E659-AC67-4C00-B01A-1BD203E547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4600" y="1828800"/>
            <a:ext cx="7696200" cy="4267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en-US"/>
              <a:t>C++ has three looping (repetition) structures: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/>
              <a:t>,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for</a:t>
            </a:r>
            <a:r>
              <a:rPr lang="en-US" altLang="en-US"/>
              <a:t>, and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do</a:t>
            </a:r>
            <a:r>
              <a:rPr lang="en-US" altLang="en-US"/>
              <a:t>…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while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/>
              <a:t>,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for</a:t>
            </a:r>
            <a:r>
              <a:rPr lang="en-US" altLang="en-US"/>
              <a:t>, and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do</a:t>
            </a:r>
            <a:r>
              <a:rPr lang="en-US" altLang="en-US"/>
              <a:t> are reserved words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/>
              <a:t> and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for</a:t>
            </a:r>
            <a:r>
              <a:rPr lang="en-US" altLang="en-US"/>
              <a:t> loops are called pre-test loops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do</a:t>
            </a:r>
            <a:r>
              <a:rPr lang="en-US" altLang="en-US"/>
              <a:t>...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/>
              <a:t> loop is called a post-test loop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/>
              <a:t> and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for</a:t>
            </a:r>
            <a:r>
              <a:rPr lang="en-US" altLang="en-US"/>
              <a:t> may not execute at all, but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do</a:t>
            </a:r>
            <a:r>
              <a:rPr lang="en-US" altLang="en-US"/>
              <a:t>...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/>
              <a:t> always executes at least once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AF341-4C1C-4FC5-A536-599B80199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C++ Programming: From Problem Analysis to Program Design, Third Edition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C5064-B27E-4128-B729-A18C7BA72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F32A-8C7C-4A08-AF75-2A2B8B179439}" type="slidenum">
              <a:rPr lang="ar-SA" altLang="en-US"/>
              <a:pPr/>
              <a:t>36</a:t>
            </a:fld>
            <a:endParaRPr lang="en-US" altLang="en-US"/>
          </a:p>
        </p:txBody>
      </p:sp>
      <p:sp>
        <p:nvSpPr>
          <p:cNvPr id="257026" name="Rectangle 2">
            <a:extLst>
              <a:ext uri="{FF2B5EF4-FFF2-40B4-BE49-F238E27FC236}">
                <a16:creationId xmlns:a16="http://schemas.microsoft.com/office/drawing/2014/main" id="{3F2519FC-FF4A-4138-B293-25FBAC5D12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 (continued)</a:t>
            </a:r>
          </a:p>
        </p:txBody>
      </p:sp>
      <p:sp>
        <p:nvSpPr>
          <p:cNvPr id="257027" name="Rectangle 3">
            <a:extLst>
              <a:ext uri="{FF2B5EF4-FFF2-40B4-BE49-F238E27FC236}">
                <a16:creationId xmlns:a16="http://schemas.microsoft.com/office/drawing/2014/main" id="{36852D85-7231-4333-8664-48FCDBE873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0" y="1676401"/>
            <a:ext cx="7772400" cy="4454525"/>
          </a:xfrm>
        </p:spPr>
        <p:txBody>
          <a:bodyPr/>
          <a:lstStyle/>
          <a:p>
            <a:r>
              <a:rPr lang="en-US" altLang="en-US" u="sng">
                <a:solidFill>
                  <a:srgbClr val="3333FF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/>
              <a:t>: expression is the decision maker, and the statement is the body of the loop</a:t>
            </a:r>
          </a:p>
          <a:p>
            <a:r>
              <a:rPr lang="en-US" altLang="en-US"/>
              <a:t>In a counter-controlled while loop, </a:t>
            </a:r>
          </a:p>
          <a:p>
            <a:pPr lvl="1"/>
            <a:r>
              <a:rPr lang="en-US" altLang="en-US" sz="2200"/>
              <a:t>Initialize counter before loop</a:t>
            </a:r>
          </a:p>
          <a:p>
            <a:pPr lvl="1"/>
            <a:r>
              <a:rPr lang="en-US" altLang="en-US" sz="2200"/>
              <a:t>Body must contain a statement that changes the value of the counter variable</a:t>
            </a:r>
          </a:p>
          <a:p>
            <a:r>
              <a:rPr lang="en-US" altLang="en-US"/>
              <a:t>A sentinel-controlled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/>
              <a:t> loop uses a sentinel to control the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/>
              <a:t> loop</a:t>
            </a:r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1B54A-36BE-44CD-B234-CB119C728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2D873-D066-4AD5-B08B-A8ED31480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759260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C3553-5B1B-4655-88CB-F307A0C76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C++ Programming: From Problem Analysis to Program Design, Third Edition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AA9C4-DF3A-4A71-94BD-5C08CDCB7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4F61-0340-497C-871F-7A1A37BAD692}" type="slidenum">
              <a:rPr lang="ar-SA" altLang="en-US"/>
              <a:pPr/>
              <a:t>4</a:t>
            </a:fld>
            <a:endParaRPr lang="en-US" altLang="en-US"/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ABA7671D-7701-4F1C-AC44-0935BF94AF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Is Repetition Needed?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041FEB9A-5E05-44E3-84D1-6EF3520DC9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Repetition allows you to efficiently use variables</a:t>
            </a:r>
          </a:p>
          <a:p>
            <a:r>
              <a:rPr lang="en-US" altLang="en-US"/>
              <a:t>Can input, add, and average multiple numbers using a limited number of variables</a:t>
            </a:r>
          </a:p>
          <a:p>
            <a:r>
              <a:rPr lang="en-US" altLang="en-US"/>
              <a:t>For example, to add five numbers:</a:t>
            </a:r>
          </a:p>
          <a:p>
            <a:pPr lvl="1"/>
            <a:r>
              <a:rPr lang="en-US" altLang="en-US"/>
              <a:t>Declare a variable for each number, input the numbers and add the variables together</a:t>
            </a:r>
          </a:p>
          <a:p>
            <a:pPr lvl="1"/>
            <a:r>
              <a:rPr lang="en-US" altLang="en-US"/>
              <a:t>Create a loop that reads a number into a variable and adds it to a variable that contains the sum of the numbers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0A8CF-F569-447A-BEF7-7BF9AB994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C++ Programming: From Problem Analysis to Program Design, Third Edition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8B01F-C0C8-43F2-AB25-D4CF1AF2D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37C7-0123-4EE9-A620-CFB1028D2984}" type="slidenum">
              <a:rPr lang="ar-SA" altLang="en-US"/>
              <a:pPr/>
              <a:t>5</a:t>
            </a:fld>
            <a:endParaRPr lang="en-US" altLang="en-US"/>
          </a:p>
        </p:txBody>
      </p:sp>
      <p:sp>
        <p:nvSpPr>
          <p:cNvPr id="212994" name="Rectangle 2">
            <a:extLst>
              <a:ext uri="{FF2B5EF4-FFF2-40B4-BE49-F238E27FC236}">
                <a16:creationId xmlns:a16="http://schemas.microsoft.com/office/drawing/2014/main" id="{6B99EE06-3C0A-434A-A72D-1650A9A4B9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/>
              <a:t> Loop</a:t>
            </a:r>
          </a:p>
        </p:txBody>
      </p:sp>
      <p:sp>
        <p:nvSpPr>
          <p:cNvPr id="212995" name="Rectangle 3">
            <a:extLst>
              <a:ext uri="{FF2B5EF4-FFF2-40B4-BE49-F238E27FC236}">
                <a16:creationId xmlns:a16="http://schemas.microsoft.com/office/drawing/2014/main" id="{B5B4296B-FD27-4712-83B5-025B0341AA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general form of the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/>
              <a:t> statement is:</a:t>
            </a:r>
          </a:p>
          <a:p>
            <a:pPr>
              <a:buFontTx/>
              <a:buNone/>
            </a:pPr>
            <a:r>
              <a:rPr lang="en-US" altLang="en-US" sz="2400"/>
              <a:t>	 </a:t>
            </a:r>
            <a:r>
              <a:rPr lang="en-US" altLang="en-US" sz="2400">
                <a:solidFill>
                  <a:srgbClr val="3333FF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 sz="2400">
                <a:latin typeface="Courier New" panose="02070309020205020404" pitchFamily="49" charset="0"/>
              </a:rPr>
              <a:t> (expression)</a:t>
            </a:r>
          </a:p>
          <a:p>
            <a:pPr>
              <a:buFontTx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    statement</a:t>
            </a:r>
          </a:p>
          <a:p>
            <a:pPr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/>
              <a:t> is a reserved word</a:t>
            </a:r>
          </a:p>
          <a:p>
            <a:r>
              <a:rPr lang="en-US" altLang="en-US"/>
              <a:t>Statement can be simple or compound</a:t>
            </a:r>
          </a:p>
          <a:p>
            <a:r>
              <a:rPr lang="en-US" altLang="en-US"/>
              <a:t>Expression acts as a decision maker and is usually a logical expression </a:t>
            </a:r>
          </a:p>
          <a:p>
            <a:r>
              <a:rPr lang="en-US" altLang="en-US"/>
              <a:t>Statement is called the body of the loop </a:t>
            </a:r>
          </a:p>
          <a:p>
            <a:r>
              <a:rPr lang="en-US" altLang="en-US"/>
              <a:t>The parentheses are part of the syntax</a:t>
            </a:r>
          </a:p>
          <a:p>
            <a:pPr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0465E3-2E73-4FEB-B2C1-AC9C41B72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C++ Programming: From Problem Analysis to Program Design, Third Edition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4BF1C-FD81-410F-AEDC-C4F2B008D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191B-00F4-4B3A-9824-D0FA1CCAA90E}" type="slidenum">
              <a:rPr lang="ar-SA" altLang="en-US"/>
              <a:pPr/>
              <a:t>6</a:t>
            </a:fld>
            <a:endParaRPr lang="en-US" altLang="en-US"/>
          </a:p>
        </p:txBody>
      </p:sp>
      <p:sp>
        <p:nvSpPr>
          <p:cNvPr id="214018" name="Rectangle 2">
            <a:extLst>
              <a:ext uri="{FF2B5EF4-FFF2-40B4-BE49-F238E27FC236}">
                <a16:creationId xmlns:a16="http://schemas.microsoft.com/office/drawing/2014/main" id="{D8056A84-77C8-4D3D-96B2-8190F0ED1E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/>
              <a:t> Loop (continued)</a:t>
            </a:r>
          </a:p>
        </p:txBody>
      </p:sp>
      <p:sp>
        <p:nvSpPr>
          <p:cNvPr id="214019" name="Rectangle 3">
            <a:extLst>
              <a:ext uri="{FF2B5EF4-FFF2-40B4-BE49-F238E27FC236}">
                <a16:creationId xmlns:a16="http://schemas.microsoft.com/office/drawing/2014/main" id="{B5AD07DA-91C0-4818-B3F2-8F8832ED72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0" y="1828800"/>
            <a:ext cx="8077200" cy="3962400"/>
          </a:xfrm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 altLang="en-US"/>
              <a:t>Expression provides an entry condition </a:t>
            </a:r>
          </a:p>
          <a:p>
            <a:pPr>
              <a:spcBef>
                <a:spcPct val="100000"/>
              </a:spcBef>
            </a:pPr>
            <a:r>
              <a:rPr lang="en-US" altLang="en-US"/>
              <a:t>Statement executes if the expression initially evaluates to true </a:t>
            </a:r>
          </a:p>
          <a:p>
            <a:pPr>
              <a:spcBef>
                <a:spcPct val="100000"/>
              </a:spcBef>
            </a:pPr>
            <a:r>
              <a:rPr lang="en-US" altLang="en-US"/>
              <a:t>Loop condition is then reevaluated  </a:t>
            </a:r>
          </a:p>
          <a:p>
            <a:pPr>
              <a:spcBef>
                <a:spcPct val="100000"/>
              </a:spcBef>
            </a:pPr>
            <a:r>
              <a:rPr lang="en-US" altLang="en-US"/>
              <a:t>Statement continues to execute until the expression is no longer true</a:t>
            </a:r>
          </a:p>
          <a:p>
            <a:pPr>
              <a:spcBef>
                <a:spcPct val="100000"/>
              </a:spcBef>
            </a:pPr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00F5A-B31F-4587-A209-D2DBFCEC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C++ Programming: From Problem Analysis to Program Design, Third Edition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F0B8F-F327-473C-9CF2-60ABD741F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B3268-97DA-4BDE-A06A-D1A8EF9D461C}" type="slidenum">
              <a:rPr lang="ar-SA" altLang="en-US"/>
              <a:pPr/>
              <a:t>7</a:t>
            </a:fld>
            <a:endParaRPr lang="en-US" altLang="en-US"/>
          </a:p>
        </p:txBody>
      </p:sp>
      <p:sp>
        <p:nvSpPr>
          <p:cNvPr id="259074" name="Rectangle 2">
            <a:extLst>
              <a:ext uri="{FF2B5EF4-FFF2-40B4-BE49-F238E27FC236}">
                <a16:creationId xmlns:a16="http://schemas.microsoft.com/office/drawing/2014/main" id="{5A1B2BCB-00AF-473E-BBC3-12A8A07121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/>
              <a:t> Loop (continued)</a:t>
            </a:r>
          </a:p>
        </p:txBody>
      </p:sp>
      <p:sp>
        <p:nvSpPr>
          <p:cNvPr id="259075" name="Rectangle 3">
            <a:extLst>
              <a:ext uri="{FF2B5EF4-FFF2-40B4-BE49-F238E27FC236}">
                <a16:creationId xmlns:a16="http://schemas.microsoft.com/office/drawing/2014/main" id="{43B96265-4FD9-4200-A95F-F4BD9EDBB8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00000"/>
              </a:spcBef>
            </a:pPr>
            <a:r>
              <a:rPr lang="en-US" altLang="en-US" u="sng"/>
              <a:t>Infinite loop</a:t>
            </a:r>
            <a:r>
              <a:rPr lang="en-US" altLang="en-US"/>
              <a:t>: continues to execute endlessly</a:t>
            </a:r>
          </a:p>
          <a:p>
            <a:pPr>
              <a:spcBef>
                <a:spcPct val="100000"/>
              </a:spcBef>
            </a:pPr>
            <a:r>
              <a:rPr lang="en-US" altLang="en-US"/>
              <a:t>Can be avoided by including statements in the loop body that assure exit condition will eventually be </a:t>
            </a:r>
            <a:r>
              <a:rPr lang="en-US" altLang="en-US">
                <a:solidFill>
                  <a:srgbClr val="3333FF"/>
                </a:solidFill>
                <a:latin typeface="Courier New" panose="02070309020205020404" pitchFamily="49" charset="0"/>
              </a:rPr>
              <a:t>false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43" name="Picture 3" descr="C05F001">
            <a:extLst>
              <a:ext uri="{FF2B5EF4-FFF2-40B4-BE49-F238E27FC236}">
                <a16:creationId xmlns:a16="http://schemas.microsoft.com/office/drawing/2014/main" id="{01BE869E-F06E-4AA2-A094-55379D16DC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143000"/>
            <a:ext cx="8763000" cy="324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7267" name="Picture 3">
            <a:extLst>
              <a:ext uri="{FF2B5EF4-FFF2-40B4-BE49-F238E27FC236}">
                <a16:creationId xmlns:a16="http://schemas.microsoft.com/office/drawing/2014/main" id="{5C228990-8EAB-4AB5-A1B1-11BEDEFEE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8601"/>
            <a:ext cx="6858000" cy="569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1279</Words>
  <Application>Microsoft Office PowerPoint</Application>
  <PresentationFormat>Widescreen</PresentationFormat>
  <Paragraphs>189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Calibri Light</vt:lpstr>
      <vt:lpstr>Courier New</vt:lpstr>
      <vt:lpstr>Office Theme</vt:lpstr>
      <vt:lpstr>Algoritma Pemograman dan Struktur Data</vt:lpstr>
      <vt:lpstr>C++ Programming:  From Problem Analysis  to Program Design, Third Edition</vt:lpstr>
      <vt:lpstr>Objectives</vt:lpstr>
      <vt:lpstr>Why Is Repetition Needed?</vt:lpstr>
      <vt:lpstr>The while Loop</vt:lpstr>
      <vt:lpstr>The while Loop (continued)</vt:lpstr>
      <vt:lpstr>The while Loop (continued)</vt:lpstr>
      <vt:lpstr>PowerPoint Presentation</vt:lpstr>
      <vt:lpstr>PowerPoint Presentation</vt:lpstr>
      <vt:lpstr>PowerPoint Presentation</vt:lpstr>
      <vt:lpstr>Counter-Controlled while Loops</vt:lpstr>
      <vt:lpstr>Sentinel-Controlled while Loops</vt:lpstr>
      <vt:lpstr>Flag-Controlled while Loops</vt:lpstr>
      <vt:lpstr>The for Loop</vt:lpstr>
      <vt:lpstr>PowerPoint Presentation</vt:lpstr>
      <vt:lpstr>PowerPoint Presentation</vt:lpstr>
      <vt:lpstr>PowerPoint Presentation</vt:lpstr>
      <vt:lpstr>PowerPoint Presentation</vt:lpstr>
      <vt:lpstr>The for Loop (comments)</vt:lpstr>
      <vt:lpstr>The for Loop (comments)</vt:lpstr>
      <vt:lpstr>PowerPoint Presentation</vt:lpstr>
      <vt:lpstr>The do…while Loop</vt:lpstr>
      <vt:lpstr>The do…while Loop (continued)</vt:lpstr>
      <vt:lpstr>PowerPoint Presentation</vt:lpstr>
      <vt:lpstr>PowerPoint Presentation</vt:lpstr>
      <vt:lpstr>PowerPoint Presentation</vt:lpstr>
      <vt:lpstr>break &amp; continue Statements</vt:lpstr>
      <vt:lpstr>break &amp; continue Statements (continued)</vt:lpstr>
      <vt:lpstr>break &amp; continue Statements (continued)</vt:lpstr>
      <vt:lpstr>break &amp; continue Statements (continued)</vt:lpstr>
      <vt:lpstr>Nested Control Structures</vt:lpstr>
      <vt:lpstr>Nested Control Structures (continued)</vt:lpstr>
      <vt:lpstr>Nested Control Structures (continued)</vt:lpstr>
      <vt:lpstr>Nested Control Structures (continued)</vt:lpstr>
      <vt:lpstr>Summary</vt:lpstr>
      <vt:lpstr>Summary (continued)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Pemograman dan Struktur Data</dc:title>
  <dc:creator>User</dc:creator>
  <cp:lastModifiedBy>User</cp:lastModifiedBy>
  <cp:revision>7</cp:revision>
  <dcterms:created xsi:type="dcterms:W3CDTF">2020-10-10T02:28:34Z</dcterms:created>
  <dcterms:modified xsi:type="dcterms:W3CDTF">2020-10-24T15:57:16Z</dcterms:modified>
</cp:coreProperties>
</file>