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259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CE03F-7423-4387-AD3C-1365B14087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D7E756-55D6-4069-865E-6EA0018D30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78661-7A5D-4C01-8605-FFBB52B28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D90A7-4E0F-45AA-9331-4082CC95C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7C5A1-1AB0-4DF2-A9C6-C284F253C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51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06281-3C0D-48C0-87A9-E9B4050F3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E7FD7B-8633-4C47-BF6F-B5C58D89B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16E7A-8A43-4E47-9BC3-4CDBA117A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38A79-E67E-4F9C-9F55-B2E2AB5B3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D2CC6-9BA7-489E-9F1D-2CE35DBEE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0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722463-4F00-4AD5-AD24-37133CA27E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AB0DB5-D1B0-4BB6-B033-EC538A99A9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18920-AC34-4BF7-8490-44CB327BD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FAB3A-ED7C-44E3-A909-93E9D4695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02FC1-F45B-4FB8-A137-8BF6AE847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1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FC285-3634-430E-8913-4E5950A2A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86A51-331E-465C-9E64-ECF968E6A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2AC88-C083-4754-B3CC-A5F93A286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8E071-54B0-4DDA-A2F5-52C5632A2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AE23A-A059-471C-BFAB-546296500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28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2141C-C5DD-400D-95DE-EA6973265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2E2ABF-CF15-4D92-B1C2-B00DCA624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49F0B-7B24-41BD-9133-596297B3A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236D-4466-40AC-B070-1472C0C2C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2AB96-C020-4346-8A64-F71EC097C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18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CB051-622F-49B0-9A9F-A34A1CDA8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AEAA6-AF21-4520-ADA6-4A682090FA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E84E40-7F91-41C7-9DC5-A2F85D6327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891940-9641-4F35-B5B1-EFC7C9F75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2F9100-055B-47F7-B449-72106283B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3C7D2-FB4C-4C52-8594-F581060FC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9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C8841-53F2-461F-936E-6980FD4F5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115C9-8AC6-4C27-A3B4-5428A087D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C8DBF8-CF26-4E2A-B0B7-20A231730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1C2452-3BC4-4088-9817-1A6A3450EC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6F9297-75F1-4BD4-89A6-8E52CD2AB3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827DE1-50D0-4A55-BE8A-2B9DACF12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9FD4A5-645E-4A86-9871-3424D12ED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752887-8891-4499-A873-91C37389A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4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805CB-103F-4DB8-88A3-4127B1169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4E05B7-55B1-4DD9-B487-B69F85E25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9B1A54-EAF0-44F6-9265-23D6ED98F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3CCC85-FC82-40D5-99DB-34B5C0203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0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6AEAE8-02D4-4B49-B9C7-EAA763DA7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3FF213-3FD4-430B-8F1B-8F32461C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9FCFA2-F808-4D2E-881F-0378A3BAA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6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A488F-EC0C-4195-9D68-C164A12B7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9B981-0443-4BA3-929C-50460D61B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3A5519-1A4B-4E9B-90A0-CC94640AF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92A04-1413-4D59-9BCA-E0D5A57D4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E11C7-A8F5-421A-8854-8C694E12E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35A409-10A3-49B1-B6F5-1DF4BFB66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44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5F838-C264-434A-BC86-62A804449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D6DC74-0B7F-425A-9699-32E8ECE7C7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87359-6372-476E-8CB8-0073A873E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8BEA85-6F4B-4640-8322-907DADA4C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675AD0-8DDF-40F5-AFAD-56764911E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0C01D-A1BF-4F08-A3EC-1F3BD6290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18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88D7E3-B7BC-459B-8EBC-8979519E2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E2EFA6-1DD1-4321-ACC0-EBCEAD836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C1CB1-DBFB-4B8E-8BCE-40D3A34118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344F0-36D7-4197-8530-E065BFBCC5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B5BC-8E05-43C5-9968-A08BE2B318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6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20EFB-963F-46C6-AB6E-88C3CF14CA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 dan </a:t>
            </a:r>
            <a:r>
              <a:rPr lang="en-US" dirty="0" err="1"/>
              <a:t>Struktur</a:t>
            </a:r>
            <a:r>
              <a:rPr lang="en-US" dirty="0"/>
              <a:t>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571AB-3009-431C-94AC-01CB09208C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Pertemuan</a:t>
            </a:r>
            <a:r>
              <a:rPr lang="en-US"/>
              <a:t> 5</a:t>
            </a:r>
            <a:endParaRPr lang="en-US" dirty="0"/>
          </a:p>
          <a:p>
            <a:r>
              <a:rPr lang="en-US" dirty="0"/>
              <a:t>By </a:t>
            </a:r>
            <a:r>
              <a:rPr lang="en-US" dirty="0" err="1"/>
              <a:t>Neny</a:t>
            </a:r>
            <a:r>
              <a:rPr lang="en-US" dirty="0"/>
              <a:t> </a:t>
            </a:r>
            <a:r>
              <a:rPr lang="en-US" dirty="0" err="1"/>
              <a:t>Rosmawarni</a:t>
            </a:r>
            <a:r>
              <a:rPr lang="en-US" dirty="0"/>
              <a:t> </a:t>
            </a:r>
            <a:r>
              <a:rPr lang="en-US" dirty="0" err="1"/>
              <a:t>S.Kom</a:t>
            </a:r>
            <a:r>
              <a:rPr lang="en-US" dirty="0"/>
              <a:t>, </a:t>
            </a:r>
            <a:r>
              <a:rPr lang="en-US" dirty="0" err="1"/>
              <a:t>M.Kom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731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6257832-B59C-4077-936F-C6470F384F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Program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A0DA236-2DDB-45F5-8043-A300879DF2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</a:pPr>
            <a:r>
              <a:rPr lang="de-DE" altLang="en-US" sz="900" u="sng"/>
              <a:t>Contoh:</a:t>
            </a:r>
            <a:endParaRPr lang="de-DE" altLang="en-US" sz="900" b="1"/>
          </a:p>
          <a:p>
            <a:pPr>
              <a:lnSpc>
                <a:spcPct val="80000"/>
              </a:lnSpc>
            </a:pPr>
            <a:r>
              <a:rPr lang="de-DE" altLang="en-US" sz="900" b="1">
                <a:latin typeface="Courier New" panose="02070309020205020404" pitchFamily="49" charset="0"/>
              </a:rPr>
              <a:t>#include &lt;stdio.h&gt;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#include &lt;conio.h&gt;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typedef int angka;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typedef float pecahan;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typedef char huruf;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void main(){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	clrscr();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	angka umur;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	pecahan pecah;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	huruf h;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	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de-DE" altLang="en-US" sz="1200" b="1">
                <a:latin typeface="Courier New" panose="02070309020205020404" pitchFamily="49" charset="0"/>
              </a:rPr>
              <a:t>huruf nama[10];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	printf("masukkan umur anda : ");scanf("%d",&amp;umur);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	printf("Umur anda adalah %d",umur);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	printf("\nmasukkan bilangan pecahan : ");scanf("%f",&amp;pecah);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	printf("Bilangan pecahan %f",pecah);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	printf("\nmasukkan huruf : ");h=getche();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	printf("\nHuruf anda %c",h);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	printf("\nmasukkan nama : ");scanf("%s",nama);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	printf("Nama anda %s",nama);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	getch();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}</a:t>
            </a:r>
            <a:r>
              <a:rPr lang="en-US" altLang="en-US" sz="1200">
                <a:latin typeface="Courier New" panose="02070309020205020404" pitchFamily="49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D2705BC-072D-4348-B3B4-8191B01F8F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Hasil Program</a:t>
            </a:r>
          </a:p>
        </p:txBody>
      </p:sp>
      <p:pic>
        <p:nvPicPr>
          <p:cNvPr id="12292" name="Picture 4">
            <a:extLst>
              <a:ext uri="{FF2B5EF4-FFF2-40B4-BE49-F238E27FC236}">
                <a16:creationId xmlns:a16="http://schemas.microsoft.com/office/drawing/2014/main" id="{D88B0719-26E6-4458-8239-FE6E49C78C04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49501" y="1912938"/>
            <a:ext cx="5008563" cy="291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0A87971-E49D-4C84-89B8-7ED7F9B12A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Stuct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B337C5C-1002-4A48-BA3D-532B89B5A5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/>
              <a:t>Struct adalah tipe data bentukan yang berisi kumpulan variabel-variabel yang bernaung dalam satu nama yang sama dan memiliki kaitan satu sama lain.</a:t>
            </a:r>
          </a:p>
          <a:p>
            <a:pPr>
              <a:lnSpc>
                <a:spcPct val="90000"/>
              </a:lnSpc>
            </a:pPr>
            <a:r>
              <a:rPr lang="de-DE" altLang="en-US" sz="2400"/>
              <a:t>Berbeda dengan array hanya berupa kumpulan variabel yang bertipe data sama, struct bisa memiliki variabel-variabel yang bertipe data sama atau berbeda, bahkan bisa menyimpan variabel yang bertipe data array atau struct itu sendiri.</a:t>
            </a:r>
          </a:p>
          <a:p>
            <a:pPr>
              <a:lnSpc>
                <a:spcPct val="90000"/>
              </a:lnSpc>
            </a:pPr>
            <a:r>
              <a:rPr lang="de-DE" altLang="en-US" sz="2400"/>
              <a:t>Variabel-variabel yang menjadi anggota struct disebut dengan elemen struct.</a:t>
            </a:r>
            <a:endParaRPr lang="en-US" altLang="en-US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37E0750-F6C2-4068-BFAF-45BE8E2B04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Bentuk Umum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74D6D0C-6E45-40D4-9AB3-C7B44BE648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/>
              <a:t>Bentuk umum:</a:t>
            </a:r>
            <a:endParaRPr lang="de-DE" altLang="en-US" b="1"/>
          </a:p>
          <a:p>
            <a:r>
              <a:rPr lang="de-DE" altLang="en-US" sz="1800" b="1">
                <a:latin typeface="Courier New" panose="02070309020205020404" pitchFamily="49" charset="0"/>
              </a:rPr>
              <a:t>typedef struct &lt;nama_struct&gt; {</a:t>
            </a:r>
          </a:p>
          <a:p>
            <a:r>
              <a:rPr lang="de-DE" altLang="en-US" sz="1800" b="1">
                <a:latin typeface="Courier New" panose="02070309020205020404" pitchFamily="49" charset="0"/>
              </a:rPr>
              <a:t>		tipe_data &lt;nama_var&gt;;</a:t>
            </a:r>
          </a:p>
          <a:p>
            <a:r>
              <a:rPr lang="de-DE" altLang="en-US" sz="1800" b="1">
                <a:latin typeface="Courier New" panose="02070309020205020404" pitchFamily="49" charset="0"/>
              </a:rPr>
              <a:t>		tipe_data &lt;nama_var&gt;;</a:t>
            </a:r>
          </a:p>
          <a:p>
            <a:r>
              <a:rPr lang="de-DE" altLang="en-US" sz="1800" b="1">
                <a:latin typeface="Courier New" panose="02070309020205020404" pitchFamily="49" charset="0"/>
              </a:rPr>
              <a:t>		....</a:t>
            </a:r>
          </a:p>
          <a:p>
            <a:r>
              <a:rPr lang="de-DE" altLang="en-US" sz="1800" b="1">
                <a:latin typeface="Courier New" panose="02070309020205020404" pitchFamily="49" charset="0"/>
              </a:rPr>
              <a:t>}</a:t>
            </a:r>
          </a:p>
          <a:p>
            <a:endParaRPr lang="en-US" altLang="en-US" sz="18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E067BCA-7B62-4734-A45C-7B0673293D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de-DE" altLang="en-US" sz="2800" b="1"/>
            </a:br>
            <a:r>
              <a:rPr lang="de-DE" altLang="en-US" sz="2800" b="1"/>
              <a:t>Pendeklarasian dan penggunaan Struct (1) (menggunakan </a:t>
            </a:r>
            <a:r>
              <a:rPr lang="de-DE" altLang="en-US" sz="2800" b="1" i="1"/>
              <a:t>typedef</a:t>
            </a:r>
            <a:r>
              <a:rPr lang="de-DE" altLang="en-US" sz="2800" b="1"/>
              <a:t>)</a:t>
            </a:r>
            <a:endParaRPr lang="en-US" altLang="en-US" sz="3600" b="1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B5FD29C-D3CB-4FE2-94EF-68A56C5623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 altLang="en-US" sz="2400" b="1">
                <a:latin typeface="Courier New" panose="02070309020205020404" pitchFamily="49" charset="0"/>
              </a:rPr>
              <a:t>typedef struct Mahasiswa {</a:t>
            </a:r>
          </a:p>
          <a:p>
            <a:pPr>
              <a:lnSpc>
                <a:spcPct val="80000"/>
              </a:lnSpc>
            </a:pPr>
            <a:r>
              <a:rPr lang="de-DE" altLang="en-US" sz="2400" b="1">
                <a:latin typeface="Courier New" panose="02070309020205020404" pitchFamily="49" charset="0"/>
              </a:rPr>
              <a:t>	char NIM[8];</a:t>
            </a:r>
          </a:p>
          <a:p>
            <a:pPr>
              <a:lnSpc>
                <a:spcPct val="80000"/>
              </a:lnSpc>
            </a:pPr>
            <a:r>
              <a:rPr lang="de-DE" altLang="en-US" sz="2400" b="1">
                <a:latin typeface="Courier New" panose="02070309020205020404" pitchFamily="49" charset="0"/>
              </a:rPr>
              <a:t>	char nama[50];</a:t>
            </a:r>
          </a:p>
          <a:p>
            <a:pPr>
              <a:lnSpc>
                <a:spcPct val="80000"/>
              </a:lnSpc>
            </a:pPr>
            <a:r>
              <a:rPr lang="de-DE" altLang="en-US" sz="2400" b="1">
                <a:latin typeface="Courier New" panose="02070309020205020404" pitchFamily="49" charset="0"/>
              </a:rPr>
              <a:t>	float ipk;</a:t>
            </a:r>
          </a:p>
          <a:p>
            <a:pPr>
              <a:lnSpc>
                <a:spcPct val="80000"/>
              </a:lnSpc>
            </a:pPr>
            <a:r>
              <a:rPr lang="de-DE" altLang="en-US" sz="2400" b="1">
                <a:latin typeface="Courier New" panose="02070309020205020404" pitchFamily="49" charset="0"/>
              </a:rPr>
              <a:t>};</a:t>
            </a:r>
          </a:p>
          <a:p>
            <a:pPr>
              <a:lnSpc>
                <a:spcPct val="80000"/>
              </a:lnSpc>
            </a:pPr>
            <a:r>
              <a:rPr lang="de-DE" altLang="en-US" sz="2400" b="1"/>
              <a:t>untuk menggunakan struct Mahasiswa dengan membuat variabel mhs dan mhs2</a:t>
            </a:r>
          </a:p>
          <a:p>
            <a:pPr>
              <a:lnSpc>
                <a:spcPct val="80000"/>
              </a:lnSpc>
            </a:pPr>
            <a:r>
              <a:rPr lang="de-DE" altLang="en-US" sz="2400" b="1">
                <a:latin typeface="Courier New" panose="02070309020205020404" pitchFamily="49" charset="0"/>
              </a:rPr>
              <a:t>Mahasiswa mhs,mhs2;</a:t>
            </a:r>
          </a:p>
          <a:p>
            <a:pPr>
              <a:lnSpc>
                <a:spcPct val="80000"/>
              </a:lnSpc>
            </a:pPr>
            <a:r>
              <a:rPr lang="de-DE" altLang="en-US" sz="2400" b="1"/>
              <a:t>untuk menggunakan struct Mahasiswa dengan membuat variabel array m;</a:t>
            </a:r>
          </a:p>
          <a:p>
            <a:pPr>
              <a:lnSpc>
                <a:spcPct val="80000"/>
              </a:lnSpc>
            </a:pPr>
            <a:r>
              <a:rPr lang="de-DE" altLang="en-US" sz="2400" b="1">
                <a:latin typeface="Courier New" panose="02070309020205020404" pitchFamily="49" charset="0"/>
              </a:rPr>
              <a:t>Mahasiswa m[100];</a:t>
            </a:r>
            <a:endParaRPr lang="en-US" altLang="en-US" sz="24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70340B6-A243-4D3E-94DA-3528C92522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z="2800" b="1"/>
              <a:t>Pendeklarasian dan penggunaan Struct (2) (tanpa menggunakan </a:t>
            </a:r>
            <a:r>
              <a:rPr lang="de-DE" altLang="en-US" sz="2800" b="1" i="1"/>
              <a:t>typedef</a:t>
            </a:r>
            <a:r>
              <a:rPr lang="de-DE" altLang="en-US" sz="2800" b="1"/>
              <a:t>)</a:t>
            </a:r>
            <a:endParaRPr lang="en-US" altLang="en-US" sz="2800" b="1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E7A63D1-7E89-495B-853E-91A3D4D088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en-US" b="1"/>
          </a:p>
          <a:p>
            <a:r>
              <a:rPr lang="de-DE" altLang="en-US" sz="1800" b="1">
                <a:latin typeface="Courier New" panose="02070309020205020404" pitchFamily="49" charset="0"/>
              </a:rPr>
              <a:t>struct {</a:t>
            </a:r>
          </a:p>
          <a:p>
            <a:r>
              <a:rPr lang="de-DE" altLang="en-US" sz="1800" b="1">
                <a:latin typeface="Courier New" panose="02070309020205020404" pitchFamily="49" charset="0"/>
              </a:rPr>
              <a:t>	char NIM[8];</a:t>
            </a:r>
          </a:p>
          <a:p>
            <a:r>
              <a:rPr lang="de-DE" altLang="en-US" sz="1800" b="1">
                <a:latin typeface="Courier New" panose="02070309020205020404" pitchFamily="49" charset="0"/>
              </a:rPr>
              <a:t>	char nama[50];</a:t>
            </a:r>
          </a:p>
          <a:p>
            <a:r>
              <a:rPr lang="de-DE" altLang="en-US" sz="1800" b="1">
                <a:latin typeface="Courier New" panose="02070309020205020404" pitchFamily="49" charset="0"/>
              </a:rPr>
              <a:t>	float ipk;</a:t>
            </a:r>
          </a:p>
          <a:p>
            <a:r>
              <a:rPr lang="de-DE" altLang="en-US" sz="1800" b="1">
                <a:latin typeface="Courier New" panose="02070309020205020404" pitchFamily="49" charset="0"/>
              </a:rPr>
              <a:t>} mhs;</a:t>
            </a:r>
            <a:endParaRPr lang="de-DE" altLang="en-US" sz="1800">
              <a:latin typeface="Courier New" panose="02070309020205020404" pitchFamily="49" charset="0"/>
            </a:endParaRPr>
          </a:p>
          <a:p>
            <a:r>
              <a:rPr lang="de-DE" altLang="en-US"/>
              <a:t>Berarti kita sudah mempunyai </a:t>
            </a:r>
            <a:r>
              <a:rPr lang="de-DE" altLang="en-US" b="1"/>
              <a:t>variabel</a:t>
            </a:r>
            <a:r>
              <a:rPr lang="de-DE" altLang="en-US"/>
              <a:t> mhs yang bertipe data struct seperti diatas.</a:t>
            </a:r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446F782-5359-435D-920F-ABF423FBFD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z="3200" b="1"/>
              <a:t>Cara penggunaan struct dan pengaksesan elemen-elemennya</a:t>
            </a:r>
            <a:endParaRPr lang="en-US" altLang="en-US" sz="3200" b="1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5B3DD91-CF25-4B26-B8E9-AD12714B6A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/>
              <a:t>Penggunaan/pemakaian tipe data struct dilakukan dengan membuat suatu variabel yang bertipe data struct tersebut</a:t>
            </a:r>
          </a:p>
          <a:p>
            <a:r>
              <a:rPr lang="de-DE" altLang="en-US"/>
              <a:t>Pengaksesan elemen struct dilakukan secara individual dengan menyebutkan nama variabel struct diikuti dengan operator titik (.)</a:t>
            </a:r>
          </a:p>
          <a:p>
            <a:r>
              <a:rPr lang="de-DE" altLang="en-US"/>
              <a:t>Misalnya dengan struct mahasiswa seperti contoh di atas, kita akan akses elemen-elemennya seperti contoh berikut:</a:t>
            </a:r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4DA3101-0F7E-4BA2-B86E-A312B09CF7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Program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2C8E306-0FED-4239-87C8-4EF8509FA4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</a:pPr>
            <a:r>
              <a:rPr lang="de-DE" altLang="en-US" sz="800" u="sng"/>
              <a:t>Contoh 1</a:t>
            </a:r>
            <a:endParaRPr lang="de-DE" altLang="en-US" sz="800" b="1"/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#include &lt;stdio.h&gt;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#include &lt;conio.h&gt;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//Pendeklarasian tipe data baru struct Mahasiswa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typedef struct Mahasiswa{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         char NIM[9];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         char nama[30];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         float ipk;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        };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void main(){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	//Buat variabel mhs bertipe data Mahasiswa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     	Mahasiswa mhs;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     	clrscr();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      printf("NIM = ");scanf("%s",mhs.NIM);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     	printf("Nama = ");scanf("%s",mhs.nama);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     	printf("IPK = ");scanf("%f",&amp;mhs.ipk);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     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     	printf("Data Anda : \n");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     	printf("NIM : %s\n",mhs.NIM);     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     	printf("Nama : %s\n",mhs.nama);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     	printf("IPK : %f\n",mhs.ipk);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     	getch();</a:t>
            </a:r>
          </a:p>
          <a:p>
            <a:pPr>
              <a:lnSpc>
                <a:spcPct val="80000"/>
              </a:lnSpc>
            </a:pPr>
            <a:r>
              <a:rPr lang="de-DE" altLang="en-US" sz="1200" b="1">
                <a:latin typeface="Courier New" panose="02070309020205020404" pitchFamily="49" charset="0"/>
              </a:rPr>
              <a:t>}</a:t>
            </a:r>
            <a:endParaRPr lang="en-US" altLang="en-US" sz="12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A451D1A-A6E9-4B58-9562-2559C328A7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Hasil</a:t>
            </a:r>
          </a:p>
        </p:txBody>
      </p:sp>
      <p:pic>
        <p:nvPicPr>
          <p:cNvPr id="19460" name="Picture 4">
            <a:extLst>
              <a:ext uri="{FF2B5EF4-FFF2-40B4-BE49-F238E27FC236}">
                <a16:creationId xmlns:a16="http://schemas.microsoft.com/office/drawing/2014/main" id="{C03938D6-EE95-40FD-ABB6-048A51F3E3E6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6625" y="1912938"/>
            <a:ext cx="4292600" cy="21891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1CDDF7C-1531-4ADD-A496-3DB9CDA8F8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Program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6FAF992-A459-47F8-AC09-508ABBE8B8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r>
              <a:rPr lang="de-DE" altLang="en-US" sz="1000" b="1">
                <a:latin typeface="Courier New" panose="02070309020205020404" pitchFamily="49" charset="0"/>
              </a:rPr>
              <a:t>#include &lt;stdio.h&gt;</a:t>
            </a:r>
          </a:p>
          <a:p>
            <a:pPr>
              <a:lnSpc>
                <a:spcPct val="80000"/>
              </a:lnSpc>
            </a:pPr>
            <a:r>
              <a:rPr lang="de-DE" altLang="en-US" sz="1000" b="1">
                <a:latin typeface="Courier New" panose="02070309020205020404" pitchFamily="49" charset="0"/>
              </a:rPr>
              <a:t>#include &lt;conio.h&gt;</a:t>
            </a:r>
          </a:p>
          <a:p>
            <a:pPr>
              <a:lnSpc>
                <a:spcPct val="80000"/>
              </a:lnSpc>
            </a:pPr>
            <a:r>
              <a:rPr lang="de-DE" altLang="en-US" sz="1000" b="1">
                <a:latin typeface="Courier New" panose="02070309020205020404" pitchFamily="49" charset="0"/>
              </a:rPr>
              <a:t>#define phi 3.14</a:t>
            </a:r>
          </a:p>
          <a:p>
            <a:pPr>
              <a:lnSpc>
                <a:spcPct val="80000"/>
              </a:lnSpc>
            </a:pPr>
            <a:r>
              <a:rPr lang="de-DE" altLang="en-US" sz="1000" b="1">
                <a:latin typeface="Courier New" panose="02070309020205020404" pitchFamily="49" charset="0"/>
              </a:rPr>
              <a:t>//langsung dianggap variabel 'lingkaran'</a:t>
            </a:r>
          </a:p>
          <a:p>
            <a:pPr>
              <a:lnSpc>
                <a:spcPct val="80000"/>
              </a:lnSpc>
            </a:pPr>
            <a:r>
              <a:rPr lang="de-DE" altLang="en-US" sz="1000" b="1">
                <a:latin typeface="Courier New" panose="02070309020205020404" pitchFamily="49" charset="0"/>
              </a:rPr>
              <a:t>struct {</a:t>
            </a:r>
          </a:p>
          <a:p>
            <a:pPr>
              <a:lnSpc>
                <a:spcPct val="80000"/>
              </a:lnSpc>
            </a:pPr>
            <a:r>
              <a:rPr lang="de-DE" altLang="en-US" sz="1000" b="1">
                <a:latin typeface="Courier New" panose="02070309020205020404" pitchFamily="49" charset="0"/>
              </a:rPr>
              <a:t>  float jari2;</a:t>
            </a:r>
          </a:p>
          <a:p>
            <a:pPr>
              <a:lnSpc>
                <a:spcPct val="80000"/>
              </a:lnSpc>
            </a:pPr>
            <a:r>
              <a:rPr lang="de-DE" altLang="en-US" sz="1000" b="1">
                <a:latin typeface="Courier New" panose="02070309020205020404" pitchFamily="49" charset="0"/>
              </a:rPr>
              <a:t>  float keliling;</a:t>
            </a:r>
          </a:p>
          <a:p>
            <a:pPr>
              <a:lnSpc>
                <a:spcPct val="80000"/>
              </a:lnSpc>
            </a:pPr>
            <a:r>
              <a:rPr lang="de-DE" altLang="en-US" sz="1000" b="1">
                <a:latin typeface="Courier New" panose="02070309020205020404" pitchFamily="49" charset="0"/>
              </a:rPr>
              <a:t>  float luas;</a:t>
            </a:r>
          </a:p>
          <a:p>
            <a:pPr>
              <a:lnSpc>
                <a:spcPct val="80000"/>
              </a:lnSpc>
            </a:pPr>
            <a:r>
              <a:rPr lang="de-DE" altLang="en-US" sz="1000" b="1">
                <a:latin typeface="Courier New" panose="02070309020205020404" pitchFamily="49" charset="0"/>
              </a:rPr>
              <a:t>} lingkaran;</a:t>
            </a:r>
          </a:p>
          <a:p>
            <a:pPr>
              <a:lnSpc>
                <a:spcPct val="80000"/>
              </a:lnSpc>
            </a:pPr>
            <a:r>
              <a:rPr lang="de-DE" altLang="en-US" sz="1000" b="1">
                <a:latin typeface="Courier New" panose="02070309020205020404" pitchFamily="49" charset="0"/>
              </a:rPr>
              <a:t>//fungsi void untuk menghitung luas ingkaran</a:t>
            </a:r>
          </a:p>
          <a:p>
            <a:pPr>
              <a:lnSpc>
                <a:spcPct val="80000"/>
              </a:lnSpc>
            </a:pPr>
            <a:r>
              <a:rPr lang="de-DE" altLang="en-US" sz="1000" b="1">
                <a:latin typeface="Courier New" panose="02070309020205020404" pitchFamily="49" charset="0"/>
              </a:rPr>
              <a:t>void luasLingkaran(){</a:t>
            </a:r>
          </a:p>
          <a:p>
            <a:pPr>
              <a:lnSpc>
                <a:spcPct val="80000"/>
              </a:lnSpc>
            </a:pPr>
            <a:r>
              <a:rPr lang="de-DE" altLang="en-US" sz="1000" b="1">
                <a:latin typeface="Courier New" panose="02070309020205020404" pitchFamily="49" charset="0"/>
              </a:rPr>
              <a:t>//langsung menggunakan luas lingkaran asli</a:t>
            </a:r>
          </a:p>
          <a:p>
            <a:pPr>
              <a:lnSpc>
                <a:spcPct val="80000"/>
              </a:lnSpc>
            </a:pPr>
            <a:r>
              <a:rPr lang="de-DE" altLang="en-US" sz="1000" b="1">
                <a:latin typeface="Courier New" panose="02070309020205020404" pitchFamily="49" charset="0"/>
              </a:rPr>
              <a:t>     lingkaran.luas = lingkaran.jari2 * lingkaran.jari2 * phi;</a:t>
            </a:r>
          </a:p>
          <a:p>
            <a:pPr>
              <a:lnSpc>
                <a:spcPct val="80000"/>
              </a:lnSpc>
            </a:pPr>
            <a:r>
              <a:rPr lang="de-DE" altLang="en-US" sz="1000" b="1">
                <a:latin typeface="Courier New" panose="02070309020205020404" pitchFamily="49" charset="0"/>
              </a:rPr>
              <a:t>     printf("\nLuas lingkaran = %f",lingkaran.luas);</a:t>
            </a:r>
          </a:p>
          <a:p>
            <a:pPr>
              <a:lnSpc>
                <a:spcPct val="80000"/>
              </a:lnSpc>
            </a:pPr>
            <a:r>
              <a:rPr lang="de-DE" altLang="en-US" sz="1000" b="1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</a:pPr>
            <a:r>
              <a:rPr lang="de-DE" altLang="en-US" sz="1000" b="1">
                <a:latin typeface="Courier New" panose="02070309020205020404" pitchFamily="49" charset="0"/>
              </a:rPr>
              <a:t>//fungsi yang mengembalikan nilai float untuk menghitung keliling lingkaran</a:t>
            </a:r>
          </a:p>
          <a:p>
            <a:pPr>
              <a:lnSpc>
                <a:spcPct val="80000"/>
              </a:lnSpc>
            </a:pPr>
            <a:r>
              <a:rPr lang="de-DE" altLang="en-US" sz="1000" b="1">
                <a:latin typeface="Courier New" panose="02070309020205020404" pitchFamily="49" charset="0"/>
              </a:rPr>
              <a:t>float kelLingkaran(float j){</a:t>
            </a:r>
          </a:p>
          <a:p>
            <a:pPr>
              <a:lnSpc>
                <a:spcPct val="80000"/>
              </a:lnSpc>
            </a:pPr>
            <a:r>
              <a:rPr lang="de-DE" altLang="en-US" sz="1000" b="1">
                <a:latin typeface="Courier New" panose="02070309020205020404" pitchFamily="49" charset="0"/>
              </a:rPr>
              <a:t>      return 2*phi*lingkaran.jari2;</a:t>
            </a:r>
          </a:p>
          <a:p>
            <a:pPr>
              <a:lnSpc>
                <a:spcPct val="80000"/>
              </a:lnSpc>
            </a:pPr>
            <a:r>
              <a:rPr lang="de-DE" altLang="en-US" sz="1000" b="1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</a:pPr>
            <a:r>
              <a:rPr lang="de-DE" altLang="en-US" sz="1000" b="1">
                <a:latin typeface="Courier New" panose="02070309020205020404" pitchFamily="49" charset="0"/>
              </a:rPr>
              <a:t>int main(){</a:t>
            </a:r>
          </a:p>
          <a:p>
            <a:pPr>
              <a:lnSpc>
                <a:spcPct val="80000"/>
              </a:lnSpc>
            </a:pPr>
            <a:r>
              <a:rPr lang="de-DE" altLang="en-US" sz="1000" b="1">
                <a:latin typeface="Courier New" panose="02070309020205020404" pitchFamily="49" charset="0"/>
              </a:rPr>
              <a:t>     clrscr();</a:t>
            </a:r>
          </a:p>
          <a:p>
            <a:pPr>
              <a:lnSpc>
                <a:spcPct val="80000"/>
              </a:lnSpc>
            </a:pPr>
            <a:r>
              <a:rPr lang="de-DE" altLang="en-US" sz="1000" b="1">
                <a:latin typeface="Courier New" panose="02070309020205020404" pitchFamily="49" charset="0"/>
              </a:rPr>
              <a:t>     printf("Jari-jari = ");scanf("%f",&amp;lingkaran.jari2);</a:t>
            </a:r>
          </a:p>
          <a:p>
            <a:pPr>
              <a:lnSpc>
                <a:spcPct val="80000"/>
              </a:lnSpc>
            </a:pPr>
            <a:r>
              <a:rPr lang="de-DE" altLang="en-US" sz="1000" b="1">
                <a:latin typeface="Courier New" panose="02070309020205020404" pitchFamily="49" charset="0"/>
              </a:rPr>
              <a:t>//panggil fungsi luasLingkaran</a:t>
            </a:r>
          </a:p>
          <a:p>
            <a:pPr>
              <a:lnSpc>
                <a:spcPct val="80000"/>
              </a:lnSpc>
            </a:pPr>
            <a:r>
              <a:rPr lang="de-DE" altLang="en-US" sz="1000" b="1">
                <a:latin typeface="Courier New" panose="02070309020205020404" pitchFamily="49" charset="0"/>
              </a:rPr>
              <a:t>     luasLingkaran();</a:t>
            </a:r>
          </a:p>
          <a:p>
            <a:pPr>
              <a:lnSpc>
                <a:spcPct val="80000"/>
              </a:lnSpc>
            </a:pPr>
            <a:r>
              <a:rPr lang="de-DE" altLang="en-US" sz="1000" b="1">
                <a:latin typeface="Courier New" panose="02070309020205020404" pitchFamily="49" charset="0"/>
              </a:rPr>
              <a:t>//panggil fungsi keliling, nilai kembaliannya dikirim ke keliling lingkaran asli</a:t>
            </a:r>
          </a:p>
          <a:p>
            <a:pPr>
              <a:lnSpc>
                <a:spcPct val="80000"/>
              </a:lnSpc>
            </a:pPr>
            <a:r>
              <a:rPr lang="de-DE" altLang="en-US" sz="1000" b="1">
                <a:latin typeface="Courier New" panose="02070309020205020404" pitchFamily="49" charset="0"/>
              </a:rPr>
              <a:t>     lingkaran.keliling = kelLingkaran(lingkaran.jari2);</a:t>
            </a:r>
          </a:p>
          <a:p>
            <a:pPr>
              <a:lnSpc>
                <a:spcPct val="80000"/>
              </a:lnSpc>
            </a:pPr>
            <a:r>
              <a:rPr lang="de-DE" altLang="en-US" sz="1000" b="1">
                <a:latin typeface="Courier New" panose="02070309020205020404" pitchFamily="49" charset="0"/>
              </a:rPr>
              <a:t>//tampilkan keliling lingkaran asli</a:t>
            </a:r>
          </a:p>
          <a:p>
            <a:pPr>
              <a:lnSpc>
                <a:spcPct val="80000"/>
              </a:lnSpc>
            </a:pPr>
            <a:r>
              <a:rPr lang="de-DE" altLang="en-US" sz="1000" b="1">
                <a:latin typeface="Courier New" panose="02070309020205020404" pitchFamily="49" charset="0"/>
              </a:rPr>
              <a:t>     printf("\nKeliling lingkaran = %f",lingkaran.keliling);</a:t>
            </a:r>
          </a:p>
          <a:p>
            <a:pPr>
              <a:lnSpc>
                <a:spcPct val="80000"/>
              </a:lnSpc>
            </a:pPr>
            <a:r>
              <a:rPr lang="de-DE" altLang="en-US" sz="1000" b="1">
                <a:latin typeface="Courier New" panose="02070309020205020404" pitchFamily="49" charset="0"/>
              </a:rPr>
              <a:t>     getch();</a:t>
            </a:r>
          </a:p>
          <a:p>
            <a:pPr>
              <a:lnSpc>
                <a:spcPct val="80000"/>
              </a:lnSpc>
            </a:pPr>
            <a:r>
              <a:rPr lang="de-DE" altLang="en-US" sz="1000" b="1">
                <a:latin typeface="Courier New" panose="02070309020205020404" pitchFamily="49" charset="0"/>
              </a:rPr>
              <a:t>}</a:t>
            </a:r>
            <a:endParaRPr lang="en-US" altLang="en-US" sz="10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1904ECC-D9DE-4AE0-A9D9-F89E194E5B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PENGANTAR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5A37232-DB30-4052-80C1-B8E47EC072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/>
              <a:t>Bagaimana cara mengatasi masalah implementasi program dengan komputer?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Pemahaman masalah secara menyeluruh dan persiapan data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Keputusan operasi-operasi yang dilakukan terhadap data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Penyimpanan data-data pada memori sehingga tersimpan dan terstruktur secara logis, operasinya efisien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Pengambilan keputusan terhadap bahasa pemrograman mana yang paling cocok untuk jenis data yang ada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8CF12F4-A988-48E2-B10E-D0BCA5D1EB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Hasil</a:t>
            </a:r>
          </a:p>
        </p:txBody>
      </p:sp>
      <p:pic>
        <p:nvPicPr>
          <p:cNvPr id="21508" name="Picture 4">
            <a:extLst>
              <a:ext uri="{FF2B5EF4-FFF2-40B4-BE49-F238E27FC236}">
                <a16:creationId xmlns:a16="http://schemas.microsoft.com/office/drawing/2014/main" id="{3F5F44C7-5003-4C30-B368-E872A7C5D521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6625" y="1912939"/>
            <a:ext cx="5010150" cy="2454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DB43863-BC24-4527-82FF-666F09D0E2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z="3600" b="1"/>
              <a:t>Struct yang berisi struct lain</a:t>
            </a:r>
            <a:r>
              <a:rPr lang="en-US" altLang="en-US" sz="3600"/>
              <a:t> 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20D2454-32BD-49EA-9EC2-8DE8C8078D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3" y="1773238"/>
            <a:ext cx="8178800" cy="417195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#include &lt;stdio.h&gt;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#include &lt;conio.h&gt;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typedef struct Date{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  int dd;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  int mm;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  int yyyy;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};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typedef struct Time{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  int h;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  int m;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  int s;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};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typedef struct Login{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  int ID;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  Date tglLogin;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  Time waktuLogin;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};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int main(){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Login user1;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printf("USER 1\n");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printf("ID : ");scanf("%d",&amp;user1.ID);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printf("Tanggal Login\n");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printf("Hari : ");scanf("%d",&amp;user1.tglLogin.dd);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printf("Bulan : ");scanf("%d",&amp;user1.tglLogin.mm);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printf("Tahun : ");scanf("%d",&amp;user1.tglLogin.yyyy); 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printf("Waktu Login\n");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printf("Jam : ");scanf("%d",&amp;user1.waktuLogin.h);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printf("Menit : ");scanf("%d",&amp;user1.waktuLogin.m);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printf("Detik : ");scanf("%d",&amp;user1.waktuLogin.s); 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printf("Terimakasih\n");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printf("Data Anda :\n");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printf("ID : %d\n",user1.ID);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printf("Date : %d - %d - %d\n",user1.tglLogin.dd,user1.tglLogin.mm,user1.tglLogin.yyyy);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printf("ID : %d:%d:%d\n",user1.waktuLogin.h,user1.waktuLogin.m,user1.waktuLogin.s);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getch();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}</a:t>
            </a:r>
            <a:endParaRPr lang="en-US" altLang="en-US" sz="8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3C3357EA-B93F-4450-8F0E-28E1A0204E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Hasil</a:t>
            </a:r>
          </a:p>
        </p:txBody>
      </p:sp>
      <p:pic>
        <p:nvPicPr>
          <p:cNvPr id="23556" name="Picture 4">
            <a:extLst>
              <a:ext uri="{FF2B5EF4-FFF2-40B4-BE49-F238E27FC236}">
                <a16:creationId xmlns:a16="http://schemas.microsoft.com/office/drawing/2014/main" id="{1721B832-8430-40CD-843D-E49F49771328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63750" y="2044700"/>
            <a:ext cx="5437188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F6F4F734-DCE7-440F-B8F1-A8238A168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Array of Struct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B8E5934C-DE2A-4BDF-AB7F-88E6A79CFE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3" y="1700213"/>
            <a:ext cx="8178800" cy="417195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#include &lt;stdio.h&gt;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#include &lt;conio.h&gt;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typedef struct Date{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  int dd;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  int mm;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  int yyyy;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};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typedef struct Time{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  int h;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  int m;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  int s;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};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typedef struct Login{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  int ID;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  Date tglLogin;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  Time waktuLogin;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};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int main(){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Login user[3];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//3 user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for(int i=0;i&lt;3;i++){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 printf("\nUSER ke-%d\n",i+1);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 printf("ID : ");scanf("%d",&amp;user[i].ID);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 printf("Tanggal Login\n");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 printf("Hari : ");scanf("%d",&amp;user[i].tglLogin.dd);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 printf("Bulan : ");scanf("%d",&amp;user[i].tglLogin.mm);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 printf("Tahun : ");scanf("%d",&amp;user[i].tglLogin.yyyy); 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 printf("Waktu Login\n");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 printf("Jam : ");scanf("%d",&amp;user[i].waktuLogin.h);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 printf("Menit : ");scanf("%d",&amp;user[i].waktuLogin.m);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 printf("Detik : ");scanf("%d",&amp;user[i].waktuLogin.s); 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 printf("Terimakasih Atas Pengisiannya\n");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 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 printf("\nData User ke-%d:\n",i+1);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 printf("Login ID : %d\n",user[i].ID);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 printf("Login Date : %d - %d - %d\n",user[i].tglLogin.dd,user[i].tglLogin.mm,user[i].tglLogin.yyyy);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    printf("Login Time : %d:%d:%d\n",user[i].waktuLogin.h,user[i].waktuLogin.m,user[i].waktuLogin.s);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}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     getch();</a:t>
            </a:r>
          </a:p>
          <a:p>
            <a:pPr>
              <a:lnSpc>
                <a:spcPct val="80000"/>
              </a:lnSpc>
            </a:pPr>
            <a:r>
              <a:rPr lang="de-DE" altLang="en-US" sz="800" b="1">
                <a:latin typeface="Courier New" panose="02070309020205020404" pitchFamily="49" charset="0"/>
              </a:rPr>
              <a:t>}</a:t>
            </a:r>
            <a:r>
              <a:rPr lang="en-US" altLang="en-US" sz="800">
                <a:latin typeface="Courier New" panose="02070309020205020404" pitchFamily="49" charset="0"/>
              </a:rPr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D3733FFC-A21C-48C8-B4C8-A969630A5D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Hasil</a:t>
            </a:r>
          </a:p>
        </p:txBody>
      </p:sp>
      <p:pic>
        <p:nvPicPr>
          <p:cNvPr id="25604" name="Picture 4">
            <a:extLst>
              <a:ext uri="{FF2B5EF4-FFF2-40B4-BE49-F238E27FC236}">
                <a16:creationId xmlns:a16="http://schemas.microsoft.com/office/drawing/2014/main" id="{813F2254-D58D-44EC-A02D-9C141E04F9BD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5188" y="1700214"/>
            <a:ext cx="4176712" cy="4752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C2F9474-0AB8-4599-93F4-6479325F5B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LATIHAN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C399997-FE0C-447F-8810-B6209587AA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/>
              <a:t>Buatlah program menu yang berisi data-data KTP penduduk yang disimpan dalam array struct 1 dimensi dan dapat dilakukan penambahan data, pencarian data, penampilan data dan penghapusan data.</a:t>
            </a:r>
            <a:r>
              <a:rPr lang="en-US" altLang="en-US"/>
              <a:t> </a:t>
            </a:r>
          </a:p>
          <a:p>
            <a:endParaRPr lang="en-US" altLang="en-US"/>
          </a:p>
          <a:p>
            <a:r>
              <a:rPr lang="en-US" altLang="en-US"/>
              <a:t>NEXT : </a:t>
            </a:r>
            <a:r>
              <a:rPr lang="en-US" altLang="en-US" b="1"/>
              <a:t>SEARCHING ARRAY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378B6-4C2F-4021-849C-012B5E01B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Penutup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11269-60CE-4BF1-9236-C41CCFB6A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455EC8-0AC2-4F5A-9BB4-94AF38689A65}"/>
              </a:ext>
            </a:extLst>
          </p:cNvPr>
          <p:cNvSpPr/>
          <p:nvPr/>
        </p:nvSpPr>
        <p:spPr>
          <a:xfrm>
            <a:off x="4286533" y="2967335"/>
            <a:ext cx="36189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Terimakasih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4621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66C7514-C9C8-4983-A4BB-38461223D4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/>
              <a:t>Perbedaan Tipe Data, Obyek Data &amp; Struktur Data</a:t>
            </a:r>
            <a:r>
              <a:rPr lang="en-US" altLang="en-US" sz="3600"/>
              <a:t> (1)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418AEB9-7057-4AFF-836F-E46BA8EF22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Tipe data adalah jenis data yang mampu ditangani oleh suatu bahasa pemrograman pada komputer.</a:t>
            </a:r>
          </a:p>
          <a:p>
            <a:pPr>
              <a:lnSpc>
                <a:spcPct val="90000"/>
              </a:lnSpc>
            </a:pPr>
            <a:r>
              <a:rPr lang="en-US" altLang="en-US"/>
              <a:t>Tiap-tiap bahasa pemrograman memiliki tipe data yang memungkinkan: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Deklarasi terhadap variabel tipe data tersebut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Menyediakan kumpulan operasi yang mungkin terhadap variabel bertipe data tersebut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Jenis obyek data yang mungkin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Contoh tipe data di C? Java? Pascal? .NET?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1FBC08B-2106-4176-A18A-D8804A96A3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/>
              <a:t>Perbedaan Tipe Data, Obyek Data &amp; Struktur Data</a:t>
            </a:r>
            <a:r>
              <a:rPr lang="en-US" altLang="en-US" sz="3600"/>
              <a:t> (2)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D588CA0-EFFD-4DFF-B024-42CBE9AD14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Obyek Data adalah kumpulan elemen yang mungkin untuk suatu tipe data tertentu. 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Mis: integer mengacu pada obyek data -32768 s/d 32767, byte 0 s/d 255, string adalah kumpulan karakter maks 255 huruf</a:t>
            </a:r>
          </a:p>
          <a:p>
            <a:pPr>
              <a:lnSpc>
                <a:spcPct val="90000"/>
              </a:lnSpc>
            </a:pPr>
            <a:r>
              <a:rPr lang="en-US" altLang="en-US"/>
              <a:t>Struktur Data adalah cara penyimpanan dan pengorganisasian data-data pada memori komputer maupun file secara efektif sehingga dapat digunakan secara efisien, termasuk operasi-operasi di dalamnya.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A046540-7C6D-4336-AA42-D596767DB7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Aktivitas Struktur Data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2ED041B-98CD-40BA-AB83-F10F7DFFC4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Di dalam struktur data kita berhubungan dengan 2 aktivitas:</a:t>
            </a:r>
          </a:p>
          <a:p>
            <a:pPr lvl="1"/>
            <a:r>
              <a:rPr lang="en-US" altLang="en-US"/>
              <a:t>Mendeskripsikan kumpulan obyek data yang sah sesuai dengan tipe data yang ada</a:t>
            </a:r>
          </a:p>
          <a:p>
            <a:pPr lvl="1"/>
            <a:r>
              <a:rPr lang="en-US" altLang="en-US"/>
              <a:t>Menunjukkan mekanisme kerja operasi-operasinya</a:t>
            </a:r>
          </a:p>
          <a:p>
            <a:pPr lvl="2"/>
            <a:r>
              <a:rPr lang="en-US" altLang="en-US"/>
              <a:t>Contoh: integer (-32768 s/d 32767) dan jenis operasi yang diperbolehkan adalah +, -, *, /, mod, ceil, floor, &lt;, &gt;, != dsb.</a:t>
            </a:r>
          </a:p>
          <a:p>
            <a:r>
              <a:rPr lang="en-US" altLang="en-US"/>
              <a:t>Struktur data = obyek data  + [operasi manipulasi data]</a:t>
            </a:r>
          </a:p>
          <a:p>
            <a:pPr lvl="2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490B29E-F40D-4136-B726-0B80302B96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Hubungan SD dan Algoritma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91A21AC-7E57-42E8-A0BA-8EE6797358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Dengan pemilihan struktur data yang baik, maka problem yang kompleks dapat diselesaikan sehingga algoritma dapat digunakan secara efisien, operasi-operasi penting dapat dieksekusi dengan sumber daya yang lebih kecil, memori lebih kecil, dan waktu eksekusi yang lebih cepat.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Tidak semua struktur data baik dan sesuai.  Contoh untuk problem data bank: pengupdate-an harus cepat, sedangkan penambahan/penghapusan data boleh lebih lambat.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54F6E0B-6B3E-4487-BD05-9B2B98C8B6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Ciri Algoritma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1E4A712-D8CB-410F-BA88-D68B9191E1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Ciri algoritma yang baik menurut Donald E.Knuth: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Input: ada minimal 0 input atau lebih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Ouput: ada minimal 1 output atau lebih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Definite: ada kejelasan apa yang dilakukan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Efective: langkah yang dikerjakan harus efektif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Terminate: langkah harus dapat berhenti (stop) secara jelas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A2C0F6F-28E7-4558-BB56-D3AB9C26FC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ADT (Abstract Data Type) atau Tipe Data Bentukan</a:t>
            </a:r>
            <a:r>
              <a:rPr lang="en-US" altLang="en-US" sz="3600"/>
              <a:t>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43D3A0C-AAFE-4CFF-B24F-AFCB2D6FE1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 altLang="en-US"/>
              <a:t>Bahasa pemrograman bisa memiliki tipe data:</a:t>
            </a:r>
          </a:p>
          <a:p>
            <a:pPr lvl="1">
              <a:lnSpc>
                <a:spcPct val="80000"/>
              </a:lnSpc>
            </a:pPr>
            <a:r>
              <a:rPr lang="de-DE" altLang="en-US"/>
              <a:t>Built-in : sudah tersedia oleh bahasa pemrograman tersebut</a:t>
            </a:r>
          </a:p>
          <a:p>
            <a:pPr lvl="2">
              <a:lnSpc>
                <a:spcPct val="80000"/>
              </a:lnSpc>
            </a:pPr>
            <a:r>
              <a:rPr lang="de-DE" altLang="en-US"/>
              <a:t>Tidak berorientasi pada persoalan yang dihadapi.</a:t>
            </a:r>
          </a:p>
          <a:p>
            <a:pPr lvl="1">
              <a:lnSpc>
                <a:spcPct val="80000"/>
              </a:lnSpc>
            </a:pPr>
            <a:r>
              <a:rPr lang="de-DE" altLang="en-US"/>
              <a:t>UDT : User Defined Type, dibuat oleh pemrogram.</a:t>
            </a:r>
          </a:p>
          <a:p>
            <a:pPr lvl="2">
              <a:lnSpc>
                <a:spcPct val="80000"/>
              </a:lnSpc>
            </a:pPr>
            <a:r>
              <a:rPr lang="de-DE" altLang="en-US"/>
              <a:t>Mendekati penyelesaian persoalan yang dihadapi</a:t>
            </a:r>
          </a:p>
          <a:p>
            <a:pPr lvl="2">
              <a:lnSpc>
                <a:spcPct val="80000"/>
              </a:lnSpc>
            </a:pPr>
            <a:r>
              <a:rPr lang="de-DE" altLang="en-US"/>
              <a:t>Contoh: record pada Pascal, struct pada C, class pada Java</a:t>
            </a:r>
          </a:p>
          <a:p>
            <a:pPr lvl="1">
              <a:lnSpc>
                <a:spcPct val="80000"/>
              </a:lnSpc>
            </a:pPr>
            <a:r>
              <a:rPr lang="de-DE" altLang="en-US"/>
              <a:t>ADT : Abstract Data Type </a:t>
            </a:r>
          </a:p>
          <a:p>
            <a:pPr lvl="2">
              <a:lnSpc>
                <a:spcPct val="80000"/>
              </a:lnSpc>
            </a:pPr>
            <a:r>
              <a:rPr lang="de-DE" altLang="en-US"/>
              <a:t>memperluas konsep UDT dengan menambahkan pengkapsulan atau enkapsulasi, berisi sifat-sifat dan operasi-operasi yang bisa dilakukan terhadap kelas tersebut.</a:t>
            </a:r>
          </a:p>
          <a:p>
            <a:pPr lvl="2">
              <a:lnSpc>
                <a:spcPct val="80000"/>
              </a:lnSpc>
            </a:pPr>
            <a:r>
              <a:rPr lang="de-DE" altLang="en-US"/>
              <a:t>Contoh: class pada Java</a:t>
            </a:r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A029308-A358-4E90-8750-4659802D54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ADT (2)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4A7FAFF-2736-477C-869D-AD45A60D12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/>
              <a:t>Bahasa C memiliki tipe data numerik dan karakter (seperti int, float, char dan lain-lain).  Disamping itu juga memiliki tipe data enumerasi dan structure.  Bagaimana jika kita ingin membuat tipe data baru?</a:t>
            </a:r>
          </a:p>
          <a:p>
            <a:pPr>
              <a:lnSpc>
                <a:spcPct val="90000"/>
              </a:lnSpc>
            </a:pPr>
            <a:r>
              <a:rPr lang="de-DE" altLang="en-US"/>
              <a:t>Untuk pembuatan tipe data baru digunakan keyword </a:t>
            </a:r>
            <a:r>
              <a:rPr lang="de-DE" altLang="en-US" b="1"/>
              <a:t>typedef</a:t>
            </a:r>
            <a:endParaRPr lang="de-DE" altLang="en-US"/>
          </a:p>
          <a:p>
            <a:pPr>
              <a:lnSpc>
                <a:spcPct val="90000"/>
              </a:lnSpc>
            </a:pPr>
            <a:r>
              <a:rPr lang="de-DE" altLang="en-US"/>
              <a:t>Bentuk umum:</a:t>
            </a:r>
            <a:endParaRPr lang="de-DE" altLang="en-US" b="1"/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en-US" sz="1800" b="1">
                <a:latin typeface="Courier New" panose="02070309020205020404" pitchFamily="49" charset="0"/>
              </a:rPr>
              <a:t>	typedef &lt;tipe_data_lama&gt; &lt;ama_tipe_data_baru&gt;</a:t>
            </a:r>
            <a:endParaRPr lang="en-US" altLang="en-US" sz="18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1723</Words>
  <Application>Microsoft Office PowerPoint</Application>
  <PresentationFormat>Widescreen</PresentationFormat>
  <Paragraphs>261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Office Theme</vt:lpstr>
      <vt:lpstr>Algoritma Pemograman dan Struktur Data</vt:lpstr>
      <vt:lpstr>PENGANTAR</vt:lpstr>
      <vt:lpstr>Perbedaan Tipe Data, Obyek Data &amp; Struktur Data (1)</vt:lpstr>
      <vt:lpstr>Perbedaan Tipe Data, Obyek Data &amp; Struktur Data (2)</vt:lpstr>
      <vt:lpstr>Aktivitas Struktur Data</vt:lpstr>
      <vt:lpstr>Hubungan SD dan Algoritma</vt:lpstr>
      <vt:lpstr>Ciri Algoritma</vt:lpstr>
      <vt:lpstr>ADT (Abstract Data Type) atau Tipe Data Bentukan </vt:lpstr>
      <vt:lpstr>ADT (2)</vt:lpstr>
      <vt:lpstr>Program</vt:lpstr>
      <vt:lpstr>Hasil Program</vt:lpstr>
      <vt:lpstr>Stuct</vt:lpstr>
      <vt:lpstr>Bentuk Umum</vt:lpstr>
      <vt:lpstr> Pendeklarasian dan penggunaan Struct (1) (menggunakan typedef)</vt:lpstr>
      <vt:lpstr>Pendeklarasian dan penggunaan Struct (2) (tanpa menggunakan typedef)</vt:lpstr>
      <vt:lpstr>Cara penggunaan struct dan pengaksesan elemen-elemennya</vt:lpstr>
      <vt:lpstr>Program</vt:lpstr>
      <vt:lpstr>Hasil</vt:lpstr>
      <vt:lpstr>Program</vt:lpstr>
      <vt:lpstr>Hasil</vt:lpstr>
      <vt:lpstr>Struct yang berisi struct lain </vt:lpstr>
      <vt:lpstr>Hasil</vt:lpstr>
      <vt:lpstr>Array of Struct</vt:lpstr>
      <vt:lpstr>Hasil</vt:lpstr>
      <vt:lpstr>LATIHAN</vt:lpstr>
      <vt:lpstr>Penutup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Pemograman dan Struktur Data</dc:title>
  <dc:creator>User</dc:creator>
  <cp:lastModifiedBy>User</cp:lastModifiedBy>
  <cp:revision>7</cp:revision>
  <dcterms:created xsi:type="dcterms:W3CDTF">2020-10-10T02:28:34Z</dcterms:created>
  <dcterms:modified xsi:type="dcterms:W3CDTF">2020-10-24T15:40:46Z</dcterms:modified>
</cp:coreProperties>
</file>