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2" r:id="rId13"/>
    <p:sldId id="273" r:id="rId14"/>
    <p:sldId id="270" r:id="rId15"/>
    <p:sldId id="271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67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259" r:id="rId4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CE03F-7423-4387-AD3C-1365B14087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D7E756-55D6-4069-865E-6EA0018D30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78661-7A5D-4C01-8605-FFBB52B28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D90A7-4E0F-45AA-9331-4082CC95C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7C5A1-1AB0-4DF2-A9C6-C284F253C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51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06281-3C0D-48C0-87A9-E9B4050F3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E7FD7B-8633-4C47-BF6F-B5C58D89B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16E7A-8A43-4E47-9BC3-4CDBA117A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38A79-E67E-4F9C-9F55-B2E2AB5B3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D2CC6-9BA7-489E-9F1D-2CE35DBEE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04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722463-4F00-4AD5-AD24-37133CA27E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AB0DB5-D1B0-4BB6-B033-EC538A99A9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18920-AC34-4BF7-8490-44CB327BD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FAB3A-ED7C-44E3-A909-93E9D4695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02FC1-F45B-4FB8-A137-8BF6AE847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1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FC285-3634-430E-8913-4E5950A2A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86A51-331E-465C-9E64-ECF968E6A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2AC88-C083-4754-B3CC-A5F93A286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8E071-54B0-4DDA-A2F5-52C5632A2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2AE23A-A059-471C-BFAB-546296500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284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2141C-C5DD-400D-95DE-EA6973265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2E2ABF-CF15-4D92-B1C2-B00DCA624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49F0B-7B24-41BD-9133-596297B3A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236D-4466-40AC-B070-1472C0C2C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2AB96-C020-4346-8A64-F71EC097C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18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CB051-622F-49B0-9A9F-A34A1CDA8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AEAA6-AF21-4520-ADA6-4A682090FA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E84E40-7F91-41C7-9DC5-A2F85D6327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891940-9641-4F35-B5B1-EFC7C9F75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2F9100-055B-47F7-B449-72106283B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13C7D2-FB4C-4C52-8594-F581060FC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99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C8841-53F2-461F-936E-6980FD4F5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115C9-8AC6-4C27-A3B4-5428A087D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C8DBF8-CF26-4E2A-B0B7-20A231730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1C2452-3BC4-4088-9817-1A6A3450EC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6F9297-75F1-4BD4-89A6-8E52CD2AB3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827DE1-50D0-4A55-BE8A-2B9DACF12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9FD4A5-645E-4A86-9871-3424D12ED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752887-8891-4499-A873-91C37389A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46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805CB-103F-4DB8-88A3-4127B1169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4E05B7-55B1-4DD9-B487-B69F85E25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9B1A54-EAF0-44F6-9265-23D6ED98F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3CCC85-FC82-40D5-99DB-34B5C0203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307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6AEAE8-02D4-4B49-B9C7-EAA763DA7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3FF213-3FD4-430B-8F1B-8F32461C2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9FCFA2-F808-4D2E-881F-0378A3BAA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69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A488F-EC0C-4195-9D68-C164A12B7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9B981-0443-4BA3-929C-50460D61B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3A5519-1A4B-4E9B-90A0-CC94640AF1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92A04-1413-4D59-9BCA-E0D5A57D4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E11C7-A8F5-421A-8854-8C694E12E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35A409-10A3-49B1-B6F5-1DF4BFB66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44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5F838-C264-434A-BC86-62A804449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D6DC74-0B7F-425A-9699-32E8ECE7C7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87359-6372-476E-8CB8-0073A873E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8BEA85-6F4B-4640-8322-907DADA4C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675AD0-8DDF-40F5-AFAD-56764911E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C0C01D-A1BF-4F08-A3EC-1F3BD6290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18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88D7E3-B7BC-459B-8EBC-8979519E2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E2EFA6-1DD1-4321-ACC0-EBCEAD836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C1CB1-DBFB-4B8E-8BCE-40D3A34118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424A7-CA26-43E4-A8AB-0D4BC20BA49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344F0-36D7-4197-8530-E065BFBCC5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B5BC-8E05-43C5-9968-A08BE2B318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063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20EFB-963F-46C6-AB6E-88C3CF14CA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Pemograman</a:t>
            </a:r>
            <a:r>
              <a:rPr lang="en-US" dirty="0"/>
              <a:t> dan </a:t>
            </a:r>
            <a:r>
              <a:rPr lang="en-US" dirty="0" err="1"/>
              <a:t>Struktur</a:t>
            </a:r>
            <a:r>
              <a:rPr lang="en-US" dirty="0"/>
              <a:t>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571AB-3009-431C-94AC-01CB09208C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Pertemuan</a:t>
            </a:r>
            <a:r>
              <a:rPr lang="en-US" dirty="0"/>
              <a:t> 6</a:t>
            </a:r>
          </a:p>
          <a:p>
            <a:r>
              <a:rPr lang="en-US" dirty="0"/>
              <a:t>By </a:t>
            </a:r>
            <a:r>
              <a:rPr lang="en-US" dirty="0" err="1"/>
              <a:t>Neny</a:t>
            </a:r>
            <a:r>
              <a:rPr lang="en-US" dirty="0"/>
              <a:t> </a:t>
            </a:r>
            <a:r>
              <a:rPr lang="en-US" dirty="0" err="1"/>
              <a:t>Rosmawarni</a:t>
            </a:r>
            <a:r>
              <a:rPr lang="en-US" dirty="0"/>
              <a:t> </a:t>
            </a:r>
            <a:r>
              <a:rPr lang="en-US" dirty="0" err="1"/>
              <a:t>S.Kom</a:t>
            </a:r>
            <a:r>
              <a:rPr lang="en-US" dirty="0"/>
              <a:t>, </a:t>
            </a:r>
            <a:r>
              <a:rPr lang="en-US" dirty="0" err="1"/>
              <a:t>M.Kom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731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00" y="274638"/>
            <a:ext cx="10795000" cy="919162"/>
          </a:xfrm>
        </p:spPr>
        <p:txBody>
          <a:bodyPr/>
          <a:lstStyle/>
          <a:p>
            <a:r>
              <a:rPr lang="en-US" dirty="0"/>
              <a:t>INISIALISASI STRING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876300" y="1206500"/>
            <a:ext cx="7991929" cy="0"/>
          </a:xfrm>
          <a:prstGeom prst="line">
            <a:avLst/>
          </a:prstGeom>
          <a:ln w="444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76300" y="1373414"/>
            <a:ext cx="108712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3200" dirty="0"/>
              <a:t>Cara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menginisialisasi</a:t>
            </a:r>
            <a:r>
              <a:rPr lang="en-US" sz="3200" dirty="0"/>
              <a:t> string,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dilakukan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salah</a:t>
            </a:r>
            <a:r>
              <a:rPr lang="en-US" sz="3200" dirty="0"/>
              <a:t> </a:t>
            </a:r>
            <a:r>
              <a:rPr lang="en-US" sz="3200" dirty="0" err="1"/>
              <a:t>satu</a:t>
            </a:r>
            <a:r>
              <a:rPr lang="en-US" sz="3200" dirty="0"/>
              <a:t> </a:t>
            </a:r>
            <a:r>
              <a:rPr lang="en-US" sz="3200" dirty="0" err="1"/>
              <a:t>cara</a:t>
            </a:r>
            <a:r>
              <a:rPr lang="en-US" sz="3200" dirty="0"/>
              <a:t> di </a:t>
            </a:r>
            <a:r>
              <a:rPr lang="en-US" sz="3200" dirty="0" err="1"/>
              <a:t>bawah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:</a:t>
            </a:r>
          </a:p>
          <a:p>
            <a:pPr marL="1204913" indent="0">
              <a:buNone/>
            </a:pPr>
            <a:r>
              <a:rPr lang="en-US" sz="3200" b="1" dirty="0"/>
              <a:t>char </a:t>
            </a:r>
            <a:r>
              <a:rPr lang="en-US" sz="3200" b="1" dirty="0" err="1"/>
              <a:t>nama</a:t>
            </a:r>
            <a:r>
              <a:rPr lang="en-US" sz="3200" b="1" dirty="0"/>
              <a:t>[]=”</a:t>
            </a:r>
            <a:r>
              <a:rPr lang="en-US" sz="3200" b="1" dirty="0" err="1"/>
              <a:t>Ini</a:t>
            </a:r>
            <a:r>
              <a:rPr lang="en-US" sz="3200" b="1" dirty="0"/>
              <a:t> </a:t>
            </a:r>
            <a:r>
              <a:rPr lang="en-US" sz="3200" b="1" dirty="0" err="1"/>
              <a:t>adalah</a:t>
            </a:r>
            <a:r>
              <a:rPr lang="en-US" sz="3200" b="1" dirty="0"/>
              <a:t> string”;</a:t>
            </a:r>
            <a:endParaRPr lang="en-US" sz="3200" dirty="0"/>
          </a:p>
          <a:p>
            <a:pPr marL="1204913" indent="0">
              <a:buNone/>
            </a:pPr>
            <a:r>
              <a:rPr lang="en-US" sz="3200" b="1" dirty="0"/>
              <a:t>char nama2[]={‘</a:t>
            </a:r>
            <a:r>
              <a:rPr lang="en-US" sz="3200" b="1" dirty="0" err="1"/>
              <a:t>i’,’n’,’i</a:t>
            </a:r>
            <a:r>
              <a:rPr lang="en-US" sz="3200" b="1" dirty="0"/>
              <a:t>’, ‘ ‘,’</a:t>
            </a:r>
            <a:r>
              <a:rPr lang="en-US" sz="3200" b="1" dirty="0" err="1"/>
              <a:t>s’,’t’,’r’,’i’,’n’,’g</a:t>
            </a:r>
            <a:r>
              <a:rPr lang="en-US" sz="3200" b="1" dirty="0"/>
              <a:t>’,”};</a:t>
            </a:r>
            <a:endParaRPr lang="en-US" sz="3200" dirty="0"/>
          </a:p>
          <a:p>
            <a:pPr marL="1204913" indent="0">
              <a:buNone/>
            </a:pPr>
            <a:r>
              <a:rPr lang="en-US" sz="3200" b="1" dirty="0"/>
              <a:t>char nama3[5]=”BUDI”;</a:t>
            </a:r>
            <a:endParaRPr lang="en-US" sz="3200" dirty="0"/>
          </a:p>
          <a:p>
            <a:pPr marL="1204913" indent="0">
              <a:buNone/>
            </a:pPr>
            <a:r>
              <a:rPr lang="en-US" sz="3200" b="1" dirty="0"/>
              <a:t>char nama4[5]={‘</a:t>
            </a:r>
            <a:r>
              <a:rPr lang="en-US" sz="3200" b="1" dirty="0" err="1"/>
              <a:t>B’,’u’,’d’,’i</a:t>
            </a:r>
            <a:r>
              <a:rPr lang="en-US" sz="3200" b="1" dirty="0"/>
              <a:t>’};</a:t>
            </a:r>
            <a:endParaRPr lang="en-US" sz="3200" dirty="0"/>
          </a:p>
          <a:p>
            <a:pPr marL="1204913" indent="0">
              <a:buNone/>
            </a:pPr>
            <a:r>
              <a:rPr lang="en-US" sz="3200" b="1" dirty="0"/>
              <a:t>char *nama5=”</a:t>
            </a:r>
            <a:r>
              <a:rPr lang="en-US" sz="3200" b="1" dirty="0" err="1"/>
              <a:t>Ini</a:t>
            </a:r>
            <a:r>
              <a:rPr lang="en-US" sz="3200" b="1" dirty="0"/>
              <a:t> </a:t>
            </a:r>
            <a:r>
              <a:rPr lang="en-US" sz="3200" b="1" dirty="0" err="1"/>
              <a:t>juga</a:t>
            </a:r>
            <a:r>
              <a:rPr lang="en-US" sz="3200" b="1" dirty="0"/>
              <a:t> string”;</a:t>
            </a:r>
            <a:endParaRPr lang="en-US" sz="32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67947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00" y="274638"/>
            <a:ext cx="10795000" cy="919162"/>
          </a:xfrm>
        </p:spPr>
        <p:txBody>
          <a:bodyPr/>
          <a:lstStyle/>
          <a:p>
            <a:r>
              <a:rPr lang="en-US" dirty="0"/>
              <a:t>BEBERAPA FUNGSI STRING</a:t>
            </a:r>
          </a:p>
        </p:txBody>
      </p:sp>
      <p:cxnSp>
        <p:nvCxnSpPr>
          <p:cNvPr id="10" name="Straight Connector 9"/>
          <p:cNvCxnSpPr>
            <a:endCxn id="2" idx="2"/>
          </p:cNvCxnSpPr>
          <p:nvPr/>
        </p:nvCxnSpPr>
        <p:spPr>
          <a:xfrm flipV="1">
            <a:off x="876300" y="1193800"/>
            <a:ext cx="5308600" cy="12700"/>
          </a:xfrm>
          <a:prstGeom prst="line">
            <a:avLst/>
          </a:prstGeom>
          <a:ln w="444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76300" y="1373414"/>
            <a:ext cx="10871200" cy="4495800"/>
          </a:xfrm>
        </p:spPr>
        <p:txBody>
          <a:bodyPr>
            <a:normAutofit/>
          </a:bodyPr>
          <a:lstStyle/>
          <a:p>
            <a:pPr marL="461963" indent="-461963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3200" b="1" dirty="0"/>
              <a:t>gets </a:t>
            </a:r>
            <a:r>
              <a:rPr lang="en-US" sz="3200" b="1" dirty="0" err="1"/>
              <a:t>dan</a:t>
            </a:r>
            <a:r>
              <a:rPr lang="en-US" sz="3200" b="1" dirty="0"/>
              <a:t> puts</a:t>
            </a:r>
          </a:p>
          <a:p>
            <a:pPr marL="465138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 err="1"/>
              <a:t>Fungsi</a:t>
            </a:r>
            <a:r>
              <a:rPr lang="en-US" sz="2800" dirty="0"/>
              <a:t> gets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membaca</a:t>
            </a:r>
            <a:r>
              <a:rPr lang="en-US" sz="2800" dirty="0"/>
              <a:t> data </a:t>
            </a:r>
            <a:r>
              <a:rPr lang="en-US" sz="2800" dirty="0" err="1"/>
              <a:t>berupa</a:t>
            </a:r>
            <a:r>
              <a:rPr lang="en-US" sz="2800" dirty="0"/>
              <a:t> string </a:t>
            </a:r>
            <a:r>
              <a:rPr lang="en-US" sz="2800" dirty="0" err="1"/>
              <a:t>dari</a:t>
            </a:r>
            <a:r>
              <a:rPr lang="en-US" sz="2800" dirty="0"/>
              <a:t> keyboard.</a:t>
            </a:r>
          </a:p>
          <a:p>
            <a:pPr marL="465138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 err="1"/>
              <a:t>Fungsi</a:t>
            </a:r>
            <a:r>
              <a:rPr lang="en-US" sz="2800" dirty="0"/>
              <a:t> puts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menampilkan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string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layar</a:t>
            </a:r>
            <a:r>
              <a:rPr lang="en-US" sz="2800" dirty="0"/>
              <a:t> (monitor).</a:t>
            </a:r>
          </a:p>
        </p:txBody>
      </p:sp>
    </p:spTree>
    <p:extLst>
      <p:ext uri="{BB962C8B-B14F-4D97-AF65-F5344CB8AC3E}">
        <p14:creationId xmlns:p14="http://schemas.microsoft.com/office/powerpoint/2010/main" val="2450241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00" y="274638"/>
            <a:ext cx="10795000" cy="919162"/>
          </a:xfrm>
        </p:spPr>
        <p:txBody>
          <a:bodyPr/>
          <a:lstStyle/>
          <a:p>
            <a:r>
              <a:rPr lang="en-US" dirty="0"/>
              <a:t>BEBERAPA FUNGSI STRING</a:t>
            </a:r>
          </a:p>
        </p:txBody>
      </p:sp>
      <p:cxnSp>
        <p:nvCxnSpPr>
          <p:cNvPr id="10" name="Straight Connector 9"/>
          <p:cNvCxnSpPr>
            <a:endCxn id="2" idx="2"/>
          </p:cNvCxnSpPr>
          <p:nvPr/>
        </p:nvCxnSpPr>
        <p:spPr>
          <a:xfrm flipV="1">
            <a:off x="876300" y="1193800"/>
            <a:ext cx="5308600" cy="12700"/>
          </a:xfrm>
          <a:prstGeom prst="line">
            <a:avLst/>
          </a:prstGeom>
          <a:ln w="444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76300" y="1480456"/>
            <a:ext cx="10871200" cy="4388757"/>
          </a:xfrm>
        </p:spPr>
        <p:txBody>
          <a:bodyPr>
            <a:normAutofit/>
          </a:bodyPr>
          <a:lstStyle/>
          <a:p>
            <a:pPr marL="461963" indent="-461963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3200" b="1" dirty="0" err="1"/>
              <a:t>strlen</a:t>
            </a:r>
            <a:endParaRPr lang="en-US" sz="2800" dirty="0"/>
          </a:p>
          <a:p>
            <a:pPr marL="465138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b="1" dirty="0" err="1"/>
              <a:t>strlen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mengetahui</a:t>
            </a:r>
            <a:r>
              <a:rPr lang="en-US" sz="2800" dirty="0"/>
              <a:t> </a:t>
            </a:r>
            <a:r>
              <a:rPr lang="en-US" sz="2800" dirty="0" err="1"/>
              <a:t>panjang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string.</a:t>
            </a:r>
          </a:p>
          <a:p>
            <a:pPr marL="461963" indent="-461963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3200" b="1" dirty="0" err="1"/>
              <a:t>strcat</a:t>
            </a:r>
            <a:r>
              <a:rPr lang="en-US" sz="3200" b="1" dirty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 </a:t>
            </a:r>
            <a:r>
              <a:rPr lang="en-US" sz="3200" b="1" dirty="0" err="1"/>
              <a:t>strncat</a:t>
            </a:r>
            <a:endParaRPr lang="en-US" sz="3200" b="1" dirty="0"/>
          </a:p>
          <a:p>
            <a:pPr marL="465138" indent="0">
              <a:buNone/>
            </a:pP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strcat</a:t>
            </a:r>
            <a:r>
              <a:rPr lang="en-US" sz="2800" dirty="0"/>
              <a:t> </a:t>
            </a:r>
            <a:r>
              <a:rPr lang="en-US" sz="2800" dirty="0" err="1"/>
              <a:t>berfungsi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menggabungkan</a:t>
            </a:r>
            <a:r>
              <a:rPr lang="en-US" sz="2800" dirty="0"/>
              <a:t> 2 </a:t>
            </a:r>
            <a:r>
              <a:rPr lang="en-US" sz="2800" dirty="0" err="1"/>
              <a:t>buah</a:t>
            </a:r>
            <a:r>
              <a:rPr lang="en-US" sz="2800" dirty="0"/>
              <a:t> string.</a:t>
            </a:r>
          </a:p>
          <a:p>
            <a:pPr marL="465138" indent="0">
              <a:buNone/>
            </a:pP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strncat</a:t>
            </a:r>
            <a:r>
              <a:rPr lang="en-US" sz="2800" dirty="0"/>
              <a:t> </a:t>
            </a:r>
            <a:r>
              <a:rPr lang="en-US" sz="2800" dirty="0" err="1"/>
              <a:t>berfungsi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menggabungkan</a:t>
            </a:r>
            <a:r>
              <a:rPr lang="en-US" sz="2800" dirty="0"/>
              <a:t> 2 </a:t>
            </a:r>
            <a:r>
              <a:rPr lang="en-US" sz="2800" dirty="0" err="1"/>
              <a:t>buah</a:t>
            </a:r>
            <a:r>
              <a:rPr lang="en-US" sz="2800" dirty="0"/>
              <a:t> string </a:t>
            </a:r>
            <a:r>
              <a:rPr lang="en-US" sz="2800" dirty="0" err="1"/>
              <a:t>sebanyak</a:t>
            </a:r>
            <a:r>
              <a:rPr lang="en-US" sz="2800" dirty="0"/>
              <a:t> n </a:t>
            </a:r>
            <a:r>
              <a:rPr lang="en-US" sz="2800" dirty="0" err="1"/>
              <a:t>karakter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9975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00" y="274638"/>
            <a:ext cx="10795000" cy="919162"/>
          </a:xfrm>
        </p:spPr>
        <p:txBody>
          <a:bodyPr/>
          <a:lstStyle/>
          <a:p>
            <a:r>
              <a:rPr lang="en-US" dirty="0"/>
              <a:t>BEBERAPA FUNGSI STRING</a:t>
            </a:r>
          </a:p>
        </p:txBody>
      </p:sp>
      <p:cxnSp>
        <p:nvCxnSpPr>
          <p:cNvPr id="10" name="Straight Connector 9"/>
          <p:cNvCxnSpPr>
            <a:endCxn id="2" idx="2"/>
          </p:cNvCxnSpPr>
          <p:nvPr/>
        </p:nvCxnSpPr>
        <p:spPr>
          <a:xfrm flipV="1">
            <a:off x="876300" y="1193800"/>
            <a:ext cx="5308600" cy="12700"/>
          </a:xfrm>
          <a:prstGeom prst="line">
            <a:avLst/>
          </a:prstGeom>
          <a:ln w="444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76300" y="1480456"/>
            <a:ext cx="10401300" cy="4388757"/>
          </a:xfrm>
        </p:spPr>
        <p:txBody>
          <a:bodyPr>
            <a:normAutofit/>
          </a:bodyPr>
          <a:lstStyle/>
          <a:p>
            <a:pPr marL="461963" indent="-461963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3200" b="1" dirty="0" err="1"/>
              <a:t>strlwr</a:t>
            </a:r>
            <a:r>
              <a:rPr lang="en-US" sz="3200" b="1" dirty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 </a:t>
            </a:r>
            <a:r>
              <a:rPr lang="en-US" sz="3200" b="1" dirty="0" err="1"/>
              <a:t>strupr</a:t>
            </a:r>
            <a:endParaRPr lang="en-US" sz="3200" b="1" dirty="0"/>
          </a:p>
          <a:p>
            <a:pPr marL="4064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b="1" dirty="0" err="1"/>
              <a:t>Fungsi</a:t>
            </a:r>
            <a:r>
              <a:rPr lang="en-US" sz="2800" b="1" dirty="0"/>
              <a:t> </a:t>
            </a:r>
            <a:r>
              <a:rPr lang="en-US" sz="2800" b="1" dirty="0" err="1"/>
              <a:t>strlwr</a:t>
            </a:r>
            <a:r>
              <a:rPr lang="en-US" sz="2800" b="1" dirty="0"/>
              <a:t> </a:t>
            </a:r>
            <a:r>
              <a:rPr lang="en-US" sz="2800" b="1" dirty="0" err="1"/>
              <a:t>berguna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mengubah</a:t>
            </a:r>
            <a:r>
              <a:rPr lang="en-US" sz="2800" b="1" dirty="0"/>
              <a:t> </a:t>
            </a:r>
            <a:r>
              <a:rPr lang="en-US" sz="2800" b="1" dirty="0" err="1"/>
              <a:t>isi</a:t>
            </a:r>
            <a:r>
              <a:rPr lang="en-US" sz="2800" b="1" dirty="0"/>
              <a:t> string </a:t>
            </a:r>
            <a:r>
              <a:rPr lang="en-US" sz="2800" b="1" dirty="0" err="1"/>
              <a:t>menjadi</a:t>
            </a:r>
            <a:r>
              <a:rPr lang="en-US" sz="2800" b="1" dirty="0"/>
              <a:t> </a:t>
            </a:r>
            <a:r>
              <a:rPr lang="en-US" sz="2800" b="1" dirty="0" err="1"/>
              <a:t>huruf</a:t>
            </a:r>
            <a:r>
              <a:rPr lang="en-US" sz="2800" b="1" dirty="0"/>
              <a:t> </a:t>
            </a:r>
            <a:r>
              <a:rPr lang="en-US" sz="2800" b="1" dirty="0" err="1"/>
              <a:t>kecil</a:t>
            </a:r>
            <a:r>
              <a:rPr lang="en-US" sz="2800" b="1" dirty="0"/>
              <a:t>.</a:t>
            </a:r>
          </a:p>
          <a:p>
            <a:pPr marL="4064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b="1" dirty="0" err="1"/>
              <a:t>Fungsi</a:t>
            </a:r>
            <a:r>
              <a:rPr lang="en-US" sz="2800" b="1" dirty="0"/>
              <a:t> </a:t>
            </a:r>
            <a:r>
              <a:rPr lang="en-US" sz="2800" b="1" dirty="0" err="1"/>
              <a:t>strupr</a:t>
            </a:r>
            <a:r>
              <a:rPr lang="en-US" sz="2800" b="1" dirty="0"/>
              <a:t> </a:t>
            </a:r>
            <a:r>
              <a:rPr lang="en-US" sz="2800" b="1" dirty="0" err="1"/>
              <a:t>berguna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mengubah</a:t>
            </a:r>
            <a:r>
              <a:rPr lang="en-US" sz="2800" b="1" dirty="0"/>
              <a:t> </a:t>
            </a:r>
            <a:r>
              <a:rPr lang="en-US" sz="2800" b="1" dirty="0" err="1"/>
              <a:t>isi</a:t>
            </a:r>
            <a:r>
              <a:rPr lang="en-US" sz="2800" b="1" dirty="0"/>
              <a:t> string </a:t>
            </a:r>
            <a:r>
              <a:rPr lang="en-US" sz="2800" b="1" dirty="0" err="1"/>
              <a:t>menjadi</a:t>
            </a:r>
            <a:r>
              <a:rPr lang="en-US" sz="2800" b="1" dirty="0"/>
              <a:t> capital.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96722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00" y="274638"/>
            <a:ext cx="10795000" cy="919162"/>
          </a:xfrm>
        </p:spPr>
        <p:txBody>
          <a:bodyPr/>
          <a:lstStyle/>
          <a:p>
            <a:r>
              <a:rPr lang="en-US" dirty="0"/>
              <a:t>CONTOH PROGRAM GETS, PUTS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876300" y="1206500"/>
            <a:ext cx="6337300" cy="0"/>
          </a:xfrm>
          <a:prstGeom prst="line">
            <a:avLst/>
          </a:prstGeom>
          <a:ln w="444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76300" y="1654628"/>
            <a:ext cx="10871200" cy="421458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#include &lt;</a:t>
            </a:r>
            <a:r>
              <a:rPr lang="en-US" b="1" dirty="0" err="1"/>
              <a:t>stdio.h</a:t>
            </a:r>
            <a:r>
              <a:rPr lang="en-US" b="1" dirty="0"/>
              <a:t>&gt;</a:t>
            </a:r>
          </a:p>
          <a:p>
            <a:pPr marL="0" indent="0">
              <a:buNone/>
            </a:pPr>
            <a:r>
              <a:rPr lang="en-US" b="1" dirty="0"/>
              <a:t>#include &lt;</a:t>
            </a:r>
            <a:r>
              <a:rPr lang="en-US" b="1" dirty="0" err="1"/>
              <a:t>conio.h</a:t>
            </a:r>
            <a:r>
              <a:rPr lang="en-US" b="1" dirty="0"/>
              <a:t>&gt;</a:t>
            </a:r>
            <a:endParaRPr lang="en-US" dirty="0"/>
          </a:p>
          <a:p>
            <a:pPr marL="0" indent="0">
              <a:buNone/>
            </a:pPr>
            <a:r>
              <a:rPr lang="en-US" b="1" dirty="0" err="1"/>
              <a:t>int</a:t>
            </a:r>
            <a:r>
              <a:rPr lang="en-US" b="1" dirty="0"/>
              <a:t> main(void)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{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char string[80];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err="1"/>
              <a:t>printf</a:t>
            </a:r>
            <a:r>
              <a:rPr lang="en-US" b="1" dirty="0"/>
              <a:t>(“</a:t>
            </a:r>
            <a:r>
              <a:rPr lang="en-US" b="1" dirty="0" err="1"/>
              <a:t>Masukan</a:t>
            </a:r>
            <a:r>
              <a:rPr lang="en-US" b="1" dirty="0"/>
              <a:t> </a:t>
            </a:r>
            <a:r>
              <a:rPr lang="en-US" b="1" dirty="0" err="1"/>
              <a:t>Sebuah</a:t>
            </a:r>
            <a:r>
              <a:rPr lang="en-US" b="1" dirty="0"/>
              <a:t> string:”);</a:t>
            </a:r>
          </a:p>
          <a:p>
            <a:pPr marL="0" indent="0">
              <a:buNone/>
            </a:pPr>
            <a:r>
              <a:rPr lang="en-US" b="1" dirty="0"/>
              <a:t>	gets(string);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puts(string);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err="1"/>
              <a:t>getch</a:t>
            </a:r>
            <a:r>
              <a:rPr lang="en-US" b="1" dirty="0"/>
              <a:t>()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}</a:t>
            </a:r>
            <a:endParaRPr lang="en-US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430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00" y="274638"/>
            <a:ext cx="10795000" cy="919162"/>
          </a:xfrm>
        </p:spPr>
        <p:txBody>
          <a:bodyPr/>
          <a:lstStyle/>
          <a:p>
            <a:r>
              <a:rPr lang="en-US" dirty="0"/>
              <a:t>CONTOH PROGRAM STRLEN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876300" y="1206500"/>
            <a:ext cx="5640614" cy="0"/>
          </a:xfrm>
          <a:prstGeom prst="line">
            <a:avLst/>
          </a:prstGeom>
          <a:ln w="444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76300" y="1654628"/>
            <a:ext cx="10871200" cy="421458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#include &lt;</a:t>
            </a:r>
            <a:r>
              <a:rPr lang="en-US" b="1" dirty="0" err="1"/>
              <a:t>stdio.h</a:t>
            </a:r>
            <a:r>
              <a:rPr lang="en-US" b="1" dirty="0"/>
              <a:t>&gt;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#include &lt;</a:t>
            </a:r>
            <a:r>
              <a:rPr lang="en-US" b="1" dirty="0" err="1"/>
              <a:t>string.h</a:t>
            </a:r>
            <a:r>
              <a:rPr lang="en-US" b="1" dirty="0"/>
              <a:t>&gt;</a:t>
            </a:r>
            <a:endParaRPr lang="en-US" dirty="0"/>
          </a:p>
          <a:p>
            <a:pPr marL="0" indent="0">
              <a:buNone/>
            </a:pPr>
            <a:r>
              <a:rPr lang="en-US" b="1" dirty="0" err="1"/>
              <a:t>int</a:t>
            </a:r>
            <a:r>
              <a:rPr lang="en-US" b="1" dirty="0"/>
              <a:t> main(void)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{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char string[80];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panjang</a:t>
            </a:r>
            <a:r>
              <a:rPr lang="en-US" b="1" dirty="0"/>
              <a:t>;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err="1"/>
              <a:t>printf</a:t>
            </a:r>
            <a:r>
              <a:rPr lang="en-US" b="1" dirty="0"/>
              <a:t>(“</a:t>
            </a:r>
            <a:r>
              <a:rPr lang="en-US" b="1" dirty="0" err="1"/>
              <a:t>Masukan</a:t>
            </a:r>
            <a:r>
              <a:rPr lang="en-US" b="1" dirty="0"/>
              <a:t> String: “);</a:t>
            </a:r>
          </a:p>
          <a:p>
            <a:pPr marL="0" indent="0">
              <a:buNone/>
            </a:pPr>
            <a:r>
              <a:rPr lang="en-US" b="1" dirty="0"/>
              <a:t>	gets(string);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err="1"/>
              <a:t>panjang</a:t>
            </a:r>
            <a:r>
              <a:rPr lang="en-US" b="1" dirty="0"/>
              <a:t>=</a:t>
            </a:r>
            <a:r>
              <a:rPr lang="en-US" b="1" dirty="0" err="1"/>
              <a:t>strlen</a:t>
            </a:r>
            <a:r>
              <a:rPr lang="en-US" b="1" dirty="0"/>
              <a:t>(string);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err="1"/>
              <a:t>printf</a:t>
            </a:r>
            <a:r>
              <a:rPr lang="en-US" b="1" dirty="0"/>
              <a:t>(“</a:t>
            </a:r>
            <a:r>
              <a:rPr lang="en-US" b="1" dirty="0" err="1"/>
              <a:t>Panjang</a:t>
            </a:r>
            <a:r>
              <a:rPr lang="en-US" b="1" dirty="0"/>
              <a:t> String </a:t>
            </a:r>
            <a:r>
              <a:rPr lang="en-US" b="1" dirty="0" err="1"/>
              <a:t>adalah</a:t>
            </a:r>
            <a:r>
              <a:rPr lang="en-US" b="1" dirty="0"/>
              <a:t> %i </a:t>
            </a:r>
            <a:r>
              <a:rPr lang="en-US" b="1" dirty="0" err="1"/>
              <a:t>karakter</a:t>
            </a:r>
            <a:r>
              <a:rPr lang="en-US" b="1" dirty="0"/>
              <a:t>\n”,</a:t>
            </a:r>
            <a:r>
              <a:rPr lang="en-US" b="1" dirty="0" err="1"/>
              <a:t>panjang</a:t>
            </a:r>
            <a:r>
              <a:rPr lang="en-US" b="1" dirty="0"/>
              <a:t>);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err="1"/>
              <a:t>getch</a:t>
            </a:r>
            <a:r>
              <a:rPr lang="en-US" b="1" dirty="0"/>
              <a:t>();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}</a:t>
            </a:r>
            <a:endParaRPr lang="en-US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090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00" y="274638"/>
            <a:ext cx="10795000" cy="919162"/>
          </a:xfrm>
        </p:spPr>
        <p:txBody>
          <a:bodyPr/>
          <a:lstStyle/>
          <a:p>
            <a:r>
              <a:rPr lang="en-US" dirty="0"/>
              <a:t>CONTOH PROGRAM STRUPR, STRLWR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876300" y="1206500"/>
            <a:ext cx="7380596" cy="0"/>
          </a:xfrm>
          <a:prstGeom prst="line">
            <a:avLst/>
          </a:prstGeom>
          <a:ln w="444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76300" y="1654628"/>
            <a:ext cx="10871200" cy="435428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#include &lt;</a:t>
            </a:r>
            <a:r>
              <a:rPr lang="en-US" b="1" dirty="0" err="1"/>
              <a:t>stdio.h</a:t>
            </a:r>
            <a:r>
              <a:rPr lang="en-US" b="1" dirty="0"/>
              <a:t>&gt;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#include &lt;</a:t>
            </a:r>
            <a:r>
              <a:rPr lang="en-US" b="1" dirty="0" err="1"/>
              <a:t>conio.h</a:t>
            </a:r>
            <a:r>
              <a:rPr lang="en-US" b="1" dirty="0"/>
              <a:t>&gt;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#include &lt;</a:t>
            </a:r>
            <a:r>
              <a:rPr lang="en-US" b="1" dirty="0" err="1"/>
              <a:t>string.h</a:t>
            </a:r>
            <a:r>
              <a:rPr lang="en-US" b="1" dirty="0"/>
              <a:t>&gt;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main()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{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char str1[80]=”</a:t>
            </a:r>
            <a:r>
              <a:rPr lang="en-US" b="1" dirty="0" err="1"/>
              <a:t>Saya</a:t>
            </a:r>
            <a:r>
              <a:rPr lang="en-US" b="1" dirty="0"/>
              <a:t> </a:t>
            </a:r>
            <a:r>
              <a:rPr lang="en-US" b="1" dirty="0" err="1"/>
              <a:t>Belajar</a:t>
            </a:r>
            <a:r>
              <a:rPr lang="en-US" b="1" dirty="0"/>
              <a:t> Turbo C”;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err="1"/>
              <a:t>clrscr</a:t>
            </a:r>
            <a:r>
              <a:rPr lang="en-US" b="1" dirty="0"/>
              <a:t>();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err="1"/>
              <a:t>printf</a:t>
            </a:r>
            <a:r>
              <a:rPr lang="en-US" b="1" dirty="0"/>
              <a:t>(“Normal    : %s\n”,str1);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err="1"/>
              <a:t>strupr</a:t>
            </a:r>
            <a:r>
              <a:rPr lang="en-US" b="1" dirty="0"/>
              <a:t>(str1);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err="1"/>
              <a:t>printf</a:t>
            </a:r>
            <a:r>
              <a:rPr lang="en-US" b="1" dirty="0"/>
              <a:t>(“</a:t>
            </a:r>
            <a:r>
              <a:rPr lang="en-US" b="1" dirty="0" err="1"/>
              <a:t>UpperCase</a:t>
            </a:r>
            <a:r>
              <a:rPr lang="en-US" b="1" dirty="0"/>
              <a:t> : %s\n”,str1);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err="1"/>
              <a:t>strlwr</a:t>
            </a:r>
            <a:r>
              <a:rPr lang="en-US" b="1" dirty="0"/>
              <a:t>(str1);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err="1"/>
              <a:t>printf</a:t>
            </a:r>
            <a:r>
              <a:rPr lang="en-US" b="1" dirty="0"/>
              <a:t>(“</a:t>
            </a:r>
            <a:r>
              <a:rPr lang="en-US" b="1" dirty="0" err="1"/>
              <a:t>LowerCase</a:t>
            </a:r>
            <a:r>
              <a:rPr lang="en-US" b="1" dirty="0"/>
              <a:t> : %s\n”,str1);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err="1"/>
              <a:t>getch</a:t>
            </a:r>
            <a:r>
              <a:rPr lang="en-US" b="1" dirty="0"/>
              <a:t>();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}</a:t>
            </a:r>
            <a:endParaRPr lang="en-US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54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EE95589-C5E3-47E4-A5B8-F856BF0FF09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130426"/>
            <a:ext cx="7772400" cy="1470025"/>
          </a:xfrm>
        </p:spPr>
        <p:txBody>
          <a:bodyPr anchor="ctr"/>
          <a:lstStyle/>
          <a:p>
            <a:r>
              <a:rPr lang="en-US" altLang="en-US" sz="4400"/>
              <a:t>Array dan String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39DC66A-3E1C-4636-BD45-F42736394D2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95600" y="3886200"/>
            <a:ext cx="6400800" cy="1752600"/>
          </a:xfrm>
        </p:spPr>
        <p:txBody>
          <a:bodyPr/>
          <a:lstStyle/>
          <a:p>
            <a:endParaRPr lang="id-ID" altLang="en-US" sz="3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B8A903A-1F2A-4236-B08B-B6924743DA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Array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F5048DF-484E-4679-8609-BD2F4AD495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295401"/>
            <a:ext cx="8229600" cy="4525963"/>
          </a:xfrm>
        </p:spPr>
        <p:txBody>
          <a:bodyPr/>
          <a:lstStyle/>
          <a:p>
            <a:r>
              <a:rPr lang="en-US" altLang="en-US"/>
              <a:t>Kumpulan beberapa elemen data dengan tipe yang sama dan dipanggil dengan nama yang sama</a:t>
            </a:r>
          </a:p>
          <a:p>
            <a:r>
              <a:rPr lang="en-US" altLang="en-US"/>
              <a:t>Deklarasi array pada program:</a:t>
            </a:r>
          </a:p>
          <a:p>
            <a:r>
              <a:rPr lang="en-US" altLang="en-US">
                <a:solidFill>
                  <a:srgbClr val="FF0000"/>
                </a:solidFill>
              </a:rPr>
              <a:t>unsigned short int</a:t>
            </a:r>
            <a:r>
              <a:rPr lang="en-US" altLang="en-US"/>
              <a:t> </a:t>
            </a:r>
            <a:r>
              <a:rPr lang="en-US" altLang="en-US">
                <a:solidFill>
                  <a:srgbClr val="0000FF"/>
                </a:solidFill>
              </a:rPr>
              <a:t>arrayku</a:t>
            </a:r>
            <a:r>
              <a:rPr lang="en-US" altLang="en-US"/>
              <a:t>[5];</a:t>
            </a:r>
          </a:p>
          <a:p>
            <a:r>
              <a:rPr lang="en-US" altLang="en-US"/>
              <a:t>Berarti variabel arrayku memiliki 5 buah elemen data dengan tipe unsigned short int</a:t>
            </a:r>
          </a:p>
          <a:p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2120EBF9-FFA8-4281-A87C-4F898C539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9530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199F0A-0BF5-44EC-8A29-F287301033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9530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7D8A39F3-D5C5-4A8A-B8C5-D0E34EB77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9530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0B720562-3841-44A9-A487-295CDADA8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9530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FDAE53F2-4F8A-4706-824C-C8034D9F2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9530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Text Box 9">
            <a:extLst>
              <a:ext uri="{FF2B5EF4-FFF2-40B4-BE49-F238E27FC236}">
                <a16:creationId xmlns:a16="http://schemas.microsoft.com/office/drawing/2014/main" id="{ADE4307E-CAD0-4FC1-B4A2-F8C5C4984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486401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16 bit</a:t>
            </a:r>
          </a:p>
        </p:txBody>
      </p:sp>
      <p:sp>
        <p:nvSpPr>
          <p:cNvPr id="3082" name="Text Box 10">
            <a:extLst>
              <a:ext uri="{FF2B5EF4-FFF2-40B4-BE49-F238E27FC236}">
                <a16:creationId xmlns:a16="http://schemas.microsoft.com/office/drawing/2014/main" id="{7EBC3316-BC80-4977-BADD-055240EA8E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486401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16 bit</a:t>
            </a:r>
          </a:p>
        </p:txBody>
      </p:sp>
      <p:sp>
        <p:nvSpPr>
          <p:cNvPr id="3083" name="Text Box 11">
            <a:extLst>
              <a:ext uri="{FF2B5EF4-FFF2-40B4-BE49-F238E27FC236}">
                <a16:creationId xmlns:a16="http://schemas.microsoft.com/office/drawing/2014/main" id="{CFF60EAC-E255-4FA9-8DD3-4A6DF279C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5500688"/>
            <a:ext cx="742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16 bit</a:t>
            </a:r>
          </a:p>
        </p:txBody>
      </p:sp>
      <p:sp>
        <p:nvSpPr>
          <p:cNvPr id="3084" name="Text Box 12">
            <a:extLst>
              <a:ext uri="{FF2B5EF4-FFF2-40B4-BE49-F238E27FC236}">
                <a16:creationId xmlns:a16="http://schemas.microsoft.com/office/drawing/2014/main" id="{C8670BBD-8D42-460B-B6D2-5B1F366D1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486401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16 bit</a:t>
            </a:r>
          </a:p>
        </p:txBody>
      </p:sp>
      <p:sp>
        <p:nvSpPr>
          <p:cNvPr id="3085" name="Text Box 13">
            <a:extLst>
              <a:ext uri="{FF2B5EF4-FFF2-40B4-BE49-F238E27FC236}">
                <a16:creationId xmlns:a16="http://schemas.microsoft.com/office/drawing/2014/main" id="{CA9A2303-E023-4947-B273-2EFB74084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486401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16 bit</a:t>
            </a:r>
          </a:p>
        </p:txBody>
      </p:sp>
      <p:sp>
        <p:nvSpPr>
          <p:cNvPr id="3086" name="Text Box 14">
            <a:extLst>
              <a:ext uri="{FF2B5EF4-FFF2-40B4-BE49-F238E27FC236}">
                <a16:creationId xmlns:a16="http://schemas.microsoft.com/office/drawing/2014/main" id="{98CC3953-F5D4-44B1-8AE2-4B0DE853F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964114"/>
            <a:ext cx="93198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arrayku[0]</a:t>
            </a:r>
          </a:p>
        </p:txBody>
      </p:sp>
      <p:sp>
        <p:nvSpPr>
          <p:cNvPr id="3087" name="Text Box 15">
            <a:extLst>
              <a:ext uri="{FF2B5EF4-FFF2-40B4-BE49-F238E27FC236}">
                <a16:creationId xmlns:a16="http://schemas.microsoft.com/office/drawing/2014/main" id="{41A47064-A98F-41B8-9B3C-40C2E9DD0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953001"/>
            <a:ext cx="93198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arrayku[1]</a:t>
            </a:r>
          </a:p>
        </p:txBody>
      </p:sp>
      <p:sp>
        <p:nvSpPr>
          <p:cNvPr id="3088" name="Text Box 16">
            <a:extLst>
              <a:ext uri="{FF2B5EF4-FFF2-40B4-BE49-F238E27FC236}">
                <a16:creationId xmlns:a16="http://schemas.microsoft.com/office/drawing/2014/main" id="{A2A4D371-47E4-40E3-A357-89A62ECDE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953001"/>
            <a:ext cx="93198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arrayku[3]</a:t>
            </a:r>
          </a:p>
        </p:txBody>
      </p:sp>
      <p:sp>
        <p:nvSpPr>
          <p:cNvPr id="3089" name="Text Box 17">
            <a:extLst>
              <a:ext uri="{FF2B5EF4-FFF2-40B4-BE49-F238E27FC236}">
                <a16:creationId xmlns:a16="http://schemas.microsoft.com/office/drawing/2014/main" id="{7AEFC28F-5C03-45B5-B110-E8DB16323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953001"/>
            <a:ext cx="93198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arrayku[2]</a:t>
            </a:r>
          </a:p>
        </p:txBody>
      </p:sp>
      <p:sp>
        <p:nvSpPr>
          <p:cNvPr id="3090" name="Text Box 18">
            <a:extLst>
              <a:ext uri="{FF2B5EF4-FFF2-40B4-BE49-F238E27FC236}">
                <a16:creationId xmlns:a16="http://schemas.microsoft.com/office/drawing/2014/main" id="{17F67550-3644-4E7C-8EC4-4BFE11000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953001"/>
            <a:ext cx="93198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arrayku[4]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99E35CC-C283-4793-800E-522AD83E94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Bagaimana array disimpan di memory?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EBF0B30-01E0-4F25-89B3-B7273FF5CE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Ukuran suatu array dapat dihitung sbb:</a:t>
            </a:r>
          </a:p>
          <a:p>
            <a:r>
              <a:rPr lang="en-US" altLang="en-US" sz="2400"/>
              <a:t>Byte total array = jumlah byte tipe data X jumlah elemen</a:t>
            </a:r>
          </a:p>
          <a:p>
            <a:r>
              <a:rPr lang="en-US" altLang="en-US" sz="2400"/>
              <a:t>Misalnya suatu variabel : </a:t>
            </a:r>
            <a:r>
              <a:rPr lang="en-US" altLang="en-US" sz="2400">
                <a:solidFill>
                  <a:srgbClr val="FF0000"/>
                </a:solidFill>
              </a:rPr>
              <a:t>unsigned short int</a:t>
            </a:r>
            <a:r>
              <a:rPr lang="en-US" altLang="en-US" sz="2400"/>
              <a:t> </a:t>
            </a:r>
            <a:r>
              <a:rPr lang="en-US" altLang="en-US" sz="2400">
                <a:solidFill>
                  <a:srgbClr val="0000FF"/>
                </a:solidFill>
              </a:rPr>
              <a:t>arrayku</a:t>
            </a:r>
            <a:r>
              <a:rPr lang="en-US" altLang="en-US" sz="2400"/>
              <a:t>[5]; </a:t>
            </a:r>
          </a:p>
          <a:p>
            <a:r>
              <a:rPr lang="en-US" altLang="en-US" sz="2400"/>
              <a:t>Jumlah byte tipe=2 byte, jumlah elemen = 5, total byte = 10 byte</a:t>
            </a:r>
          </a:p>
          <a:p>
            <a:r>
              <a:rPr lang="en-US" altLang="en-US" sz="2400"/>
              <a:t>Byte ke-0 dari elemen ke-0 menempati alamat memori yang pertama</a:t>
            </a:r>
          </a:p>
          <a:p>
            <a:endParaRPr lang="en-US" altLang="en-US" sz="2400"/>
          </a:p>
          <a:p>
            <a:endParaRPr lang="en-US" altLang="en-US"/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7FBCC5DE-8D93-4ADB-94E5-EBAC1E3A6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9530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E780109E-006A-4F31-BDB9-B393FEB54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9530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Rectangle 12">
            <a:extLst>
              <a:ext uri="{FF2B5EF4-FFF2-40B4-BE49-F238E27FC236}">
                <a16:creationId xmlns:a16="http://schemas.microsoft.com/office/drawing/2014/main" id="{BDED9AAB-D696-429C-80B3-831348377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9530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Rectangle 13">
            <a:extLst>
              <a:ext uri="{FF2B5EF4-FFF2-40B4-BE49-F238E27FC236}">
                <a16:creationId xmlns:a16="http://schemas.microsoft.com/office/drawing/2014/main" id="{8E118733-2087-4954-B6F2-D9B2F447D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9530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Rectangle 14">
            <a:extLst>
              <a:ext uri="{FF2B5EF4-FFF2-40B4-BE49-F238E27FC236}">
                <a16:creationId xmlns:a16="http://schemas.microsoft.com/office/drawing/2014/main" id="{2A84134B-A593-4155-A392-85219D85D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9530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Text Box 15">
            <a:extLst>
              <a:ext uri="{FF2B5EF4-FFF2-40B4-BE49-F238E27FC236}">
                <a16:creationId xmlns:a16="http://schemas.microsoft.com/office/drawing/2014/main" id="{2C632E30-DC94-4A75-908E-14774F4BF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964114"/>
            <a:ext cx="93198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arrayku[0]</a:t>
            </a:r>
          </a:p>
        </p:txBody>
      </p:sp>
      <p:sp>
        <p:nvSpPr>
          <p:cNvPr id="4112" name="Text Box 16">
            <a:extLst>
              <a:ext uri="{FF2B5EF4-FFF2-40B4-BE49-F238E27FC236}">
                <a16:creationId xmlns:a16="http://schemas.microsoft.com/office/drawing/2014/main" id="{C0F2D385-CE87-4CA0-83BF-78E812633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953001"/>
            <a:ext cx="93198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arrayku[1]</a:t>
            </a:r>
          </a:p>
        </p:txBody>
      </p:sp>
      <p:sp>
        <p:nvSpPr>
          <p:cNvPr id="4113" name="Text Box 17">
            <a:extLst>
              <a:ext uri="{FF2B5EF4-FFF2-40B4-BE49-F238E27FC236}">
                <a16:creationId xmlns:a16="http://schemas.microsoft.com/office/drawing/2014/main" id="{E3DBB037-704C-4A05-B31A-71365C4AE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953001"/>
            <a:ext cx="93198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arrayku[3]</a:t>
            </a:r>
          </a:p>
        </p:txBody>
      </p:sp>
      <p:sp>
        <p:nvSpPr>
          <p:cNvPr id="4114" name="Text Box 18">
            <a:extLst>
              <a:ext uri="{FF2B5EF4-FFF2-40B4-BE49-F238E27FC236}">
                <a16:creationId xmlns:a16="http://schemas.microsoft.com/office/drawing/2014/main" id="{F27F7FF0-C3D8-4E69-98C2-6AFCA83DF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953001"/>
            <a:ext cx="93198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arrayku[2]</a:t>
            </a:r>
          </a:p>
        </p:txBody>
      </p:sp>
      <p:sp>
        <p:nvSpPr>
          <p:cNvPr id="4115" name="Text Box 19">
            <a:extLst>
              <a:ext uri="{FF2B5EF4-FFF2-40B4-BE49-F238E27FC236}">
                <a16:creationId xmlns:a16="http://schemas.microsoft.com/office/drawing/2014/main" id="{3B7F6A91-C955-4941-9B9C-C991F99DE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953001"/>
            <a:ext cx="93198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arrayku[4]</a:t>
            </a:r>
          </a:p>
        </p:txBody>
      </p:sp>
      <p:sp>
        <p:nvSpPr>
          <p:cNvPr id="4116" name="Text Box 20">
            <a:extLst>
              <a:ext uri="{FF2B5EF4-FFF2-40B4-BE49-F238E27FC236}">
                <a16:creationId xmlns:a16="http://schemas.microsoft.com/office/drawing/2014/main" id="{842B9BCA-1DF5-430C-8BBD-A69331F0C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572001"/>
            <a:ext cx="13195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Alamat memori</a:t>
            </a:r>
          </a:p>
        </p:txBody>
      </p:sp>
      <p:sp>
        <p:nvSpPr>
          <p:cNvPr id="4117" name="Text Box 21">
            <a:extLst>
              <a:ext uri="{FF2B5EF4-FFF2-40B4-BE49-F238E27FC236}">
                <a16:creationId xmlns:a16="http://schemas.microsoft.com/office/drawing/2014/main" id="{AB08637B-8138-4DA3-9C28-4CA7EFCFED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1" y="4572001"/>
            <a:ext cx="392286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0000FF"/>
                </a:solidFill>
              </a:rPr>
              <a:t>n     n+1</a:t>
            </a:r>
            <a:r>
              <a:rPr lang="en-US" altLang="en-US" sz="1400"/>
              <a:t>    </a:t>
            </a:r>
            <a:r>
              <a:rPr lang="en-US" altLang="en-US" sz="1400">
                <a:solidFill>
                  <a:srgbClr val="FF0000"/>
                </a:solidFill>
              </a:rPr>
              <a:t>n+2  n+3</a:t>
            </a:r>
            <a:r>
              <a:rPr lang="en-US" altLang="en-US" sz="1400"/>
              <a:t>   </a:t>
            </a:r>
            <a:r>
              <a:rPr lang="en-US" altLang="en-US" sz="1400">
                <a:solidFill>
                  <a:srgbClr val="0000FF"/>
                </a:solidFill>
              </a:rPr>
              <a:t>n+4  n+5</a:t>
            </a:r>
            <a:r>
              <a:rPr lang="en-US" altLang="en-US" sz="1400"/>
              <a:t>   </a:t>
            </a:r>
            <a:r>
              <a:rPr lang="en-US" altLang="en-US" sz="1400">
                <a:solidFill>
                  <a:srgbClr val="FF0000"/>
                </a:solidFill>
              </a:rPr>
              <a:t>n+6  n+7</a:t>
            </a:r>
            <a:r>
              <a:rPr lang="en-US" altLang="en-US" sz="1400"/>
              <a:t>   </a:t>
            </a:r>
            <a:r>
              <a:rPr lang="en-US" altLang="en-US" sz="1400">
                <a:solidFill>
                  <a:srgbClr val="0000FF"/>
                </a:solidFill>
              </a:rPr>
              <a:t>n+8  n+9</a:t>
            </a:r>
            <a:r>
              <a:rPr lang="en-US" altLang="en-US" sz="1400"/>
              <a:t>   </a:t>
            </a:r>
          </a:p>
        </p:txBody>
      </p:sp>
      <p:sp>
        <p:nvSpPr>
          <p:cNvPr id="4118" name="Text Box 22">
            <a:extLst>
              <a:ext uri="{FF2B5EF4-FFF2-40B4-BE49-F238E27FC236}">
                <a16:creationId xmlns:a16="http://schemas.microsoft.com/office/drawing/2014/main" id="{F002D505-8E77-4B2A-91CE-7999A34B6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1" y="5410200"/>
            <a:ext cx="7704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 byte</a:t>
            </a:r>
          </a:p>
        </p:txBody>
      </p:sp>
      <p:sp>
        <p:nvSpPr>
          <p:cNvPr id="4119" name="Text Box 23">
            <a:extLst>
              <a:ext uri="{FF2B5EF4-FFF2-40B4-BE49-F238E27FC236}">
                <a16:creationId xmlns:a16="http://schemas.microsoft.com/office/drawing/2014/main" id="{384BA3F4-9D25-4EEC-BD61-CFB2D1D75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1" y="5410200"/>
            <a:ext cx="7704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 byte</a:t>
            </a:r>
          </a:p>
        </p:txBody>
      </p:sp>
      <p:sp>
        <p:nvSpPr>
          <p:cNvPr id="4120" name="Text Box 24">
            <a:extLst>
              <a:ext uri="{FF2B5EF4-FFF2-40B4-BE49-F238E27FC236}">
                <a16:creationId xmlns:a16="http://schemas.microsoft.com/office/drawing/2014/main" id="{4C46877E-F96C-4A6F-8C31-4A370EE3A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1" y="5410200"/>
            <a:ext cx="7704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 byte</a:t>
            </a:r>
          </a:p>
        </p:txBody>
      </p:sp>
      <p:sp>
        <p:nvSpPr>
          <p:cNvPr id="4121" name="Text Box 25">
            <a:extLst>
              <a:ext uri="{FF2B5EF4-FFF2-40B4-BE49-F238E27FC236}">
                <a16:creationId xmlns:a16="http://schemas.microsoft.com/office/drawing/2014/main" id="{2C92831D-8E99-460F-B0FE-3A84711BA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1" y="5410200"/>
            <a:ext cx="7704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 byte</a:t>
            </a:r>
          </a:p>
        </p:txBody>
      </p:sp>
      <p:sp>
        <p:nvSpPr>
          <p:cNvPr id="4122" name="Text Box 26">
            <a:extLst>
              <a:ext uri="{FF2B5EF4-FFF2-40B4-BE49-F238E27FC236}">
                <a16:creationId xmlns:a16="http://schemas.microsoft.com/office/drawing/2014/main" id="{DEF9F5C9-8BD5-4F27-BF6F-7B4627CC1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1" y="5410200"/>
            <a:ext cx="7704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 byte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00" y="274638"/>
            <a:ext cx="10795000" cy="919162"/>
          </a:xfrm>
        </p:spPr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864" y="1832428"/>
            <a:ext cx="10871200" cy="4495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/>
              <a:t>Memahami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dimaksud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array</a:t>
            </a:r>
          </a:p>
          <a:p>
            <a:pPr>
              <a:lnSpc>
                <a:spcPct val="150000"/>
              </a:lnSpc>
            </a:pPr>
            <a:r>
              <a:rPr lang="en-US" sz="2800" dirty="0" err="1"/>
              <a:t>Mengetahui</a:t>
            </a:r>
            <a:r>
              <a:rPr lang="en-US" sz="2800" dirty="0"/>
              <a:t> </a:t>
            </a:r>
            <a:r>
              <a:rPr lang="en-US" sz="2800" dirty="0" err="1"/>
              <a:t>jenis-jenis</a:t>
            </a:r>
            <a:r>
              <a:rPr lang="en-US" sz="2800" dirty="0"/>
              <a:t> array</a:t>
            </a:r>
          </a:p>
          <a:p>
            <a:pPr>
              <a:lnSpc>
                <a:spcPct val="150000"/>
              </a:lnSpc>
            </a:pPr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/>
              <a:t>membuat</a:t>
            </a:r>
            <a:r>
              <a:rPr lang="en-US" sz="2800" dirty="0"/>
              <a:t> program </a:t>
            </a:r>
            <a:r>
              <a:rPr lang="en-US" sz="2800" dirty="0" err="1"/>
              <a:t>dengan</a:t>
            </a:r>
            <a:r>
              <a:rPr lang="en-US" sz="2800" dirty="0"/>
              <a:t> array</a:t>
            </a:r>
          </a:p>
          <a:p>
            <a:pPr>
              <a:lnSpc>
                <a:spcPct val="150000"/>
              </a:lnSpc>
            </a:pPr>
            <a:r>
              <a:rPr lang="en-US" sz="2800" dirty="0" err="1"/>
              <a:t>Mengetahui</a:t>
            </a:r>
            <a:r>
              <a:rPr lang="en-US" sz="2800" dirty="0"/>
              <a:t> </a:t>
            </a:r>
            <a:r>
              <a:rPr lang="en-US" sz="2800" dirty="0" err="1"/>
              <a:t>operasi</a:t>
            </a:r>
            <a:r>
              <a:rPr lang="en-US" sz="2800" dirty="0"/>
              <a:t> String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8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76300" y="1206500"/>
            <a:ext cx="2171700" cy="12700"/>
          </a:xfrm>
          <a:prstGeom prst="line">
            <a:avLst/>
          </a:prstGeom>
          <a:ln w="444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2846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EC69124-4F1C-4172-8B4D-AC6BA808BB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Inisialisasi array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1F8D766-F443-4A80-B635-40F74E472E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Mengisi suatu array dengan suatu nilai permulaan</a:t>
            </a:r>
          </a:p>
          <a:p>
            <a:r>
              <a:rPr lang="en-US" altLang="en-US"/>
              <a:t>Dilakukan pada saat deklarasi variabel</a:t>
            </a:r>
          </a:p>
          <a:p>
            <a:r>
              <a:rPr lang="en-US" altLang="en-US"/>
              <a:t>unsigned int myarray[4] = {2,4,6,8};</a:t>
            </a:r>
          </a:p>
          <a:p>
            <a:r>
              <a:rPr lang="en-US" altLang="en-US"/>
              <a:t>Dengan demikian elemen ke-0 akan berisi 2, elemen ke-1 berisi 4,ke-2 berisi 6 dan ke-3 berisi 8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EED0175-0428-41B2-8421-794F09DBE8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Bagaimana mengakses suatu array?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02F14A6-8E46-4B03-AF69-153F6E9F1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Mengakses suatu array dilakukan dengan mengakses salah satu elemennya secara individual, misalnya:</a:t>
            </a:r>
          </a:p>
          <a:p>
            <a:r>
              <a:rPr lang="en-US" altLang="en-US"/>
              <a:t>arrayku[1] = 100;</a:t>
            </a:r>
          </a:p>
          <a:p>
            <a:r>
              <a:rPr lang="en-US" altLang="en-US"/>
              <a:t>X = arrayku[2];</a:t>
            </a:r>
          </a:p>
          <a:p>
            <a:r>
              <a:rPr lang="en-US" altLang="en-US"/>
              <a:t>Y = arrayku[X+1];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4C6C33C-6E52-462D-B58B-69709A5C6B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Perlu diperhatikan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2BCA87A-BB8B-4213-88FF-79A4D3CDFF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1.Ketika mengakses suatu array, indeks elemen array yang diakses tidak boleh melebihi indeks array pada waktu dideklarasikan, contoh:</a:t>
            </a:r>
          </a:p>
          <a:p>
            <a:pPr>
              <a:lnSpc>
                <a:spcPct val="90000"/>
              </a:lnSpc>
            </a:pPr>
            <a:r>
              <a:rPr lang="en-US" altLang="en-US"/>
              <a:t>int larik[10];//deklarasi array, max ada 10 elemen, yaitu 0 – 9</a:t>
            </a:r>
          </a:p>
          <a:p>
            <a:pPr>
              <a:lnSpc>
                <a:spcPct val="90000"/>
              </a:lnSpc>
            </a:pPr>
            <a:r>
              <a:rPr lang="en-US" altLang="en-US"/>
              <a:t>larik[8]=1;//pengaksesan yang benar</a:t>
            </a:r>
          </a:p>
          <a:p>
            <a:pPr>
              <a:lnSpc>
                <a:spcPct val="90000"/>
              </a:lnSpc>
            </a:pPr>
            <a:r>
              <a:rPr lang="en-US" altLang="en-US"/>
              <a:t>larik[9]=larik[2];//pengaksesan yang benar</a:t>
            </a:r>
          </a:p>
          <a:p>
            <a:pPr>
              <a:lnSpc>
                <a:spcPct val="90000"/>
              </a:lnSpc>
            </a:pPr>
            <a:r>
              <a:rPr lang="en-US" altLang="en-US"/>
              <a:t>larik[10]=2;//pengaksesan yang salah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34ACAFC-330E-4138-9CB9-16D65B26CD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Perlu diperhatikan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8D30ABC-E1D1-4052-BF28-8DD2D8FA19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2. Elemen array hanya bisa diakses secara individual, tidak bisa diakses secara bersamaan, kecuali pada saat inisialisasi contoh:</a:t>
            </a:r>
          </a:p>
          <a:p>
            <a:pPr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int array1[5];//deklarasi array1</a:t>
            </a:r>
          </a:p>
          <a:p>
            <a:pPr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int array2[5]={1,2,3,4,5};//</a:t>
            </a:r>
            <a:r>
              <a:rPr lang="en-US" altLang="en-US" sz="1600" b="1">
                <a:latin typeface="Courier New" panose="02070309020205020404" pitchFamily="49" charset="0"/>
              </a:rPr>
              <a:t>deklarasi+inisialisasi array2</a:t>
            </a:r>
          </a:p>
          <a:p>
            <a:pPr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array1[4]=array2[0];//contoh benar</a:t>
            </a:r>
          </a:p>
          <a:p>
            <a:pPr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array1[0]=array2[4];//contoh benar</a:t>
            </a:r>
          </a:p>
          <a:p>
            <a:pPr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array1 = array2; //contoh salah</a:t>
            </a:r>
          </a:p>
          <a:p>
            <a:pPr>
              <a:buFontTx/>
              <a:buNone/>
            </a:pPr>
            <a:endParaRPr lang="en-US" altLang="en-US" sz="2000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23BF0E1-76A7-4A6B-88F8-9BA0AB8E08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masalah 1: assignment dari suatu array ke array lain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4DFBE2D-CD85-4C47-BCBE-7D5D34ACE3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/>
              <a:t>Bagaimana cara melakukan operasi assignment (meng-copy-kan seluruh element) dari suatu array ke array lain?,misalnya:</a:t>
            </a:r>
          </a:p>
          <a:p>
            <a:pPr>
              <a:lnSpc>
                <a:spcPct val="80000"/>
              </a:lnSpc>
            </a:pPr>
            <a:r>
              <a:rPr lang="en-US" altLang="en-US" i="1"/>
              <a:t>unsigned int a[5],b[5]={1,2,3,4,5};</a:t>
            </a:r>
          </a:p>
          <a:p>
            <a:pPr>
              <a:lnSpc>
                <a:spcPct val="80000"/>
              </a:lnSpc>
            </a:pPr>
            <a:r>
              <a:rPr lang="en-US" altLang="en-US"/>
              <a:t>Diinginkan untuk meng-copy seluruh elemen b ke a</a:t>
            </a:r>
          </a:p>
          <a:p>
            <a:pPr>
              <a:lnSpc>
                <a:spcPct val="80000"/>
              </a:lnSpc>
            </a:pPr>
            <a:r>
              <a:rPr lang="en-US" altLang="en-US"/>
              <a:t>Elemen array tidak bisa diakses secara bersama-sama secara langsung, misalnya: </a:t>
            </a:r>
            <a:r>
              <a:rPr lang="en-US" altLang="en-US" i="1"/>
              <a:t>a = b // a dan b suatu array</a:t>
            </a:r>
            <a:endParaRPr lang="en-US" altLang="en-US"/>
          </a:p>
          <a:p>
            <a:pPr>
              <a:lnSpc>
                <a:spcPct val="80000"/>
              </a:lnSpc>
            </a:pPr>
            <a:r>
              <a:rPr lang="en-US" altLang="en-US"/>
              <a:t>Masing-masing elemen array harus diakses secara individual</a:t>
            </a:r>
            <a:endParaRPr lang="en-US" altLang="en-US" i="1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C32E286-1FF6-4A9C-95FE-ECDB5F9FA3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masalah 1: assignment dari suatu array ke array lain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69A390D-2ADF-45A2-B7BD-28EEE83C91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Array tersebut (a dan b) harus diakses satu persatu seperti ini,</a:t>
            </a:r>
          </a:p>
          <a:p>
            <a:pPr>
              <a:buFontTx/>
              <a:buNone/>
            </a:pPr>
            <a:r>
              <a:rPr lang="en-US" altLang="en-US"/>
              <a:t>	a[0]=b[0];</a:t>
            </a:r>
          </a:p>
          <a:p>
            <a:pPr>
              <a:buFontTx/>
              <a:buNone/>
            </a:pPr>
            <a:r>
              <a:rPr lang="en-US" altLang="en-US"/>
              <a:t>	a[1]=b[1];</a:t>
            </a:r>
          </a:p>
          <a:p>
            <a:pPr>
              <a:buFontTx/>
              <a:buNone/>
            </a:pPr>
            <a:r>
              <a:rPr lang="en-US" altLang="en-US"/>
              <a:t>	…dst</a:t>
            </a:r>
          </a:p>
          <a:p>
            <a:r>
              <a:rPr lang="en-US" altLang="en-US"/>
              <a:t>Bagaimana jika elemen array jumlahnya banyak?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C9839C5-AB68-41A0-A3CF-48A0A40AE9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masalah 1: assignment dari suatu array ke array lain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D8D3D97-A770-4A3B-A6A8-7AFF828556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Gunakan saja loop for</a:t>
            </a:r>
          </a:p>
          <a:p>
            <a:pPr>
              <a:buFontTx/>
              <a:buNone/>
            </a:pPr>
            <a:r>
              <a:rPr lang="en-US" altLang="en-US"/>
              <a:t>	for(i=0;i&lt;5;i++)</a:t>
            </a:r>
          </a:p>
          <a:p>
            <a:pPr>
              <a:buFontTx/>
              <a:buNone/>
            </a:pPr>
            <a:r>
              <a:rPr lang="en-US" altLang="en-US"/>
              <a:t>	{</a:t>
            </a:r>
          </a:p>
          <a:p>
            <a:pPr>
              <a:buFontTx/>
              <a:buNone/>
            </a:pPr>
            <a:r>
              <a:rPr lang="en-US" altLang="en-US"/>
              <a:t>		a[ i ] = b[ i ];</a:t>
            </a:r>
          </a:p>
          <a:p>
            <a:pPr>
              <a:buFontTx/>
              <a:buNone/>
            </a:pPr>
            <a:r>
              <a:rPr lang="en-US" altLang="en-US"/>
              <a:t>	}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5055B3B-F5EF-43D7-981D-6C63B23138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masalah 2: operasi vektor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6973C9E-D15A-4362-96BE-5D08731CD6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Bagaimana cara melakukan suatu operasi vektor pada suatu program?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	contoh vektor dalam notasi matematis: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	</a:t>
            </a:r>
            <a:r>
              <a:rPr lang="en-US" altLang="en-US" u="sng"/>
              <a:t>a</a:t>
            </a:r>
            <a:r>
              <a:rPr lang="en-US" altLang="en-US"/>
              <a:t> = [ 1, 3 , 5, 7 , 9]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	</a:t>
            </a:r>
            <a:r>
              <a:rPr lang="en-US" altLang="en-US" u="sng"/>
              <a:t>b</a:t>
            </a:r>
            <a:r>
              <a:rPr lang="en-US" altLang="en-US"/>
              <a:t> = [ 2, 4 , 6, 8, 10]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	</a:t>
            </a:r>
            <a:r>
              <a:rPr lang="en-US" altLang="en-US" u="sng"/>
              <a:t>a</a:t>
            </a:r>
            <a:r>
              <a:rPr lang="en-US" altLang="en-US"/>
              <a:t>+</a:t>
            </a:r>
            <a:r>
              <a:rPr lang="en-US" altLang="en-US" u="sng"/>
              <a:t>b</a:t>
            </a:r>
            <a:r>
              <a:rPr lang="en-US" altLang="en-US"/>
              <a:t>=?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   </a:t>
            </a:r>
            <a:r>
              <a:rPr lang="en-US" altLang="en-US" u="sng"/>
              <a:t>a</a:t>
            </a:r>
            <a:r>
              <a:rPr lang="en-US" altLang="en-US"/>
              <a:t> – </a:t>
            </a:r>
            <a:r>
              <a:rPr lang="en-US" altLang="en-US" u="sng"/>
              <a:t>b</a:t>
            </a:r>
            <a:r>
              <a:rPr lang="en-US" altLang="en-US"/>
              <a:t>=?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 	</a:t>
            </a:r>
            <a:r>
              <a:rPr lang="en-US" altLang="en-US" u="sng"/>
              <a:t>a</a:t>
            </a:r>
            <a:r>
              <a:rPr lang="en-US" altLang="en-US"/>
              <a:t> . </a:t>
            </a:r>
            <a:r>
              <a:rPr lang="en-US" altLang="en-US" u="sng"/>
              <a:t>b</a:t>
            </a:r>
            <a:r>
              <a:rPr lang="en-US" altLang="en-US"/>
              <a:t> =? (dot product)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60B97A7-C558-461F-81E3-CBA5B93C63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masalah 2: operasi vektor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3173423-B80E-4808-98FF-DA6660EBCE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Penjumlahan, pengurangan, perkalian pada array juga tidak bisa dilakukan secara bersamaan untuk semua elemen array</a:t>
            </a:r>
          </a:p>
          <a:p>
            <a:r>
              <a:rPr lang="en-US" altLang="en-US"/>
              <a:t>Operasi-operasi tersebut juga harus dilakukan secara individual untuk masing-masing element array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8A2C051-5094-4F91-86F3-0520296F40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masalah 2: operasi vektor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56F9E3C-FF90-49B7-A3ED-60510863F9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Contoh penjumlahan vektor: </a:t>
            </a:r>
            <a:r>
              <a:rPr lang="en-US" altLang="en-US" u="sng"/>
              <a:t>c</a:t>
            </a:r>
            <a:r>
              <a:rPr lang="en-US" altLang="en-US"/>
              <a:t> = </a:t>
            </a:r>
            <a:r>
              <a:rPr lang="en-US" altLang="en-US" u="sng"/>
              <a:t>b</a:t>
            </a:r>
            <a:r>
              <a:rPr lang="en-US" altLang="en-US"/>
              <a:t> + </a:t>
            </a:r>
            <a:r>
              <a:rPr lang="en-US" altLang="en-US" u="sng"/>
              <a:t>a</a:t>
            </a:r>
          </a:p>
          <a:p>
            <a:r>
              <a:rPr lang="en-US" altLang="en-US"/>
              <a:t>Penerapan dalam program:</a:t>
            </a:r>
          </a:p>
          <a:p>
            <a:pPr>
              <a:buFontTx/>
              <a:buNone/>
            </a:pPr>
            <a:r>
              <a:rPr lang="en-US" altLang="en-US"/>
              <a:t>	for( j=0; j&lt;5; j++)</a:t>
            </a:r>
          </a:p>
          <a:p>
            <a:pPr>
              <a:buFontTx/>
              <a:buNone/>
            </a:pPr>
            <a:r>
              <a:rPr lang="en-US" altLang="en-US"/>
              <a:t>	{</a:t>
            </a:r>
          </a:p>
          <a:p>
            <a:pPr>
              <a:buFontTx/>
              <a:buNone/>
            </a:pPr>
            <a:r>
              <a:rPr lang="en-US" altLang="en-US"/>
              <a:t>		c[ j ]=b[ j ] + a[ j ]; </a:t>
            </a:r>
          </a:p>
          <a:p>
            <a:pPr>
              <a:buFontTx/>
              <a:buNone/>
            </a:pPr>
            <a:r>
              <a:rPr lang="en-US" altLang="en-US"/>
              <a:t>	}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00" y="274638"/>
            <a:ext cx="10795000" cy="919162"/>
          </a:xfrm>
        </p:spPr>
        <p:txBody>
          <a:bodyPr/>
          <a:lstStyle/>
          <a:p>
            <a:r>
              <a:rPr lang="en-US" dirty="0"/>
              <a:t>PENGERTIAN ARRAY/LARIK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300" y="1654628"/>
            <a:ext cx="10871200" cy="4495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/>
              <a:t>Array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kumpulan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- </a:t>
            </a:r>
            <a:r>
              <a:rPr lang="en-US" sz="2800" dirty="0" err="1"/>
              <a:t>nilai</a:t>
            </a:r>
            <a:r>
              <a:rPr lang="en-US" sz="2800" dirty="0"/>
              <a:t> data yang </a:t>
            </a:r>
            <a:r>
              <a:rPr lang="en-US" sz="2800" dirty="0" err="1"/>
              <a:t>bertipe</a:t>
            </a:r>
            <a:r>
              <a:rPr lang="en-US" sz="2800" dirty="0"/>
              <a:t>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urutan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 yang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nama</a:t>
            </a:r>
            <a:r>
              <a:rPr lang="en-US" sz="2800" dirty="0"/>
              <a:t> yang </a:t>
            </a:r>
            <a:r>
              <a:rPr lang="en-US" sz="2800" dirty="0" err="1"/>
              <a:t>sama</a:t>
            </a:r>
            <a:r>
              <a:rPr lang="en-US" sz="2800" dirty="0"/>
              <a:t>. </a:t>
            </a:r>
            <a:r>
              <a:rPr lang="en-US" sz="2800" dirty="0" err="1"/>
              <a:t>Letak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posisi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elemen</a:t>
            </a:r>
            <a:r>
              <a:rPr lang="en-US" sz="2800" dirty="0"/>
              <a:t>  array </a:t>
            </a:r>
            <a:r>
              <a:rPr lang="en-US" sz="2800" dirty="0" err="1"/>
              <a:t>ditunjukkan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index. </a:t>
            </a:r>
            <a:r>
              <a:rPr lang="en-US" sz="2800" dirty="0" err="1"/>
              <a:t>Dilihat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dimensinya</a:t>
            </a:r>
            <a:r>
              <a:rPr lang="en-US" sz="2800" dirty="0"/>
              <a:t> array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dibagi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Array </a:t>
            </a:r>
            <a:r>
              <a:rPr lang="en-US" sz="2800" dirty="0" err="1"/>
              <a:t>dimensi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, array </a:t>
            </a:r>
            <a:r>
              <a:rPr lang="en-US" sz="2800" dirty="0" err="1"/>
              <a:t>dimensi</a:t>
            </a:r>
            <a:r>
              <a:rPr lang="en-US" sz="2800" dirty="0"/>
              <a:t> </a:t>
            </a:r>
            <a:r>
              <a:rPr lang="en-US" sz="2800" dirty="0" err="1"/>
              <a:t>dua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array multi - </a:t>
            </a:r>
            <a:r>
              <a:rPr lang="en-US" sz="2800" dirty="0" err="1"/>
              <a:t>dimensi</a:t>
            </a:r>
            <a:r>
              <a:rPr lang="en-US" sz="2800" dirty="0"/>
              <a:t>.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876300" y="1193800"/>
            <a:ext cx="5511800" cy="12700"/>
          </a:xfrm>
          <a:prstGeom prst="line">
            <a:avLst/>
          </a:prstGeom>
          <a:ln w="444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33302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BD96465-0C88-4904-BC8B-6568CD8037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Contoh soal 1: mencari nilai maksimal dan minimal dari suatu array bilangan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2151727-1E70-4047-A881-3700CFAEC6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Diketahui suatu array:</a:t>
            </a:r>
          </a:p>
          <a:p>
            <a:r>
              <a:rPr lang="en-US" altLang="en-US"/>
              <a:t>int v[8] = { 9, 11, 3, 7, 8, 12, 6, 5};</a:t>
            </a:r>
          </a:p>
          <a:p>
            <a:r>
              <a:rPr lang="en-US" altLang="en-US"/>
              <a:t>Buatlah program untuk mencari nilai maks dan min pada array tersebut!</a:t>
            </a:r>
            <a:endParaRPr lang="en-US" altLang="en-US" i="1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DC4CAC55-D0DF-4208-BA67-F944372703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Mencari nilai minimal pada suatu array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CFA3B440-CAAF-46A2-AF11-F9EC608565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/>
              <a:t>Input : array </a:t>
            </a:r>
            <a:r>
              <a:rPr lang="en-US" altLang="en-US" i="1"/>
              <a:t>v</a:t>
            </a:r>
          </a:p>
          <a:p>
            <a:pPr>
              <a:lnSpc>
                <a:spcPct val="80000"/>
              </a:lnSpc>
            </a:pPr>
            <a:r>
              <a:rPr lang="en-US" altLang="en-US"/>
              <a:t>Output : </a:t>
            </a:r>
            <a:r>
              <a:rPr lang="en-US" altLang="en-US" i="1"/>
              <a:t>v_min</a:t>
            </a:r>
          </a:p>
          <a:p>
            <a:pPr>
              <a:lnSpc>
                <a:spcPct val="80000"/>
              </a:lnSpc>
            </a:pPr>
            <a:r>
              <a:rPr lang="en-US" altLang="en-US"/>
              <a:t>Var tambahan : </a:t>
            </a:r>
            <a:r>
              <a:rPr lang="en-US" altLang="en-US" i="1"/>
              <a:t>temp (temporary v_min)</a:t>
            </a:r>
          </a:p>
          <a:p>
            <a:pPr>
              <a:lnSpc>
                <a:spcPct val="80000"/>
              </a:lnSpc>
            </a:pPr>
            <a:r>
              <a:rPr lang="en-US" altLang="en-US"/>
              <a:t>Algoritma: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/>
              <a:t>	temp = v[0]; //langkah 1, anggap v[0] itu v_min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/>
              <a:t>	if (v[1] &lt; temp) temp=v[1];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/>
              <a:t>	if (v[2] &lt; temp) temp=v[2];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/>
              <a:t>	if (v[3] &lt; temp) temp=v[3];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/>
              <a:t>	… dst, lakukan untuk semua elemen v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8AE3DCA-BC06-4BA0-AAE2-19AF895EB3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Contoh soal 2: mengurutkan elemen-elemen pada suatu array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AB29AC9-32D6-4902-87CF-C703BD333D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int v[8] = { 9, 11, 3, 7, 8, 12, 6, 5};</a:t>
            </a:r>
          </a:p>
          <a:p>
            <a:r>
              <a:rPr lang="en-US" altLang="en-US"/>
              <a:t>Buatlah program untuk mengurutkan elemen array v dari yang terkecil sampai yang terbesar!</a:t>
            </a:r>
            <a:endParaRPr lang="en-US" altLang="en-US" i="1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969861E-5009-4CF8-B5B0-D6FF5E07C6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Contoh soal 3: perkalian vektor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2A1B2CD-5BBF-4E88-AD53-451B892729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Diketahui vektor:</a:t>
            </a:r>
          </a:p>
          <a:p>
            <a:pPr>
              <a:buFontTx/>
              <a:buNone/>
            </a:pPr>
            <a:r>
              <a:rPr lang="en-US" altLang="en-US"/>
              <a:t>	 </a:t>
            </a:r>
            <a:r>
              <a:rPr lang="en-US" altLang="en-US" u="sng"/>
              <a:t>a</a:t>
            </a:r>
            <a:r>
              <a:rPr lang="en-US" altLang="en-US"/>
              <a:t> = [ 1, 3 , 5, 7 , 9]</a:t>
            </a:r>
          </a:p>
          <a:p>
            <a:pPr>
              <a:buFontTx/>
              <a:buNone/>
            </a:pPr>
            <a:r>
              <a:rPr lang="en-US" altLang="en-US"/>
              <a:t>	 </a:t>
            </a:r>
            <a:r>
              <a:rPr lang="en-US" altLang="en-US" u="sng"/>
              <a:t>b</a:t>
            </a:r>
            <a:r>
              <a:rPr lang="en-US" altLang="en-US"/>
              <a:t> = [ 2, 4 , 6, 8, 10]</a:t>
            </a:r>
          </a:p>
          <a:p>
            <a:pPr>
              <a:buFontTx/>
              <a:buNone/>
            </a:pPr>
            <a:r>
              <a:rPr lang="en-US" altLang="en-US"/>
              <a:t>	buat program untuk menghitung c = </a:t>
            </a:r>
            <a:r>
              <a:rPr lang="en-US" altLang="en-US" u="sng"/>
              <a:t>a</a:t>
            </a:r>
            <a:r>
              <a:rPr lang="en-US" altLang="en-US"/>
              <a:t> . </a:t>
            </a:r>
            <a:r>
              <a:rPr lang="en-US" altLang="en-US" u="sng"/>
              <a:t>b’</a:t>
            </a:r>
            <a:r>
              <a:rPr lang="en-US" altLang="en-US"/>
              <a:t> , dengan c skalar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1CEDAE4-8D28-4FA8-8B03-51FA71906C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string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5657B1D-11C4-4C1A-9ECD-ACD8974DBF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String : suatu array yang elemen-elemennya adalah karakter (data bertipe char)</a:t>
            </a:r>
          </a:p>
          <a:p>
            <a:r>
              <a:rPr lang="en-US" altLang="en-US"/>
              <a:t>Pada C / C++ array karakter dalam suatu string diakhiri dengan bilangan 0 sebesar 8 bit ( 0 atau ‘\0’)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9A76B0B-A0F0-44B1-A91C-6CEDE72AA5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Deklarasi string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AED5E13-797C-4BA3-A1A8-59B0FEF98F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Suatu string dideklarasikan dan diinisialisasi sbb:</a:t>
            </a:r>
          </a:p>
          <a:p>
            <a:pPr>
              <a:buFontTx/>
              <a:buNone/>
            </a:pPr>
            <a:r>
              <a:rPr lang="en-US" altLang="en-US"/>
              <a:t>	</a:t>
            </a:r>
            <a:r>
              <a:rPr lang="en-US" altLang="en-US" i="1"/>
              <a:t>char teks[8]=“progdas”;</a:t>
            </a:r>
          </a:p>
          <a:p>
            <a:r>
              <a:rPr lang="en-US" altLang="en-US"/>
              <a:t>Statement diatas sama dengan statement berikut:</a:t>
            </a:r>
          </a:p>
          <a:p>
            <a:pPr>
              <a:buFontTx/>
              <a:buNone/>
            </a:pPr>
            <a:r>
              <a:rPr lang="en-US" altLang="en-US"/>
              <a:t>	</a:t>
            </a:r>
            <a:r>
              <a:rPr lang="en-US" altLang="en-US" i="1"/>
              <a:t>char teks[8]={‘p’,’r’,’o’,’g’,’d’,’a’,’s’,’\0’};</a:t>
            </a:r>
          </a:p>
          <a:p>
            <a:pPr>
              <a:buFontTx/>
              <a:buNone/>
            </a:pPr>
            <a:r>
              <a:rPr lang="en-US" altLang="en-US"/>
              <a:t>	atau</a:t>
            </a:r>
          </a:p>
          <a:p>
            <a:pPr>
              <a:buFontTx/>
              <a:buNone/>
            </a:pPr>
            <a:r>
              <a:rPr lang="en-US" altLang="en-US"/>
              <a:t>	</a:t>
            </a:r>
            <a:r>
              <a:rPr lang="en-US" altLang="en-US" i="1"/>
              <a:t>char teks[8]={‘p’,’r’,’o’,’g’,’d’,’a’,’s’,0};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2EE15E4-0F93-434B-8E56-BADF8626DC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Library cstring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D72BA7AE-4A01-4E3C-8730-9339D562B8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C++ mempunyai library yang mempunyai fungsi-fungsi pengolah string. Library tersebut ada dalam file cstring</a:t>
            </a:r>
          </a:p>
          <a:p>
            <a:r>
              <a:rPr lang="en-US" altLang="en-US"/>
              <a:t>Untuk menggunakannya perlu di-include dalam program:</a:t>
            </a:r>
          </a:p>
          <a:p>
            <a:pPr>
              <a:buFontTx/>
              <a:buNone/>
            </a:pPr>
            <a:r>
              <a:rPr lang="en-US" altLang="en-US"/>
              <a:t>	#include&lt;cstring&gt;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3EA037A-97CC-45FA-A820-823F9158F5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Fungsi-fungsi dalam library cstring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7FBF481-86CC-4626-BD30-A940A6FAB4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strcpy( ) : meng-copy data dari satu string ke string yang lain</a:t>
            </a:r>
          </a:p>
          <a:p>
            <a:r>
              <a:rPr lang="en-US" altLang="en-US"/>
              <a:t>strcat( ) : menyambung suatu string dengan string yang lain</a:t>
            </a:r>
          </a:p>
          <a:p>
            <a:r>
              <a:rPr lang="en-US" altLang="en-US"/>
              <a:t>strlen( ) : menentukan panjang suatu string</a:t>
            </a:r>
          </a:p>
          <a:p>
            <a:r>
              <a:rPr lang="en-US" altLang="en-US"/>
              <a:t>strcmp( ) : membandingkan 2 string</a:t>
            </a:r>
          </a:p>
          <a:p>
            <a:r>
              <a:rPr lang="en-US" altLang="en-US"/>
              <a:t>Selengkapnya baca buku teks hal 89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0E8976D-4E4D-4310-8EC3-1F252283A6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Array multidimensi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1A0025F9-7728-48ED-A387-7AC9DBF1EF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Topik yang telah kita bicarakan adalah mengenai array 1 dimensi</a:t>
            </a:r>
          </a:p>
          <a:p>
            <a:r>
              <a:rPr lang="en-US" altLang="en-US"/>
              <a:t>Bagaimana dengan array dengan dimensi &gt; 1?</a:t>
            </a:r>
          </a:p>
          <a:p>
            <a:r>
              <a:rPr lang="en-US" altLang="en-US"/>
              <a:t>Bagaimana bahasa C/C++ menangani array dengan dimensi &gt;1?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CA0C36F-66F1-4CEC-922E-1AE6F7815F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Array 2 dimensi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794D7AB8-823E-4BD3-B100-40C42A7BD9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Dalam matematika, array 2 dimensi ini disebut matriks 2 dimensi</a:t>
            </a:r>
          </a:p>
          <a:p>
            <a:r>
              <a:rPr lang="en-US" altLang="en-US"/>
              <a:t>Deklarasi array 2 dimensi dalam C/C++:</a:t>
            </a:r>
          </a:p>
          <a:p>
            <a:pPr>
              <a:buFontTx/>
              <a:buNone/>
            </a:pPr>
            <a:r>
              <a:rPr lang="en-US" altLang="en-US"/>
              <a:t>	</a:t>
            </a:r>
            <a:r>
              <a:rPr lang="en-US" altLang="en-US" i="1"/>
              <a:t>unsigned int matriks[2][3];</a:t>
            </a:r>
          </a:p>
          <a:p>
            <a:pPr>
              <a:buFontTx/>
              <a:buNone/>
            </a:pPr>
            <a:r>
              <a:rPr lang="en-US" altLang="en-US"/>
              <a:t>	berarti mendeklarasikan suatu array 2 dimensi dengan jumlah baris = 2 dan jumlah kolom =3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00" y="274638"/>
            <a:ext cx="10795000" cy="919162"/>
          </a:xfrm>
        </p:spPr>
        <p:txBody>
          <a:bodyPr/>
          <a:lstStyle/>
          <a:p>
            <a:r>
              <a:rPr lang="en-US" dirty="0"/>
              <a:t>ARRAY SATU DIMENSI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300" y="1654628"/>
            <a:ext cx="10871200" cy="4495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elemen</a:t>
            </a:r>
            <a:r>
              <a:rPr lang="en-US" sz="2800" dirty="0"/>
              <a:t> array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diakses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indeks</a:t>
            </a:r>
            <a:endParaRPr lang="en-US" sz="28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 err="1"/>
              <a:t>Indeks</a:t>
            </a:r>
            <a:r>
              <a:rPr lang="en-US" sz="2800" dirty="0"/>
              <a:t> array </a:t>
            </a:r>
            <a:r>
              <a:rPr lang="en-US" sz="2800" dirty="0" err="1"/>
              <a:t>secara</a:t>
            </a:r>
            <a:r>
              <a:rPr lang="en-US" sz="2800" dirty="0"/>
              <a:t> default </a:t>
            </a:r>
            <a:r>
              <a:rPr lang="en-US" sz="2800" dirty="0" err="1"/>
              <a:t>dimulai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0.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/>
              <a:t>	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876300" y="1206500"/>
            <a:ext cx="4445000" cy="12700"/>
          </a:xfrm>
          <a:prstGeom prst="line">
            <a:avLst/>
          </a:prstGeom>
          <a:ln w="444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15" t="48265" r="19474" b="14582"/>
          <a:stretch/>
        </p:blipFill>
        <p:spPr bwMode="auto">
          <a:xfrm>
            <a:off x="1289050" y="3276600"/>
            <a:ext cx="7994650" cy="271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66675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0C83762D-4CD2-4011-A3BA-8A0E60C14A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visualisasi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124C87B-B92F-4D90-87E8-51D2AF53A1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/>
              <a:t>unsigned short int matriks [2][3];</a:t>
            </a:r>
            <a:r>
              <a:rPr lang="en-US" altLang="en-US"/>
              <a:t> </a:t>
            </a: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6252D85C-4CAE-48CB-B0DB-51FA7884A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667000"/>
            <a:ext cx="21336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matriks[0][0]</a:t>
            </a:r>
          </a:p>
          <a:p>
            <a:pPr algn="ctr"/>
            <a:r>
              <a:rPr lang="en-US" altLang="en-US"/>
              <a:t>2 byte</a:t>
            </a:r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939B90C4-D5F6-4201-A65E-CD821296A9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667000"/>
            <a:ext cx="21336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matriks[0][1]</a:t>
            </a:r>
          </a:p>
          <a:p>
            <a:pPr algn="ctr"/>
            <a:r>
              <a:rPr lang="en-US" altLang="en-US"/>
              <a:t>2 byte</a:t>
            </a:r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A2A1C386-53F9-47A6-B40D-C35D53DEA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2667000"/>
            <a:ext cx="21336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matriks[0][2]</a:t>
            </a:r>
          </a:p>
          <a:p>
            <a:pPr algn="ctr"/>
            <a:r>
              <a:rPr lang="en-US" altLang="en-US"/>
              <a:t>2 byte</a:t>
            </a:r>
          </a:p>
        </p:txBody>
      </p:sp>
      <p:sp>
        <p:nvSpPr>
          <p:cNvPr id="26632" name="Rectangle 8">
            <a:extLst>
              <a:ext uri="{FF2B5EF4-FFF2-40B4-BE49-F238E27FC236}">
                <a16:creationId xmlns:a16="http://schemas.microsoft.com/office/drawing/2014/main" id="{1411C690-60A7-49F1-83CA-E84ABB7AB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733800"/>
            <a:ext cx="21336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matriks[1][0]</a:t>
            </a:r>
          </a:p>
          <a:p>
            <a:pPr algn="ctr"/>
            <a:r>
              <a:rPr lang="en-US" altLang="en-US"/>
              <a:t>2 byte</a:t>
            </a:r>
          </a:p>
        </p:txBody>
      </p:sp>
      <p:sp>
        <p:nvSpPr>
          <p:cNvPr id="26633" name="Rectangle 9">
            <a:extLst>
              <a:ext uri="{FF2B5EF4-FFF2-40B4-BE49-F238E27FC236}">
                <a16:creationId xmlns:a16="http://schemas.microsoft.com/office/drawing/2014/main" id="{D6AEB986-90D1-430F-9A8F-5623815D0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733800"/>
            <a:ext cx="21336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matriks[1][1]</a:t>
            </a:r>
          </a:p>
          <a:p>
            <a:pPr algn="ctr"/>
            <a:r>
              <a:rPr lang="en-US" altLang="en-US"/>
              <a:t>2 byte</a:t>
            </a:r>
          </a:p>
        </p:txBody>
      </p:sp>
      <p:sp>
        <p:nvSpPr>
          <p:cNvPr id="26634" name="Rectangle 10">
            <a:extLst>
              <a:ext uri="{FF2B5EF4-FFF2-40B4-BE49-F238E27FC236}">
                <a16:creationId xmlns:a16="http://schemas.microsoft.com/office/drawing/2014/main" id="{69C1AC81-CB99-469D-82A7-582EB096E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733800"/>
            <a:ext cx="21336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matriks[1][2]</a:t>
            </a:r>
          </a:p>
          <a:p>
            <a:pPr algn="ctr"/>
            <a:r>
              <a:rPr lang="en-US" altLang="en-US"/>
              <a:t>2 byte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1DB06457-024B-47DC-8EB3-850371F003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Inisialisasi array 2 dimensi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91621F40-3C87-4D31-A4C9-A613C9778D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Array 2 dimensi diinisialisasi dengan cara sbb:</a:t>
            </a:r>
          </a:p>
          <a:p>
            <a:pPr>
              <a:buFontTx/>
              <a:buNone/>
            </a:pPr>
            <a:r>
              <a:rPr lang="en-US" altLang="en-US"/>
              <a:t>	</a:t>
            </a:r>
            <a:r>
              <a:rPr lang="en-US" altLang="en-US" i="1"/>
              <a:t>unsigned int matriks[2][3] = {1,2,3,4,5,6};</a:t>
            </a:r>
          </a:p>
          <a:p>
            <a:r>
              <a:rPr lang="en-US" altLang="en-US"/>
              <a:t>Menghasilkan array sbb:</a:t>
            </a:r>
          </a:p>
          <a:p>
            <a:pPr>
              <a:buFontTx/>
              <a:buNone/>
            </a:pPr>
            <a:r>
              <a:rPr lang="en-US" altLang="en-US" sz="2400"/>
              <a:t>	</a:t>
            </a:r>
            <a:r>
              <a:rPr lang="en-US" altLang="en-US" sz="2400" i="1"/>
              <a:t>matriks[0][0]=1; matriks[0][1]=2; matriks[0][2]=3;</a:t>
            </a:r>
          </a:p>
          <a:p>
            <a:pPr>
              <a:buFontTx/>
              <a:buNone/>
            </a:pPr>
            <a:r>
              <a:rPr lang="en-US" altLang="en-US" sz="2400" i="1"/>
              <a:t>	matriks[1][0]=4; matriks[1][1]=5; matriks[1][2]=6; </a:t>
            </a:r>
          </a:p>
          <a:p>
            <a:pPr>
              <a:buFontTx/>
              <a:buNone/>
            </a:pPr>
            <a:r>
              <a:rPr lang="en-US" altLang="en-US" sz="2400" i="1"/>
              <a:t>	</a:t>
            </a:r>
            <a:endParaRPr lang="en-US" altLang="en-US" sz="2400"/>
          </a:p>
          <a:p>
            <a:pPr>
              <a:buFontTx/>
              <a:buNone/>
            </a:pPr>
            <a:r>
              <a:rPr lang="en-US" altLang="en-US" sz="2000" i="1"/>
              <a:t> 	</a:t>
            </a:r>
            <a:endParaRPr lang="en-US" altLang="en-US" sz="2400" i="1"/>
          </a:p>
          <a:p>
            <a:pPr>
              <a:buFontTx/>
              <a:buNone/>
            </a:pPr>
            <a:r>
              <a:rPr lang="en-US" altLang="en-US" sz="2400" i="1"/>
              <a:t>	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117F1F3A-76CE-41E8-8A36-0E68FD18EE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Contoh: Penjumlahan matriks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9A23300-8F1F-4362-A208-63E529BE9E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en-US"/>
          </a:p>
          <a:p>
            <a:r>
              <a:rPr lang="en-US" altLang="en-US"/>
              <a:t>A =</a:t>
            </a:r>
          </a:p>
          <a:p>
            <a:endParaRPr lang="en-US" altLang="en-US"/>
          </a:p>
          <a:p>
            <a:r>
              <a:rPr lang="en-US" altLang="en-US"/>
              <a:t>B =</a:t>
            </a:r>
          </a:p>
          <a:p>
            <a:endParaRPr lang="en-US" altLang="en-US"/>
          </a:p>
          <a:p>
            <a:r>
              <a:rPr lang="en-US" altLang="en-US"/>
              <a:t>Buatlah program untuk menghitung matriks C = A+B </a:t>
            </a:r>
          </a:p>
        </p:txBody>
      </p:sp>
      <p:sp>
        <p:nvSpPr>
          <p:cNvPr id="27652" name="AutoShape 4">
            <a:extLst>
              <a:ext uri="{FF2B5EF4-FFF2-40B4-BE49-F238E27FC236}">
                <a16:creationId xmlns:a16="http://schemas.microsoft.com/office/drawing/2014/main" id="{6A53885F-F1EE-4F1F-AC35-B7B1A1A5B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1905000"/>
            <a:ext cx="1447800" cy="10668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Text Box 5">
            <a:extLst>
              <a:ext uri="{FF2B5EF4-FFF2-40B4-BE49-F238E27FC236}">
                <a16:creationId xmlns:a16="http://schemas.microsoft.com/office/drawing/2014/main" id="{4BB79A00-C6F3-421B-BF55-ED140FADD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905000"/>
            <a:ext cx="14879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3    5    6          </a:t>
            </a:r>
          </a:p>
        </p:txBody>
      </p:sp>
      <p:sp>
        <p:nvSpPr>
          <p:cNvPr id="27654" name="Text Box 6">
            <a:extLst>
              <a:ext uri="{FF2B5EF4-FFF2-40B4-BE49-F238E27FC236}">
                <a16:creationId xmlns:a16="http://schemas.microsoft.com/office/drawing/2014/main" id="{57D468EC-D034-4CBD-A127-A72CBBA39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209800"/>
            <a:ext cx="14879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1    9    2          </a:t>
            </a:r>
          </a:p>
        </p:txBody>
      </p:sp>
      <p:sp>
        <p:nvSpPr>
          <p:cNvPr id="27655" name="Text Box 7">
            <a:extLst>
              <a:ext uri="{FF2B5EF4-FFF2-40B4-BE49-F238E27FC236}">
                <a16:creationId xmlns:a16="http://schemas.microsoft.com/office/drawing/2014/main" id="{E13B3490-CDE3-4B8F-A073-FA42EA3CB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590800"/>
            <a:ext cx="14879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5    1    2          </a:t>
            </a:r>
          </a:p>
        </p:txBody>
      </p:sp>
      <p:sp>
        <p:nvSpPr>
          <p:cNvPr id="27656" name="AutoShape 8">
            <a:extLst>
              <a:ext uri="{FF2B5EF4-FFF2-40B4-BE49-F238E27FC236}">
                <a16:creationId xmlns:a16="http://schemas.microsoft.com/office/drawing/2014/main" id="{9415A068-EA83-4640-89CA-3E8F43BBE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429000"/>
            <a:ext cx="1371600" cy="9144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Text Box 9">
            <a:extLst>
              <a:ext uri="{FF2B5EF4-FFF2-40B4-BE49-F238E27FC236}">
                <a16:creationId xmlns:a16="http://schemas.microsoft.com/office/drawing/2014/main" id="{521D8E4E-44E6-4A5B-8DC1-F3A5598FA8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5525" y="3389314"/>
            <a:ext cx="11620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AutoNum type="arabicPlain"/>
            </a:pPr>
            <a:r>
              <a:rPr lang="en-US" altLang="en-US"/>
              <a:t>2      2</a:t>
            </a:r>
          </a:p>
          <a:p>
            <a:pPr>
              <a:buFontTx/>
              <a:buAutoNum type="arabicPlain" startAt="3"/>
            </a:pPr>
            <a:r>
              <a:rPr lang="en-US" altLang="en-US"/>
              <a:t>0     4</a:t>
            </a:r>
          </a:p>
          <a:p>
            <a:r>
              <a:rPr lang="en-US" altLang="en-US"/>
              <a:t>7    1     1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CC96511F-682F-4551-ADBC-74E1AC1C8B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Algoritma penjumlahan matriks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7DA26F6-78D6-40DD-AA67-5E6D2EAF5A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Input : A, B</a:t>
            </a:r>
          </a:p>
          <a:p>
            <a:pPr>
              <a:lnSpc>
                <a:spcPct val="90000"/>
              </a:lnSpc>
            </a:pPr>
            <a:r>
              <a:rPr lang="en-US" altLang="en-US"/>
              <a:t>Output : C</a:t>
            </a:r>
          </a:p>
          <a:p>
            <a:pPr>
              <a:lnSpc>
                <a:spcPct val="90000"/>
              </a:lnSpc>
            </a:pPr>
            <a:r>
              <a:rPr lang="en-US" altLang="en-US"/>
              <a:t>Rumus penjumlahan matriks : c(i,j)=a(i,j)+b(i,j)</a:t>
            </a:r>
          </a:p>
          <a:p>
            <a:pPr>
              <a:lnSpc>
                <a:spcPct val="90000"/>
              </a:lnSpc>
            </a:pPr>
            <a:r>
              <a:rPr lang="en-US" altLang="en-US"/>
              <a:t>Sehingga,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	c[0][0]=a[0][0]+b[0][0]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	c[0][1]=a[0][1]+b[0][1]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	…dst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8C8F712-79C8-45B1-AD97-D83BE270A5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 altLang="en-US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0EBDCC0-BB88-47FE-B512-CB0FE60079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Algoritma penjumlahan matriks m x n dengan loop for: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	</a:t>
            </a:r>
            <a:r>
              <a:rPr lang="en-US" altLang="en-US" i="1"/>
              <a:t>for(i=0;i&lt;m;i++)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i="1"/>
              <a:t>	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i="1"/>
              <a:t>		 for(j=0;j&lt;n;j++)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i="1"/>
              <a:t>		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i="1"/>
              <a:t>			c[ i ][ j ]=a[ i ][ j ]+b[ i ][ j ];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i="1"/>
              <a:t>		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i="1"/>
              <a:t>	}</a:t>
            </a:r>
          </a:p>
          <a:p>
            <a:pPr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3" name="Rectangle 13">
            <a:extLst>
              <a:ext uri="{FF2B5EF4-FFF2-40B4-BE49-F238E27FC236}">
                <a16:creationId xmlns:a16="http://schemas.microsoft.com/office/drawing/2014/main" id="{1DF824AD-F7FC-4EF9-95CA-838AA456B4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Contoh: Perkalian matriks</a:t>
            </a:r>
          </a:p>
        </p:txBody>
      </p:sp>
      <p:sp>
        <p:nvSpPr>
          <p:cNvPr id="30734" name="Rectangle 14">
            <a:extLst>
              <a:ext uri="{FF2B5EF4-FFF2-40B4-BE49-F238E27FC236}">
                <a16:creationId xmlns:a16="http://schemas.microsoft.com/office/drawing/2014/main" id="{575B7159-5EBC-4227-B463-756934F18A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  <a:p>
            <a:r>
              <a:rPr lang="en-US" altLang="en-US"/>
              <a:t>A =</a:t>
            </a:r>
          </a:p>
          <a:p>
            <a:endParaRPr lang="en-US" altLang="en-US"/>
          </a:p>
          <a:p>
            <a:r>
              <a:rPr lang="en-US" altLang="en-US"/>
              <a:t>B =</a:t>
            </a:r>
          </a:p>
          <a:p>
            <a:endParaRPr lang="en-US" altLang="en-US"/>
          </a:p>
          <a:p>
            <a:r>
              <a:rPr lang="en-US" altLang="en-US"/>
              <a:t>Buatlah program untuk menghitung matriks C = A B </a:t>
            </a:r>
          </a:p>
        </p:txBody>
      </p:sp>
      <p:sp>
        <p:nvSpPr>
          <p:cNvPr id="30735" name="AutoShape 15">
            <a:extLst>
              <a:ext uri="{FF2B5EF4-FFF2-40B4-BE49-F238E27FC236}">
                <a16:creationId xmlns:a16="http://schemas.microsoft.com/office/drawing/2014/main" id="{7E8B1CE9-7DFA-403A-9A8D-B1D55AA16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1905000"/>
            <a:ext cx="1447800" cy="10668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Text Box 16">
            <a:extLst>
              <a:ext uri="{FF2B5EF4-FFF2-40B4-BE49-F238E27FC236}">
                <a16:creationId xmlns:a16="http://schemas.microsoft.com/office/drawing/2014/main" id="{CAA3E466-6712-4315-8444-E6CE03FE0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905000"/>
            <a:ext cx="14879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3    5    6          </a:t>
            </a:r>
          </a:p>
        </p:txBody>
      </p:sp>
      <p:sp>
        <p:nvSpPr>
          <p:cNvPr id="30737" name="Text Box 17">
            <a:extLst>
              <a:ext uri="{FF2B5EF4-FFF2-40B4-BE49-F238E27FC236}">
                <a16:creationId xmlns:a16="http://schemas.microsoft.com/office/drawing/2014/main" id="{2647002D-B2EF-4FD0-B676-800D23D82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209800"/>
            <a:ext cx="14879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1    9    2          </a:t>
            </a:r>
          </a:p>
        </p:txBody>
      </p:sp>
      <p:sp>
        <p:nvSpPr>
          <p:cNvPr id="30738" name="Text Box 18">
            <a:extLst>
              <a:ext uri="{FF2B5EF4-FFF2-40B4-BE49-F238E27FC236}">
                <a16:creationId xmlns:a16="http://schemas.microsoft.com/office/drawing/2014/main" id="{B1F41EE5-6A02-4674-B12B-D1B5A105F6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590800"/>
            <a:ext cx="14879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5    1    2          </a:t>
            </a:r>
          </a:p>
        </p:txBody>
      </p:sp>
      <p:sp>
        <p:nvSpPr>
          <p:cNvPr id="30739" name="AutoShape 19">
            <a:extLst>
              <a:ext uri="{FF2B5EF4-FFF2-40B4-BE49-F238E27FC236}">
                <a16:creationId xmlns:a16="http://schemas.microsoft.com/office/drawing/2014/main" id="{E73CF047-6767-4221-A8CD-965443AC4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429000"/>
            <a:ext cx="1371600" cy="9144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Text Box 20">
            <a:extLst>
              <a:ext uri="{FF2B5EF4-FFF2-40B4-BE49-F238E27FC236}">
                <a16:creationId xmlns:a16="http://schemas.microsoft.com/office/drawing/2014/main" id="{86993327-817C-4A7E-B382-8FEB4886F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5525" y="3389314"/>
            <a:ext cx="11620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AutoNum type="arabicPlain"/>
            </a:pPr>
            <a:r>
              <a:rPr lang="en-US" altLang="en-US"/>
              <a:t>2      2</a:t>
            </a:r>
          </a:p>
          <a:p>
            <a:pPr>
              <a:buFontTx/>
              <a:buAutoNum type="arabicPlain" startAt="3"/>
            </a:pPr>
            <a:r>
              <a:rPr lang="en-US" altLang="en-US"/>
              <a:t>0     4</a:t>
            </a:r>
          </a:p>
          <a:p>
            <a:r>
              <a:rPr lang="en-US" altLang="en-US"/>
              <a:t>7    1     1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F81C0EE3-339E-4068-B1DE-EE0B7B9A7D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Algoritma perkalian matriks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478714C-3870-4BD9-B41D-042C3D7013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Input A[3][3],B[3][3]</a:t>
            </a:r>
          </a:p>
          <a:p>
            <a:r>
              <a:rPr lang="en-US" altLang="en-US"/>
              <a:t>Output C[3][3]</a:t>
            </a:r>
          </a:p>
          <a:p>
            <a:r>
              <a:rPr lang="en-US" altLang="en-US"/>
              <a:t>Rumus perkalian matriks:</a:t>
            </a:r>
          </a:p>
          <a:p>
            <a:pPr>
              <a:buFontTx/>
              <a:buNone/>
            </a:pPr>
            <a:r>
              <a:rPr lang="en-US" altLang="en-US" sz="2400"/>
              <a:t>	C[0][0]=A[0][0]*B[0][0]+A[0][1]*B[1][0]+A[0][2]*B[2][0]</a:t>
            </a:r>
          </a:p>
          <a:p>
            <a:pPr>
              <a:buFontTx/>
              <a:buNone/>
            </a:pPr>
            <a:r>
              <a:rPr lang="en-US" altLang="en-US" sz="2400"/>
              <a:t>	C[0][1]=A[0][0]*B[0][1]+A[0][1]*B[1][1]+A[0][2]*B[2][1]</a:t>
            </a:r>
          </a:p>
          <a:p>
            <a:pPr>
              <a:buFontTx/>
              <a:buNone/>
            </a:pPr>
            <a:r>
              <a:rPr lang="en-US" altLang="en-US" sz="2400"/>
              <a:t>	.. Dst</a:t>
            </a:r>
          </a:p>
          <a:p>
            <a:r>
              <a:rPr lang="en-US" altLang="en-US" sz="2400"/>
              <a:t>C[ i ][ j ] = </a:t>
            </a:r>
            <a:r>
              <a:rPr lang="el-GR" altLang="en-US">
                <a:latin typeface="Times New Roman" panose="02020603050405020304" pitchFamily="18" charset="0"/>
                <a:cs typeface="Arial" panose="020B0604020202020204" pitchFamily="34" charset="0"/>
              </a:rPr>
              <a:t>Σ</a:t>
            </a:r>
            <a:r>
              <a:rPr lang="en-US" altLang="en-US" sz="2400">
                <a:cs typeface="Arial" panose="020B0604020202020204" pitchFamily="34" charset="0"/>
              </a:rPr>
              <a:t>  A[ i ][ k ]*B[ k ][ j ] </a:t>
            </a:r>
          </a:p>
          <a:p>
            <a:endParaRPr lang="en-US" altLang="en-US" sz="2400">
              <a:cs typeface="Arial" panose="020B0604020202020204" pitchFamily="34" charset="0"/>
            </a:endParaRPr>
          </a:p>
          <a:p>
            <a:r>
              <a:rPr lang="en-US" altLang="en-US" sz="2400">
                <a:cs typeface="Arial" panose="020B0604020202020204" pitchFamily="34" charset="0"/>
              </a:rPr>
              <a:t>m = jumlah kolom matriks A = jumlah baris matriks B </a:t>
            </a:r>
            <a:endParaRPr lang="el-GR" altLang="en-US" sz="2400">
              <a:cs typeface="Arial" panose="020B0604020202020204" pitchFamily="34" charset="0"/>
            </a:endParaRPr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id="{1B3CB3F7-D984-4483-8D63-7A9E27FBC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1" y="5105400"/>
            <a:ext cx="6270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k = 0</a:t>
            </a:r>
          </a:p>
        </p:txBody>
      </p:sp>
      <p:sp>
        <p:nvSpPr>
          <p:cNvPr id="31749" name="Text Box 5">
            <a:extLst>
              <a:ext uri="{FF2B5EF4-FFF2-40B4-BE49-F238E27FC236}">
                <a16:creationId xmlns:a16="http://schemas.microsoft.com/office/drawing/2014/main" id="{F70EF76F-B89B-4345-A429-40E9CE448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1" y="4419600"/>
            <a:ext cx="8819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k = m-1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C6AF16DE-3053-4886-AEC1-F849A3C91C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Algoritma perkalian matriks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8DE96B7B-5C35-4DAB-8DD3-5FFA71FB61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400"/>
              <a:t>Jika diterapkan pada C/C++, matrik A 3x3, matrik B 3x3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/>
              <a:t>	for(i=0;i&lt;2;i++)//untuk semua 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/>
              <a:t>	{	for(j=0;j&lt;2;j++)// dan untuk semua j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/>
              <a:t>		{	C[i][j]=0;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/>
              <a:t>			 for(k=0;k&lt;2;k++)//menghitung sigma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/>
              <a:t>			{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/>
              <a:t>				C[i][j]=C[i][j]+A[i][k]*B[k][j];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/>
              <a:t> 			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/>
              <a:t>		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/>
              <a:t>	}	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378B6-4C2F-4021-849C-012B5E01B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Penutup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11269-60CE-4BF1-9236-C41CCFB6A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455EC8-0AC2-4F5A-9BB4-94AF38689A65}"/>
              </a:ext>
            </a:extLst>
          </p:cNvPr>
          <p:cNvSpPr/>
          <p:nvPr/>
        </p:nvSpPr>
        <p:spPr>
          <a:xfrm>
            <a:off x="4286533" y="2967335"/>
            <a:ext cx="36189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Terimakasih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4621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00" y="274638"/>
            <a:ext cx="10795000" cy="919162"/>
          </a:xfrm>
        </p:spPr>
        <p:txBody>
          <a:bodyPr/>
          <a:lstStyle/>
          <a:p>
            <a:r>
              <a:rPr lang="en-US" dirty="0"/>
              <a:t>ARRAY DUA DIMENSI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300" y="1654628"/>
            <a:ext cx="10871200" cy="4495800"/>
          </a:xfrm>
        </p:spPr>
        <p:txBody>
          <a:bodyPr>
            <a:normAutofit/>
          </a:bodyPr>
          <a:lstStyle/>
          <a:p>
            <a:pPr marL="336550" indent="-33655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800" dirty="0"/>
              <a:t>Array </a:t>
            </a:r>
            <a:r>
              <a:rPr lang="en-US" sz="2800" dirty="0" err="1"/>
              <a:t>dua</a:t>
            </a:r>
            <a:r>
              <a:rPr lang="en-US" sz="2800" dirty="0"/>
              <a:t> </a:t>
            </a:r>
            <a:r>
              <a:rPr lang="en-US" sz="2800" dirty="0" err="1"/>
              <a:t>dimensi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array yang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m </a:t>
            </a:r>
            <a:r>
              <a:rPr lang="en-US" sz="2800" dirty="0" err="1"/>
              <a:t>buah</a:t>
            </a:r>
            <a:r>
              <a:rPr lang="en-US" sz="2800" dirty="0"/>
              <a:t> </a:t>
            </a:r>
            <a:r>
              <a:rPr lang="en-US" sz="2800" dirty="0" err="1"/>
              <a:t>baris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n </a:t>
            </a:r>
            <a:r>
              <a:rPr lang="en-US" sz="2800" dirty="0" err="1"/>
              <a:t>buah</a:t>
            </a:r>
            <a:r>
              <a:rPr lang="en-US" sz="2800" dirty="0"/>
              <a:t> </a:t>
            </a:r>
            <a:r>
              <a:rPr lang="en-US" sz="2800" dirty="0" err="1"/>
              <a:t>kolom</a:t>
            </a:r>
            <a:r>
              <a:rPr lang="en-US" sz="2800" dirty="0"/>
              <a:t>. </a:t>
            </a:r>
            <a:r>
              <a:rPr lang="en-US" sz="2800" dirty="0" err="1"/>
              <a:t>Bentuknya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berupa</a:t>
            </a:r>
            <a:r>
              <a:rPr lang="en-US" sz="2800" dirty="0"/>
              <a:t> </a:t>
            </a:r>
            <a:r>
              <a:rPr lang="en-US" sz="2800" dirty="0" err="1"/>
              <a:t>matriks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tabel</a:t>
            </a:r>
            <a:r>
              <a:rPr lang="en-US" sz="2800" dirty="0"/>
              <a:t>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sz="28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76300" y="1206500"/>
            <a:ext cx="4292600" cy="0"/>
          </a:xfrm>
          <a:prstGeom prst="line">
            <a:avLst/>
          </a:prstGeom>
          <a:ln w="444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2" t="33073" r="18887" b="15365"/>
          <a:stretch/>
        </p:blipFill>
        <p:spPr bwMode="auto">
          <a:xfrm>
            <a:off x="1349375" y="3162300"/>
            <a:ext cx="6403975" cy="338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7329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00" y="274638"/>
            <a:ext cx="10795000" cy="919162"/>
          </a:xfrm>
        </p:spPr>
        <p:txBody>
          <a:bodyPr/>
          <a:lstStyle/>
          <a:p>
            <a:r>
              <a:rPr lang="en-US" dirty="0"/>
              <a:t>ARRAY MULTIDIMENSI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300" y="1373414"/>
            <a:ext cx="10871200" cy="44958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/>
              <a:t>Array multi - </a:t>
            </a:r>
            <a:r>
              <a:rPr lang="en-US" sz="3200" dirty="0" err="1"/>
              <a:t>dimensi</a:t>
            </a:r>
            <a:r>
              <a:rPr lang="en-US" sz="3200" dirty="0"/>
              <a:t> </a:t>
            </a:r>
            <a:r>
              <a:rPr lang="en-US" sz="3200" dirty="0" err="1"/>
              <a:t>merupakan</a:t>
            </a:r>
            <a:r>
              <a:rPr lang="en-US" sz="3200" dirty="0"/>
              <a:t> array yang </a:t>
            </a:r>
            <a:r>
              <a:rPr lang="en-US" sz="3200" dirty="0" err="1"/>
              <a:t>mempunyai</a:t>
            </a:r>
            <a:r>
              <a:rPr lang="en-US" sz="3200" dirty="0"/>
              <a:t> </a:t>
            </a:r>
            <a:r>
              <a:rPr lang="en-US" sz="3200" dirty="0" err="1"/>
              <a:t>ukuran</a:t>
            </a:r>
            <a:r>
              <a:rPr lang="en-US" sz="3200" dirty="0"/>
              <a:t>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dua</a:t>
            </a:r>
            <a:r>
              <a:rPr lang="en-US" sz="3200" dirty="0"/>
              <a:t>. </a:t>
            </a:r>
            <a:r>
              <a:rPr lang="en-US" sz="3200" dirty="0" err="1"/>
              <a:t>Bentuk</a:t>
            </a:r>
            <a:r>
              <a:rPr lang="en-US" sz="3200" dirty="0"/>
              <a:t> </a:t>
            </a:r>
            <a:r>
              <a:rPr lang="en-US" sz="3200" dirty="0" err="1"/>
              <a:t>pendeklarasian</a:t>
            </a:r>
            <a:r>
              <a:rPr lang="en-US" sz="3200" dirty="0"/>
              <a:t> array </a:t>
            </a:r>
            <a:r>
              <a:rPr lang="en-US" sz="3200" dirty="0" err="1"/>
              <a:t>sama</a:t>
            </a:r>
            <a:r>
              <a:rPr lang="en-US" sz="3200" dirty="0"/>
              <a:t> </a:t>
            </a:r>
            <a:r>
              <a:rPr lang="en-US" sz="3200" dirty="0" err="1"/>
              <a:t>saja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array </a:t>
            </a:r>
            <a:r>
              <a:rPr lang="en-US" sz="3200" dirty="0" err="1"/>
              <a:t>dimensi</a:t>
            </a:r>
            <a:r>
              <a:rPr lang="en-US" sz="3200" dirty="0"/>
              <a:t> </a:t>
            </a:r>
            <a:r>
              <a:rPr lang="en-US" sz="3200" dirty="0" err="1"/>
              <a:t>satu</a:t>
            </a:r>
            <a:r>
              <a:rPr lang="en-US" sz="3200" dirty="0"/>
              <a:t> </a:t>
            </a:r>
            <a:r>
              <a:rPr lang="en-US" sz="3200" dirty="0" err="1"/>
              <a:t>maupun</a:t>
            </a:r>
            <a:r>
              <a:rPr lang="en-US" sz="3200" dirty="0"/>
              <a:t> array </a:t>
            </a:r>
            <a:r>
              <a:rPr lang="en-US" sz="3200" dirty="0" err="1"/>
              <a:t>dimensi</a:t>
            </a:r>
            <a:r>
              <a:rPr lang="en-US" sz="3200" dirty="0"/>
              <a:t> </a:t>
            </a:r>
            <a:r>
              <a:rPr lang="en-US" sz="3200" dirty="0" err="1"/>
              <a:t>dua</a:t>
            </a:r>
            <a:r>
              <a:rPr lang="en-US" sz="3200" dirty="0"/>
              <a:t>. 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876300" y="1206500"/>
            <a:ext cx="4377871" cy="0"/>
          </a:xfrm>
          <a:prstGeom prst="line">
            <a:avLst/>
          </a:prstGeom>
          <a:ln w="444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11" t="43451" r="15666" b="16271"/>
          <a:stretch/>
        </p:blipFill>
        <p:spPr bwMode="auto">
          <a:xfrm>
            <a:off x="986972" y="3657600"/>
            <a:ext cx="7315200" cy="2946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748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00" y="274638"/>
            <a:ext cx="10795000" cy="919162"/>
          </a:xfrm>
        </p:spPr>
        <p:txBody>
          <a:bodyPr/>
          <a:lstStyle/>
          <a:p>
            <a:r>
              <a:rPr lang="en-US" dirty="0"/>
              <a:t>CONTOH PROGRAM (ARRAY 1 DIMENSI)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876300" y="1206500"/>
            <a:ext cx="7991929" cy="0"/>
          </a:xfrm>
          <a:prstGeom prst="line">
            <a:avLst/>
          </a:prstGeom>
          <a:ln w="444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6" t="17014" r="38434" b="52629"/>
          <a:stretch/>
        </p:blipFill>
        <p:spPr bwMode="auto">
          <a:xfrm>
            <a:off x="876300" y="1988457"/>
            <a:ext cx="10487780" cy="3338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7408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00" y="274638"/>
            <a:ext cx="10795000" cy="919162"/>
          </a:xfrm>
        </p:spPr>
        <p:txBody>
          <a:bodyPr/>
          <a:lstStyle/>
          <a:p>
            <a:r>
              <a:rPr lang="en-US" dirty="0"/>
              <a:t>CONTOH PROGRAM (ARRAY 2 DIMENSI)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876300" y="1206500"/>
            <a:ext cx="7991929" cy="0"/>
          </a:xfrm>
          <a:prstGeom prst="line">
            <a:avLst/>
          </a:prstGeom>
          <a:ln w="444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9" t="16866" r="34965" b="32830"/>
          <a:stretch/>
        </p:blipFill>
        <p:spPr bwMode="auto">
          <a:xfrm>
            <a:off x="876299" y="1567543"/>
            <a:ext cx="9762671" cy="4731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4897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00" y="274638"/>
            <a:ext cx="10795000" cy="919162"/>
          </a:xfrm>
        </p:spPr>
        <p:txBody>
          <a:bodyPr/>
          <a:lstStyle/>
          <a:p>
            <a:r>
              <a:rPr lang="en-US" dirty="0"/>
              <a:t>MANIPULASI STRING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876300" y="1206500"/>
            <a:ext cx="7991929" cy="0"/>
          </a:xfrm>
          <a:prstGeom prst="line">
            <a:avLst/>
          </a:prstGeom>
          <a:ln w="444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76300" y="1373414"/>
            <a:ext cx="108712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3200" dirty="0"/>
              <a:t>String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sebuah</a:t>
            </a:r>
            <a:r>
              <a:rPr lang="en-US" sz="3200" dirty="0"/>
              <a:t> array yang </a:t>
            </a:r>
            <a:r>
              <a:rPr lang="en-US" sz="3200" dirty="0" err="1"/>
              <a:t>bertipe</a:t>
            </a:r>
            <a:r>
              <a:rPr lang="en-US" sz="3200" dirty="0"/>
              <a:t> char yang </a:t>
            </a:r>
            <a:r>
              <a:rPr lang="en-US" sz="3200" dirty="0" err="1"/>
              <a:t>diakhiri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karakter</a:t>
            </a:r>
            <a:r>
              <a:rPr lang="en-US" sz="3200" dirty="0"/>
              <a:t> null ().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3200" dirty="0" err="1"/>
              <a:t>Sekumpulan</a:t>
            </a:r>
            <a:r>
              <a:rPr lang="en-US" sz="3200" dirty="0"/>
              <a:t> </a:t>
            </a:r>
            <a:r>
              <a:rPr lang="en-US" sz="3200" dirty="0" err="1"/>
              <a:t>karakter-karakter</a:t>
            </a:r>
            <a:r>
              <a:rPr lang="en-US" sz="3200" dirty="0"/>
              <a:t> yang </a:t>
            </a:r>
            <a:r>
              <a:rPr lang="en-US" sz="3200" dirty="0" err="1"/>
              <a:t>diapit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kutip</a:t>
            </a:r>
            <a:r>
              <a:rPr lang="en-US" sz="3200" dirty="0"/>
              <a:t> </a:t>
            </a:r>
            <a:r>
              <a:rPr lang="en-US" sz="3200" dirty="0" err="1"/>
              <a:t>ganda</a:t>
            </a:r>
            <a:r>
              <a:rPr lang="en-US" sz="3200" dirty="0"/>
              <a:t> (“”) </a:t>
            </a:r>
            <a:r>
              <a:rPr lang="en-US" sz="3200" dirty="0" err="1"/>
              <a:t>disebut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konstanta</a:t>
            </a:r>
            <a:r>
              <a:rPr lang="en-US" sz="3200" dirty="0"/>
              <a:t> string. C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otomatis</a:t>
            </a:r>
            <a:r>
              <a:rPr lang="en-US" sz="3200" dirty="0"/>
              <a:t> </a:t>
            </a:r>
            <a:r>
              <a:rPr lang="en-US" sz="3200" dirty="0" err="1"/>
              <a:t>menambahkan</a:t>
            </a:r>
            <a:r>
              <a:rPr lang="en-US" sz="3200" dirty="0"/>
              <a:t> </a:t>
            </a:r>
            <a:r>
              <a:rPr lang="en-US" sz="3200" dirty="0" err="1"/>
              <a:t>karakter</a:t>
            </a:r>
            <a:r>
              <a:rPr lang="en-US" sz="3200" dirty="0"/>
              <a:t> null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setiap</a:t>
            </a:r>
            <a:r>
              <a:rPr lang="en-US" sz="3200" dirty="0"/>
              <a:t> </a:t>
            </a:r>
            <a:r>
              <a:rPr lang="en-US" sz="3200" dirty="0" err="1"/>
              <a:t>akhir</a:t>
            </a:r>
            <a:r>
              <a:rPr lang="en-US" sz="3200" dirty="0"/>
              <a:t> </a:t>
            </a:r>
            <a:r>
              <a:rPr lang="en-US" sz="3200" dirty="0" err="1"/>
              <a:t>konstanta</a:t>
            </a:r>
            <a:r>
              <a:rPr lang="en-US" sz="3200" dirty="0"/>
              <a:t> string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menandakan</a:t>
            </a:r>
            <a:r>
              <a:rPr lang="en-US" sz="3200" dirty="0"/>
              <a:t> </a:t>
            </a:r>
            <a:r>
              <a:rPr lang="en-US" sz="3200" dirty="0" err="1"/>
              <a:t>akhir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sebuah</a:t>
            </a:r>
            <a:r>
              <a:rPr lang="en-US" sz="3200" dirty="0"/>
              <a:t> string.</a:t>
            </a:r>
          </a:p>
        </p:txBody>
      </p:sp>
    </p:spTree>
    <p:extLst>
      <p:ext uri="{BB962C8B-B14F-4D97-AF65-F5344CB8AC3E}">
        <p14:creationId xmlns:p14="http://schemas.microsoft.com/office/powerpoint/2010/main" val="822833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1597</Words>
  <Application>Microsoft Office PowerPoint</Application>
  <PresentationFormat>Widescreen</PresentationFormat>
  <Paragraphs>319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5" baseType="lpstr"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Algoritma Pemograman dan Struktur Data</vt:lpstr>
      <vt:lpstr>OBJECTIVE</vt:lpstr>
      <vt:lpstr>PENGERTIAN ARRAY/LARIK</vt:lpstr>
      <vt:lpstr>ARRAY SATU DIMENSI</vt:lpstr>
      <vt:lpstr>ARRAY DUA DIMENSI</vt:lpstr>
      <vt:lpstr>ARRAY MULTIDIMENSI</vt:lpstr>
      <vt:lpstr>CONTOH PROGRAM (ARRAY 1 DIMENSI)</vt:lpstr>
      <vt:lpstr>CONTOH PROGRAM (ARRAY 2 DIMENSI)</vt:lpstr>
      <vt:lpstr>MANIPULASI STRING</vt:lpstr>
      <vt:lpstr>INISIALISASI STRING</vt:lpstr>
      <vt:lpstr>BEBERAPA FUNGSI STRING</vt:lpstr>
      <vt:lpstr>BEBERAPA FUNGSI STRING</vt:lpstr>
      <vt:lpstr>BEBERAPA FUNGSI STRING</vt:lpstr>
      <vt:lpstr>CONTOH PROGRAM GETS, PUTS</vt:lpstr>
      <vt:lpstr>CONTOH PROGRAM STRLEN</vt:lpstr>
      <vt:lpstr>CONTOH PROGRAM STRUPR, STRLWR</vt:lpstr>
      <vt:lpstr>Array dan String</vt:lpstr>
      <vt:lpstr>Array</vt:lpstr>
      <vt:lpstr>Bagaimana array disimpan di memory?</vt:lpstr>
      <vt:lpstr>Inisialisasi array</vt:lpstr>
      <vt:lpstr>Bagaimana mengakses suatu array?</vt:lpstr>
      <vt:lpstr>Perlu diperhatikan</vt:lpstr>
      <vt:lpstr>Perlu diperhatikan</vt:lpstr>
      <vt:lpstr>masalah 1: assignment dari suatu array ke array lain</vt:lpstr>
      <vt:lpstr>masalah 1: assignment dari suatu array ke array lain</vt:lpstr>
      <vt:lpstr>masalah 1: assignment dari suatu array ke array lain</vt:lpstr>
      <vt:lpstr>masalah 2: operasi vektor</vt:lpstr>
      <vt:lpstr>masalah 2: operasi vektor</vt:lpstr>
      <vt:lpstr>masalah 2: operasi vektor</vt:lpstr>
      <vt:lpstr>Contoh soal 1: mencari nilai maksimal dan minimal dari suatu array bilangan</vt:lpstr>
      <vt:lpstr>Mencari nilai minimal pada suatu array</vt:lpstr>
      <vt:lpstr>Contoh soal 2: mengurutkan elemen-elemen pada suatu array</vt:lpstr>
      <vt:lpstr>Contoh soal 3: perkalian vektor</vt:lpstr>
      <vt:lpstr>string</vt:lpstr>
      <vt:lpstr>Deklarasi string</vt:lpstr>
      <vt:lpstr>Library cstring</vt:lpstr>
      <vt:lpstr>Fungsi-fungsi dalam library cstring</vt:lpstr>
      <vt:lpstr>Array multidimensi</vt:lpstr>
      <vt:lpstr>Array 2 dimensi</vt:lpstr>
      <vt:lpstr>visualisasi</vt:lpstr>
      <vt:lpstr>Inisialisasi array 2 dimensi</vt:lpstr>
      <vt:lpstr>Contoh: Penjumlahan matriks</vt:lpstr>
      <vt:lpstr>Algoritma penjumlahan matriks</vt:lpstr>
      <vt:lpstr>PowerPoint Presentation</vt:lpstr>
      <vt:lpstr>Contoh: Perkalian matriks</vt:lpstr>
      <vt:lpstr>Algoritma perkalian matriks</vt:lpstr>
      <vt:lpstr>Algoritma perkalian matriks</vt:lpstr>
      <vt:lpstr>Penutup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Pemograman dan Struktur Data</dc:title>
  <dc:creator>User</dc:creator>
  <cp:lastModifiedBy>User</cp:lastModifiedBy>
  <cp:revision>7</cp:revision>
  <dcterms:created xsi:type="dcterms:W3CDTF">2020-10-10T02:28:34Z</dcterms:created>
  <dcterms:modified xsi:type="dcterms:W3CDTF">2020-10-24T16:00:39Z</dcterms:modified>
</cp:coreProperties>
</file>