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755" r:id="rId2"/>
    <p:sldId id="709" r:id="rId3"/>
    <p:sldId id="688" r:id="rId4"/>
    <p:sldId id="687" r:id="rId5"/>
    <p:sldId id="723" r:id="rId6"/>
    <p:sldId id="766" r:id="rId7"/>
    <p:sldId id="724" r:id="rId8"/>
    <p:sldId id="632" r:id="rId9"/>
    <p:sldId id="750" r:id="rId10"/>
    <p:sldId id="767" r:id="rId11"/>
    <p:sldId id="553" r:id="rId12"/>
    <p:sldId id="554" r:id="rId13"/>
    <p:sldId id="768" r:id="rId14"/>
    <p:sldId id="769" r:id="rId15"/>
    <p:sldId id="753" r:id="rId16"/>
    <p:sldId id="771" r:id="rId17"/>
    <p:sldId id="770" r:id="rId18"/>
    <p:sldId id="751" r:id="rId19"/>
    <p:sldId id="752" r:id="rId20"/>
    <p:sldId id="747" r:id="rId21"/>
    <p:sldId id="563" r:id="rId22"/>
    <p:sldId id="772" r:id="rId23"/>
    <p:sldId id="773" r:id="rId24"/>
    <p:sldId id="726" r:id="rId25"/>
    <p:sldId id="716" r:id="rId26"/>
    <p:sldId id="662" r:id="rId27"/>
    <p:sldId id="774" r:id="rId28"/>
    <p:sldId id="665" r:id="rId29"/>
    <p:sldId id="664" r:id="rId30"/>
    <p:sldId id="775" r:id="rId31"/>
    <p:sldId id="776" r:id="rId32"/>
    <p:sldId id="757" r:id="rId33"/>
    <p:sldId id="672" r:id="rId34"/>
    <p:sldId id="717" r:id="rId35"/>
    <p:sldId id="673" r:id="rId36"/>
    <p:sldId id="777" r:id="rId37"/>
    <p:sldId id="675" r:id="rId38"/>
    <p:sldId id="762" r:id="rId39"/>
    <p:sldId id="735" r:id="rId40"/>
    <p:sldId id="779" r:id="rId41"/>
    <p:sldId id="778" r:id="rId42"/>
    <p:sldId id="759" r:id="rId43"/>
    <p:sldId id="679" r:id="rId44"/>
    <p:sldId id="656" r:id="rId45"/>
    <p:sldId id="756" r:id="rId46"/>
    <p:sldId id="761" r:id="rId47"/>
  </p:sldIdLst>
  <p:sldSz cx="9144000" cy="6858000" type="screen4x3"/>
  <p:notesSz cx="7315200" cy="9601200"/>
  <p:defaultTextStyle>
    <a:defPPr>
      <a:defRPr lang="en-US"/>
    </a:defPPr>
    <a:lvl1pPr algn="l" rtl="0" fontAlgn="base">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EA"/>
    <a:srgbClr val="DDDDDD"/>
    <a:srgbClr val="C0C0C0"/>
    <a:srgbClr val="EAEAEA"/>
    <a:srgbClr val="FF0000"/>
    <a:srgbClr val="7D7D7D"/>
    <a:srgbClr val="F8F8F8"/>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0929"/>
  </p:normalViewPr>
  <p:slideViewPr>
    <p:cSldViewPr>
      <p:cViewPr varScale="1">
        <p:scale>
          <a:sx n="82" d="100"/>
          <a:sy n="82" d="100"/>
        </p:scale>
        <p:origin x="16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54"/>
    </p:cViewPr>
  </p:sorterViewPr>
  <p:notesViewPr>
    <p:cSldViewPr>
      <p:cViewPr varScale="1">
        <p:scale>
          <a:sx n="52" d="100"/>
          <a:sy n="52" d="100"/>
        </p:scale>
        <p:origin x="-1908"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4626" name="Rectangle 2">
            <a:extLst>
              <a:ext uri="{FF2B5EF4-FFF2-40B4-BE49-F238E27FC236}">
                <a16:creationId xmlns:a16="http://schemas.microsoft.com/office/drawing/2014/main" id="{7E1C484E-8C14-4376-BA3B-2D5E6C2B8B07}"/>
              </a:ext>
            </a:extLst>
          </p:cNvPr>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GB" altLang="en-US"/>
          </a:p>
        </p:txBody>
      </p:sp>
      <p:sp>
        <p:nvSpPr>
          <p:cNvPr id="794627" name="Rectangle 3">
            <a:extLst>
              <a:ext uri="{FF2B5EF4-FFF2-40B4-BE49-F238E27FC236}">
                <a16:creationId xmlns:a16="http://schemas.microsoft.com/office/drawing/2014/main" id="{51C64455-AE15-46DA-8251-7A7EB06F63AF}"/>
              </a:ext>
            </a:extLst>
          </p:cNvPr>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GB" altLang="en-US"/>
          </a:p>
        </p:txBody>
      </p:sp>
      <p:sp>
        <p:nvSpPr>
          <p:cNvPr id="794628" name="Rectangle 4">
            <a:extLst>
              <a:ext uri="{FF2B5EF4-FFF2-40B4-BE49-F238E27FC236}">
                <a16:creationId xmlns:a16="http://schemas.microsoft.com/office/drawing/2014/main" id="{BE4ADFBA-7624-43F6-BB7C-D3200CB97BD1}"/>
              </a:ext>
            </a:extLst>
          </p:cNvPr>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GB" altLang="en-US"/>
          </a:p>
        </p:txBody>
      </p:sp>
      <p:sp>
        <p:nvSpPr>
          <p:cNvPr id="794629" name="Rectangle 5">
            <a:extLst>
              <a:ext uri="{FF2B5EF4-FFF2-40B4-BE49-F238E27FC236}">
                <a16:creationId xmlns:a16="http://schemas.microsoft.com/office/drawing/2014/main" id="{89C8B995-01E1-4481-BE50-EE98919C1345}"/>
              </a:ext>
            </a:extLst>
          </p:cNvPr>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377E1B98-634E-446D-84B5-80EA76F0298F}"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BAE4A0DA-8B31-439C-9685-6F24B1BC3C29}"/>
              </a:ext>
            </a:extLst>
          </p:cNvPr>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71683" name="Rectangle 3">
            <a:extLst>
              <a:ext uri="{FF2B5EF4-FFF2-40B4-BE49-F238E27FC236}">
                <a16:creationId xmlns:a16="http://schemas.microsoft.com/office/drawing/2014/main" id="{80CA48D9-D20B-4DE2-BA22-2FEDD5038CD4}"/>
              </a:ext>
            </a:extLst>
          </p:cNvPr>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71684" name="Rectangle 4">
            <a:extLst>
              <a:ext uri="{FF2B5EF4-FFF2-40B4-BE49-F238E27FC236}">
                <a16:creationId xmlns:a16="http://schemas.microsoft.com/office/drawing/2014/main" id="{D259D39C-21F2-4E1E-AC47-26D6D373E524}"/>
              </a:ext>
            </a:extLst>
          </p:cNvPr>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5" name="Rectangle 5">
            <a:extLst>
              <a:ext uri="{FF2B5EF4-FFF2-40B4-BE49-F238E27FC236}">
                <a16:creationId xmlns:a16="http://schemas.microsoft.com/office/drawing/2014/main" id="{1BA7F7D2-330D-4D70-A3BF-303E9D78B5CB}"/>
              </a:ext>
            </a:extLst>
          </p:cNvPr>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686" name="Rectangle 6">
            <a:extLst>
              <a:ext uri="{FF2B5EF4-FFF2-40B4-BE49-F238E27FC236}">
                <a16:creationId xmlns:a16="http://schemas.microsoft.com/office/drawing/2014/main" id="{E8A97984-E317-4ED4-9A75-EF47C3FBBD5E}"/>
              </a:ext>
            </a:extLst>
          </p:cNvPr>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71687" name="Rectangle 7">
            <a:extLst>
              <a:ext uri="{FF2B5EF4-FFF2-40B4-BE49-F238E27FC236}">
                <a16:creationId xmlns:a16="http://schemas.microsoft.com/office/drawing/2014/main" id="{DA6DF57E-85BB-4151-AF2A-F37C1384C887}"/>
              </a:ext>
            </a:extLst>
          </p:cNvPr>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C80678B9-8128-4E7B-A7A2-10B5C3C121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AE9DA-99FC-4979-9D3A-BA9CDF09B03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D21315-B2B1-4BA9-A248-CCD05076A4B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6014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0BDE9-002D-439A-BECC-F5642160A7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C71A72-E953-4FF8-A292-1A4C8B178C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025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93BCFC-108F-414C-B7CE-3B17C5DE80CD}"/>
              </a:ext>
            </a:extLst>
          </p:cNvPr>
          <p:cNvSpPr>
            <a:spLocks noGrp="1"/>
          </p:cNvSpPr>
          <p:nvPr>
            <p:ph type="title" orient="vert"/>
          </p:nvPr>
        </p:nvSpPr>
        <p:spPr>
          <a:xfrm>
            <a:off x="6419850" y="304800"/>
            <a:ext cx="1733550" cy="5638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72EDE6-8808-4428-ABBA-2DB0561C05DA}"/>
              </a:ext>
            </a:extLst>
          </p:cNvPr>
          <p:cNvSpPr>
            <a:spLocks noGrp="1"/>
          </p:cNvSpPr>
          <p:nvPr>
            <p:ph type="body" orient="vert" idx="1"/>
          </p:nvPr>
        </p:nvSpPr>
        <p:spPr>
          <a:xfrm>
            <a:off x="1219200" y="304800"/>
            <a:ext cx="504825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990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E56FA-041B-4632-A32B-6C94DC668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5D1571-7B46-47DA-9784-D3B1F3A0B62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5051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B2CD4-A914-407C-9CDE-11EB3C63F62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323DEB-0AD8-4246-B55A-07A2AD902B1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56573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65FDA-E50C-4BB5-8A67-39FBF8B78E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F27E4D-3D43-400D-AF6B-59D73B46C97A}"/>
              </a:ext>
            </a:extLst>
          </p:cNvPr>
          <p:cNvSpPr>
            <a:spLocks noGrp="1"/>
          </p:cNvSpPr>
          <p:nvPr>
            <p:ph sz="half" idx="1"/>
          </p:nvPr>
        </p:nvSpPr>
        <p:spPr>
          <a:xfrm>
            <a:off x="1219200" y="1600200"/>
            <a:ext cx="33909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F87E89-1F50-44FF-B809-85F50B4C699E}"/>
              </a:ext>
            </a:extLst>
          </p:cNvPr>
          <p:cNvSpPr>
            <a:spLocks noGrp="1"/>
          </p:cNvSpPr>
          <p:nvPr>
            <p:ph sz="half" idx="2"/>
          </p:nvPr>
        </p:nvSpPr>
        <p:spPr>
          <a:xfrm>
            <a:off x="4762500" y="1600200"/>
            <a:ext cx="33909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7489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8B72-CED6-46B1-9CA5-8A28E266CF1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4F9974-CAC6-4352-8892-CED8830F258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E0CF207-8A63-41B1-862E-DC9EADF98912}"/>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8CD389-ADD1-4152-B8BD-407EC6F463D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56C057-003D-4C3B-B8A0-AD5611DE208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005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D1B86-8347-46C4-A79A-5CAE11F3DC5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751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72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2EAAB-BB8B-45C5-8DEA-FC12EE5C858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C61A69-DF53-4EF5-9044-BED93BEDB9C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0BE872-C194-4715-AC72-DEF1B4061F8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8991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114E5-C062-45AD-BFAB-B7E71C13B26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10E6-F899-49FE-ADD1-10BAB3214B4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E80214-3399-4980-9FBB-5EE708618F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9202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ABCBA59-ACE7-4777-A309-612593F8B4BE}"/>
              </a:ext>
            </a:extLst>
          </p:cNvPr>
          <p:cNvSpPr>
            <a:spLocks noGrp="1" noChangeArrowheads="1"/>
          </p:cNvSpPr>
          <p:nvPr>
            <p:ph type="title"/>
          </p:nvPr>
        </p:nvSpPr>
        <p:spPr bwMode="auto">
          <a:xfrm>
            <a:off x="1219200" y="304800"/>
            <a:ext cx="6781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43" name="Rectangle 3">
            <a:extLst>
              <a:ext uri="{FF2B5EF4-FFF2-40B4-BE49-F238E27FC236}">
                <a16:creationId xmlns:a16="http://schemas.microsoft.com/office/drawing/2014/main" id="{B4BFA8BF-3F35-43EC-904F-E28D6DBFA3A8}"/>
              </a:ext>
            </a:extLst>
          </p:cNvPr>
          <p:cNvSpPr>
            <a:spLocks noGrp="1" noChangeArrowheads="1"/>
          </p:cNvSpPr>
          <p:nvPr>
            <p:ph type="body" idx="1"/>
          </p:nvPr>
        </p:nvSpPr>
        <p:spPr bwMode="auto">
          <a:xfrm>
            <a:off x="1219200" y="1600200"/>
            <a:ext cx="69342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48" name="Rectangle 8">
            <a:extLst>
              <a:ext uri="{FF2B5EF4-FFF2-40B4-BE49-F238E27FC236}">
                <a16:creationId xmlns:a16="http://schemas.microsoft.com/office/drawing/2014/main" id="{3A055051-8E86-459E-BAF1-0ABE92679CAF}"/>
              </a:ext>
            </a:extLst>
          </p:cNvPr>
          <p:cNvSpPr>
            <a:spLocks noChangeArrowheads="1"/>
          </p:cNvSpPr>
          <p:nvPr/>
        </p:nvSpPr>
        <p:spPr bwMode="auto">
          <a:xfrm>
            <a:off x="304800" y="1447800"/>
            <a:ext cx="8686800" cy="74613"/>
          </a:xfrm>
          <a:prstGeom prst="rect">
            <a:avLst/>
          </a:prstGeom>
          <a:gradFill rotWithShape="0">
            <a:gsLst>
              <a:gs pos="0">
                <a:srgbClr val="DF140F"/>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61449" name="Object 9">
            <a:extLst>
              <a:ext uri="{FF2B5EF4-FFF2-40B4-BE49-F238E27FC236}">
                <a16:creationId xmlns:a16="http://schemas.microsoft.com/office/drawing/2014/main" id="{E33326F1-4A48-408F-B2C5-5F356FF6CF48}"/>
              </a:ext>
            </a:extLst>
          </p:cNvPr>
          <p:cNvGraphicFramePr>
            <a:graphicFrameLocks noChangeAspect="1"/>
          </p:cNvGraphicFramePr>
          <p:nvPr/>
        </p:nvGraphicFramePr>
        <p:xfrm>
          <a:off x="152400" y="5715000"/>
          <a:ext cx="706438" cy="931863"/>
        </p:xfrm>
        <a:graphic>
          <a:graphicData uri="http://schemas.openxmlformats.org/presentationml/2006/ole">
            <mc:AlternateContent xmlns:mc="http://schemas.openxmlformats.org/markup-compatibility/2006">
              <mc:Choice xmlns:v="urn:schemas-microsoft-com:vml" Requires="v">
                <p:oleObj spid="_x0000_s61450" name="Bitmap Image" r:id="rId14" imgW="390580" imgH="514422" progId="Paint.Picture">
                  <p:embed/>
                </p:oleObj>
              </mc:Choice>
              <mc:Fallback>
                <p:oleObj name="Bitmap Image" r:id="rId14" imgW="390580" imgH="514422" progId="Paint.Picture">
                  <p:embed/>
                  <p:pic>
                    <p:nvPicPr>
                      <p:cNvPr id="0" name="Object 9"/>
                      <p:cNvPicPr preferRelativeResize="0">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5715000"/>
                        <a:ext cx="706438" cy="931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600" kern="1200">
          <a:solidFill>
            <a:schemeClr val="tx2"/>
          </a:solidFill>
          <a:latin typeface="+mj-lt"/>
          <a:ea typeface="+mj-ea"/>
          <a:cs typeface="+mj-cs"/>
        </a:defRPr>
      </a:lvl1pPr>
      <a:lvl2pPr algn="ctr" rtl="0" fontAlgn="base">
        <a:spcBef>
          <a:spcPct val="0"/>
        </a:spcBef>
        <a:spcAft>
          <a:spcPct val="0"/>
        </a:spcAft>
        <a:defRPr sz="3600">
          <a:solidFill>
            <a:schemeClr val="tx2"/>
          </a:solidFill>
          <a:latin typeface="Impact" panose="020B0806030902050204" pitchFamily="34" charset="0"/>
        </a:defRPr>
      </a:lvl2pPr>
      <a:lvl3pPr algn="ctr" rtl="0" fontAlgn="base">
        <a:spcBef>
          <a:spcPct val="0"/>
        </a:spcBef>
        <a:spcAft>
          <a:spcPct val="0"/>
        </a:spcAft>
        <a:defRPr sz="3600">
          <a:solidFill>
            <a:schemeClr val="tx2"/>
          </a:solidFill>
          <a:latin typeface="Impact" panose="020B0806030902050204" pitchFamily="34" charset="0"/>
        </a:defRPr>
      </a:lvl3pPr>
      <a:lvl4pPr algn="ctr" rtl="0" fontAlgn="base">
        <a:spcBef>
          <a:spcPct val="0"/>
        </a:spcBef>
        <a:spcAft>
          <a:spcPct val="0"/>
        </a:spcAft>
        <a:defRPr sz="3600">
          <a:solidFill>
            <a:schemeClr val="tx2"/>
          </a:solidFill>
          <a:latin typeface="Impact" panose="020B0806030902050204" pitchFamily="34" charset="0"/>
        </a:defRPr>
      </a:lvl4pPr>
      <a:lvl5pPr algn="ctr" rtl="0" fontAlgn="base">
        <a:spcBef>
          <a:spcPct val="0"/>
        </a:spcBef>
        <a:spcAft>
          <a:spcPct val="0"/>
        </a:spcAft>
        <a:defRPr sz="3600">
          <a:solidFill>
            <a:schemeClr val="tx2"/>
          </a:solidFill>
          <a:latin typeface="Impact" panose="020B0806030902050204" pitchFamily="34" charset="0"/>
        </a:defRPr>
      </a:lvl5pPr>
      <a:lvl6pPr marL="457200" algn="ctr" rtl="0" fontAlgn="base">
        <a:spcBef>
          <a:spcPct val="0"/>
        </a:spcBef>
        <a:spcAft>
          <a:spcPct val="0"/>
        </a:spcAft>
        <a:defRPr sz="3600">
          <a:solidFill>
            <a:schemeClr val="tx2"/>
          </a:solidFill>
          <a:latin typeface="Impact" panose="020B0806030902050204" pitchFamily="34" charset="0"/>
        </a:defRPr>
      </a:lvl6pPr>
      <a:lvl7pPr marL="914400" algn="ctr" rtl="0" fontAlgn="base">
        <a:spcBef>
          <a:spcPct val="0"/>
        </a:spcBef>
        <a:spcAft>
          <a:spcPct val="0"/>
        </a:spcAft>
        <a:defRPr sz="3600">
          <a:solidFill>
            <a:schemeClr val="tx2"/>
          </a:solidFill>
          <a:latin typeface="Impact" panose="020B0806030902050204" pitchFamily="34" charset="0"/>
        </a:defRPr>
      </a:lvl7pPr>
      <a:lvl8pPr marL="1371600" algn="ctr" rtl="0" fontAlgn="base">
        <a:spcBef>
          <a:spcPct val="0"/>
        </a:spcBef>
        <a:spcAft>
          <a:spcPct val="0"/>
        </a:spcAft>
        <a:defRPr sz="3600">
          <a:solidFill>
            <a:schemeClr val="tx2"/>
          </a:solidFill>
          <a:latin typeface="Impact" panose="020B0806030902050204" pitchFamily="34" charset="0"/>
        </a:defRPr>
      </a:lvl8pPr>
      <a:lvl9pPr marL="1828800" algn="ctr" rtl="0" fontAlgn="base">
        <a:spcBef>
          <a:spcPct val="0"/>
        </a:spcBef>
        <a:spcAft>
          <a:spcPct val="0"/>
        </a:spcAft>
        <a:defRPr sz="3600">
          <a:solidFill>
            <a:schemeClr val="tx2"/>
          </a:solidFill>
          <a:latin typeface="Impact" panose="020B0806030902050204" pitchFamily="34" charset="0"/>
        </a:defRPr>
      </a:lvl9pPr>
    </p:titleStyle>
    <p:bodyStyle>
      <a:lvl1pPr marL="342900" indent="-342900" algn="l" rtl="0" fontAlgn="base">
        <a:spcBef>
          <a:spcPct val="20000"/>
        </a:spcBef>
        <a:spcAft>
          <a:spcPct val="0"/>
        </a:spcAft>
        <a:buChar char="o"/>
        <a:defRPr sz="2400" kern="1200">
          <a:solidFill>
            <a:schemeClr val="tx1"/>
          </a:solidFill>
          <a:latin typeface="+mn-lt"/>
          <a:ea typeface="+mn-ea"/>
          <a:cs typeface="+mn-cs"/>
        </a:defRPr>
      </a:lvl1pPr>
      <a:lvl2pPr marL="742950" indent="-285750" algn="l" rtl="0" fontAlgn="base">
        <a:spcBef>
          <a:spcPct val="20000"/>
        </a:spcBef>
        <a:spcAft>
          <a:spcPct val="0"/>
        </a:spcAft>
        <a:buChar char="o"/>
        <a:defRPr sz="2000" kern="1200">
          <a:solidFill>
            <a:schemeClr val="tx1"/>
          </a:solidFill>
          <a:latin typeface="+mn-lt"/>
          <a:ea typeface="+mn-ea"/>
          <a:cs typeface="+mn-cs"/>
        </a:defRPr>
      </a:lvl2pPr>
      <a:lvl3pPr marL="1143000" indent="-228600" algn="l" rtl="0" fontAlgn="base">
        <a:spcBef>
          <a:spcPct val="20000"/>
        </a:spcBef>
        <a:spcAft>
          <a:spcPct val="0"/>
        </a:spcAft>
        <a:buChar char="o"/>
        <a:defRPr kern="1200">
          <a:solidFill>
            <a:schemeClr val="tx1"/>
          </a:solidFill>
          <a:latin typeface="+mn-lt"/>
          <a:ea typeface="+mn-ea"/>
          <a:cs typeface="+mn-cs"/>
        </a:defRPr>
      </a:lvl3pPr>
      <a:lvl4pPr marL="1600200" indent="-228600" algn="l" rtl="0" fontAlgn="base">
        <a:spcBef>
          <a:spcPct val="20000"/>
        </a:spcBef>
        <a:spcAft>
          <a:spcPct val="0"/>
        </a:spcAft>
        <a:buChar char="o"/>
        <a:defRPr kern="1200">
          <a:solidFill>
            <a:schemeClr val="tx1"/>
          </a:solidFill>
          <a:latin typeface="+mn-lt"/>
          <a:ea typeface="+mn-ea"/>
          <a:cs typeface="+mn-cs"/>
        </a:defRPr>
      </a:lvl4pPr>
      <a:lvl5pPr marL="2057400" indent="-228600" algn="l" rtl="0" fontAlgn="base">
        <a:spcBef>
          <a:spcPct val="20000"/>
        </a:spcBef>
        <a:spcAft>
          <a:spcPct val="0"/>
        </a:spcAft>
        <a:buChar char="o"/>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png"/><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png"/><Relationship Id="rId5" Type="http://schemas.openxmlformats.org/officeDocument/2006/relationships/oleObject" Target="../embeddings/oleObject6.bin"/><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1026">
            <a:extLst>
              <a:ext uri="{FF2B5EF4-FFF2-40B4-BE49-F238E27FC236}">
                <a16:creationId xmlns:a16="http://schemas.microsoft.com/office/drawing/2014/main" id="{A34DDEC6-C34E-40FB-B960-80862936B010}"/>
              </a:ext>
            </a:extLst>
          </p:cNvPr>
          <p:cNvSpPr>
            <a:spLocks noGrp="1" noChangeArrowheads="1"/>
          </p:cNvSpPr>
          <p:nvPr>
            <p:ph type="title"/>
          </p:nvPr>
        </p:nvSpPr>
        <p:spPr/>
        <p:txBody>
          <a:bodyPr/>
          <a:lstStyle/>
          <a:p>
            <a:r>
              <a:rPr lang="en-IE" altLang="en-US"/>
              <a:t>Lighting</a:t>
            </a:r>
            <a:endParaRPr lang="en-GB" altLang="en-US"/>
          </a:p>
        </p:txBody>
      </p:sp>
      <p:sp>
        <p:nvSpPr>
          <p:cNvPr id="1218563" name="Rectangle 1027">
            <a:extLst>
              <a:ext uri="{FF2B5EF4-FFF2-40B4-BE49-F238E27FC236}">
                <a16:creationId xmlns:a16="http://schemas.microsoft.com/office/drawing/2014/main" id="{30F3D273-4F98-4F0D-AE06-AFA1AA91ECFB}"/>
              </a:ext>
            </a:extLst>
          </p:cNvPr>
          <p:cNvSpPr>
            <a:spLocks noGrp="1" noChangeArrowheads="1"/>
          </p:cNvSpPr>
          <p:nvPr>
            <p:ph type="body" idx="1"/>
          </p:nvPr>
        </p:nvSpPr>
        <p:spPr/>
        <p:txBody>
          <a:bodyPr/>
          <a:lstStyle/>
          <a:p>
            <a:pPr>
              <a:lnSpc>
                <a:spcPct val="90000"/>
              </a:lnSpc>
            </a:pPr>
            <a:r>
              <a:rPr lang="en-US" altLang="en-US"/>
              <a:t>Rendering</a:t>
            </a:r>
          </a:p>
          <a:p>
            <a:pPr>
              <a:lnSpc>
                <a:spcPct val="90000"/>
              </a:lnSpc>
            </a:pPr>
            <a:r>
              <a:rPr lang="en-US" altLang="en-US"/>
              <a:t>Light source</a:t>
            </a:r>
          </a:p>
          <a:p>
            <a:pPr>
              <a:lnSpc>
                <a:spcPct val="90000"/>
              </a:lnSpc>
            </a:pPr>
            <a:r>
              <a:rPr lang="en-US" altLang="en-US"/>
              <a:t>Reflection models</a:t>
            </a:r>
          </a:p>
          <a:p>
            <a:pPr>
              <a:lnSpc>
                <a:spcPct val="90000"/>
              </a:lnSpc>
            </a:pPr>
            <a:r>
              <a:rPr lang="en-US" altLang="en-US"/>
              <a:t>Shading models</a:t>
            </a:r>
            <a:endParaRPr lang="en-US" altLang="en-US" sz="2800"/>
          </a:p>
        </p:txBody>
      </p:sp>
    </p:spTree>
  </p:cSld>
  <p:clrMapOvr>
    <a:masterClrMapping/>
  </p:clrMapOvr>
  <p:transition>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970" name="Rectangle 2">
            <a:extLst>
              <a:ext uri="{FF2B5EF4-FFF2-40B4-BE49-F238E27FC236}">
                <a16:creationId xmlns:a16="http://schemas.microsoft.com/office/drawing/2014/main" id="{82A55494-3A21-4430-8F64-EBB290D2575E}"/>
              </a:ext>
            </a:extLst>
          </p:cNvPr>
          <p:cNvSpPr>
            <a:spLocks noGrp="1" noChangeArrowheads="1"/>
          </p:cNvSpPr>
          <p:nvPr>
            <p:ph type="title"/>
          </p:nvPr>
        </p:nvSpPr>
        <p:spPr/>
        <p:txBody>
          <a:bodyPr/>
          <a:lstStyle/>
          <a:p>
            <a:r>
              <a:rPr lang="en-US" altLang="en-US"/>
              <a:t>The Phong</a:t>
            </a:r>
            <a:r>
              <a:rPr lang="en-IE" altLang="en-US"/>
              <a:t> Reflection Model</a:t>
            </a:r>
            <a:endParaRPr lang="en-GB" altLang="en-US"/>
          </a:p>
        </p:txBody>
      </p:sp>
      <p:sp>
        <p:nvSpPr>
          <p:cNvPr id="1235971" name="Rectangle 3">
            <a:extLst>
              <a:ext uri="{FF2B5EF4-FFF2-40B4-BE49-F238E27FC236}">
                <a16:creationId xmlns:a16="http://schemas.microsoft.com/office/drawing/2014/main" id="{5731E39E-EBAE-412C-8088-6DB3296767D0}"/>
              </a:ext>
            </a:extLst>
          </p:cNvPr>
          <p:cNvSpPr>
            <a:spLocks noGrp="1" noChangeArrowheads="1"/>
          </p:cNvSpPr>
          <p:nvPr>
            <p:ph type="body" idx="1"/>
          </p:nvPr>
        </p:nvSpPr>
        <p:spPr>
          <a:xfrm>
            <a:off x="609600" y="1600200"/>
            <a:ext cx="7924800" cy="4343400"/>
          </a:xfrm>
        </p:spPr>
        <p:txBody>
          <a:bodyPr/>
          <a:lstStyle/>
          <a:p>
            <a:pPr lvl="1">
              <a:lnSpc>
                <a:spcPct val="90000"/>
              </a:lnSpc>
            </a:pPr>
            <a:r>
              <a:rPr lang="en-US" altLang="en-US" sz="1600"/>
              <a:t>A local illumination model including only contributions from </a:t>
            </a:r>
            <a:r>
              <a:rPr lang="en-US" altLang="en-US" sz="1600" b="1"/>
              <a:t>diffuse</a:t>
            </a:r>
            <a:r>
              <a:rPr lang="en-US" altLang="en-US" sz="1600"/>
              <a:t> and </a:t>
            </a:r>
            <a:r>
              <a:rPr lang="en-US" altLang="en-US" sz="1600" b="1"/>
              <a:t>specular </a:t>
            </a:r>
            <a:r>
              <a:rPr lang="en-US" altLang="en-US" sz="1600"/>
              <a:t>components suffers from one large drawback, namely, a surface that does not have light incident on it will reflect no light and will therefore appear black. </a:t>
            </a:r>
          </a:p>
          <a:p>
            <a:pPr lvl="1">
              <a:lnSpc>
                <a:spcPct val="90000"/>
              </a:lnSpc>
            </a:pPr>
            <a:endParaRPr lang="en-US" altLang="en-US" sz="1600"/>
          </a:p>
          <a:p>
            <a:pPr lvl="1">
              <a:lnSpc>
                <a:spcPct val="90000"/>
              </a:lnSpc>
            </a:pPr>
            <a:r>
              <a:rPr lang="en-US" altLang="en-US" sz="1600"/>
              <a:t>This is not realistic, for example a sphere with a light source above it will have its lower half not illuminated. In practice in a real scene this lower half would be partially illuminated by light that had been reflected from other objects. This effect is approximated in a local illumination model by adding a term to approximate this general light which is `bouncing' around the scene. This term is called the </a:t>
            </a:r>
            <a:r>
              <a:rPr lang="en-US" altLang="en-US" sz="1600" b="1"/>
              <a:t>ambient reflection</a:t>
            </a:r>
            <a:r>
              <a:rPr lang="en-US" altLang="en-US" sz="1600"/>
              <a:t> term and is modelled by a constant term. Again the amount of ambient light reflected is dependent on the properties of the surface. </a:t>
            </a:r>
          </a:p>
          <a:p>
            <a:pPr>
              <a:lnSpc>
                <a:spcPct val="90000"/>
              </a:lnSpc>
            </a:pPr>
            <a:endParaRPr lang="en-US" altLang="en-US" sz="1600"/>
          </a:p>
          <a:p>
            <a:pPr>
              <a:lnSpc>
                <a:spcPct val="90000"/>
              </a:lnSpc>
            </a:pPr>
            <a:r>
              <a:rPr lang="en-US" altLang="en-US" sz="2000"/>
              <a:t>Hence the local illumination model that is generally used is </a:t>
            </a:r>
          </a:p>
          <a:p>
            <a:pPr>
              <a:lnSpc>
                <a:spcPct val="90000"/>
              </a:lnSpc>
            </a:pPr>
            <a:endParaRPr lang="en-US" altLang="en-US" sz="2000"/>
          </a:p>
          <a:p>
            <a:pPr lvl="1">
              <a:lnSpc>
                <a:spcPct val="90000"/>
              </a:lnSpc>
              <a:buFontTx/>
              <a:buNone/>
            </a:pPr>
            <a:r>
              <a:rPr lang="en-US" altLang="en-US" sz="1800"/>
              <a:t>illumination = Ambient + Diffuse + Specular</a:t>
            </a:r>
          </a:p>
        </p:txBody>
      </p:sp>
    </p:spTree>
  </p:cSld>
  <p:clrMapOvr>
    <a:masterClrMapping/>
  </p:clrMapOvr>
  <p:transition>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6" name="Rectangle 6">
            <a:extLst>
              <a:ext uri="{FF2B5EF4-FFF2-40B4-BE49-F238E27FC236}">
                <a16:creationId xmlns:a16="http://schemas.microsoft.com/office/drawing/2014/main" id="{3244ED1E-6123-40D5-997F-F8262DD3B7A4}"/>
              </a:ext>
            </a:extLst>
          </p:cNvPr>
          <p:cNvSpPr>
            <a:spLocks noGrp="1" noChangeArrowheads="1"/>
          </p:cNvSpPr>
          <p:nvPr>
            <p:ph type="title"/>
          </p:nvPr>
        </p:nvSpPr>
        <p:spPr>
          <a:noFill/>
          <a:ln/>
          <a:effectLst>
            <a:outerShdw dist="17961" dir="135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GB" altLang="en-US"/>
              <a:t>Ambient Reflection</a:t>
            </a:r>
          </a:p>
        </p:txBody>
      </p:sp>
      <p:sp>
        <p:nvSpPr>
          <p:cNvPr id="670730" name="Rectangle 10">
            <a:extLst>
              <a:ext uri="{FF2B5EF4-FFF2-40B4-BE49-F238E27FC236}">
                <a16:creationId xmlns:a16="http://schemas.microsoft.com/office/drawing/2014/main" id="{45B6EECB-2F23-4580-B03E-59CCB43E60DA}"/>
              </a:ext>
            </a:extLst>
          </p:cNvPr>
          <p:cNvSpPr>
            <a:spLocks noChangeArrowheads="1"/>
          </p:cNvSpPr>
          <p:nvPr/>
        </p:nvSpPr>
        <p:spPr bwMode="auto">
          <a:xfrm>
            <a:off x="609600" y="2743200"/>
            <a:ext cx="5334000" cy="149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b="0">
                <a:solidFill>
                  <a:srgbClr val="000000"/>
                </a:solidFill>
              </a:rPr>
              <a:t>I = K</a:t>
            </a:r>
            <a:r>
              <a:rPr lang="en-GB" altLang="en-US" sz="2000" b="0" baseline="-25000">
                <a:solidFill>
                  <a:srgbClr val="000000"/>
                </a:solidFill>
              </a:rPr>
              <a:t>a </a:t>
            </a:r>
            <a:r>
              <a:rPr lang="en-GB" altLang="en-US" sz="2000" b="0">
                <a:solidFill>
                  <a:srgbClr val="000000"/>
                </a:solidFill>
              </a:rPr>
              <a:t>L</a:t>
            </a:r>
            <a:r>
              <a:rPr lang="en-GB" altLang="en-US" sz="2000" b="0" baseline="-25000">
                <a:solidFill>
                  <a:srgbClr val="000000"/>
                </a:solidFill>
              </a:rPr>
              <a:t>a</a:t>
            </a:r>
            <a:endParaRPr lang="en-GB" altLang="en-US" sz="2000" b="0">
              <a:solidFill>
                <a:srgbClr val="000000"/>
              </a:solidFill>
            </a:endParaRPr>
          </a:p>
          <a:p>
            <a:pPr eaLnBrk="0" hangingPunct="0"/>
            <a:endParaRPr lang="en-GB" altLang="en-US" sz="1800" b="0">
              <a:solidFill>
                <a:srgbClr val="000000"/>
              </a:solidFill>
            </a:endParaRPr>
          </a:p>
          <a:p>
            <a:pPr eaLnBrk="0" hangingPunct="0"/>
            <a:r>
              <a:rPr lang="en-GB" altLang="en-US" sz="1800" b="0">
                <a:solidFill>
                  <a:srgbClr val="000000"/>
                </a:solidFill>
              </a:rPr>
              <a:t>I = Reflected intensity</a:t>
            </a:r>
          </a:p>
          <a:p>
            <a:pPr eaLnBrk="0" hangingPunct="0"/>
            <a:r>
              <a:rPr lang="en-GB" altLang="en-US" sz="1800" b="0">
                <a:solidFill>
                  <a:srgbClr val="000000"/>
                </a:solidFill>
              </a:rPr>
              <a:t>K</a:t>
            </a:r>
            <a:r>
              <a:rPr lang="en-GB" altLang="en-US" sz="1800" b="0" baseline="-25000">
                <a:solidFill>
                  <a:srgbClr val="000000"/>
                </a:solidFill>
              </a:rPr>
              <a:t>a</a:t>
            </a:r>
            <a:r>
              <a:rPr lang="en-GB" altLang="en-US" sz="1800" b="0">
                <a:solidFill>
                  <a:srgbClr val="000000"/>
                </a:solidFill>
              </a:rPr>
              <a:t> = Reflection coefficient</a:t>
            </a:r>
          </a:p>
          <a:p>
            <a:pPr eaLnBrk="0" hangingPunct="0"/>
            <a:r>
              <a:rPr lang="en-GB" altLang="en-US" sz="1800" b="0">
                <a:solidFill>
                  <a:srgbClr val="000000"/>
                </a:solidFill>
              </a:rPr>
              <a:t>I</a:t>
            </a:r>
            <a:r>
              <a:rPr lang="en-GB" altLang="en-US" sz="2000" b="0" baseline="-25000">
                <a:solidFill>
                  <a:srgbClr val="000000"/>
                </a:solidFill>
              </a:rPr>
              <a:t>a</a:t>
            </a:r>
            <a:r>
              <a:rPr lang="en-GB" altLang="en-US" sz="1800" b="0">
                <a:solidFill>
                  <a:srgbClr val="000000"/>
                </a:solidFill>
              </a:rPr>
              <a:t> = Ambient light intensity (same at every point)</a:t>
            </a:r>
          </a:p>
        </p:txBody>
      </p:sp>
      <p:grpSp>
        <p:nvGrpSpPr>
          <p:cNvPr id="670746" name="Group 26">
            <a:extLst>
              <a:ext uri="{FF2B5EF4-FFF2-40B4-BE49-F238E27FC236}">
                <a16:creationId xmlns:a16="http://schemas.microsoft.com/office/drawing/2014/main" id="{937362AF-FCB4-431F-B0F8-CBCD4CD7FB05}"/>
              </a:ext>
            </a:extLst>
          </p:cNvPr>
          <p:cNvGrpSpPr>
            <a:grpSpLocks/>
          </p:cNvGrpSpPr>
          <p:nvPr/>
        </p:nvGrpSpPr>
        <p:grpSpPr bwMode="auto">
          <a:xfrm>
            <a:off x="1676400" y="4343400"/>
            <a:ext cx="3194050" cy="2224088"/>
            <a:chOff x="532" y="1252"/>
            <a:chExt cx="2344" cy="1478"/>
          </a:xfrm>
        </p:grpSpPr>
        <p:sp>
          <p:nvSpPr>
            <p:cNvPr id="670727" name="Rectangle 7">
              <a:extLst>
                <a:ext uri="{FF2B5EF4-FFF2-40B4-BE49-F238E27FC236}">
                  <a16:creationId xmlns:a16="http://schemas.microsoft.com/office/drawing/2014/main" id="{5F5E0ECB-33E2-428F-BDA2-26AD1E92397E}"/>
                </a:ext>
              </a:extLst>
            </p:cNvPr>
            <p:cNvSpPr>
              <a:spLocks noChangeArrowheads="1"/>
            </p:cNvSpPr>
            <p:nvPr/>
          </p:nvSpPr>
          <p:spPr bwMode="auto">
            <a:xfrm>
              <a:off x="1920" y="2112"/>
              <a:ext cx="795" cy="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670731" name="Line 11">
              <a:extLst>
                <a:ext uri="{FF2B5EF4-FFF2-40B4-BE49-F238E27FC236}">
                  <a16:creationId xmlns:a16="http://schemas.microsoft.com/office/drawing/2014/main" id="{EE6C7120-D71C-48F5-9537-0ABA361643DF}"/>
                </a:ext>
              </a:extLst>
            </p:cNvPr>
            <p:cNvSpPr>
              <a:spLocks noChangeShapeType="1"/>
            </p:cNvSpPr>
            <p:nvPr/>
          </p:nvSpPr>
          <p:spPr bwMode="auto">
            <a:xfrm>
              <a:off x="1680" y="1252"/>
              <a:ext cx="0" cy="328"/>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2" name="Line 12">
              <a:extLst>
                <a:ext uri="{FF2B5EF4-FFF2-40B4-BE49-F238E27FC236}">
                  <a16:creationId xmlns:a16="http://schemas.microsoft.com/office/drawing/2014/main" id="{B9792262-A8D6-4A29-93BC-F961C4029BE6}"/>
                </a:ext>
              </a:extLst>
            </p:cNvPr>
            <p:cNvSpPr>
              <a:spLocks noChangeShapeType="1"/>
            </p:cNvSpPr>
            <p:nvPr/>
          </p:nvSpPr>
          <p:spPr bwMode="auto">
            <a:xfrm>
              <a:off x="916" y="1540"/>
              <a:ext cx="184" cy="232"/>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3" name="Line 13">
              <a:extLst>
                <a:ext uri="{FF2B5EF4-FFF2-40B4-BE49-F238E27FC236}">
                  <a16:creationId xmlns:a16="http://schemas.microsoft.com/office/drawing/2014/main" id="{C594D4C3-AB16-4391-B748-FC76090948DA}"/>
                </a:ext>
              </a:extLst>
            </p:cNvPr>
            <p:cNvSpPr>
              <a:spLocks noChangeShapeType="1"/>
            </p:cNvSpPr>
            <p:nvPr/>
          </p:nvSpPr>
          <p:spPr bwMode="auto">
            <a:xfrm flipH="1">
              <a:off x="2348" y="1636"/>
              <a:ext cx="200" cy="184"/>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5" name="Oval 15">
              <a:extLst>
                <a:ext uri="{FF2B5EF4-FFF2-40B4-BE49-F238E27FC236}">
                  <a16:creationId xmlns:a16="http://schemas.microsoft.com/office/drawing/2014/main" id="{B9D5B966-0E46-4BAD-B487-9EE5A0997560}"/>
                </a:ext>
              </a:extLst>
            </p:cNvPr>
            <p:cNvSpPr>
              <a:spLocks noChangeArrowheads="1"/>
            </p:cNvSpPr>
            <p:nvPr/>
          </p:nvSpPr>
          <p:spPr bwMode="auto">
            <a:xfrm>
              <a:off x="1684" y="2308"/>
              <a:ext cx="88" cy="88"/>
            </a:xfrm>
            <a:prstGeom prst="ellipse">
              <a:avLst/>
            </a:prstGeom>
            <a:solidFill>
              <a:srgbClr val="000000"/>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6" name="Line 16">
              <a:extLst>
                <a:ext uri="{FF2B5EF4-FFF2-40B4-BE49-F238E27FC236}">
                  <a16:creationId xmlns:a16="http://schemas.microsoft.com/office/drawing/2014/main" id="{C5704FC7-E894-400C-A35C-CC1EA67428C9}"/>
                </a:ext>
              </a:extLst>
            </p:cNvPr>
            <p:cNvSpPr>
              <a:spLocks noChangeShapeType="1"/>
            </p:cNvSpPr>
            <p:nvPr/>
          </p:nvSpPr>
          <p:spPr bwMode="auto">
            <a:xfrm>
              <a:off x="532" y="2352"/>
              <a:ext cx="2344"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7" name="Arc 17">
              <a:extLst>
                <a:ext uri="{FF2B5EF4-FFF2-40B4-BE49-F238E27FC236}">
                  <a16:creationId xmlns:a16="http://schemas.microsoft.com/office/drawing/2014/main" id="{363A4C42-94F1-430D-9C8F-76C05F6B5C34}"/>
                </a:ext>
              </a:extLst>
            </p:cNvPr>
            <p:cNvSpPr>
              <a:spLocks/>
            </p:cNvSpPr>
            <p:nvPr/>
          </p:nvSpPr>
          <p:spPr bwMode="auto">
            <a:xfrm>
              <a:off x="533" y="1253"/>
              <a:ext cx="1196" cy="1100"/>
            </a:xfrm>
            <a:custGeom>
              <a:avLst/>
              <a:gdLst>
                <a:gd name="G0" fmla="+- 21600 0 0"/>
                <a:gd name="G1" fmla="+- 21600 0 0"/>
                <a:gd name="G2" fmla="+- 21600 0 0"/>
                <a:gd name="T0" fmla="*/ 0 w 21600"/>
                <a:gd name="T1" fmla="*/ 21600 h 21600"/>
                <a:gd name="T2" fmla="*/ 21582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7"/>
                    <a:pt x="9659" y="9"/>
                    <a:pt x="21582" y="0"/>
                  </a:cubicBezTo>
                </a:path>
                <a:path w="21600" h="21600" stroke="0" extrusionOk="0">
                  <a:moveTo>
                    <a:pt x="0" y="21600"/>
                  </a:moveTo>
                  <a:cubicBezTo>
                    <a:pt x="0" y="9677"/>
                    <a:pt x="9659" y="9"/>
                    <a:pt x="21582" y="0"/>
                  </a:cubicBezTo>
                  <a:lnTo>
                    <a:pt x="21600" y="21600"/>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8" name="Arc 18">
              <a:extLst>
                <a:ext uri="{FF2B5EF4-FFF2-40B4-BE49-F238E27FC236}">
                  <a16:creationId xmlns:a16="http://schemas.microsoft.com/office/drawing/2014/main" id="{ADEC8DDD-7BFE-484D-848A-FAC4E2FDB924}"/>
                </a:ext>
              </a:extLst>
            </p:cNvPr>
            <p:cNvSpPr>
              <a:spLocks/>
            </p:cNvSpPr>
            <p:nvPr/>
          </p:nvSpPr>
          <p:spPr bwMode="auto">
            <a:xfrm>
              <a:off x="1728" y="1253"/>
              <a:ext cx="1148" cy="11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0739" name="Rectangle 19">
              <a:extLst>
                <a:ext uri="{FF2B5EF4-FFF2-40B4-BE49-F238E27FC236}">
                  <a16:creationId xmlns:a16="http://schemas.microsoft.com/office/drawing/2014/main" id="{8C99CAC7-9CD7-4620-B826-48CF3C09A5D0}"/>
                </a:ext>
              </a:extLst>
            </p:cNvPr>
            <p:cNvSpPr>
              <a:spLocks noChangeArrowheads="1"/>
            </p:cNvSpPr>
            <p:nvPr/>
          </p:nvSpPr>
          <p:spPr bwMode="auto">
            <a:xfrm>
              <a:off x="1481" y="2468"/>
              <a:ext cx="258"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P</a:t>
              </a:r>
            </a:p>
          </p:txBody>
        </p:sp>
      </p:grpSp>
      <p:pic>
        <p:nvPicPr>
          <p:cNvPr id="670741" name="Picture 21" descr="C:\Program Files\Netscape\Communicator\Program\GR2\Watt2\ambpng.tif">
            <a:extLst>
              <a:ext uri="{FF2B5EF4-FFF2-40B4-BE49-F238E27FC236}">
                <a16:creationId xmlns:a16="http://schemas.microsoft.com/office/drawing/2014/main" id="{6BD2714F-6C86-4E0E-AD9F-A429DD347B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419600"/>
            <a:ext cx="2971800" cy="2025650"/>
          </a:xfrm>
          <a:prstGeom prst="rect">
            <a:avLst/>
          </a:prstGeom>
          <a:noFill/>
          <a:extLst>
            <a:ext uri="{909E8E84-426E-40DD-AFC4-6F175D3DCCD1}">
              <a14:hiddenFill xmlns:a14="http://schemas.microsoft.com/office/drawing/2010/main">
                <a:solidFill>
                  <a:srgbClr val="FFFFFF"/>
                </a:solidFill>
              </a14:hiddenFill>
            </a:ext>
          </a:extLst>
        </p:spPr>
      </p:pic>
      <p:sp>
        <p:nvSpPr>
          <p:cNvPr id="670747" name="Text Box 27">
            <a:extLst>
              <a:ext uri="{FF2B5EF4-FFF2-40B4-BE49-F238E27FC236}">
                <a16:creationId xmlns:a16="http://schemas.microsoft.com/office/drawing/2014/main" id="{CEEA6F1D-B5E1-4423-9FE7-35F295224631}"/>
              </a:ext>
            </a:extLst>
          </p:cNvPr>
          <p:cNvSpPr txBox="1">
            <a:spLocks noChangeArrowheads="1"/>
          </p:cNvSpPr>
          <p:nvPr/>
        </p:nvSpPr>
        <p:spPr bwMode="auto">
          <a:xfrm>
            <a:off x="441325" y="1614488"/>
            <a:ext cx="8016875"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600" b="0"/>
              <a:t>In the Phong model ambient light is assumed to have a constant intensity throughout the scene. Each surface, depending on its physical properties, has a coefficient of ambient reflection which measures what fraction of this light is reflected from the surface. Hence for an individual surface the intensity of ambient light reflected is: </a:t>
            </a:r>
          </a:p>
          <a:p>
            <a:endParaRPr lang="en-GB" altLang="en-US" sz="1600" b="0"/>
          </a:p>
          <a:p>
            <a:endParaRPr lang="en-GB" altLang="en-US" sz="1600" b="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70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820" name="Rectangle 52">
            <a:extLst>
              <a:ext uri="{FF2B5EF4-FFF2-40B4-BE49-F238E27FC236}">
                <a16:creationId xmlns:a16="http://schemas.microsoft.com/office/drawing/2014/main" id="{A77652B2-8F43-4FF5-8084-620C4E9E943B}"/>
              </a:ext>
            </a:extLst>
          </p:cNvPr>
          <p:cNvSpPr>
            <a:spLocks noGrp="1" noChangeArrowheads="1"/>
          </p:cNvSpPr>
          <p:nvPr>
            <p:ph type="title"/>
          </p:nvPr>
        </p:nvSpPr>
        <p:spPr/>
        <p:txBody>
          <a:bodyPr/>
          <a:lstStyle/>
          <a:p>
            <a:r>
              <a:rPr lang="en-GB" altLang="en-US"/>
              <a:t>Diffuse Reflection</a:t>
            </a:r>
          </a:p>
        </p:txBody>
      </p:sp>
      <p:sp>
        <p:nvSpPr>
          <p:cNvPr id="672853" name="Text Box 85">
            <a:extLst>
              <a:ext uri="{FF2B5EF4-FFF2-40B4-BE49-F238E27FC236}">
                <a16:creationId xmlns:a16="http://schemas.microsoft.com/office/drawing/2014/main" id="{C9444EF3-4ECB-4BF4-9424-7D0F5AD0F176}"/>
              </a:ext>
            </a:extLst>
          </p:cNvPr>
          <p:cNvSpPr txBox="1">
            <a:spLocks noChangeArrowheads="1"/>
          </p:cNvSpPr>
          <p:nvPr/>
        </p:nvSpPr>
        <p:spPr bwMode="auto">
          <a:xfrm>
            <a:off x="441325" y="1641475"/>
            <a:ext cx="8245475"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000" b="0"/>
              <a:t>A perfectly diffuse reflecting surface scatters light equally in all directions. Thus the intensity at a point on a surface as perceived by the viewer does not depend on the position of the viewer. </a:t>
            </a:r>
          </a:p>
          <a:p>
            <a:endParaRPr lang="en-GB" altLang="en-US" sz="2000" b="0"/>
          </a:p>
          <a:p>
            <a:r>
              <a:rPr lang="en-GB" altLang="en-US" sz="2000" b="0"/>
              <a:t>The colour of the light reflected from the surface depends upon the colour of the light and the properties of the surface. Light incident on the surface will have some components absorbed and others scattered thus giving the surface its colour. Thus a surface that appears red under white light absorbs green and blue and scatters red light. When only diffuse light is considered surfaces will appear dull or matt. </a:t>
            </a:r>
          </a:p>
        </p:txBody>
      </p:sp>
    </p:spTree>
  </p:cSld>
  <p:clrMapOvr>
    <a:masterClrMapping/>
  </p:clrMapOvr>
  <p:transition>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994" name="Rectangle 2">
            <a:extLst>
              <a:ext uri="{FF2B5EF4-FFF2-40B4-BE49-F238E27FC236}">
                <a16:creationId xmlns:a16="http://schemas.microsoft.com/office/drawing/2014/main" id="{14393D5B-0D50-4375-BCB9-82B5F0BE9109}"/>
              </a:ext>
            </a:extLst>
          </p:cNvPr>
          <p:cNvSpPr>
            <a:spLocks noChangeArrowheads="1"/>
          </p:cNvSpPr>
          <p:nvPr/>
        </p:nvSpPr>
        <p:spPr bwMode="auto">
          <a:xfrm>
            <a:off x="393700" y="588327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95" name="Rectangle 3">
            <a:extLst>
              <a:ext uri="{FF2B5EF4-FFF2-40B4-BE49-F238E27FC236}">
                <a16:creationId xmlns:a16="http://schemas.microsoft.com/office/drawing/2014/main" id="{79F921BF-31EE-4617-A5C1-44885EA131CE}"/>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96" name="Rectangle 4">
            <a:extLst>
              <a:ext uri="{FF2B5EF4-FFF2-40B4-BE49-F238E27FC236}">
                <a16:creationId xmlns:a16="http://schemas.microsoft.com/office/drawing/2014/main" id="{256E5434-CB44-49D6-B420-9EE7B56D5B9B}"/>
              </a:ext>
            </a:extLst>
          </p:cNvPr>
          <p:cNvSpPr>
            <a:spLocks noChangeArrowheads="1"/>
          </p:cNvSpPr>
          <p:nvPr/>
        </p:nvSpPr>
        <p:spPr bwMode="auto">
          <a:xfrm>
            <a:off x="393700" y="588327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97" name="Rectangle 5">
            <a:extLst>
              <a:ext uri="{FF2B5EF4-FFF2-40B4-BE49-F238E27FC236}">
                <a16:creationId xmlns:a16="http://schemas.microsoft.com/office/drawing/2014/main" id="{BB7C5104-8FF8-4A40-98C9-D13E8FCC61D7}"/>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998" name="Rectangle 6">
            <a:extLst>
              <a:ext uri="{FF2B5EF4-FFF2-40B4-BE49-F238E27FC236}">
                <a16:creationId xmlns:a16="http://schemas.microsoft.com/office/drawing/2014/main" id="{B420859D-3ECB-42FD-ABB0-2B19513BF259}"/>
              </a:ext>
            </a:extLst>
          </p:cNvPr>
          <p:cNvSpPr>
            <a:spLocks noGrp="1" noChangeArrowheads="1"/>
          </p:cNvSpPr>
          <p:nvPr>
            <p:ph type="title"/>
          </p:nvPr>
        </p:nvSpPr>
        <p:spPr/>
        <p:txBody>
          <a:bodyPr/>
          <a:lstStyle/>
          <a:p>
            <a:r>
              <a:rPr lang="en-GB" altLang="en-US"/>
              <a:t>Diffuse Reflection</a:t>
            </a:r>
          </a:p>
        </p:txBody>
      </p:sp>
      <p:sp>
        <p:nvSpPr>
          <p:cNvPr id="1236999" name="Rectangle 7">
            <a:extLst>
              <a:ext uri="{FF2B5EF4-FFF2-40B4-BE49-F238E27FC236}">
                <a16:creationId xmlns:a16="http://schemas.microsoft.com/office/drawing/2014/main" id="{942B3C7D-417D-4BB6-86B2-5E377472A59E}"/>
              </a:ext>
            </a:extLst>
          </p:cNvPr>
          <p:cNvSpPr>
            <a:spLocks noChangeArrowheads="1"/>
          </p:cNvSpPr>
          <p:nvPr/>
        </p:nvSpPr>
        <p:spPr bwMode="auto">
          <a:xfrm>
            <a:off x="914400" y="3810000"/>
            <a:ext cx="4953000"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1600" b="0">
                <a:solidFill>
                  <a:srgbClr val="000000"/>
                </a:solidFill>
              </a:rPr>
              <a:t>The intensity due to diffuse reflection is given by Lambert's cosine law: </a:t>
            </a:r>
          </a:p>
          <a:p>
            <a:pPr eaLnBrk="0" hangingPunct="0"/>
            <a:r>
              <a:rPr lang="en-GB" altLang="en-US" sz="1600" b="0">
                <a:solidFill>
                  <a:srgbClr val="000000"/>
                </a:solidFill>
              </a:rPr>
              <a:t> </a:t>
            </a:r>
          </a:p>
          <a:p>
            <a:pPr eaLnBrk="0" hangingPunct="0"/>
            <a:r>
              <a:rPr lang="en-GB" altLang="en-US" sz="1600">
                <a:solidFill>
                  <a:srgbClr val="000000"/>
                </a:solidFill>
              </a:rPr>
              <a:t>I</a:t>
            </a:r>
            <a:r>
              <a:rPr lang="en-GB" altLang="en-US" sz="1600" baseline="-25000">
                <a:solidFill>
                  <a:srgbClr val="000000"/>
                </a:solidFill>
              </a:rPr>
              <a:t>d</a:t>
            </a:r>
            <a:r>
              <a:rPr lang="en-GB" altLang="en-US" sz="1600">
                <a:solidFill>
                  <a:srgbClr val="000000"/>
                </a:solidFill>
              </a:rPr>
              <a:t>= K</a:t>
            </a:r>
            <a:r>
              <a:rPr lang="en-GB" altLang="en-US" sz="1600" baseline="-25000">
                <a:solidFill>
                  <a:srgbClr val="000000"/>
                </a:solidFill>
              </a:rPr>
              <a:t>d</a:t>
            </a:r>
            <a:r>
              <a:rPr lang="en-GB" altLang="en-US" sz="1600">
                <a:solidFill>
                  <a:srgbClr val="000000"/>
                </a:solidFill>
              </a:rPr>
              <a:t> I</a:t>
            </a:r>
            <a:r>
              <a:rPr lang="en-GB" altLang="en-US" sz="1600" baseline="-25000">
                <a:solidFill>
                  <a:srgbClr val="000000"/>
                </a:solidFill>
              </a:rPr>
              <a:t>i</a:t>
            </a:r>
            <a:r>
              <a:rPr lang="en-GB" altLang="en-US" sz="1600">
                <a:solidFill>
                  <a:srgbClr val="000000"/>
                </a:solidFill>
              </a:rPr>
              <a:t> cos</a:t>
            </a:r>
            <a:r>
              <a:rPr lang="en-GB" altLang="en-US" sz="1600">
                <a:solidFill>
                  <a:srgbClr val="000000"/>
                </a:solidFill>
                <a:latin typeface="Symbol" panose="05050102010706020507" pitchFamily="18" charset="2"/>
              </a:rPr>
              <a:t></a:t>
            </a:r>
          </a:p>
          <a:p>
            <a:pPr eaLnBrk="0" hangingPunct="0"/>
            <a:endParaRPr lang="en-GB" altLang="en-US" sz="1600">
              <a:solidFill>
                <a:srgbClr val="000000"/>
              </a:solidFill>
            </a:endParaRPr>
          </a:p>
          <a:p>
            <a:pPr eaLnBrk="0" hangingPunct="0"/>
            <a:r>
              <a:rPr lang="en-GB" altLang="en-US" sz="1600">
                <a:solidFill>
                  <a:srgbClr val="000000"/>
                </a:solidFill>
              </a:rPr>
              <a:t>I</a:t>
            </a:r>
            <a:r>
              <a:rPr lang="en-GB" altLang="en-US" sz="1600" baseline="-25000">
                <a:solidFill>
                  <a:srgbClr val="000000"/>
                </a:solidFill>
              </a:rPr>
              <a:t>d</a:t>
            </a:r>
            <a:r>
              <a:rPr lang="en-GB" altLang="en-US" sz="1600" b="0">
                <a:solidFill>
                  <a:srgbClr val="000000"/>
                </a:solidFill>
              </a:rPr>
              <a:t> = Reflected intensity</a:t>
            </a:r>
          </a:p>
          <a:p>
            <a:pPr eaLnBrk="0" hangingPunct="0"/>
            <a:r>
              <a:rPr lang="en-GB" altLang="en-US" sz="1600" b="0">
                <a:solidFill>
                  <a:srgbClr val="000000"/>
                </a:solidFill>
              </a:rPr>
              <a:t>K</a:t>
            </a:r>
            <a:r>
              <a:rPr lang="en-GB" altLang="en-US" sz="1600" b="0" baseline="-25000">
                <a:solidFill>
                  <a:srgbClr val="000000"/>
                </a:solidFill>
              </a:rPr>
              <a:t>d</a:t>
            </a:r>
            <a:r>
              <a:rPr lang="en-GB" altLang="en-US" sz="1600" b="0">
                <a:solidFill>
                  <a:srgbClr val="000000"/>
                </a:solidFill>
              </a:rPr>
              <a:t> = Diffuse reflection coefficient</a:t>
            </a:r>
          </a:p>
          <a:p>
            <a:pPr eaLnBrk="0" hangingPunct="0"/>
            <a:r>
              <a:rPr lang="en-GB" altLang="en-US" sz="1600" b="0">
                <a:solidFill>
                  <a:srgbClr val="000000"/>
                </a:solidFill>
              </a:rPr>
              <a:t>I</a:t>
            </a:r>
            <a:r>
              <a:rPr lang="en-GB" altLang="en-US" sz="1600" b="0" baseline="-25000">
                <a:solidFill>
                  <a:srgbClr val="000000"/>
                </a:solidFill>
              </a:rPr>
              <a:t>i</a:t>
            </a:r>
            <a:r>
              <a:rPr lang="en-GB" altLang="en-US" sz="1600" b="0">
                <a:solidFill>
                  <a:srgbClr val="000000"/>
                </a:solidFill>
              </a:rPr>
              <a:t> = Intensity of the incident light</a:t>
            </a:r>
          </a:p>
          <a:p>
            <a:pPr eaLnBrk="0" hangingPunct="0"/>
            <a:endParaRPr lang="en-GB" altLang="en-US" sz="1600" b="0">
              <a:solidFill>
                <a:srgbClr val="000000"/>
              </a:solidFill>
            </a:endParaRPr>
          </a:p>
          <a:p>
            <a:pPr eaLnBrk="0" hangingPunct="0"/>
            <a:r>
              <a:rPr lang="en-GB" altLang="en-US" sz="1600" b="0">
                <a:solidFill>
                  <a:srgbClr val="000000"/>
                </a:solidFill>
              </a:rPr>
              <a:t>If there is more than one light source then the diffuse intensity is summed over all light sources. </a:t>
            </a:r>
          </a:p>
        </p:txBody>
      </p:sp>
      <p:grpSp>
        <p:nvGrpSpPr>
          <p:cNvPr id="1237000" name="Group 8">
            <a:extLst>
              <a:ext uri="{FF2B5EF4-FFF2-40B4-BE49-F238E27FC236}">
                <a16:creationId xmlns:a16="http://schemas.microsoft.com/office/drawing/2014/main" id="{8F5F7F34-9D14-4730-917B-82728665F3AB}"/>
              </a:ext>
            </a:extLst>
          </p:cNvPr>
          <p:cNvGrpSpPr>
            <a:grpSpLocks/>
          </p:cNvGrpSpPr>
          <p:nvPr/>
        </p:nvGrpSpPr>
        <p:grpSpPr bwMode="auto">
          <a:xfrm>
            <a:off x="473075" y="1543050"/>
            <a:ext cx="4129088" cy="2185988"/>
            <a:chOff x="482" y="1008"/>
            <a:chExt cx="2601" cy="1377"/>
          </a:xfrm>
        </p:grpSpPr>
        <p:sp>
          <p:nvSpPr>
            <p:cNvPr id="1237001" name="Oval 9">
              <a:extLst>
                <a:ext uri="{FF2B5EF4-FFF2-40B4-BE49-F238E27FC236}">
                  <a16:creationId xmlns:a16="http://schemas.microsoft.com/office/drawing/2014/main" id="{5DE26167-5C0D-42AC-9FC1-AE14DD03BA4E}"/>
                </a:ext>
              </a:extLst>
            </p:cNvPr>
            <p:cNvSpPr>
              <a:spLocks noChangeArrowheads="1"/>
            </p:cNvSpPr>
            <p:nvPr/>
          </p:nvSpPr>
          <p:spPr bwMode="auto">
            <a:xfrm>
              <a:off x="1402" y="2009"/>
              <a:ext cx="68" cy="72"/>
            </a:xfrm>
            <a:prstGeom prst="ellipse">
              <a:avLst/>
            </a:prstGeom>
            <a:solidFill>
              <a:srgbClr val="000000"/>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2" name="Line 10">
              <a:extLst>
                <a:ext uri="{FF2B5EF4-FFF2-40B4-BE49-F238E27FC236}">
                  <a16:creationId xmlns:a16="http://schemas.microsoft.com/office/drawing/2014/main" id="{B6E9BBA0-887F-4017-8A9D-200604263CB9}"/>
                </a:ext>
              </a:extLst>
            </p:cNvPr>
            <p:cNvSpPr>
              <a:spLocks noChangeShapeType="1"/>
            </p:cNvSpPr>
            <p:nvPr/>
          </p:nvSpPr>
          <p:spPr bwMode="auto">
            <a:xfrm>
              <a:off x="482" y="2045"/>
              <a:ext cx="1869"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3" name="Arc 11">
              <a:extLst>
                <a:ext uri="{FF2B5EF4-FFF2-40B4-BE49-F238E27FC236}">
                  <a16:creationId xmlns:a16="http://schemas.microsoft.com/office/drawing/2014/main" id="{CD84637D-E3C8-40ED-A878-10D7B48EBD78}"/>
                </a:ext>
              </a:extLst>
            </p:cNvPr>
            <p:cNvSpPr>
              <a:spLocks/>
            </p:cNvSpPr>
            <p:nvPr/>
          </p:nvSpPr>
          <p:spPr bwMode="auto">
            <a:xfrm>
              <a:off x="483" y="1127"/>
              <a:ext cx="954" cy="919"/>
            </a:xfrm>
            <a:custGeom>
              <a:avLst/>
              <a:gdLst>
                <a:gd name="G0" fmla="+- 21600 0 0"/>
                <a:gd name="G1" fmla="+- 21600 0 0"/>
                <a:gd name="G2" fmla="+- 21600 0 0"/>
                <a:gd name="T0" fmla="*/ 0 w 21600"/>
                <a:gd name="T1" fmla="*/ 21600 h 21600"/>
                <a:gd name="T2" fmla="*/ 21577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9"/>
                    <a:pt x="9656" y="12"/>
                    <a:pt x="21577" y="0"/>
                  </a:cubicBezTo>
                </a:path>
                <a:path w="21600" h="21600" stroke="0" extrusionOk="0">
                  <a:moveTo>
                    <a:pt x="0" y="21600"/>
                  </a:moveTo>
                  <a:cubicBezTo>
                    <a:pt x="0" y="9679"/>
                    <a:pt x="9656" y="12"/>
                    <a:pt x="21577" y="0"/>
                  </a:cubicBezTo>
                  <a:lnTo>
                    <a:pt x="21600" y="21600"/>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4" name="Arc 12">
              <a:extLst>
                <a:ext uri="{FF2B5EF4-FFF2-40B4-BE49-F238E27FC236}">
                  <a16:creationId xmlns:a16="http://schemas.microsoft.com/office/drawing/2014/main" id="{9E55E470-AE14-41F0-8B32-61792502F539}"/>
                </a:ext>
              </a:extLst>
            </p:cNvPr>
            <p:cNvSpPr>
              <a:spLocks/>
            </p:cNvSpPr>
            <p:nvPr/>
          </p:nvSpPr>
          <p:spPr bwMode="auto">
            <a:xfrm>
              <a:off x="1435" y="1127"/>
              <a:ext cx="917" cy="919"/>
            </a:xfrm>
            <a:custGeom>
              <a:avLst/>
              <a:gdLst>
                <a:gd name="G0" fmla="+- 24 0 0"/>
                <a:gd name="G1" fmla="+- 21600 0 0"/>
                <a:gd name="G2" fmla="+- 21600 0 0"/>
                <a:gd name="T0" fmla="*/ 0 w 21624"/>
                <a:gd name="T1" fmla="*/ 0 h 21600"/>
                <a:gd name="T2" fmla="*/ 21624 w 21624"/>
                <a:gd name="T3" fmla="*/ 21600 h 21600"/>
                <a:gd name="T4" fmla="*/ 24 w 21624"/>
                <a:gd name="T5" fmla="*/ 21600 h 21600"/>
              </a:gdLst>
              <a:ahLst/>
              <a:cxnLst>
                <a:cxn ang="0">
                  <a:pos x="T0" y="T1"/>
                </a:cxn>
                <a:cxn ang="0">
                  <a:pos x="T2" y="T3"/>
                </a:cxn>
                <a:cxn ang="0">
                  <a:pos x="T4" y="T5"/>
                </a:cxn>
              </a:cxnLst>
              <a:rect l="0" t="0" r="r" b="b"/>
              <a:pathLst>
                <a:path w="21624" h="21600" fill="none" extrusionOk="0">
                  <a:moveTo>
                    <a:pt x="0" y="0"/>
                  </a:moveTo>
                  <a:cubicBezTo>
                    <a:pt x="8" y="0"/>
                    <a:pt x="16" y="0"/>
                    <a:pt x="24" y="0"/>
                  </a:cubicBezTo>
                  <a:cubicBezTo>
                    <a:pt x="11953" y="0"/>
                    <a:pt x="21624" y="9670"/>
                    <a:pt x="21624" y="21600"/>
                  </a:cubicBezTo>
                </a:path>
                <a:path w="21624" h="21600" stroke="0" extrusionOk="0">
                  <a:moveTo>
                    <a:pt x="0" y="0"/>
                  </a:moveTo>
                  <a:cubicBezTo>
                    <a:pt x="8" y="0"/>
                    <a:pt x="16" y="0"/>
                    <a:pt x="24" y="0"/>
                  </a:cubicBezTo>
                  <a:cubicBezTo>
                    <a:pt x="11953" y="0"/>
                    <a:pt x="21624" y="9670"/>
                    <a:pt x="21624" y="21600"/>
                  </a:cubicBezTo>
                  <a:lnTo>
                    <a:pt x="24" y="21600"/>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5" name="Rectangle 13">
              <a:extLst>
                <a:ext uri="{FF2B5EF4-FFF2-40B4-BE49-F238E27FC236}">
                  <a16:creationId xmlns:a16="http://schemas.microsoft.com/office/drawing/2014/main" id="{A34853E9-91F9-4ECD-A037-894D2D91176F}"/>
                </a:ext>
              </a:extLst>
            </p:cNvPr>
            <p:cNvSpPr>
              <a:spLocks noChangeArrowheads="1"/>
            </p:cNvSpPr>
            <p:nvPr/>
          </p:nvSpPr>
          <p:spPr bwMode="auto">
            <a:xfrm>
              <a:off x="1228" y="2137"/>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P</a:t>
              </a:r>
            </a:p>
          </p:txBody>
        </p:sp>
        <p:grpSp>
          <p:nvGrpSpPr>
            <p:cNvPr id="1237006" name="Group 14">
              <a:extLst>
                <a:ext uri="{FF2B5EF4-FFF2-40B4-BE49-F238E27FC236}">
                  <a16:creationId xmlns:a16="http://schemas.microsoft.com/office/drawing/2014/main" id="{AA4A8FFB-3C8A-4369-BA4A-89830A246C09}"/>
                </a:ext>
              </a:extLst>
            </p:cNvPr>
            <p:cNvGrpSpPr>
              <a:grpSpLocks/>
            </p:cNvGrpSpPr>
            <p:nvPr/>
          </p:nvGrpSpPr>
          <p:grpSpPr bwMode="auto">
            <a:xfrm>
              <a:off x="2112" y="1008"/>
              <a:ext cx="971" cy="440"/>
              <a:chOff x="1932" y="1169"/>
              <a:chExt cx="971" cy="440"/>
            </a:xfrm>
          </p:grpSpPr>
          <p:sp>
            <p:nvSpPr>
              <p:cNvPr id="1237007" name="Line 15">
                <a:extLst>
                  <a:ext uri="{FF2B5EF4-FFF2-40B4-BE49-F238E27FC236}">
                    <a16:creationId xmlns:a16="http://schemas.microsoft.com/office/drawing/2014/main" id="{2C3FD903-51DD-43A5-92FF-58594256F0E1}"/>
                  </a:ext>
                </a:extLst>
              </p:cNvPr>
              <p:cNvSpPr>
                <a:spLocks noChangeShapeType="1"/>
              </p:cNvSpPr>
              <p:nvPr/>
            </p:nvSpPr>
            <p:spPr bwMode="auto">
              <a:xfrm>
                <a:off x="1940" y="1356"/>
                <a:ext cx="221"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8" name="Line 16">
                <a:extLst>
                  <a:ext uri="{FF2B5EF4-FFF2-40B4-BE49-F238E27FC236}">
                    <a16:creationId xmlns:a16="http://schemas.microsoft.com/office/drawing/2014/main" id="{F5FFB77E-27F5-4BCF-9F2F-C2E90FCC99A8}"/>
                  </a:ext>
                </a:extLst>
              </p:cNvPr>
              <p:cNvSpPr>
                <a:spLocks noChangeShapeType="1"/>
              </p:cNvSpPr>
              <p:nvPr/>
            </p:nvSpPr>
            <p:spPr bwMode="auto">
              <a:xfrm flipH="1">
                <a:off x="1932" y="1280"/>
                <a:ext cx="237" cy="15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09" name="Line 17">
                <a:extLst>
                  <a:ext uri="{FF2B5EF4-FFF2-40B4-BE49-F238E27FC236}">
                    <a16:creationId xmlns:a16="http://schemas.microsoft.com/office/drawing/2014/main" id="{CDC1E7A7-FC1E-4243-B2E2-432C1AB3E65E}"/>
                  </a:ext>
                </a:extLst>
              </p:cNvPr>
              <p:cNvSpPr>
                <a:spLocks noChangeShapeType="1"/>
              </p:cNvSpPr>
              <p:nvPr/>
            </p:nvSpPr>
            <p:spPr bwMode="auto">
              <a:xfrm flipH="1" flipV="1">
                <a:off x="1932" y="1272"/>
                <a:ext cx="237" cy="16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0" name="Rectangle 18">
                <a:extLst>
                  <a:ext uri="{FF2B5EF4-FFF2-40B4-BE49-F238E27FC236}">
                    <a16:creationId xmlns:a16="http://schemas.microsoft.com/office/drawing/2014/main" id="{7550D674-A2FA-490B-81E1-036764CC8529}"/>
                  </a:ext>
                </a:extLst>
              </p:cNvPr>
              <p:cNvSpPr>
                <a:spLocks noChangeArrowheads="1"/>
              </p:cNvSpPr>
              <p:nvPr/>
            </p:nvSpPr>
            <p:spPr bwMode="auto">
              <a:xfrm>
                <a:off x="2264" y="1169"/>
                <a:ext cx="639"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grpSp>
        <p:sp>
          <p:nvSpPr>
            <p:cNvPr id="1237011" name="Line 19">
              <a:extLst>
                <a:ext uri="{FF2B5EF4-FFF2-40B4-BE49-F238E27FC236}">
                  <a16:creationId xmlns:a16="http://schemas.microsoft.com/office/drawing/2014/main" id="{4C6BF17F-A9A2-4585-8370-56FA8961AEDD}"/>
                </a:ext>
              </a:extLst>
            </p:cNvPr>
            <p:cNvSpPr>
              <a:spLocks noChangeShapeType="1"/>
            </p:cNvSpPr>
            <p:nvPr/>
          </p:nvSpPr>
          <p:spPr bwMode="auto">
            <a:xfrm flipH="1">
              <a:off x="1585" y="1166"/>
              <a:ext cx="659" cy="714"/>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2" name="Line 20">
              <a:extLst>
                <a:ext uri="{FF2B5EF4-FFF2-40B4-BE49-F238E27FC236}">
                  <a16:creationId xmlns:a16="http://schemas.microsoft.com/office/drawing/2014/main" id="{355E10DF-5051-4BB7-ACAB-A23AEC4A583C}"/>
                </a:ext>
              </a:extLst>
            </p:cNvPr>
            <p:cNvSpPr>
              <a:spLocks noChangeShapeType="1"/>
            </p:cNvSpPr>
            <p:nvPr/>
          </p:nvSpPr>
          <p:spPr bwMode="auto">
            <a:xfrm flipH="1" flipV="1">
              <a:off x="551" y="1639"/>
              <a:ext cx="889" cy="41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3" name="Line 21">
              <a:extLst>
                <a:ext uri="{FF2B5EF4-FFF2-40B4-BE49-F238E27FC236}">
                  <a16:creationId xmlns:a16="http://schemas.microsoft.com/office/drawing/2014/main" id="{A8898E67-3CE9-49E7-8AFC-97B7D2FE9E5F}"/>
                </a:ext>
              </a:extLst>
            </p:cNvPr>
            <p:cNvSpPr>
              <a:spLocks noChangeShapeType="1"/>
            </p:cNvSpPr>
            <p:nvPr/>
          </p:nvSpPr>
          <p:spPr bwMode="auto">
            <a:xfrm flipH="1" flipV="1">
              <a:off x="895" y="1278"/>
              <a:ext cx="545" cy="731"/>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4" name="Line 22">
              <a:extLst>
                <a:ext uri="{FF2B5EF4-FFF2-40B4-BE49-F238E27FC236}">
                  <a16:creationId xmlns:a16="http://schemas.microsoft.com/office/drawing/2014/main" id="{54AEC892-FD91-44E9-9D74-410AD9F3AF3C}"/>
                </a:ext>
              </a:extLst>
            </p:cNvPr>
            <p:cNvSpPr>
              <a:spLocks noChangeShapeType="1"/>
            </p:cNvSpPr>
            <p:nvPr/>
          </p:nvSpPr>
          <p:spPr bwMode="auto">
            <a:xfrm flipV="1">
              <a:off x="1436" y="1118"/>
              <a:ext cx="0" cy="931"/>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5" name="Line 23">
              <a:extLst>
                <a:ext uri="{FF2B5EF4-FFF2-40B4-BE49-F238E27FC236}">
                  <a16:creationId xmlns:a16="http://schemas.microsoft.com/office/drawing/2014/main" id="{24BB7858-E84F-4CE4-AF8C-325787F843E9}"/>
                </a:ext>
              </a:extLst>
            </p:cNvPr>
            <p:cNvSpPr>
              <a:spLocks noChangeShapeType="1"/>
            </p:cNvSpPr>
            <p:nvPr/>
          </p:nvSpPr>
          <p:spPr bwMode="auto">
            <a:xfrm flipV="1">
              <a:off x="1440" y="1238"/>
              <a:ext cx="413" cy="811"/>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16" name="Line 24">
              <a:extLst>
                <a:ext uri="{FF2B5EF4-FFF2-40B4-BE49-F238E27FC236}">
                  <a16:creationId xmlns:a16="http://schemas.microsoft.com/office/drawing/2014/main" id="{11B47AF8-0C02-4C87-A7C6-B6F6FE837E45}"/>
                </a:ext>
              </a:extLst>
            </p:cNvPr>
            <p:cNvSpPr>
              <a:spLocks noChangeShapeType="1"/>
            </p:cNvSpPr>
            <p:nvPr/>
          </p:nvSpPr>
          <p:spPr bwMode="auto">
            <a:xfrm flipV="1">
              <a:off x="1440" y="1680"/>
              <a:ext cx="796" cy="329"/>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1237017" name="Picture 25" descr="C:\Program Files\Netscape\Communicator\Program\GR2\Watt2\adpng.tif">
            <a:extLst>
              <a:ext uri="{FF2B5EF4-FFF2-40B4-BE49-F238E27FC236}">
                <a16:creationId xmlns:a16="http://schemas.microsoft.com/office/drawing/2014/main" id="{1EFC8938-F4A3-449F-B6E4-36B6A7F6DA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953000"/>
            <a:ext cx="2514600" cy="1703388"/>
          </a:xfrm>
          <a:prstGeom prst="rect">
            <a:avLst/>
          </a:prstGeom>
          <a:noFill/>
          <a:extLst>
            <a:ext uri="{909E8E84-426E-40DD-AFC4-6F175D3DCCD1}">
              <a14:hiddenFill xmlns:a14="http://schemas.microsoft.com/office/drawing/2010/main">
                <a:solidFill>
                  <a:srgbClr val="FFFFFF"/>
                </a:solidFill>
              </a14:hiddenFill>
            </a:ext>
          </a:extLst>
        </p:spPr>
      </p:pic>
      <p:grpSp>
        <p:nvGrpSpPr>
          <p:cNvPr id="1237018" name="Group 26">
            <a:extLst>
              <a:ext uri="{FF2B5EF4-FFF2-40B4-BE49-F238E27FC236}">
                <a16:creationId xmlns:a16="http://schemas.microsoft.com/office/drawing/2014/main" id="{789B2D11-689E-456A-8AD5-11E2B0A6CD72}"/>
              </a:ext>
            </a:extLst>
          </p:cNvPr>
          <p:cNvGrpSpPr>
            <a:grpSpLocks/>
          </p:cNvGrpSpPr>
          <p:nvPr/>
        </p:nvGrpSpPr>
        <p:grpSpPr bwMode="auto">
          <a:xfrm>
            <a:off x="4076700" y="1981200"/>
            <a:ext cx="5067300" cy="1651000"/>
            <a:chOff x="2568" y="1248"/>
            <a:chExt cx="3192" cy="1040"/>
          </a:xfrm>
        </p:grpSpPr>
        <p:sp>
          <p:nvSpPr>
            <p:cNvPr id="1237019" name="Line 27">
              <a:extLst>
                <a:ext uri="{FF2B5EF4-FFF2-40B4-BE49-F238E27FC236}">
                  <a16:creationId xmlns:a16="http://schemas.microsoft.com/office/drawing/2014/main" id="{3A38C13A-F477-46EC-AC13-C67A30C5B7E8}"/>
                </a:ext>
              </a:extLst>
            </p:cNvPr>
            <p:cNvSpPr>
              <a:spLocks noChangeShapeType="1"/>
            </p:cNvSpPr>
            <p:nvPr/>
          </p:nvSpPr>
          <p:spPr bwMode="auto">
            <a:xfrm>
              <a:off x="4959" y="1357"/>
              <a:ext cx="0"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0" name="Rectangle 28">
              <a:extLst>
                <a:ext uri="{FF2B5EF4-FFF2-40B4-BE49-F238E27FC236}">
                  <a16:creationId xmlns:a16="http://schemas.microsoft.com/office/drawing/2014/main" id="{4E96A362-23E4-4E3F-8FA3-109F14975578}"/>
                </a:ext>
              </a:extLst>
            </p:cNvPr>
            <p:cNvSpPr>
              <a:spLocks noChangeArrowheads="1"/>
            </p:cNvSpPr>
            <p:nvPr/>
          </p:nvSpPr>
          <p:spPr bwMode="auto">
            <a:xfrm>
              <a:off x="3158" y="1726"/>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V</a:t>
              </a:r>
            </a:p>
          </p:txBody>
        </p:sp>
        <p:sp>
          <p:nvSpPr>
            <p:cNvPr id="1237021" name="Line 29">
              <a:extLst>
                <a:ext uri="{FF2B5EF4-FFF2-40B4-BE49-F238E27FC236}">
                  <a16:creationId xmlns:a16="http://schemas.microsoft.com/office/drawing/2014/main" id="{7337B7E6-471E-4CC1-ACAA-5C4A04399D04}"/>
                </a:ext>
              </a:extLst>
            </p:cNvPr>
            <p:cNvSpPr>
              <a:spLocks noChangeShapeType="1"/>
            </p:cNvSpPr>
            <p:nvPr/>
          </p:nvSpPr>
          <p:spPr bwMode="auto">
            <a:xfrm>
              <a:off x="3210" y="2249"/>
              <a:ext cx="2206"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2" name="Line 30">
              <a:extLst>
                <a:ext uri="{FF2B5EF4-FFF2-40B4-BE49-F238E27FC236}">
                  <a16:creationId xmlns:a16="http://schemas.microsoft.com/office/drawing/2014/main" id="{B0604E60-216D-45A3-9460-4F143D9C0D51}"/>
                </a:ext>
              </a:extLst>
            </p:cNvPr>
            <p:cNvSpPr>
              <a:spLocks noChangeShapeType="1"/>
            </p:cNvSpPr>
            <p:nvPr/>
          </p:nvSpPr>
          <p:spPr bwMode="auto">
            <a:xfrm>
              <a:off x="4270" y="1627"/>
              <a:ext cx="0" cy="618"/>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3" name="Line 31">
              <a:extLst>
                <a:ext uri="{FF2B5EF4-FFF2-40B4-BE49-F238E27FC236}">
                  <a16:creationId xmlns:a16="http://schemas.microsoft.com/office/drawing/2014/main" id="{560ADAD0-1326-4197-8AE6-80F45C295A13}"/>
                </a:ext>
              </a:extLst>
            </p:cNvPr>
            <p:cNvSpPr>
              <a:spLocks noChangeShapeType="1"/>
            </p:cNvSpPr>
            <p:nvPr/>
          </p:nvSpPr>
          <p:spPr bwMode="auto">
            <a:xfrm>
              <a:off x="4835" y="1437"/>
              <a:ext cx="248"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4" name="Line 32">
              <a:extLst>
                <a:ext uri="{FF2B5EF4-FFF2-40B4-BE49-F238E27FC236}">
                  <a16:creationId xmlns:a16="http://schemas.microsoft.com/office/drawing/2014/main" id="{DAFC37FD-988D-4B0A-BB36-DE8BF94CC6D2}"/>
                </a:ext>
              </a:extLst>
            </p:cNvPr>
            <p:cNvSpPr>
              <a:spLocks noChangeShapeType="1"/>
            </p:cNvSpPr>
            <p:nvPr/>
          </p:nvSpPr>
          <p:spPr bwMode="auto">
            <a:xfrm flipH="1">
              <a:off x="4828" y="1357"/>
              <a:ext cx="263"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5" name="Line 33">
              <a:extLst>
                <a:ext uri="{FF2B5EF4-FFF2-40B4-BE49-F238E27FC236}">
                  <a16:creationId xmlns:a16="http://schemas.microsoft.com/office/drawing/2014/main" id="{1ED60323-258C-43E5-BD7D-46F06D8C6086}"/>
                </a:ext>
              </a:extLst>
            </p:cNvPr>
            <p:cNvSpPr>
              <a:spLocks noChangeShapeType="1"/>
            </p:cNvSpPr>
            <p:nvPr/>
          </p:nvSpPr>
          <p:spPr bwMode="auto">
            <a:xfrm flipH="1" flipV="1">
              <a:off x="4828" y="1351"/>
              <a:ext cx="263" cy="173"/>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6" name="Line 34">
              <a:extLst>
                <a:ext uri="{FF2B5EF4-FFF2-40B4-BE49-F238E27FC236}">
                  <a16:creationId xmlns:a16="http://schemas.microsoft.com/office/drawing/2014/main" id="{6EB952D8-E438-4B59-8D2E-873B9EB88F53}"/>
                </a:ext>
              </a:extLst>
            </p:cNvPr>
            <p:cNvSpPr>
              <a:spLocks noChangeShapeType="1"/>
            </p:cNvSpPr>
            <p:nvPr/>
          </p:nvSpPr>
          <p:spPr bwMode="auto">
            <a:xfrm flipV="1">
              <a:off x="4274" y="1662"/>
              <a:ext cx="674"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27" name="Rectangle 35">
              <a:extLst>
                <a:ext uri="{FF2B5EF4-FFF2-40B4-BE49-F238E27FC236}">
                  <a16:creationId xmlns:a16="http://schemas.microsoft.com/office/drawing/2014/main" id="{CB5C53C2-9538-467D-A868-CF95E04F1B42}"/>
                </a:ext>
              </a:extLst>
            </p:cNvPr>
            <p:cNvSpPr>
              <a:spLocks noChangeArrowheads="1"/>
            </p:cNvSpPr>
            <p:nvPr/>
          </p:nvSpPr>
          <p:spPr bwMode="auto">
            <a:xfrm>
              <a:off x="5121" y="1248"/>
              <a:ext cx="639"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sp>
          <p:nvSpPr>
            <p:cNvPr id="1237028" name="Rectangle 36">
              <a:extLst>
                <a:ext uri="{FF2B5EF4-FFF2-40B4-BE49-F238E27FC236}">
                  <a16:creationId xmlns:a16="http://schemas.microsoft.com/office/drawing/2014/main" id="{AFD6475B-06A6-4651-918E-3D5390DCC2D8}"/>
                </a:ext>
              </a:extLst>
            </p:cNvPr>
            <p:cNvSpPr>
              <a:spLocks noChangeArrowheads="1"/>
            </p:cNvSpPr>
            <p:nvPr/>
          </p:nvSpPr>
          <p:spPr bwMode="auto">
            <a:xfrm>
              <a:off x="4179" y="1351"/>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N</a:t>
              </a:r>
            </a:p>
          </p:txBody>
        </p:sp>
        <p:sp>
          <p:nvSpPr>
            <p:cNvPr id="1237029" name="Rectangle 37">
              <a:extLst>
                <a:ext uri="{FF2B5EF4-FFF2-40B4-BE49-F238E27FC236}">
                  <a16:creationId xmlns:a16="http://schemas.microsoft.com/office/drawing/2014/main" id="{C27E3993-E099-4130-A9BE-EE0B59592E2C}"/>
                </a:ext>
              </a:extLst>
            </p:cNvPr>
            <p:cNvSpPr>
              <a:spLocks noChangeArrowheads="1"/>
            </p:cNvSpPr>
            <p:nvPr/>
          </p:nvSpPr>
          <p:spPr bwMode="auto">
            <a:xfrm>
              <a:off x="4986" y="1559"/>
              <a:ext cx="21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a:t>
              </a:r>
            </a:p>
          </p:txBody>
        </p:sp>
        <p:sp>
          <p:nvSpPr>
            <p:cNvPr id="1237030" name="Line 38">
              <a:extLst>
                <a:ext uri="{FF2B5EF4-FFF2-40B4-BE49-F238E27FC236}">
                  <a16:creationId xmlns:a16="http://schemas.microsoft.com/office/drawing/2014/main" id="{3D877AA3-B4AE-484C-80C6-8D4A2D55D26D}"/>
                </a:ext>
              </a:extLst>
            </p:cNvPr>
            <p:cNvSpPr>
              <a:spLocks noChangeShapeType="1"/>
            </p:cNvSpPr>
            <p:nvPr/>
          </p:nvSpPr>
          <p:spPr bwMode="auto">
            <a:xfrm flipH="1" flipV="1">
              <a:off x="3416" y="1662"/>
              <a:ext cx="858"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31" name="Rectangle 39">
              <a:extLst>
                <a:ext uri="{FF2B5EF4-FFF2-40B4-BE49-F238E27FC236}">
                  <a16:creationId xmlns:a16="http://schemas.microsoft.com/office/drawing/2014/main" id="{2A93F159-7B88-47C2-A8CD-D331FB23AEB2}"/>
                </a:ext>
              </a:extLst>
            </p:cNvPr>
            <p:cNvSpPr>
              <a:spLocks noChangeArrowheads="1"/>
            </p:cNvSpPr>
            <p:nvPr/>
          </p:nvSpPr>
          <p:spPr bwMode="auto">
            <a:xfrm>
              <a:off x="3370" y="1392"/>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R</a:t>
              </a:r>
            </a:p>
          </p:txBody>
        </p:sp>
        <p:sp>
          <p:nvSpPr>
            <p:cNvPr id="1237032" name="Line 40">
              <a:extLst>
                <a:ext uri="{FF2B5EF4-FFF2-40B4-BE49-F238E27FC236}">
                  <a16:creationId xmlns:a16="http://schemas.microsoft.com/office/drawing/2014/main" id="{1E9AB2D0-7224-4A46-8C48-9A685D109417}"/>
                </a:ext>
              </a:extLst>
            </p:cNvPr>
            <p:cNvSpPr>
              <a:spLocks noChangeShapeType="1"/>
            </p:cNvSpPr>
            <p:nvPr/>
          </p:nvSpPr>
          <p:spPr bwMode="auto">
            <a:xfrm flipH="1" flipV="1">
              <a:off x="3288" y="1870"/>
              <a:ext cx="986" cy="382"/>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33" name="Line 41">
              <a:extLst>
                <a:ext uri="{FF2B5EF4-FFF2-40B4-BE49-F238E27FC236}">
                  <a16:creationId xmlns:a16="http://schemas.microsoft.com/office/drawing/2014/main" id="{43005ED4-0225-4B6B-9367-02E7CE07FBF2}"/>
                </a:ext>
              </a:extLst>
            </p:cNvPr>
            <p:cNvSpPr>
              <a:spLocks noChangeShapeType="1"/>
            </p:cNvSpPr>
            <p:nvPr/>
          </p:nvSpPr>
          <p:spPr bwMode="auto">
            <a:xfrm>
              <a:off x="2918" y="1608"/>
              <a:ext cx="121" cy="11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34" name="Line 42">
              <a:extLst>
                <a:ext uri="{FF2B5EF4-FFF2-40B4-BE49-F238E27FC236}">
                  <a16:creationId xmlns:a16="http://schemas.microsoft.com/office/drawing/2014/main" id="{8D472921-10DA-4CB1-B489-79BACB73CFB1}"/>
                </a:ext>
              </a:extLst>
            </p:cNvPr>
            <p:cNvSpPr>
              <a:spLocks noChangeShapeType="1"/>
            </p:cNvSpPr>
            <p:nvPr/>
          </p:nvSpPr>
          <p:spPr bwMode="auto">
            <a:xfrm>
              <a:off x="2918" y="1604"/>
              <a:ext cx="1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35" name="Arc 43">
              <a:extLst>
                <a:ext uri="{FF2B5EF4-FFF2-40B4-BE49-F238E27FC236}">
                  <a16:creationId xmlns:a16="http://schemas.microsoft.com/office/drawing/2014/main" id="{015C985D-040B-4343-BA61-E74501F998A7}"/>
                </a:ext>
              </a:extLst>
            </p:cNvPr>
            <p:cNvSpPr>
              <a:spLocks/>
            </p:cNvSpPr>
            <p:nvPr/>
          </p:nvSpPr>
          <p:spPr bwMode="auto">
            <a:xfrm>
              <a:off x="3004" y="1609"/>
              <a:ext cx="39" cy="80"/>
            </a:xfrm>
            <a:custGeom>
              <a:avLst/>
              <a:gdLst>
                <a:gd name="G0" fmla="+- 21600 0 0"/>
                <a:gd name="G1" fmla="+- 21594 0 0"/>
                <a:gd name="G2" fmla="+- 21600 0 0"/>
                <a:gd name="T0" fmla="*/ 0 w 21600"/>
                <a:gd name="T1" fmla="*/ 21594 h 21594"/>
                <a:gd name="T2" fmla="*/ 21109 w 21600"/>
                <a:gd name="T3" fmla="*/ 0 h 21594"/>
                <a:gd name="T4" fmla="*/ 21600 w 21600"/>
                <a:gd name="T5" fmla="*/ 21594 h 21594"/>
              </a:gdLst>
              <a:ahLst/>
              <a:cxnLst>
                <a:cxn ang="0">
                  <a:pos x="T0" y="T1"/>
                </a:cxn>
                <a:cxn ang="0">
                  <a:pos x="T2" y="T3"/>
                </a:cxn>
                <a:cxn ang="0">
                  <a:pos x="T4" y="T5"/>
                </a:cxn>
              </a:cxnLst>
              <a:rect l="0" t="0" r="r" b="b"/>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36" name="Rectangle 44">
              <a:extLst>
                <a:ext uri="{FF2B5EF4-FFF2-40B4-BE49-F238E27FC236}">
                  <a16:creationId xmlns:a16="http://schemas.microsoft.com/office/drawing/2014/main" id="{D77B6A51-8F6C-499A-96B1-F1B1D3C44D70}"/>
                </a:ext>
              </a:extLst>
            </p:cNvPr>
            <p:cNvSpPr>
              <a:spLocks noChangeArrowheads="1"/>
            </p:cNvSpPr>
            <p:nvPr/>
          </p:nvSpPr>
          <p:spPr bwMode="auto">
            <a:xfrm>
              <a:off x="2568" y="1457"/>
              <a:ext cx="38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eye</a:t>
              </a:r>
            </a:p>
          </p:txBody>
        </p:sp>
        <p:sp>
          <p:nvSpPr>
            <p:cNvPr id="1237037" name="Rectangle 45">
              <a:extLst>
                <a:ext uri="{FF2B5EF4-FFF2-40B4-BE49-F238E27FC236}">
                  <a16:creationId xmlns:a16="http://schemas.microsoft.com/office/drawing/2014/main" id="{D9E64564-1594-4046-90D6-C56A1F10838B}"/>
                </a:ext>
              </a:extLst>
            </p:cNvPr>
            <p:cNvSpPr>
              <a:spLocks noChangeArrowheads="1"/>
            </p:cNvSpPr>
            <p:nvPr/>
          </p:nvSpPr>
          <p:spPr bwMode="auto">
            <a:xfrm>
              <a:off x="4696" y="2040"/>
              <a:ext cx="68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1237038" name="Rectangle 46">
              <a:extLst>
                <a:ext uri="{FF2B5EF4-FFF2-40B4-BE49-F238E27FC236}">
                  <a16:creationId xmlns:a16="http://schemas.microsoft.com/office/drawing/2014/main" id="{65F705E2-7302-4520-956B-2A52F289F06C}"/>
                </a:ext>
              </a:extLst>
            </p:cNvPr>
            <p:cNvSpPr>
              <a:spLocks noChangeArrowheads="1"/>
            </p:cNvSpPr>
            <p:nvPr/>
          </p:nvSpPr>
          <p:spPr bwMode="auto">
            <a:xfrm>
              <a:off x="3552" y="1776"/>
              <a:ext cx="2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rgbClr val="000000"/>
                  </a:solidFill>
                  <a:latin typeface="Symbol" panose="05050102010706020507" pitchFamily="18" charset="2"/>
                </a:rPr>
                <a:t></a:t>
              </a:r>
              <a:endParaRPr lang="en-US" altLang="en-US">
                <a:solidFill>
                  <a:srgbClr val="000000"/>
                </a:solidFill>
                <a:latin typeface="Symbol" panose="05050102010706020507" pitchFamily="18" charset="2"/>
              </a:endParaRPr>
            </a:p>
          </p:txBody>
        </p:sp>
        <p:sp>
          <p:nvSpPr>
            <p:cNvPr id="1237039" name="Arc 47">
              <a:extLst>
                <a:ext uri="{FF2B5EF4-FFF2-40B4-BE49-F238E27FC236}">
                  <a16:creationId xmlns:a16="http://schemas.microsoft.com/office/drawing/2014/main" id="{6964F4FB-D708-430D-B1BB-2622B1C4D06E}"/>
                </a:ext>
              </a:extLst>
            </p:cNvPr>
            <p:cNvSpPr>
              <a:spLocks/>
            </p:cNvSpPr>
            <p:nvPr/>
          </p:nvSpPr>
          <p:spPr bwMode="auto">
            <a:xfrm>
              <a:off x="4272" y="1921"/>
              <a:ext cx="188" cy="192"/>
            </a:xfrm>
            <a:custGeom>
              <a:avLst/>
              <a:gdLst>
                <a:gd name="G0" fmla="+- 0 0 0"/>
                <a:gd name="G1" fmla="+- 21600 0 0"/>
                <a:gd name="G2" fmla="+- 21600 0 0"/>
                <a:gd name="T0" fmla="*/ 0 w 21181"/>
                <a:gd name="T1" fmla="*/ 0 h 21600"/>
                <a:gd name="T2" fmla="*/ 21181 w 21181"/>
                <a:gd name="T3" fmla="*/ 17364 h 21600"/>
                <a:gd name="T4" fmla="*/ 0 w 21181"/>
                <a:gd name="T5" fmla="*/ 21600 h 21600"/>
              </a:gdLst>
              <a:ahLst/>
              <a:cxnLst>
                <a:cxn ang="0">
                  <a:pos x="T0" y="T1"/>
                </a:cxn>
                <a:cxn ang="0">
                  <a:pos x="T2" y="T3"/>
                </a:cxn>
                <a:cxn ang="0">
                  <a:pos x="T4" y="T5"/>
                </a:cxn>
              </a:cxnLst>
              <a:rect l="0" t="0" r="r" b="b"/>
              <a:pathLst>
                <a:path w="21181" h="21600" fill="none" extrusionOk="0">
                  <a:moveTo>
                    <a:pt x="-1" y="0"/>
                  </a:moveTo>
                  <a:cubicBezTo>
                    <a:pt x="10296" y="0"/>
                    <a:pt x="19161" y="7267"/>
                    <a:pt x="21180" y="17364"/>
                  </a:cubicBezTo>
                </a:path>
                <a:path w="21181" h="21600" stroke="0" extrusionOk="0">
                  <a:moveTo>
                    <a:pt x="-1" y="0"/>
                  </a:moveTo>
                  <a:cubicBezTo>
                    <a:pt x="10296" y="0"/>
                    <a:pt x="19161" y="7267"/>
                    <a:pt x="21180" y="17364"/>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040" name="Rectangle 48">
              <a:extLst>
                <a:ext uri="{FF2B5EF4-FFF2-40B4-BE49-F238E27FC236}">
                  <a16:creationId xmlns:a16="http://schemas.microsoft.com/office/drawing/2014/main" id="{46E71BE3-0C67-47CA-933D-D7C88D00065B}"/>
                </a:ext>
              </a:extLst>
            </p:cNvPr>
            <p:cNvSpPr>
              <a:spLocks noChangeArrowheads="1"/>
            </p:cNvSpPr>
            <p:nvPr/>
          </p:nvSpPr>
          <p:spPr bwMode="auto">
            <a:xfrm>
              <a:off x="4320" y="1776"/>
              <a:ext cx="1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gr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370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022" name="Rectangle 6">
            <a:extLst>
              <a:ext uri="{FF2B5EF4-FFF2-40B4-BE49-F238E27FC236}">
                <a16:creationId xmlns:a16="http://schemas.microsoft.com/office/drawing/2014/main" id="{BEECE642-7426-40EB-804D-0080AA204A07}"/>
              </a:ext>
            </a:extLst>
          </p:cNvPr>
          <p:cNvSpPr>
            <a:spLocks noGrp="1" noChangeArrowheads="1"/>
          </p:cNvSpPr>
          <p:nvPr>
            <p:ph type="title"/>
          </p:nvPr>
        </p:nvSpPr>
        <p:spPr/>
        <p:txBody>
          <a:bodyPr/>
          <a:lstStyle/>
          <a:p>
            <a:r>
              <a:rPr lang="en-GB" altLang="en-US" sz="2800" b="1">
                <a:solidFill>
                  <a:schemeClr val="tx1"/>
                </a:solidFill>
                <a:latin typeface="Times New Roman" panose="02020603050405020304" pitchFamily="18" charset="0"/>
              </a:rPr>
              <a:t>The Effect of Distance</a:t>
            </a:r>
          </a:p>
        </p:txBody>
      </p:sp>
      <p:sp>
        <p:nvSpPr>
          <p:cNvPr id="1238065" name="Text Box 49">
            <a:extLst>
              <a:ext uri="{FF2B5EF4-FFF2-40B4-BE49-F238E27FC236}">
                <a16:creationId xmlns:a16="http://schemas.microsoft.com/office/drawing/2014/main" id="{2EECA855-A0FE-47B5-9F03-18D3381A88EE}"/>
              </a:ext>
            </a:extLst>
          </p:cNvPr>
          <p:cNvSpPr txBox="1">
            <a:spLocks noChangeArrowheads="1"/>
          </p:cNvSpPr>
          <p:nvPr/>
        </p:nvSpPr>
        <p:spPr bwMode="auto">
          <a:xfrm>
            <a:off x="441325" y="1946275"/>
            <a:ext cx="1841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altLang="en-US"/>
          </a:p>
          <a:p>
            <a:endParaRPr lang="en-GB" altLang="en-US"/>
          </a:p>
        </p:txBody>
      </p:sp>
      <p:sp>
        <p:nvSpPr>
          <p:cNvPr id="1238066" name="Rectangle 50">
            <a:extLst>
              <a:ext uri="{FF2B5EF4-FFF2-40B4-BE49-F238E27FC236}">
                <a16:creationId xmlns:a16="http://schemas.microsoft.com/office/drawing/2014/main" id="{5702A3F0-1907-46DA-BC53-B7ED39A377B4}"/>
              </a:ext>
            </a:extLst>
          </p:cNvPr>
          <p:cNvSpPr>
            <a:spLocks noChangeArrowheads="1"/>
          </p:cNvSpPr>
          <p:nvPr/>
        </p:nvSpPr>
        <p:spPr bwMode="auto">
          <a:xfrm>
            <a:off x="838200" y="1676400"/>
            <a:ext cx="76200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0"/>
              <a:t>With the lighting model proposed so far two surfaces with the same properties and orientation but different distances from the light source would have the same intensity of illumination. This can be corrected by including a factor dependent on the </a:t>
            </a:r>
            <a:r>
              <a:rPr lang="en-US" altLang="en-US" sz="2000" b="0" i="1"/>
              <a:t>distance of the surface point to the viewing point</a:t>
            </a:r>
            <a:r>
              <a:rPr lang="en-US" altLang="en-US" sz="2000" b="0"/>
              <a:t>. Hence the lighting model (for a single light source) and modelling only ambient and diffuse reflection is now: </a:t>
            </a:r>
          </a:p>
          <a:p>
            <a:endParaRPr lang="en-US" altLang="en-US" sz="2000" b="0"/>
          </a:p>
          <a:p>
            <a:endParaRPr lang="en-US" altLang="en-US" sz="2000" b="0"/>
          </a:p>
          <a:p>
            <a:endParaRPr lang="en-US" altLang="en-US" sz="2000" b="0"/>
          </a:p>
          <a:p>
            <a:endParaRPr lang="en-GB" altLang="en-US" sz="2000" b="0"/>
          </a:p>
          <a:p>
            <a:endParaRPr lang="en-GB" altLang="en-US" sz="2000" b="0"/>
          </a:p>
          <a:p>
            <a:r>
              <a:rPr lang="en-GB" altLang="en-US" sz="2000" b="0"/>
              <a:t>where </a:t>
            </a:r>
            <a:r>
              <a:rPr lang="en-GB" altLang="en-US" sz="2000" b="0" i="1"/>
              <a:t>r</a:t>
            </a:r>
            <a:r>
              <a:rPr lang="en-GB" altLang="en-US" sz="2000" b="0"/>
              <a:t> is the distance and </a:t>
            </a:r>
            <a:r>
              <a:rPr lang="en-GB" altLang="en-US" sz="2000" b="0" i="1"/>
              <a:t>k</a:t>
            </a:r>
            <a:r>
              <a:rPr lang="en-GB" altLang="en-US" sz="2000" b="0"/>
              <a:t> is an arbitrary constant chosen to make the image appear correct.</a:t>
            </a:r>
          </a:p>
          <a:p>
            <a:endParaRPr lang="en-US" altLang="en-US" sz="2000" b="0"/>
          </a:p>
          <a:p>
            <a:pPr eaLnBrk="0" hangingPunct="0"/>
            <a:endParaRPr lang="en-US" altLang="en-US" sz="2000" b="0"/>
          </a:p>
        </p:txBody>
      </p:sp>
      <p:graphicFrame>
        <p:nvGraphicFramePr>
          <p:cNvPr id="1238067" name="Object 51">
            <a:extLst>
              <a:ext uri="{FF2B5EF4-FFF2-40B4-BE49-F238E27FC236}">
                <a16:creationId xmlns:a16="http://schemas.microsoft.com/office/drawing/2014/main" id="{41ED6D11-1A75-4B2E-AAA6-2DE4BD61C01D}"/>
              </a:ext>
            </a:extLst>
          </p:cNvPr>
          <p:cNvGraphicFramePr>
            <a:graphicFrameLocks noChangeAspect="1"/>
          </p:cNvGraphicFramePr>
          <p:nvPr/>
        </p:nvGraphicFramePr>
        <p:xfrm>
          <a:off x="1066800" y="3962400"/>
          <a:ext cx="3100388" cy="906463"/>
        </p:xfrm>
        <a:graphic>
          <a:graphicData uri="http://schemas.openxmlformats.org/presentationml/2006/ole">
            <mc:AlternateContent xmlns:mc="http://schemas.openxmlformats.org/markup-compatibility/2006">
              <mc:Choice xmlns:v="urn:schemas-microsoft-com:vml" Requires="v">
                <p:oleObj spid="_x0000_s1238068" name="Equation" r:id="rId3" imgW="1346040" imgH="393480" progId="Equation.3">
                  <p:embed/>
                </p:oleObj>
              </mc:Choice>
              <mc:Fallback>
                <p:oleObj name="Equation" r:id="rId3" imgW="1346040" imgH="393480" progId="Equation.3">
                  <p:embed/>
                  <p:pic>
                    <p:nvPicPr>
                      <p:cNvPr id="0" name="Object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962400"/>
                        <a:ext cx="3100388" cy="90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2">
            <a:extLst>
              <a:ext uri="{FF2B5EF4-FFF2-40B4-BE49-F238E27FC236}">
                <a16:creationId xmlns:a16="http://schemas.microsoft.com/office/drawing/2014/main" id="{E5E87EAC-536C-4BB8-BF26-3415CEE6E587}"/>
              </a:ext>
            </a:extLst>
          </p:cNvPr>
          <p:cNvSpPr>
            <a:spLocks noGrp="1" noChangeArrowheads="1"/>
          </p:cNvSpPr>
          <p:nvPr>
            <p:ph type="title"/>
          </p:nvPr>
        </p:nvSpPr>
        <p:spPr/>
        <p:txBody>
          <a:bodyPr/>
          <a:lstStyle/>
          <a:p>
            <a:r>
              <a:rPr lang="en-IE" altLang="en-US"/>
              <a:t>Specular Reflection</a:t>
            </a:r>
            <a:endParaRPr lang="en-GB" altLang="en-US"/>
          </a:p>
        </p:txBody>
      </p:sp>
      <p:sp>
        <p:nvSpPr>
          <p:cNvPr id="1215537" name="Rectangle 49">
            <a:extLst>
              <a:ext uri="{FF2B5EF4-FFF2-40B4-BE49-F238E27FC236}">
                <a16:creationId xmlns:a16="http://schemas.microsoft.com/office/drawing/2014/main" id="{C781C757-6FDF-45B2-B1C3-BDAF5F63EBF2}"/>
              </a:ext>
            </a:extLst>
          </p:cNvPr>
          <p:cNvSpPr>
            <a:spLocks noGrp="1" noChangeArrowheads="1"/>
          </p:cNvSpPr>
          <p:nvPr>
            <p:ph type="body" idx="1"/>
          </p:nvPr>
        </p:nvSpPr>
        <p:spPr/>
        <p:txBody>
          <a:bodyPr/>
          <a:lstStyle/>
          <a:p>
            <a:r>
              <a:rPr lang="en-GB" altLang="en-US" sz="2000"/>
              <a:t>Specular reflection is caused by the mirror-like properties of a surface. A perfect mirror will reflect light arriving at the surface at an angle of incidence </a:t>
            </a:r>
            <a:r>
              <a:rPr lang="en-GB" altLang="en-US" sz="2000" i="1"/>
              <a:t>theta</a:t>
            </a:r>
            <a:r>
              <a:rPr lang="en-GB" altLang="en-US" sz="2000"/>
              <a:t> to the normal at a reflected angle of </a:t>
            </a:r>
            <a:r>
              <a:rPr lang="en-GB" altLang="en-US" sz="2000" i="1"/>
              <a:t>theta</a:t>
            </a:r>
            <a:r>
              <a:rPr lang="en-GB" altLang="en-US" sz="2000"/>
              <a:t> to the normal in the same plane as the normal and the incident light. This means that only a viewer on the reflected ray will actually see the reflected light. </a:t>
            </a:r>
          </a:p>
          <a:p>
            <a:endParaRPr lang="en-GB" altLang="en-US" sz="2000"/>
          </a:p>
        </p:txBody>
      </p:sp>
      <p:sp>
        <p:nvSpPr>
          <p:cNvPr id="1215541" name="Line 53">
            <a:extLst>
              <a:ext uri="{FF2B5EF4-FFF2-40B4-BE49-F238E27FC236}">
                <a16:creationId xmlns:a16="http://schemas.microsoft.com/office/drawing/2014/main" id="{6C534CF1-1C2B-4675-8E99-91CC23F4CEA3}"/>
              </a:ext>
            </a:extLst>
          </p:cNvPr>
          <p:cNvSpPr>
            <a:spLocks noChangeShapeType="1"/>
          </p:cNvSpPr>
          <p:nvPr/>
        </p:nvSpPr>
        <p:spPr bwMode="auto">
          <a:xfrm>
            <a:off x="5548313" y="3983038"/>
            <a:ext cx="0" cy="25400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3" name="Line 55">
            <a:extLst>
              <a:ext uri="{FF2B5EF4-FFF2-40B4-BE49-F238E27FC236}">
                <a16:creationId xmlns:a16="http://schemas.microsoft.com/office/drawing/2014/main" id="{D5784DB6-CB78-4F16-88BA-E707EB616D9E}"/>
              </a:ext>
            </a:extLst>
          </p:cNvPr>
          <p:cNvSpPr>
            <a:spLocks noChangeShapeType="1"/>
          </p:cNvSpPr>
          <p:nvPr/>
        </p:nvSpPr>
        <p:spPr bwMode="auto">
          <a:xfrm>
            <a:off x="2771775" y="5399088"/>
            <a:ext cx="35020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4" name="Line 56">
            <a:extLst>
              <a:ext uri="{FF2B5EF4-FFF2-40B4-BE49-F238E27FC236}">
                <a16:creationId xmlns:a16="http://schemas.microsoft.com/office/drawing/2014/main" id="{7260F965-F743-49C0-BF37-D171C7FBBC60}"/>
              </a:ext>
            </a:extLst>
          </p:cNvPr>
          <p:cNvSpPr>
            <a:spLocks noChangeShapeType="1"/>
          </p:cNvSpPr>
          <p:nvPr/>
        </p:nvSpPr>
        <p:spPr bwMode="auto">
          <a:xfrm>
            <a:off x="4454525" y="4411663"/>
            <a:ext cx="0" cy="981075"/>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5" name="Line 57">
            <a:extLst>
              <a:ext uri="{FF2B5EF4-FFF2-40B4-BE49-F238E27FC236}">
                <a16:creationId xmlns:a16="http://schemas.microsoft.com/office/drawing/2014/main" id="{EE08487D-9F89-47B6-AE5D-4A8CBAC9C996}"/>
              </a:ext>
            </a:extLst>
          </p:cNvPr>
          <p:cNvSpPr>
            <a:spLocks noChangeShapeType="1"/>
          </p:cNvSpPr>
          <p:nvPr/>
        </p:nvSpPr>
        <p:spPr bwMode="auto">
          <a:xfrm>
            <a:off x="5351463" y="4110038"/>
            <a:ext cx="39370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6" name="Line 58">
            <a:extLst>
              <a:ext uri="{FF2B5EF4-FFF2-40B4-BE49-F238E27FC236}">
                <a16:creationId xmlns:a16="http://schemas.microsoft.com/office/drawing/2014/main" id="{5C721DE6-B7B7-43F4-AE71-4556CDCC2D8E}"/>
              </a:ext>
            </a:extLst>
          </p:cNvPr>
          <p:cNvSpPr>
            <a:spLocks noChangeShapeType="1"/>
          </p:cNvSpPr>
          <p:nvPr/>
        </p:nvSpPr>
        <p:spPr bwMode="auto">
          <a:xfrm flipH="1">
            <a:off x="5340350" y="3983038"/>
            <a:ext cx="417513" cy="25400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7" name="Line 59">
            <a:extLst>
              <a:ext uri="{FF2B5EF4-FFF2-40B4-BE49-F238E27FC236}">
                <a16:creationId xmlns:a16="http://schemas.microsoft.com/office/drawing/2014/main" id="{8C2974B4-1D1F-4491-AB48-693388A2A81C}"/>
              </a:ext>
            </a:extLst>
          </p:cNvPr>
          <p:cNvSpPr>
            <a:spLocks noChangeShapeType="1"/>
          </p:cNvSpPr>
          <p:nvPr/>
        </p:nvSpPr>
        <p:spPr bwMode="auto">
          <a:xfrm flipH="1" flipV="1">
            <a:off x="5340350" y="3973513"/>
            <a:ext cx="417513" cy="274637"/>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8" name="Line 60">
            <a:extLst>
              <a:ext uri="{FF2B5EF4-FFF2-40B4-BE49-F238E27FC236}">
                <a16:creationId xmlns:a16="http://schemas.microsoft.com/office/drawing/2014/main" id="{C3F6BFFC-0B85-4567-A34A-CE0B7532B7D0}"/>
              </a:ext>
            </a:extLst>
          </p:cNvPr>
          <p:cNvSpPr>
            <a:spLocks noChangeShapeType="1"/>
          </p:cNvSpPr>
          <p:nvPr/>
        </p:nvSpPr>
        <p:spPr bwMode="auto">
          <a:xfrm flipV="1">
            <a:off x="4460875" y="4467225"/>
            <a:ext cx="1069975" cy="936625"/>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49" name="Rectangle 61">
            <a:extLst>
              <a:ext uri="{FF2B5EF4-FFF2-40B4-BE49-F238E27FC236}">
                <a16:creationId xmlns:a16="http://schemas.microsoft.com/office/drawing/2014/main" id="{03239548-C27C-4EB4-AFCC-06F7C00C0132}"/>
              </a:ext>
            </a:extLst>
          </p:cNvPr>
          <p:cNvSpPr>
            <a:spLocks noChangeArrowheads="1"/>
          </p:cNvSpPr>
          <p:nvPr/>
        </p:nvSpPr>
        <p:spPr bwMode="auto">
          <a:xfrm>
            <a:off x="5805488" y="3810000"/>
            <a:ext cx="101441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sp>
        <p:nvSpPr>
          <p:cNvPr id="1215550" name="Rectangle 62">
            <a:extLst>
              <a:ext uri="{FF2B5EF4-FFF2-40B4-BE49-F238E27FC236}">
                <a16:creationId xmlns:a16="http://schemas.microsoft.com/office/drawing/2014/main" id="{BF2BDB05-16B0-4AFB-ADAD-4183A68E8EAB}"/>
              </a:ext>
            </a:extLst>
          </p:cNvPr>
          <p:cNvSpPr>
            <a:spLocks noChangeArrowheads="1"/>
          </p:cNvSpPr>
          <p:nvPr/>
        </p:nvSpPr>
        <p:spPr bwMode="auto">
          <a:xfrm>
            <a:off x="4310063" y="3973513"/>
            <a:ext cx="365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N</a:t>
            </a:r>
          </a:p>
        </p:txBody>
      </p:sp>
      <p:sp>
        <p:nvSpPr>
          <p:cNvPr id="1215551" name="Rectangle 63">
            <a:extLst>
              <a:ext uri="{FF2B5EF4-FFF2-40B4-BE49-F238E27FC236}">
                <a16:creationId xmlns:a16="http://schemas.microsoft.com/office/drawing/2014/main" id="{01AF4A32-A09C-4203-A615-861BC9DB2A6C}"/>
              </a:ext>
            </a:extLst>
          </p:cNvPr>
          <p:cNvSpPr>
            <a:spLocks noChangeArrowheads="1"/>
          </p:cNvSpPr>
          <p:nvPr/>
        </p:nvSpPr>
        <p:spPr bwMode="auto">
          <a:xfrm>
            <a:off x="5591175" y="4303713"/>
            <a:ext cx="3365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a:t>
            </a:r>
          </a:p>
        </p:txBody>
      </p:sp>
      <p:sp>
        <p:nvSpPr>
          <p:cNvPr id="1215552" name="Line 64">
            <a:extLst>
              <a:ext uri="{FF2B5EF4-FFF2-40B4-BE49-F238E27FC236}">
                <a16:creationId xmlns:a16="http://schemas.microsoft.com/office/drawing/2014/main" id="{DCF68FFE-D1AD-4339-A0DC-6A2F1CF63826}"/>
              </a:ext>
            </a:extLst>
          </p:cNvPr>
          <p:cNvSpPr>
            <a:spLocks noChangeShapeType="1"/>
          </p:cNvSpPr>
          <p:nvPr/>
        </p:nvSpPr>
        <p:spPr bwMode="auto">
          <a:xfrm flipH="1" flipV="1">
            <a:off x="3098800" y="4467225"/>
            <a:ext cx="1362075" cy="936625"/>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53" name="Rectangle 65">
            <a:extLst>
              <a:ext uri="{FF2B5EF4-FFF2-40B4-BE49-F238E27FC236}">
                <a16:creationId xmlns:a16="http://schemas.microsoft.com/office/drawing/2014/main" id="{B75ACEDB-D476-4A86-82C0-B2CF63C0C5E4}"/>
              </a:ext>
            </a:extLst>
          </p:cNvPr>
          <p:cNvSpPr>
            <a:spLocks noChangeArrowheads="1"/>
          </p:cNvSpPr>
          <p:nvPr/>
        </p:nvSpPr>
        <p:spPr bwMode="auto">
          <a:xfrm>
            <a:off x="3025775" y="4038600"/>
            <a:ext cx="3651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R</a:t>
            </a:r>
          </a:p>
        </p:txBody>
      </p:sp>
      <p:sp>
        <p:nvSpPr>
          <p:cNvPr id="1215555" name="Line 67">
            <a:extLst>
              <a:ext uri="{FF2B5EF4-FFF2-40B4-BE49-F238E27FC236}">
                <a16:creationId xmlns:a16="http://schemas.microsoft.com/office/drawing/2014/main" id="{B6FC1321-3917-42DC-9D68-FACA62678D1C}"/>
              </a:ext>
            </a:extLst>
          </p:cNvPr>
          <p:cNvSpPr>
            <a:spLocks noChangeShapeType="1"/>
          </p:cNvSpPr>
          <p:nvPr/>
        </p:nvSpPr>
        <p:spPr bwMode="auto">
          <a:xfrm>
            <a:off x="2308225" y="4381500"/>
            <a:ext cx="192088" cy="1873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56" name="Line 68">
            <a:extLst>
              <a:ext uri="{FF2B5EF4-FFF2-40B4-BE49-F238E27FC236}">
                <a16:creationId xmlns:a16="http://schemas.microsoft.com/office/drawing/2014/main" id="{0D1F1BC8-1F18-49DD-82AD-097F2C507DBC}"/>
              </a:ext>
            </a:extLst>
          </p:cNvPr>
          <p:cNvSpPr>
            <a:spLocks noChangeShapeType="1"/>
          </p:cNvSpPr>
          <p:nvPr/>
        </p:nvSpPr>
        <p:spPr bwMode="auto">
          <a:xfrm>
            <a:off x="2308225" y="4375150"/>
            <a:ext cx="2587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57" name="Arc 69">
            <a:extLst>
              <a:ext uri="{FF2B5EF4-FFF2-40B4-BE49-F238E27FC236}">
                <a16:creationId xmlns:a16="http://schemas.microsoft.com/office/drawing/2014/main" id="{D6EA9CB7-ECD7-4917-9521-E5577C1E3559}"/>
              </a:ext>
            </a:extLst>
          </p:cNvPr>
          <p:cNvSpPr>
            <a:spLocks/>
          </p:cNvSpPr>
          <p:nvPr/>
        </p:nvSpPr>
        <p:spPr bwMode="auto">
          <a:xfrm>
            <a:off x="2444750" y="4383088"/>
            <a:ext cx="61913" cy="127000"/>
          </a:xfrm>
          <a:custGeom>
            <a:avLst/>
            <a:gdLst>
              <a:gd name="G0" fmla="+- 21600 0 0"/>
              <a:gd name="G1" fmla="+- 21594 0 0"/>
              <a:gd name="G2" fmla="+- 21600 0 0"/>
              <a:gd name="T0" fmla="*/ 0 w 21600"/>
              <a:gd name="T1" fmla="*/ 21594 h 21594"/>
              <a:gd name="T2" fmla="*/ 21109 w 21600"/>
              <a:gd name="T3" fmla="*/ 0 h 21594"/>
              <a:gd name="T4" fmla="*/ 21600 w 21600"/>
              <a:gd name="T5" fmla="*/ 21594 h 21594"/>
            </a:gdLst>
            <a:ahLst/>
            <a:cxnLst>
              <a:cxn ang="0">
                <a:pos x="T0" y="T1"/>
              </a:cxn>
              <a:cxn ang="0">
                <a:pos x="T2" y="T3"/>
              </a:cxn>
              <a:cxn ang="0">
                <a:pos x="T4" y="T5"/>
              </a:cxn>
            </a:cxnLst>
            <a:rect l="0" t="0" r="r" b="b"/>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58" name="Rectangle 70">
            <a:extLst>
              <a:ext uri="{FF2B5EF4-FFF2-40B4-BE49-F238E27FC236}">
                <a16:creationId xmlns:a16="http://schemas.microsoft.com/office/drawing/2014/main" id="{69A093B2-61C1-4724-9805-10E7632E7A65}"/>
              </a:ext>
            </a:extLst>
          </p:cNvPr>
          <p:cNvSpPr>
            <a:spLocks noChangeArrowheads="1"/>
          </p:cNvSpPr>
          <p:nvPr/>
        </p:nvSpPr>
        <p:spPr bwMode="auto">
          <a:xfrm>
            <a:off x="1752600" y="4141788"/>
            <a:ext cx="6048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eye</a:t>
            </a:r>
          </a:p>
        </p:txBody>
      </p:sp>
      <p:sp>
        <p:nvSpPr>
          <p:cNvPr id="1215559" name="Rectangle 71">
            <a:extLst>
              <a:ext uri="{FF2B5EF4-FFF2-40B4-BE49-F238E27FC236}">
                <a16:creationId xmlns:a16="http://schemas.microsoft.com/office/drawing/2014/main" id="{0D8D4840-3EF3-4FE5-A719-CAFFBAF4F810}"/>
              </a:ext>
            </a:extLst>
          </p:cNvPr>
          <p:cNvSpPr>
            <a:spLocks noChangeArrowheads="1"/>
          </p:cNvSpPr>
          <p:nvPr/>
        </p:nvSpPr>
        <p:spPr bwMode="auto">
          <a:xfrm>
            <a:off x="5130800" y="5067300"/>
            <a:ext cx="108426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1215561" name="Arc 73">
            <a:extLst>
              <a:ext uri="{FF2B5EF4-FFF2-40B4-BE49-F238E27FC236}">
                <a16:creationId xmlns:a16="http://schemas.microsoft.com/office/drawing/2014/main" id="{D44EC326-61B0-4470-8A01-2FCF33B07764}"/>
              </a:ext>
            </a:extLst>
          </p:cNvPr>
          <p:cNvSpPr>
            <a:spLocks/>
          </p:cNvSpPr>
          <p:nvPr/>
        </p:nvSpPr>
        <p:spPr bwMode="auto">
          <a:xfrm>
            <a:off x="4457700" y="4878388"/>
            <a:ext cx="298450" cy="304800"/>
          </a:xfrm>
          <a:custGeom>
            <a:avLst/>
            <a:gdLst>
              <a:gd name="G0" fmla="+- 0 0 0"/>
              <a:gd name="G1" fmla="+- 21600 0 0"/>
              <a:gd name="G2" fmla="+- 21600 0 0"/>
              <a:gd name="T0" fmla="*/ 0 w 21181"/>
              <a:gd name="T1" fmla="*/ 0 h 21600"/>
              <a:gd name="T2" fmla="*/ 21181 w 21181"/>
              <a:gd name="T3" fmla="*/ 17364 h 21600"/>
              <a:gd name="T4" fmla="*/ 0 w 21181"/>
              <a:gd name="T5" fmla="*/ 21600 h 21600"/>
            </a:gdLst>
            <a:ahLst/>
            <a:cxnLst>
              <a:cxn ang="0">
                <a:pos x="T0" y="T1"/>
              </a:cxn>
              <a:cxn ang="0">
                <a:pos x="T2" y="T3"/>
              </a:cxn>
              <a:cxn ang="0">
                <a:pos x="T4" y="T5"/>
              </a:cxn>
            </a:cxnLst>
            <a:rect l="0" t="0" r="r" b="b"/>
            <a:pathLst>
              <a:path w="21181" h="21600" fill="none" extrusionOk="0">
                <a:moveTo>
                  <a:pt x="-1" y="0"/>
                </a:moveTo>
                <a:cubicBezTo>
                  <a:pt x="10296" y="0"/>
                  <a:pt x="19161" y="7267"/>
                  <a:pt x="21180" y="17364"/>
                </a:cubicBezTo>
              </a:path>
              <a:path w="21181" h="21600" stroke="0" extrusionOk="0">
                <a:moveTo>
                  <a:pt x="-1" y="0"/>
                </a:moveTo>
                <a:cubicBezTo>
                  <a:pt x="10296" y="0"/>
                  <a:pt x="19161" y="7267"/>
                  <a:pt x="21180" y="17364"/>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5562" name="Rectangle 74">
            <a:extLst>
              <a:ext uri="{FF2B5EF4-FFF2-40B4-BE49-F238E27FC236}">
                <a16:creationId xmlns:a16="http://schemas.microsoft.com/office/drawing/2014/main" id="{0A086A6D-1261-4339-B388-CE7F3F6B3A00}"/>
              </a:ext>
            </a:extLst>
          </p:cNvPr>
          <p:cNvSpPr>
            <a:spLocks noChangeArrowheads="1"/>
          </p:cNvSpPr>
          <p:nvPr/>
        </p:nvSpPr>
        <p:spPr bwMode="auto">
          <a:xfrm>
            <a:off x="4533900" y="4648200"/>
            <a:ext cx="3159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spTree>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0066" name="Rectangle 1026">
            <a:extLst>
              <a:ext uri="{FF2B5EF4-FFF2-40B4-BE49-F238E27FC236}">
                <a16:creationId xmlns:a16="http://schemas.microsoft.com/office/drawing/2014/main" id="{44040863-4368-42C2-B479-C687E0673DF3}"/>
              </a:ext>
            </a:extLst>
          </p:cNvPr>
          <p:cNvSpPr>
            <a:spLocks noGrp="1" noChangeArrowheads="1"/>
          </p:cNvSpPr>
          <p:nvPr>
            <p:ph type="title"/>
          </p:nvPr>
        </p:nvSpPr>
        <p:spPr/>
        <p:txBody>
          <a:bodyPr/>
          <a:lstStyle/>
          <a:p>
            <a:r>
              <a:rPr lang="en-IE" altLang="en-US"/>
              <a:t>Specular Reflection</a:t>
            </a:r>
            <a:endParaRPr lang="en-GB" altLang="en-US"/>
          </a:p>
        </p:txBody>
      </p:sp>
      <p:sp>
        <p:nvSpPr>
          <p:cNvPr id="1240067" name="Rectangle 1027">
            <a:extLst>
              <a:ext uri="{FF2B5EF4-FFF2-40B4-BE49-F238E27FC236}">
                <a16:creationId xmlns:a16="http://schemas.microsoft.com/office/drawing/2014/main" id="{CAA1BCDC-4FA6-4AE4-9AC6-3D1759189844}"/>
              </a:ext>
            </a:extLst>
          </p:cNvPr>
          <p:cNvSpPr>
            <a:spLocks noGrp="1" noChangeArrowheads="1"/>
          </p:cNvSpPr>
          <p:nvPr>
            <p:ph type="body" idx="1"/>
          </p:nvPr>
        </p:nvSpPr>
        <p:spPr/>
        <p:txBody>
          <a:bodyPr/>
          <a:lstStyle/>
          <a:p>
            <a:pPr>
              <a:lnSpc>
                <a:spcPct val="90000"/>
              </a:lnSpc>
            </a:pPr>
            <a:r>
              <a:rPr lang="en-GB" altLang="en-US" sz="1800"/>
              <a:t>In practice no surface is a perfect mirror and there will be a certain amount of light scattered around the reflected direction. </a:t>
            </a:r>
          </a:p>
          <a:p>
            <a:pPr>
              <a:lnSpc>
                <a:spcPct val="90000"/>
              </a:lnSpc>
            </a:pPr>
            <a:endParaRPr lang="en-GB" altLang="en-US" sz="1800"/>
          </a:p>
          <a:p>
            <a:pPr>
              <a:lnSpc>
                <a:spcPct val="90000"/>
              </a:lnSpc>
            </a:pPr>
            <a:endParaRPr lang="en-GB" altLang="en-US" sz="1800"/>
          </a:p>
          <a:p>
            <a:pPr>
              <a:lnSpc>
                <a:spcPct val="90000"/>
              </a:lnSpc>
            </a:pPr>
            <a:endParaRPr lang="en-GB" altLang="en-US" sz="1800"/>
          </a:p>
          <a:p>
            <a:pPr>
              <a:lnSpc>
                <a:spcPct val="90000"/>
              </a:lnSpc>
            </a:pPr>
            <a:endParaRPr lang="en-GB" altLang="en-US" sz="1800"/>
          </a:p>
          <a:p>
            <a:pPr>
              <a:lnSpc>
                <a:spcPct val="90000"/>
              </a:lnSpc>
            </a:pPr>
            <a:endParaRPr lang="en-GB" altLang="en-US" sz="1800"/>
          </a:p>
          <a:p>
            <a:pPr>
              <a:lnSpc>
                <a:spcPct val="90000"/>
              </a:lnSpc>
            </a:pPr>
            <a:endParaRPr lang="en-GB" altLang="en-US" sz="1800"/>
          </a:p>
          <a:p>
            <a:pPr>
              <a:lnSpc>
                <a:spcPct val="90000"/>
              </a:lnSpc>
            </a:pPr>
            <a:r>
              <a:rPr lang="en-GB" altLang="en-US" sz="1800"/>
              <a:t>The reflected light is therefore seen over an area of the surface as a </a:t>
            </a:r>
            <a:r>
              <a:rPr lang="en-GB" altLang="en-US" sz="1800" b="1"/>
              <a:t>highlight</a:t>
            </a:r>
            <a:r>
              <a:rPr lang="en-GB" altLang="en-US" sz="1800"/>
              <a:t>. The colour of this specularly reflected highlight is usually taken to be that of the light source. In diffuse reflection the reflected light is the colour of the surface. </a:t>
            </a:r>
          </a:p>
          <a:p>
            <a:pPr>
              <a:lnSpc>
                <a:spcPct val="90000"/>
              </a:lnSpc>
            </a:pPr>
            <a:endParaRPr lang="en-GB" altLang="en-US" sz="1800"/>
          </a:p>
          <a:p>
            <a:pPr>
              <a:lnSpc>
                <a:spcPct val="90000"/>
              </a:lnSpc>
            </a:pPr>
            <a:r>
              <a:rPr lang="en-GB" altLang="en-US" sz="1800"/>
              <a:t>In practice the distribution function for specularly reflected light is a complex function of </a:t>
            </a:r>
            <a:r>
              <a:rPr lang="en-GB" altLang="en-US" sz="1800" i="1"/>
              <a:t>Phi</a:t>
            </a:r>
            <a:r>
              <a:rPr lang="en-GB" altLang="en-US" sz="1800"/>
              <a:t> - the angle between the reflected ray and the viewing direction </a:t>
            </a:r>
            <a:r>
              <a:rPr lang="en-GB" altLang="en-US" sz="1800" b="1"/>
              <a:t>V</a:t>
            </a:r>
            <a:r>
              <a:rPr lang="en-GB" altLang="en-US" sz="1800"/>
              <a:t>. </a:t>
            </a:r>
          </a:p>
          <a:p>
            <a:pPr>
              <a:lnSpc>
                <a:spcPct val="90000"/>
              </a:lnSpc>
            </a:pPr>
            <a:endParaRPr lang="en-GB" altLang="en-US" sz="1800"/>
          </a:p>
          <a:p>
            <a:pPr>
              <a:lnSpc>
                <a:spcPct val="90000"/>
              </a:lnSpc>
            </a:pPr>
            <a:endParaRPr lang="en-GB" altLang="en-US" sz="1800"/>
          </a:p>
        </p:txBody>
      </p:sp>
      <p:grpSp>
        <p:nvGrpSpPr>
          <p:cNvPr id="1240087" name="Group 1047">
            <a:extLst>
              <a:ext uri="{FF2B5EF4-FFF2-40B4-BE49-F238E27FC236}">
                <a16:creationId xmlns:a16="http://schemas.microsoft.com/office/drawing/2014/main" id="{14C69241-5D3E-4554-BD5D-452076D90860}"/>
              </a:ext>
            </a:extLst>
          </p:cNvPr>
          <p:cNvGrpSpPr>
            <a:grpSpLocks/>
          </p:cNvGrpSpPr>
          <p:nvPr/>
        </p:nvGrpSpPr>
        <p:grpSpPr bwMode="auto">
          <a:xfrm>
            <a:off x="1676400" y="2209800"/>
            <a:ext cx="5067300" cy="1651000"/>
            <a:chOff x="2568" y="1248"/>
            <a:chExt cx="3192" cy="1040"/>
          </a:xfrm>
        </p:grpSpPr>
        <p:sp>
          <p:nvSpPr>
            <p:cNvPr id="1240088" name="Line 1048">
              <a:extLst>
                <a:ext uri="{FF2B5EF4-FFF2-40B4-BE49-F238E27FC236}">
                  <a16:creationId xmlns:a16="http://schemas.microsoft.com/office/drawing/2014/main" id="{437DA5DF-6E69-4996-8D91-A076C0A53B45}"/>
                </a:ext>
              </a:extLst>
            </p:cNvPr>
            <p:cNvSpPr>
              <a:spLocks noChangeShapeType="1"/>
            </p:cNvSpPr>
            <p:nvPr/>
          </p:nvSpPr>
          <p:spPr bwMode="auto">
            <a:xfrm>
              <a:off x="4959" y="1357"/>
              <a:ext cx="0"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89" name="Rectangle 1049">
              <a:extLst>
                <a:ext uri="{FF2B5EF4-FFF2-40B4-BE49-F238E27FC236}">
                  <a16:creationId xmlns:a16="http://schemas.microsoft.com/office/drawing/2014/main" id="{A9BC3E2A-CA02-4A0B-99F4-1B12132B4770}"/>
                </a:ext>
              </a:extLst>
            </p:cNvPr>
            <p:cNvSpPr>
              <a:spLocks noChangeArrowheads="1"/>
            </p:cNvSpPr>
            <p:nvPr/>
          </p:nvSpPr>
          <p:spPr bwMode="auto">
            <a:xfrm>
              <a:off x="3158" y="1726"/>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V</a:t>
              </a:r>
            </a:p>
          </p:txBody>
        </p:sp>
        <p:sp>
          <p:nvSpPr>
            <p:cNvPr id="1240090" name="Line 1050">
              <a:extLst>
                <a:ext uri="{FF2B5EF4-FFF2-40B4-BE49-F238E27FC236}">
                  <a16:creationId xmlns:a16="http://schemas.microsoft.com/office/drawing/2014/main" id="{FCE8BD26-916A-4CE1-8728-1EEAD22F24EE}"/>
                </a:ext>
              </a:extLst>
            </p:cNvPr>
            <p:cNvSpPr>
              <a:spLocks noChangeShapeType="1"/>
            </p:cNvSpPr>
            <p:nvPr/>
          </p:nvSpPr>
          <p:spPr bwMode="auto">
            <a:xfrm>
              <a:off x="3210" y="2249"/>
              <a:ext cx="2206"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1" name="Line 1051">
              <a:extLst>
                <a:ext uri="{FF2B5EF4-FFF2-40B4-BE49-F238E27FC236}">
                  <a16:creationId xmlns:a16="http://schemas.microsoft.com/office/drawing/2014/main" id="{14EF3537-3183-46F1-8535-F191C6DA60E8}"/>
                </a:ext>
              </a:extLst>
            </p:cNvPr>
            <p:cNvSpPr>
              <a:spLocks noChangeShapeType="1"/>
            </p:cNvSpPr>
            <p:nvPr/>
          </p:nvSpPr>
          <p:spPr bwMode="auto">
            <a:xfrm>
              <a:off x="4270" y="1627"/>
              <a:ext cx="0" cy="618"/>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2" name="Line 1052">
              <a:extLst>
                <a:ext uri="{FF2B5EF4-FFF2-40B4-BE49-F238E27FC236}">
                  <a16:creationId xmlns:a16="http://schemas.microsoft.com/office/drawing/2014/main" id="{15FA5815-CFB9-4AB9-B774-AAE606081AFC}"/>
                </a:ext>
              </a:extLst>
            </p:cNvPr>
            <p:cNvSpPr>
              <a:spLocks noChangeShapeType="1"/>
            </p:cNvSpPr>
            <p:nvPr/>
          </p:nvSpPr>
          <p:spPr bwMode="auto">
            <a:xfrm>
              <a:off x="4835" y="1437"/>
              <a:ext cx="248"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3" name="Line 1053">
              <a:extLst>
                <a:ext uri="{FF2B5EF4-FFF2-40B4-BE49-F238E27FC236}">
                  <a16:creationId xmlns:a16="http://schemas.microsoft.com/office/drawing/2014/main" id="{34C62A27-EA7F-4264-A717-7C7493D0AA4A}"/>
                </a:ext>
              </a:extLst>
            </p:cNvPr>
            <p:cNvSpPr>
              <a:spLocks noChangeShapeType="1"/>
            </p:cNvSpPr>
            <p:nvPr/>
          </p:nvSpPr>
          <p:spPr bwMode="auto">
            <a:xfrm flipH="1">
              <a:off x="4828" y="1357"/>
              <a:ext cx="263"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4" name="Line 1054">
              <a:extLst>
                <a:ext uri="{FF2B5EF4-FFF2-40B4-BE49-F238E27FC236}">
                  <a16:creationId xmlns:a16="http://schemas.microsoft.com/office/drawing/2014/main" id="{4DCCBCA1-372F-47FB-A04D-243019EBC56D}"/>
                </a:ext>
              </a:extLst>
            </p:cNvPr>
            <p:cNvSpPr>
              <a:spLocks noChangeShapeType="1"/>
            </p:cNvSpPr>
            <p:nvPr/>
          </p:nvSpPr>
          <p:spPr bwMode="auto">
            <a:xfrm flipH="1" flipV="1">
              <a:off x="4828" y="1351"/>
              <a:ext cx="263" cy="173"/>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5" name="Line 1055">
              <a:extLst>
                <a:ext uri="{FF2B5EF4-FFF2-40B4-BE49-F238E27FC236}">
                  <a16:creationId xmlns:a16="http://schemas.microsoft.com/office/drawing/2014/main" id="{2990D638-24A1-4267-B9EB-EF37B36FA7A5}"/>
                </a:ext>
              </a:extLst>
            </p:cNvPr>
            <p:cNvSpPr>
              <a:spLocks noChangeShapeType="1"/>
            </p:cNvSpPr>
            <p:nvPr/>
          </p:nvSpPr>
          <p:spPr bwMode="auto">
            <a:xfrm flipV="1">
              <a:off x="4274" y="1662"/>
              <a:ext cx="674"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096" name="Rectangle 1056">
              <a:extLst>
                <a:ext uri="{FF2B5EF4-FFF2-40B4-BE49-F238E27FC236}">
                  <a16:creationId xmlns:a16="http://schemas.microsoft.com/office/drawing/2014/main" id="{2D1B8F18-E870-474B-998D-9671E09B1148}"/>
                </a:ext>
              </a:extLst>
            </p:cNvPr>
            <p:cNvSpPr>
              <a:spLocks noChangeArrowheads="1"/>
            </p:cNvSpPr>
            <p:nvPr/>
          </p:nvSpPr>
          <p:spPr bwMode="auto">
            <a:xfrm>
              <a:off x="5121" y="1248"/>
              <a:ext cx="639"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sp>
          <p:nvSpPr>
            <p:cNvPr id="1240097" name="Rectangle 1057">
              <a:extLst>
                <a:ext uri="{FF2B5EF4-FFF2-40B4-BE49-F238E27FC236}">
                  <a16:creationId xmlns:a16="http://schemas.microsoft.com/office/drawing/2014/main" id="{719D1D1D-E03A-48EE-B14F-4E9007564D24}"/>
                </a:ext>
              </a:extLst>
            </p:cNvPr>
            <p:cNvSpPr>
              <a:spLocks noChangeArrowheads="1"/>
            </p:cNvSpPr>
            <p:nvPr/>
          </p:nvSpPr>
          <p:spPr bwMode="auto">
            <a:xfrm>
              <a:off x="4179" y="1351"/>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N</a:t>
              </a:r>
            </a:p>
          </p:txBody>
        </p:sp>
        <p:sp>
          <p:nvSpPr>
            <p:cNvPr id="1240098" name="Rectangle 1058">
              <a:extLst>
                <a:ext uri="{FF2B5EF4-FFF2-40B4-BE49-F238E27FC236}">
                  <a16:creationId xmlns:a16="http://schemas.microsoft.com/office/drawing/2014/main" id="{3EDF3C89-B640-44C8-AFB8-CEA31FB6AEA2}"/>
                </a:ext>
              </a:extLst>
            </p:cNvPr>
            <p:cNvSpPr>
              <a:spLocks noChangeArrowheads="1"/>
            </p:cNvSpPr>
            <p:nvPr/>
          </p:nvSpPr>
          <p:spPr bwMode="auto">
            <a:xfrm>
              <a:off x="4986" y="1559"/>
              <a:ext cx="21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a:t>
              </a:r>
            </a:p>
          </p:txBody>
        </p:sp>
        <p:sp>
          <p:nvSpPr>
            <p:cNvPr id="1240099" name="Line 1059">
              <a:extLst>
                <a:ext uri="{FF2B5EF4-FFF2-40B4-BE49-F238E27FC236}">
                  <a16:creationId xmlns:a16="http://schemas.microsoft.com/office/drawing/2014/main" id="{3DD56E6B-6274-423A-9B16-B10F2BE8F416}"/>
                </a:ext>
              </a:extLst>
            </p:cNvPr>
            <p:cNvSpPr>
              <a:spLocks noChangeShapeType="1"/>
            </p:cNvSpPr>
            <p:nvPr/>
          </p:nvSpPr>
          <p:spPr bwMode="auto">
            <a:xfrm flipH="1" flipV="1">
              <a:off x="3416" y="1662"/>
              <a:ext cx="858"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0" name="Rectangle 1060">
              <a:extLst>
                <a:ext uri="{FF2B5EF4-FFF2-40B4-BE49-F238E27FC236}">
                  <a16:creationId xmlns:a16="http://schemas.microsoft.com/office/drawing/2014/main" id="{2BC25B7D-16DA-48E4-8328-11C4F861A035}"/>
                </a:ext>
              </a:extLst>
            </p:cNvPr>
            <p:cNvSpPr>
              <a:spLocks noChangeArrowheads="1"/>
            </p:cNvSpPr>
            <p:nvPr/>
          </p:nvSpPr>
          <p:spPr bwMode="auto">
            <a:xfrm>
              <a:off x="3370" y="1392"/>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R</a:t>
              </a:r>
            </a:p>
          </p:txBody>
        </p:sp>
        <p:sp>
          <p:nvSpPr>
            <p:cNvPr id="1240101" name="Line 1061">
              <a:extLst>
                <a:ext uri="{FF2B5EF4-FFF2-40B4-BE49-F238E27FC236}">
                  <a16:creationId xmlns:a16="http://schemas.microsoft.com/office/drawing/2014/main" id="{199A90AE-DAA0-46EC-9EA4-40CB49F75818}"/>
                </a:ext>
              </a:extLst>
            </p:cNvPr>
            <p:cNvSpPr>
              <a:spLocks noChangeShapeType="1"/>
            </p:cNvSpPr>
            <p:nvPr/>
          </p:nvSpPr>
          <p:spPr bwMode="auto">
            <a:xfrm flipH="1" flipV="1">
              <a:off x="3288" y="1870"/>
              <a:ext cx="986" cy="382"/>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2" name="Line 1062">
              <a:extLst>
                <a:ext uri="{FF2B5EF4-FFF2-40B4-BE49-F238E27FC236}">
                  <a16:creationId xmlns:a16="http://schemas.microsoft.com/office/drawing/2014/main" id="{D9E00351-7E7F-4697-A22D-D69FD59EF1DB}"/>
                </a:ext>
              </a:extLst>
            </p:cNvPr>
            <p:cNvSpPr>
              <a:spLocks noChangeShapeType="1"/>
            </p:cNvSpPr>
            <p:nvPr/>
          </p:nvSpPr>
          <p:spPr bwMode="auto">
            <a:xfrm>
              <a:off x="2918" y="1608"/>
              <a:ext cx="121" cy="11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3" name="Line 1063">
              <a:extLst>
                <a:ext uri="{FF2B5EF4-FFF2-40B4-BE49-F238E27FC236}">
                  <a16:creationId xmlns:a16="http://schemas.microsoft.com/office/drawing/2014/main" id="{7CD78A1C-226D-4F71-947F-E4DBCCD623E9}"/>
                </a:ext>
              </a:extLst>
            </p:cNvPr>
            <p:cNvSpPr>
              <a:spLocks noChangeShapeType="1"/>
            </p:cNvSpPr>
            <p:nvPr/>
          </p:nvSpPr>
          <p:spPr bwMode="auto">
            <a:xfrm>
              <a:off x="2918" y="1604"/>
              <a:ext cx="1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4" name="Arc 1064">
              <a:extLst>
                <a:ext uri="{FF2B5EF4-FFF2-40B4-BE49-F238E27FC236}">
                  <a16:creationId xmlns:a16="http://schemas.microsoft.com/office/drawing/2014/main" id="{95001F21-E04C-456D-9A2F-A994926A0AD3}"/>
                </a:ext>
              </a:extLst>
            </p:cNvPr>
            <p:cNvSpPr>
              <a:spLocks/>
            </p:cNvSpPr>
            <p:nvPr/>
          </p:nvSpPr>
          <p:spPr bwMode="auto">
            <a:xfrm>
              <a:off x="3004" y="1609"/>
              <a:ext cx="39" cy="80"/>
            </a:xfrm>
            <a:custGeom>
              <a:avLst/>
              <a:gdLst>
                <a:gd name="G0" fmla="+- 21600 0 0"/>
                <a:gd name="G1" fmla="+- 21594 0 0"/>
                <a:gd name="G2" fmla="+- 21600 0 0"/>
                <a:gd name="T0" fmla="*/ 0 w 21600"/>
                <a:gd name="T1" fmla="*/ 21594 h 21594"/>
                <a:gd name="T2" fmla="*/ 21109 w 21600"/>
                <a:gd name="T3" fmla="*/ 0 h 21594"/>
                <a:gd name="T4" fmla="*/ 21600 w 21600"/>
                <a:gd name="T5" fmla="*/ 21594 h 21594"/>
              </a:gdLst>
              <a:ahLst/>
              <a:cxnLst>
                <a:cxn ang="0">
                  <a:pos x="T0" y="T1"/>
                </a:cxn>
                <a:cxn ang="0">
                  <a:pos x="T2" y="T3"/>
                </a:cxn>
                <a:cxn ang="0">
                  <a:pos x="T4" y="T5"/>
                </a:cxn>
              </a:cxnLst>
              <a:rect l="0" t="0" r="r" b="b"/>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5" name="Rectangle 1065">
              <a:extLst>
                <a:ext uri="{FF2B5EF4-FFF2-40B4-BE49-F238E27FC236}">
                  <a16:creationId xmlns:a16="http://schemas.microsoft.com/office/drawing/2014/main" id="{698F9B1F-4789-40D7-9ACB-2EB0058EF4B7}"/>
                </a:ext>
              </a:extLst>
            </p:cNvPr>
            <p:cNvSpPr>
              <a:spLocks noChangeArrowheads="1"/>
            </p:cNvSpPr>
            <p:nvPr/>
          </p:nvSpPr>
          <p:spPr bwMode="auto">
            <a:xfrm>
              <a:off x="2568" y="1457"/>
              <a:ext cx="38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eye</a:t>
              </a:r>
            </a:p>
          </p:txBody>
        </p:sp>
        <p:sp>
          <p:nvSpPr>
            <p:cNvPr id="1240106" name="Rectangle 1066">
              <a:extLst>
                <a:ext uri="{FF2B5EF4-FFF2-40B4-BE49-F238E27FC236}">
                  <a16:creationId xmlns:a16="http://schemas.microsoft.com/office/drawing/2014/main" id="{33946931-1F1B-4F92-99B1-9988E5E9A729}"/>
                </a:ext>
              </a:extLst>
            </p:cNvPr>
            <p:cNvSpPr>
              <a:spLocks noChangeArrowheads="1"/>
            </p:cNvSpPr>
            <p:nvPr/>
          </p:nvSpPr>
          <p:spPr bwMode="auto">
            <a:xfrm>
              <a:off x="4696" y="2040"/>
              <a:ext cx="68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1240107" name="Rectangle 1067">
              <a:extLst>
                <a:ext uri="{FF2B5EF4-FFF2-40B4-BE49-F238E27FC236}">
                  <a16:creationId xmlns:a16="http://schemas.microsoft.com/office/drawing/2014/main" id="{223F1D54-60A3-4442-96DD-A84B8B27C28A}"/>
                </a:ext>
              </a:extLst>
            </p:cNvPr>
            <p:cNvSpPr>
              <a:spLocks noChangeArrowheads="1"/>
            </p:cNvSpPr>
            <p:nvPr/>
          </p:nvSpPr>
          <p:spPr bwMode="auto">
            <a:xfrm>
              <a:off x="3552" y="1776"/>
              <a:ext cx="2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rgbClr val="000000"/>
                  </a:solidFill>
                  <a:latin typeface="Symbol" panose="05050102010706020507" pitchFamily="18" charset="2"/>
                </a:rPr>
                <a:t></a:t>
              </a:r>
              <a:endParaRPr lang="en-US" altLang="en-US">
                <a:solidFill>
                  <a:srgbClr val="000000"/>
                </a:solidFill>
                <a:latin typeface="Symbol" panose="05050102010706020507" pitchFamily="18" charset="2"/>
              </a:endParaRPr>
            </a:p>
          </p:txBody>
        </p:sp>
        <p:sp>
          <p:nvSpPr>
            <p:cNvPr id="1240108" name="Arc 1068">
              <a:extLst>
                <a:ext uri="{FF2B5EF4-FFF2-40B4-BE49-F238E27FC236}">
                  <a16:creationId xmlns:a16="http://schemas.microsoft.com/office/drawing/2014/main" id="{474E7C50-16F9-4AE8-8686-664DADC095D9}"/>
                </a:ext>
              </a:extLst>
            </p:cNvPr>
            <p:cNvSpPr>
              <a:spLocks/>
            </p:cNvSpPr>
            <p:nvPr/>
          </p:nvSpPr>
          <p:spPr bwMode="auto">
            <a:xfrm>
              <a:off x="4272" y="1921"/>
              <a:ext cx="188" cy="192"/>
            </a:xfrm>
            <a:custGeom>
              <a:avLst/>
              <a:gdLst>
                <a:gd name="G0" fmla="+- 0 0 0"/>
                <a:gd name="G1" fmla="+- 21600 0 0"/>
                <a:gd name="G2" fmla="+- 21600 0 0"/>
                <a:gd name="T0" fmla="*/ 0 w 21181"/>
                <a:gd name="T1" fmla="*/ 0 h 21600"/>
                <a:gd name="T2" fmla="*/ 21181 w 21181"/>
                <a:gd name="T3" fmla="*/ 17364 h 21600"/>
                <a:gd name="T4" fmla="*/ 0 w 21181"/>
                <a:gd name="T5" fmla="*/ 21600 h 21600"/>
              </a:gdLst>
              <a:ahLst/>
              <a:cxnLst>
                <a:cxn ang="0">
                  <a:pos x="T0" y="T1"/>
                </a:cxn>
                <a:cxn ang="0">
                  <a:pos x="T2" y="T3"/>
                </a:cxn>
                <a:cxn ang="0">
                  <a:pos x="T4" y="T5"/>
                </a:cxn>
              </a:cxnLst>
              <a:rect l="0" t="0" r="r" b="b"/>
              <a:pathLst>
                <a:path w="21181" h="21600" fill="none" extrusionOk="0">
                  <a:moveTo>
                    <a:pt x="-1" y="0"/>
                  </a:moveTo>
                  <a:cubicBezTo>
                    <a:pt x="10296" y="0"/>
                    <a:pt x="19161" y="7267"/>
                    <a:pt x="21180" y="17364"/>
                  </a:cubicBezTo>
                </a:path>
                <a:path w="21181" h="21600" stroke="0" extrusionOk="0">
                  <a:moveTo>
                    <a:pt x="-1" y="0"/>
                  </a:moveTo>
                  <a:cubicBezTo>
                    <a:pt x="10296" y="0"/>
                    <a:pt x="19161" y="7267"/>
                    <a:pt x="21180" y="17364"/>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09" name="Rectangle 1069">
              <a:extLst>
                <a:ext uri="{FF2B5EF4-FFF2-40B4-BE49-F238E27FC236}">
                  <a16:creationId xmlns:a16="http://schemas.microsoft.com/office/drawing/2014/main" id="{35DE6955-FF9B-40A0-99BE-1690C3C1E40C}"/>
                </a:ext>
              </a:extLst>
            </p:cNvPr>
            <p:cNvSpPr>
              <a:spLocks noChangeArrowheads="1"/>
            </p:cNvSpPr>
            <p:nvPr/>
          </p:nvSpPr>
          <p:spPr bwMode="auto">
            <a:xfrm>
              <a:off x="4320" y="1776"/>
              <a:ext cx="1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grpSp>
    </p:spTree>
  </p:cSld>
  <p:clrMapOvr>
    <a:masterClrMapping/>
  </p:clrMapOvr>
  <p:transition>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2" name="Rectangle 2">
            <a:extLst>
              <a:ext uri="{FF2B5EF4-FFF2-40B4-BE49-F238E27FC236}">
                <a16:creationId xmlns:a16="http://schemas.microsoft.com/office/drawing/2014/main" id="{D0DDA841-433F-45E2-9AA8-0C0CF0FFD600}"/>
              </a:ext>
            </a:extLst>
          </p:cNvPr>
          <p:cNvSpPr>
            <a:spLocks noGrp="1" noChangeArrowheads="1"/>
          </p:cNvSpPr>
          <p:nvPr>
            <p:ph type="title"/>
          </p:nvPr>
        </p:nvSpPr>
        <p:spPr/>
        <p:txBody>
          <a:bodyPr/>
          <a:lstStyle/>
          <a:p>
            <a:r>
              <a:rPr lang="en-IE" altLang="en-US"/>
              <a:t>Specular Reflection</a:t>
            </a:r>
            <a:endParaRPr lang="en-GB" altLang="en-US"/>
          </a:p>
        </p:txBody>
      </p:sp>
      <p:sp>
        <p:nvSpPr>
          <p:cNvPr id="1239043" name="Rectangle 3">
            <a:extLst>
              <a:ext uri="{FF2B5EF4-FFF2-40B4-BE49-F238E27FC236}">
                <a16:creationId xmlns:a16="http://schemas.microsoft.com/office/drawing/2014/main" id="{5A6424FB-5856-42ED-B2E9-AAF3B6538E7E}"/>
              </a:ext>
            </a:extLst>
          </p:cNvPr>
          <p:cNvSpPr>
            <a:spLocks noGrp="1" noChangeArrowheads="1"/>
          </p:cNvSpPr>
          <p:nvPr>
            <p:ph type="body" idx="1"/>
          </p:nvPr>
        </p:nvSpPr>
        <p:spPr>
          <a:xfrm>
            <a:off x="762000" y="1752600"/>
            <a:ext cx="3276600" cy="4343400"/>
          </a:xfrm>
        </p:spPr>
        <p:txBody>
          <a:bodyPr/>
          <a:lstStyle/>
          <a:p>
            <a:r>
              <a:rPr lang="en-IE" altLang="en-US">
                <a:latin typeface="Times New Roman" panose="02020603050405020304" pitchFamily="18" charset="0"/>
              </a:rPr>
              <a:t>Amount of light visible to viewer depends on the angle </a:t>
            </a:r>
            <a:r>
              <a:rPr lang="en-IE" altLang="en-US">
                <a:latin typeface="Times New Roman" panose="02020603050405020304" pitchFamily="18" charset="0"/>
                <a:sym typeface="Symbol" panose="05050102010706020507" pitchFamily="18" charset="2"/>
              </a:rPr>
              <a:t> between R and V: </a:t>
            </a:r>
          </a:p>
          <a:p>
            <a:endParaRPr lang="en-IE" altLang="en-US">
              <a:latin typeface="Times New Roman" panose="02020603050405020304" pitchFamily="18" charset="0"/>
              <a:sym typeface="Symbol" panose="05050102010706020507" pitchFamily="18" charset="2"/>
            </a:endParaRPr>
          </a:p>
          <a:p>
            <a:r>
              <a:rPr lang="en-GB" altLang="en-US">
                <a:solidFill>
                  <a:srgbClr val="000000"/>
                </a:solidFill>
                <a:latin typeface="Times New Roman" panose="02020603050405020304" pitchFamily="18" charset="0"/>
              </a:rPr>
              <a:t>I</a:t>
            </a:r>
            <a:r>
              <a:rPr lang="en-GB" altLang="en-US" baseline="-25000">
                <a:solidFill>
                  <a:srgbClr val="000000"/>
                </a:solidFill>
                <a:latin typeface="Times New Roman" panose="02020603050405020304" pitchFamily="18" charset="0"/>
              </a:rPr>
              <a:t>s</a:t>
            </a:r>
            <a:r>
              <a:rPr lang="en-GB" altLang="en-US">
                <a:solidFill>
                  <a:srgbClr val="000000"/>
                </a:solidFill>
                <a:latin typeface="Times New Roman" panose="02020603050405020304" pitchFamily="18" charset="0"/>
              </a:rPr>
              <a:t> = K</a:t>
            </a:r>
            <a:r>
              <a:rPr lang="en-GB" altLang="en-US" baseline="-25000">
                <a:solidFill>
                  <a:srgbClr val="000000"/>
                </a:solidFill>
                <a:latin typeface="Times New Roman" panose="02020603050405020304" pitchFamily="18" charset="0"/>
              </a:rPr>
              <a:t>s</a:t>
            </a:r>
            <a:r>
              <a:rPr lang="en-GB" altLang="en-US">
                <a:solidFill>
                  <a:srgbClr val="000000"/>
                </a:solidFill>
                <a:latin typeface="Times New Roman" panose="02020603050405020304" pitchFamily="18" charset="0"/>
              </a:rPr>
              <a:t>I</a:t>
            </a:r>
            <a:r>
              <a:rPr lang="en-GB" altLang="en-US" baseline="-25000">
                <a:solidFill>
                  <a:srgbClr val="000000"/>
                </a:solidFill>
                <a:latin typeface="Times New Roman" panose="02020603050405020304" pitchFamily="18" charset="0"/>
              </a:rPr>
              <a:t>i</a:t>
            </a:r>
            <a:r>
              <a:rPr lang="en-GB" altLang="en-US">
                <a:solidFill>
                  <a:srgbClr val="000000"/>
                </a:solidFill>
                <a:latin typeface="Times New Roman" panose="02020603050405020304" pitchFamily="18" charset="0"/>
              </a:rPr>
              <a:t>(cos</a:t>
            </a:r>
            <a:r>
              <a:rPr lang="en-GB" altLang="en-US">
                <a:solidFill>
                  <a:srgbClr val="000000"/>
                </a:solidFill>
                <a:latin typeface="Symbol" panose="05050102010706020507" pitchFamily="18" charset="2"/>
              </a:rPr>
              <a:t></a:t>
            </a:r>
            <a:r>
              <a:rPr lang="en-GB" altLang="en-US">
                <a:solidFill>
                  <a:srgbClr val="000000"/>
                </a:solidFill>
                <a:latin typeface="Times New Roman" panose="02020603050405020304" pitchFamily="18" charset="0"/>
              </a:rPr>
              <a:t>)</a:t>
            </a:r>
            <a:r>
              <a:rPr lang="en-GB" altLang="en-US" baseline="30000">
                <a:solidFill>
                  <a:srgbClr val="000000"/>
                </a:solidFill>
                <a:latin typeface="Times New Roman" panose="02020603050405020304" pitchFamily="18" charset="0"/>
              </a:rPr>
              <a:t>n</a:t>
            </a:r>
          </a:p>
          <a:p>
            <a:endParaRPr lang="en-GB" altLang="en-US">
              <a:solidFill>
                <a:srgbClr val="000000"/>
              </a:solidFill>
              <a:latin typeface="Times New Roman" panose="02020603050405020304" pitchFamily="18" charset="0"/>
            </a:endParaRPr>
          </a:p>
          <a:p>
            <a:r>
              <a:rPr lang="en-GB" altLang="en-US">
                <a:solidFill>
                  <a:srgbClr val="000000"/>
                </a:solidFill>
                <a:latin typeface="Times New Roman" panose="02020603050405020304" pitchFamily="18" charset="0"/>
              </a:rPr>
              <a:t>n varies with material, large n: shiny, small n: dull</a:t>
            </a:r>
          </a:p>
        </p:txBody>
      </p:sp>
      <p:sp>
        <p:nvSpPr>
          <p:cNvPr id="1239044" name="Rectangle 4">
            <a:extLst>
              <a:ext uri="{FF2B5EF4-FFF2-40B4-BE49-F238E27FC236}">
                <a16:creationId xmlns:a16="http://schemas.microsoft.com/office/drawing/2014/main" id="{2ECCA1E9-82D8-4EFA-9B65-822177C63685}"/>
              </a:ext>
            </a:extLst>
          </p:cNvPr>
          <p:cNvSpPr>
            <a:spLocks noChangeArrowheads="1"/>
          </p:cNvSpPr>
          <p:nvPr/>
        </p:nvSpPr>
        <p:spPr bwMode="auto">
          <a:xfrm>
            <a:off x="4152900" y="3581400"/>
            <a:ext cx="457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b="0">
                <a:solidFill>
                  <a:srgbClr val="000000"/>
                </a:solidFill>
              </a:rPr>
              <a:t>V = Direction to the viewer (COP)</a:t>
            </a:r>
          </a:p>
          <a:p>
            <a:pPr eaLnBrk="0" hangingPunct="0"/>
            <a:r>
              <a:rPr lang="en-GB" altLang="en-US" sz="2000" b="0">
                <a:solidFill>
                  <a:srgbClr val="000000"/>
                </a:solidFill>
              </a:rPr>
              <a:t>R = Direction of perfect reflected light</a:t>
            </a:r>
          </a:p>
          <a:p>
            <a:pPr eaLnBrk="0" hangingPunct="0"/>
            <a:r>
              <a:rPr lang="en-GB" altLang="en-US" sz="2000" b="0">
                <a:solidFill>
                  <a:srgbClr val="000000"/>
                </a:solidFill>
              </a:rPr>
              <a:t>N = Surface normal</a:t>
            </a:r>
          </a:p>
          <a:p>
            <a:pPr eaLnBrk="0" hangingPunct="0"/>
            <a:r>
              <a:rPr lang="en-GB" altLang="en-US" sz="2000" b="0">
                <a:solidFill>
                  <a:srgbClr val="000000"/>
                </a:solidFill>
              </a:rPr>
              <a:t>L = Direction of light source</a:t>
            </a:r>
          </a:p>
          <a:p>
            <a:pPr eaLnBrk="0" hangingPunct="0"/>
            <a:r>
              <a:rPr lang="en-GB" altLang="en-US" sz="2000" b="0">
                <a:solidFill>
                  <a:srgbClr val="000000"/>
                </a:solidFill>
              </a:rPr>
              <a:t>I</a:t>
            </a:r>
            <a:r>
              <a:rPr lang="en-GB" altLang="en-US" sz="2000" b="0" baseline="-25000">
                <a:solidFill>
                  <a:srgbClr val="000000"/>
                </a:solidFill>
              </a:rPr>
              <a:t>i</a:t>
            </a:r>
            <a:r>
              <a:rPr lang="en-GB" altLang="en-US" sz="2000" b="0">
                <a:solidFill>
                  <a:srgbClr val="000000"/>
                </a:solidFill>
              </a:rPr>
              <a:t> = Intensity of the incident light </a:t>
            </a:r>
          </a:p>
          <a:p>
            <a:pPr eaLnBrk="0" hangingPunct="0"/>
            <a:r>
              <a:rPr lang="en-GB" altLang="en-US" sz="2000" b="0">
                <a:solidFill>
                  <a:srgbClr val="000000"/>
                </a:solidFill>
              </a:rPr>
              <a:t>K</a:t>
            </a:r>
            <a:r>
              <a:rPr lang="en-GB" altLang="en-US" sz="2000" b="0" baseline="-25000">
                <a:solidFill>
                  <a:srgbClr val="000000"/>
                </a:solidFill>
              </a:rPr>
              <a:t>s</a:t>
            </a:r>
            <a:r>
              <a:rPr lang="en-GB" altLang="en-US" sz="2000" b="0">
                <a:solidFill>
                  <a:srgbClr val="000000"/>
                </a:solidFill>
              </a:rPr>
              <a:t> = Specular reflection coefficient</a:t>
            </a:r>
          </a:p>
          <a:p>
            <a:pPr eaLnBrk="0" hangingPunct="0"/>
            <a:r>
              <a:rPr lang="en-GB" altLang="en-US">
                <a:solidFill>
                  <a:srgbClr val="000000"/>
                </a:solidFill>
              </a:rPr>
              <a:t>I</a:t>
            </a:r>
            <a:r>
              <a:rPr lang="en-GB" altLang="en-US" baseline="-25000">
                <a:solidFill>
                  <a:srgbClr val="000000"/>
                </a:solidFill>
              </a:rPr>
              <a:t>s</a:t>
            </a:r>
            <a:r>
              <a:rPr lang="en-GB" altLang="en-US" sz="2000" b="0">
                <a:solidFill>
                  <a:srgbClr val="000000"/>
                </a:solidFill>
              </a:rPr>
              <a:t> = Reflected intensity</a:t>
            </a:r>
          </a:p>
        </p:txBody>
      </p:sp>
      <p:grpSp>
        <p:nvGrpSpPr>
          <p:cNvPr id="1239045" name="Group 5">
            <a:extLst>
              <a:ext uri="{FF2B5EF4-FFF2-40B4-BE49-F238E27FC236}">
                <a16:creationId xmlns:a16="http://schemas.microsoft.com/office/drawing/2014/main" id="{BB5E6368-FAD4-4DCD-8721-59EC0A67C998}"/>
              </a:ext>
            </a:extLst>
          </p:cNvPr>
          <p:cNvGrpSpPr>
            <a:grpSpLocks/>
          </p:cNvGrpSpPr>
          <p:nvPr/>
        </p:nvGrpSpPr>
        <p:grpSpPr bwMode="auto">
          <a:xfrm>
            <a:off x="3657600" y="1828800"/>
            <a:ext cx="5067300" cy="1651000"/>
            <a:chOff x="2568" y="1248"/>
            <a:chExt cx="3192" cy="1040"/>
          </a:xfrm>
        </p:grpSpPr>
        <p:sp>
          <p:nvSpPr>
            <p:cNvPr id="1239046" name="Line 6">
              <a:extLst>
                <a:ext uri="{FF2B5EF4-FFF2-40B4-BE49-F238E27FC236}">
                  <a16:creationId xmlns:a16="http://schemas.microsoft.com/office/drawing/2014/main" id="{87C44C58-56A6-4625-A4B4-0B4885EEF4B1}"/>
                </a:ext>
              </a:extLst>
            </p:cNvPr>
            <p:cNvSpPr>
              <a:spLocks noChangeShapeType="1"/>
            </p:cNvSpPr>
            <p:nvPr/>
          </p:nvSpPr>
          <p:spPr bwMode="auto">
            <a:xfrm>
              <a:off x="4959" y="1357"/>
              <a:ext cx="0"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47" name="Rectangle 7">
              <a:extLst>
                <a:ext uri="{FF2B5EF4-FFF2-40B4-BE49-F238E27FC236}">
                  <a16:creationId xmlns:a16="http://schemas.microsoft.com/office/drawing/2014/main" id="{1E6C7DEE-C941-474B-A0B9-BFB8BA5C30D3}"/>
                </a:ext>
              </a:extLst>
            </p:cNvPr>
            <p:cNvSpPr>
              <a:spLocks noChangeArrowheads="1"/>
            </p:cNvSpPr>
            <p:nvPr/>
          </p:nvSpPr>
          <p:spPr bwMode="auto">
            <a:xfrm>
              <a:off x="3158" y="1726"/>
              <a:ext cx="22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V</a:t>
              </a:r>
            </a:p>
          </p:txBody>
        </p:sp>
        <p:sp>
          <p:nvSpPr>
            <p:cNvPr id="1239048" name="Line 8">
              <a:extLst>
                <a:ext uri="{FF2B5EF4-FFF2-40B4-BE49-F238E27FC236}">
                  <a16:creationId xmlns:a16="http://schemas.microsoft.com/office/drawing/2014/main" id="{868566A8-112D-4F50-A114-0D435B45D902}"/>
                </a:ext>
              </a:extLst>
            </p:cNvPr>
            <p:cNvSpPr>
              <a:spLocks noChangeShapeType="1"/>
            </p:cNvSpPr>
            <p:nvPr/>
          </p:nvSpPr>
          <p:spPr bwMode="auto">
            <a:xfrm>
              <a:off x="3210" y="2249"/>
              <a:ext cx="2206"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49" name="Line 9">
              <a:extLst>
                <a:ext uri="{FF2B5EF4-FFF2-40B4-BE49-F238E27FC236}">
                  <a16:creationId xmlns:a16="http://schemas.microsoft.com/office/drawing/2014/main" id="{454D4A6E-DB39-47E2-9867-F73C3E332E73}"/>
                </a:ext>
              </a:extLst>
            </p:cNvPr>
            <p:cNvSpPr>
              <a:spLocks noChangeShapeType="1"/>
            </p:cNvSpPr>
            <p:nvPr/>
          </p:nvSpPr>
          <p:spPr bwMode="auto">
            <a:xfrm>
              <a:off x="4270" y="1627"/>
              <a:ext cx="0" cy="618"/>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0" name="Line 10">
              <a:extLst>
                <a:ext uri="{FF2B5EF4-FFF2-40B4-BE49-F238E27FC236}">
                  <a16:creationId xmlns:a16="http://schemas.microsoft.com/office/drawing/2014/main" id="{ABAF8CE4-3A0D-41EC-BF68-0A4D03CD1F62}"/>
                </a:ext>
              </a:extLst>
            </p:cNvPr>
            <p:cNvSpPr>
              <a:spLocks noChangeShapeType="1"/>
            </p:cNvSpPr>
            <p:nvPr/>
          </p:nvSpPr>
          <p:spPr bwMode="auto">
            <a:xfrm>
              <a:off x="4835" y="1437"/>
              <a:ext cx="248"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1" name="Line 11">
              <a:extLst>
                <a:ext uri="{FF2B5EF4-FFF2-40B4-BE49-F238E27FC236}">
                  <a16:creationId xmlns:a16="http://schemas.microsoft.com/office/drawing/2014/main" id="{4C7A04C0-E7BE-46E3-9FAD-6BCEB0239DC4}"/>
                </a:ext>
              </a:extLst>
            </p:cNvPr>
            <p:cNvSpPr>
              <a:spLocks noChangeShapeType="1"/>
            </p:cNvSpPr>
            <p:nvPr/>
          </p:nvSpPr>
          <p:spPr bwMode="auto">
            <a:xfrm flipH="1">
              <a:off x="4828" y="1357"/>
              <a:ext cx="263"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2" name="Line 12">
              <a:extLst>
                <a:ext uri="{FF2B5EF4-FFF2-40B4-BE49-F238E27FC236}">
                  <a16:creationId xmlns:a16="http://schemas.microsoft.com/office/drawing/2014/main" id="{EB83FC19-0595-4D19-AB80-DEF9AD3F7CC6}"/>
                </a:ext>
              </a:extLst>
            </p:cNvPr>
            <p:cNvSpPr>
              <a:spLocks noChangeShapeType="1"/>
            </p:cNvSpPr>
            <p:nvPr/>
          </p:nvSpPr>
          <p:spPr bwMode="auto">
            <a:xfrm flipH="1" flipV="1">
              <a:off x="4828" y="1351"/>
              <a:ext cx="263" cy="173"/>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3" name="Line 13">
              <a:extLst>
                <a:ext uri="{FF2B5EF4-FFF2-40B4-BE49-F238E27FC236}">
                  <a16:creationId xmlns:a16="http://schemas.microsoft.com/office/drawing/2014/main" id="{031307A3-0436-406E-BFF3-026324675F56}"/>
                </a:ext>
              </a:extLst>
            </p:cNvPr>
            <p:cNvSpPr>
              <a:spLocks noChangeShapeType="1"/>
            </p:cNvSpPr>
            <p:nvPr/>
          </p:nvSpPr>
          <p:spPr bwMode="auto">
            <a:xfrm flipV="1">
              <a:off x="4274" y="1662"/>
              <a:ext cx="674"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4" name="Rectangle 14">
              <a:extLst>
                <a:ext uri="{FF2B5EF4-FFF2-40B4-BE49-F238E27FC236}">
                  <a16:creationId xmlns:a16="http://schemas.microsoft.com/office/drawing/2014/main" id="{3CB51B69-9BC7-4D8D-8582-CB30E1F64281}"/>
                </a:ext>
              </a:extLst>
            </p:cNvPr>
            <p:cNvSpPr>
              <a:spLocks noChangeArrowheads="1"/>
            </p:cNvSpPr>
            <p:nvPr/>
          </p:nvSpPr>
          <p:spPr bwMode="auto">
            <a:xfrm>
              <a:off x="5121" y="1248"/>
              <a:ext cx="639"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sp>
          <p:nvSpPr>
            <p:cNvPr id="1239055" name="Rectangle 15">
              <a:extLst>
                <a:ext uri="{FF2B5EF4-FFF2-40B4-BE49-F238E27FC236}">
                  <a16:creationId xmlns:a16="http://schemas.microsoft.com/office/drawing/2014/main" id="{98D55447-5CF2-480D-8F92-88FC045C8386}"/>
                </a:ext>
              </a:extLst>
            </p:cNvPr>
            <p:cNvSpPr>
              <a:spLocks noChangeArrowheads="1"/>
            </p:cNvSpPr>
            <p:nvPr/>
          </p:nvSpPr>
          <p:spPr bwMode="auto">
            <a:xfrm>
              <a:off x="4179" y="1351"/>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N</a:t>
              </a:r>
            </a:p>
          </p:txBody>
        </p:sp>
        <p:sp>
          <p:nvSpPr>
            <p:cNvPr id="1239056" name="Rectangle 16">
              <a:extLst>
                <a:ext uri="{FF2B5EF4-FFF2-40B4-BE49-F238E27FC236}">
                  <a16:creationId xmlns:a16="http://schemas.microsoft.com/office/drawing/2014/main" id="{04FF8600-A48C-4EF7-BA2B-D322C6F08E73}"/>
                </a:ext>
              </a:extLst>
            </p:cNvPr>
            <p:cNvSpPr>
              <a:spLocks noChangeArrowheads="1"/>
            </p:cNvSpPr>
            <p:nvPr/>
          </p:nvSpPr>
          <p:spPr bwMode="auto">
            <a:xfrm>
              <a:off x="4986" y="1559"/>
              <a:ext cx="21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a:t>
              </a:r>
            </a:p>
          </p:txBody>
        </p:sp>
        <p:sp>
          <p:nvSpPr>
            <p:cNvPr id="1239057" name="Line 17">
              <a:extLst>
                <a:ext uri="{FF2B5EF4-FFF2-40B4-BE49-F238E27FC236}">
                  <a16:creationId xmlns:a16="http://schemas.microsoft.com/office/drawing/2014/main" id="{CD1380DB-FA8C-471B-8C78-5D7F938089AB}"/>
                </a:ext>
              </a:extLst>
            </p:cNvPr>
            <p:cNvSpPr>
              <a:spLocks noChangeShapeType="1"/>
            </p:cNvSpPr>
            <p:nvPr/>
          </p:nvSpPr>
          <p:spPr bwMode="auto">
            <a:xfrm flipH="1" flipV="1">
              <a:off x="3416" y="1662"/>
              <a:ext cx="858"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58" name="Rectangle 18">
              <a:extLst>
                <a:ext uri="{FF2B5EF4-FFF2-40B4-BE49-F238E27FC236}">
                  <a16:creationId xmlns:a16="http://schemas.microsoft.com/office/drawing/2014/main" id="{5AA282A2-54C7-4916-AAFB-8639BAB0F75B}"/>
                </a:ext>
              </a:extLst>
            </p:cNvPr>
            <p:cNvSpPr>
              <a:spLocks noChangeArrowheads="1"/>
            </p:cNvSpPr>
            <p:nvPr/>
          </p:nvSpPr>
          <p:spPr bwMode="auto">
            <a:xfrm>
              <a:off x="3370" y="1392"/>
              <a:ext cx="23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R</a:t>
              </a:r>
            </a:p>
          </p:txBody>
        </p:sp>
        <p:sp>
          <p:nvSpPr>
            <p:cNvPr id="1239059" name="Line 19">
              <a:extLst>
                <a:ext uri="{FF2B5EF4-FFF2-40B4-BE49-F238E27FC236}">
                  <a16:creationId xmlns:a16="http://schemas.microsoft.com/office/drawing/2014/main" id="{DADFC3D3-27D7-4882-8119-63C0EE06887D}"/>
                </a:ext>
              </a:extLst>
            </p:cNvPr>
            <p:cNvSpPr>
              <a:spLocks noChangeShapeType="1"/>
            </p:cNvSpPr>
            <p:nvPr/>
          </p:nvSpPr>
          <p:spPr bwMode="auto">
            <a:xfrm flipH="1" flipV="1">
              <a:off x="3288" y="1870"/>
              <a:ext cx="986" cy="382"/>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60" name="Line 20">
              <a:extLst>
                <a:ext uri="{FF2B5EF4-FFF2-40B4-BE49-F238E27FC236}">
                  <a16:creationId xmlns:a16="http://schemas.microsoft.com/office/drawing/2014/main" id="{9FE032CF-534B-430C-B445-5B81A46E177C}"/>
                </a:ext>
              </a:extLst>
            </p:cNvPr>
            <p:cNvSpPr>
              <a:spLocks noChangeShapeType="1"/>
            </p:cNvSpPr>
            <p:nvPr/>
          </p:nvSpPr>
          <p:spPr bwMode="auto">
            <a:xfrm>
              <a:off x="2918" y="1608"/>
              <a:ext cx="121" cy="11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61" name="Line 21">
              <a:extLst>
                <a:ext uri="{FF2B5EF4-FFF2-40B4-BE49-F238E27FC236}">
                  <a16:creationId xmlns:a16="http://schemas.microsoft.com/office/drawing/2014/main" id="{F0B67F8D-3BEF-45DC-9EFB-1916607E1EDA}"/>
                </a:ext>
              </a:extLst>
            </p:cNvPr>
            <p:cNvSpPr>
              <a:spLocks noChangeShapeType="1"/>
            </p:cNvSpPr>
            <p:nvPr/>
          </p:nvSpPr>
          <p:spPr bwMode="auto">
            <a:xfrm>
              <a:off x="2918" y="1604"/>
              <a:ext cx="1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62" name="Arc 22">
              <a:extLst>
                <a:ext uri="{FF2B5EF4-FFF2-40B4-BE49-F238E27FC236}">
                  <a16:creationId xmlns:a16="http://schemas.microsoft.com/office/drawing/2014/main" id="{477F7FB9-C691-4910-A1DC-F452BB8A6DF0}"/>
                </a:ext>
              </a:extLst>
            </p:cNvPr>
            <p:cNvSpPr>
              <a:spLocks/>
            </p:cNvSpPr>
            <p:nvPr/>
          </p:nvSpPr>
          <p:spPr bwMode="auto">
            <a:xfrm>
              <a:off x="3004" y="1609"/>
              <a:ext cx="39" cy="80"/>
            </a:xfrm>
            <a:custGeom>
              <a:avLst/>
              <a:gdLst>
                <a:gd name="G0" fmla="+- 21600 0 0"/>
                <a:gd name="G1" fmla="+- 21594 0 0"/>
                <a:gd name="G2" fmla="+- 21600 0 0"/>
                <a:gd name="T0" fmla="*/ 0 w 21600"/>
                <a:gd name="T1" fmla="*/ 21594 h 21594"/>
                <a:gd name="T2" fmla="*/ 21109 w 21600"/>
                <a:gd name="T3" fmla="*/ 0 h 21594"/>
                <a:gd name="T4" fmla="*/ 21600 w 21600"/>
                <a:gd name="T5" fmla="*/ 21594 h 21594"/>
              </a:gdLst>
              <a:ahLst/>
              <a:cxnLst>
                <a:cxn ang="0">
                  <a:pos x="T0" y="T1"/>
                </a:cxn>
                <a:cxn ang="0">
                  <a:pos x="T2" y="T3"/>
                </a:cxn>
                <a:cxn ang="0">
                  <a:pos x="T4" y="T5"/>
                </a:cxn>
              </a:cxnLst>
              <a:rect l="0" t="0" r="r" b="b"/>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63" name="Rectangle 23">
              <a:extLst>
                <a:ext uri="{FF2B5EF4-FFF2-40B4-BE49-F238E27FC236}">
                  <a16:creationId xmlns:a16="http://schemas.microsoft.com/office/drawing/2014/main" id="{69CD5088-4255-44D8-826A-AF44490F8DA6}"/>
                </a:ext>
              </a:extLst>
            </p:cNvPr>
            <p:cNvSpPr>
              <a:spLocks noChangeArrowheads="1"/>
            </p:cNvSpPr>
            <p:nvPr/>
          </p:nvSpPr>
          <p:spPr bwMode="auto">
            <a:xfrm>
              <a:off x="2568" y="1457"/>
              <a:ext cx="38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eye</a:t>
              </a:r>
            </a:p>
          </p:txBody>
        </p:sp>
        <p:sp>
          <p:nvSpPr>
            <p:cNvPr id="1239064" name="Rectangle 24">
              <a:extLst>
                <a:ext uri="{FF2B5EF4-FFF2-40B4-BE49-F238E27FC236}">
                  <a16:creationId xmlns:a16="http://schemas.microsoft.com/office/drawing/2014/main" id="{E5E6575F-9824-4F24-9CE5-8AAAF15FD86E}"/>
                </a:ext>
              </a:extLst>
            </p:cNvPr>
            <p:cNvSpPr>
              <a:spLocks noChangeArrowheads="1"/>
            </p:cNvSpPr>
            <p:nvPr/>
          </p:nvSpPr>
          <p:spPr bwMode="auto">
            <a:xfrm>
              <a:off x="4696" y="2040"/>
              <a:ext cx="683"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1239065" name="Rectangle 25">
              <a:extLst>
                <a:ext uri="{FF2B5EF4-FFF2-40B4-BE49-F238E27FC236}">
                  <a16:creationId xmlns:a16="http://schemas.microsoft.com/office/drawing/2014/main" id="{532DC912-08B7-4DC3-BC6F-4E512FBF743B}"/>
                </a:ext>
              </a:extLst>
            </p:cNvPr>
            <p:cNvSpPr>
              <a:spLocks noChangeArrowheads="1"/>
            </p:cNvSpPr>
            <p:nvPr/>
          </p:nvSpPr>
          <p:spPr bwMode="auto">
            <a:xfrm>
              <a:off x="3552" y="1776"/>
              <a:ext cx="2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rgbClr val="000000"/>
                  </a:solidFill>
                  <a:latin typeface="Symbol" panose="05050102010706020507" pitchFamily="18" charset="2"/>
                </a:rPr>
                <a:t></a:t>
              </a:r>
              <a:endParaRPr lang="en-US" altLang="en-US">
                <a:solidFill>
                  <a:srgbClr val="000000"/>
                </a:solidFill>
                <a:latin typeface="Symbol" panose="05050102010706020507" pitchFamily="18" charset="2"/>
              </a:endParaRPr>
            </a:p>
          </p:txBody>
        </p:sp>
        <p:sp>
          <p:nvSpPr>
            <p:cNvPr id="1239066" name="Arc 26">
              <a:extLst>
                <a:ext uri="{FF2B5EF4-FFF2-40B4-BE49-F238E27FC236}">
                  <a16:creationId xmlns:a16="http://schemas.microsoft.com/office/drawing/2014/main" id="{C6F71150-BC39-4B55-8075-001B1776F786}"/>
                </a:ext>
              </a:extLst>
            </p:cNvPr>
            <p:cNvSpPr>
              <a:spLocks/>
            </p:cNvSpPr>
            <p:nvPr/>
          </p:nvSpPr>
          <p:spPr bwMode="auto">
            <a:xfrm>
              <a:off x="4272" y="1921"/>
              <a:ext cx="188" cy="192"/>
            </a:xfrm>
            <a:custGeom>
              <a:avLst/>
              <a:gdLst>
                <a:gd name="G0" fmla="+- 0 0 0"/>
                <a:gd name="G1" fmla="+- 21600 0 0"/>
                <a:gd name="G2" fmla="+- 21600 0 0"/>
                <a:gd name="T0" fmla="*/ 0 w 21181"/>
                <a:gd name="T1" fmla="*/ 0 h 21600"/>
                <a:gd name="T2" fmla="*/ 21181 w 21181"/>
                <a:gd name="T3" fmla="*/ 17364 h 21600"/>
                <a:gd name="T4" fmla="*/ 0 w 21181"/>
                <a:gd name="T5" fmla="*/ 21600 h 21600"/>
              </a:gdLst>
              <a:ahLst/>
              <a:cxnLst>
                <a:cxn ang="0">
                  <a:pos x="T0" y="T1"/>
                </a:cxn>
                <a:cxn ang="0">
                  <a:pos x="T2" y="T3"/>
                </a:cxn>
                <a:cxn ang="0">
                  <a:pos x="T4" y="T5"/>
                </a:cxn>
              </a:cxnLst>
              <a:rect l="0" t="0" r="r" b="b"/>
              <a:pathLst>
                <a:path w="21181" h="21600" fill="none" extrusionOk="0">
                  <a:moveTo>
                    <a:pt x="-1" y="0"/>
                  </a:moveTo>
                  <a:cubicBezTo>
                    <a:pt x="10296" y="0"/>
                    <a:pt x="19161" y="7267"/>
                    <a:pt x="21180" y="17364"/>
                  </a:cubicBezTo>
                </a:path>
                <a:path w="21181" h="21600" stroke="0" extrusionOk="0">
                  <a:moveTo>
                    <a:pt x="-1" y="0"/>
                  </a:moveTo>
                  <a:cubicBezTo>
                    <a:pt x="10296" y="0"/>
                    <a:pt x="19161" y="7267"/>
                    <a:pt x="21180" y="17364"/>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067" name="Rectangle 27">
              <a:extLst>
                <a:ext uri="{FF2B5EF4-FFF2-40B4-BE49-F238E27FC236}">
                  <a16:creationId xmlns:a16="http://schemas.microsoft.com/office/drawing/2014/main" id="{02F7BF25-3E0A-4217-A61F-8A438913F6F0}"/>
                </a:ext>
              </a:extLst>
            </p:cNvPr>
            <p:cNvSpPr>
              <a:spLocks noChangeArrowheads="1"/>
            </p:cNvSpPr>
            <p:nvPr/>
          </p:nvSpPr>
          <p:spPr bwMode="auto">
            <a:xfrm>
              <a:off x="4320" y="1776"/>
              <a:ext cx="1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grpSp>
    </p:spTree>
  </p:cSld>
  <p:clrMapOvr>
    <a:masterClrMapping/>
  </p:clrMapOvr>
  <p:transition>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4" name="Rectangle 1026">
            <a:extLst>
              <a:ext uri="{FF2B5EF4-FFF2-40B4-BE49-F238E27FC236}">
                <a16:creationId xmlns:a16="http://schemas.microsoft.com/office/drawing/2014/main" id="{9C163E4D-C50D-4B36-A51A-2B51CB8B61BC}"/>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395" name="Rectangle 1027">
            <a:extLst>
              <a:ext uri="{FF2B5EF4-FFF2-40B4-BE49-F238E27FC236}">
                <a16:creationId xmlns:a16="http://schemas.microsoft.com/office/drawing/2014/main" id="{91D2DA1F-D6B0-4DA4-BCDC-3B40FDCEDE23}"/>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396" name="Rectangle 1028">
            <a:extLst>
              <a:ext uri="{FF2B5EF4-FFF2-40B4-BE49-F238E27FC236}">
                <a16:creationId xmlns:a16="http://schemas.microsoft.com/office/drawing/2014/main" id="{FE2BDB94-BEE4-42E3-9BE5-9420FD10F039}"/>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397" name="Rectangle 1029">
            <a:extLst>
              <a:ext uri="{FF2B5EF4-FFF2-40B4-BE49-F238E27FC236}">
                <a16:creationId xmlns:a16="http://schemas.microsoft.com/office/drawing/2014/main" id="{0539FD9B-637E-4744-A6A9-C46C17F4B2B1}"/>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398" name="Rectangle 1030">
            <a:extLst>
              <a:ext uri="{FF2B5EF4-FFF2-40B4-BE49-F238E27FC236}">
                <a16:creationId xmlns:a16="http://schemas.microsoft.com/office/drawing/2014/main" id="{BD797760-3575-4290-B82D-AE06A7F83CF3}"/>
              </a:ext>
            </a:extLst>
          </p:cNvPr>
          <p:cNvSpPr>
            <a:spLocks noGrp="1" noChangeArrowheads="1"/>
          </p:cNvSpPr>
          <p:nvPr>
            <p:ph type="title"/>
          </p:nvPr>
        </p:nvSpPr>
        <p:spPr/>
        <p:txBody>
          <a:bodyPr/>
          <a:lstStyle/>
          <a:p>
            <a:r>
              <a:rPr lang="en-GB" altLang="en-US"/>
              <a:t>Specular Reflection</a:t>
            </a:r>
          </a:p>
        </p:txBody>
      </p:sp>
      <p:sp>
        <p:nvSpPr>
          <p:cNvPr id="1211399" name="Rectangle 1031">
            <a:extLst>
              <a:ext uri="{FF2B5EF4-FFF2-40B4-BE49-F238E27FC236}">
                <a16:creationId xmlns:a16="http://schemas.microsoft.com/office/drawing/2014/main" id="{F041F537-FAF1-45F1-92DE-10740EEB4830}"/>
              </a:ext>
            </a:extLst>
          </p:cNvPr>
          <p:cNvSpPr>
            <a:spLocks noGrp="1" noChangeArrowheads="1"/>
          </p:cNvSpPr>
          <p:nvPr>
            <p:ph type="body" idx="1"/>
          </p:nvPr>
        </p:nvSpPr>
        <p:spPr>
          <a:xfrm>
            <a:off x="685800" y="1600200"/>
            <a:ext cx="4343400" cy="4343400"/>
          </a:xfrm>
        </p:spPr>
        <p:txBody>
          <a:bodyPr/>
          <a:lstStyle/>
          <a:p>
            <a:r>
              <a:rPr lang="en-GB" altLang="en-US" sz="2000"/>
              <a:t>In perfect specular reflection, light is reflected along the direction symmetric to the incoming light</a:t>
            </a:r>
          </a:p>
          <a:p>
            <a:endParaRPr lang="en-GB" altLang="en-US" sz="2000"/>
          </a:p>
          <a:p>
            <a:r>
              <a:rPr lang="en-GB" altLang="en-US" sz="2000"/>
              <a:t>In practice, light is reflected within a small angle of the perfect reflection direction - the intensity of the reflection tails off at the outside of the cone. This gives a narrow highlight for shiny surfaces, and a broad highlight for dull surfaces</a:t>
            </a:r>
          </a:p>
        </p:txBody>
      </p:sp>
      <p:sp>
        <p:nvSpPr>
          <p:cNvPr id="1211400" name="Oval 1032">
            <a:extLst>
              <a:ext uri="{FF2B5EF4-FFF2-40B4-BE49-F238E27FC236}">
                <a16:creationId xmlns:a16="http://schemas.microsoft.com/office/drawing/2014/main" id="{2E07BC04-694F-4F59-B03C-1B5065D1784F}"/>
              </a:ext>
            </a:extLst>
          </p:cNvPr>
          <p:cNvSpPr>
            <a:spLocks noChangeArrowheads="1"/>
          </p:cNvSpPr>
          <p:nvPr/>
        </p:nvSpPr>
        <p:spPr bwMode="auto">
          <a:xfrm>
            <a:off x="6462713" y="5942013"/>
            <a:ext cx="107950" cy="114300"/>
          </a:xfrm>
          <a:prstGeom prst="ellipse">
            <a:avLst/>
          </a:prstGeom>
          <a:solidFill>
            <a:srgbClr val="000000"/>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1" name="Line 1033">
            <a:extLst>
              <a:ext uri="{FF2B5EF4-FFF2-40B4-BE49-F238E27FC236}">
                <a16:creationId xmlns:a16="http://schemas.microsoft.com/office/drawing/2014/main" id="{388A3395-9091-4319-8D45-8E1A11DEC1FB}"/>
              </a:ext>
            </a:extLst>
          </p:cNvPr>
          <p:cNvSpPr>
            <a:spLocks noChangeShapeType="1"/>
          </p:cNvSpPr>
          <p:nvPr/>
        </p:nvSpPr>
        <p:spPr bwMode="auto">
          <a:xfrm>
            <a:off x="5002213" y="5999163"/>
            <a:ext cx="2967037"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2" name="Rectangle 1034">
            <a:extLst>
              <a:ext uri="{FF2B5EF4-FFF2-40B4-BE49-F238E27FC236}">
                <a16:creationId xmlns:a16="http://schemas.microsoft.com/office/drawing/2014/main" id="{91D58FA7-6729-4901-A129-ECD9B5FD19F5}"/>
              </a:ext>
            </a:extLst>
          </p:cNvPr>
          <p:cNvSpPr>
            <a:spLocks noChangeArrowheads="1"/>
          </p:cNvSpPr>
          <p:nvPr/>
        </p:nvSpPr>
        <p:spPr bwMode="auto">
          <a:xfrm>
            <a:off x="6186488" y="6145213"/>
            <a:ext cx="3238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grpSp>
        <p:nvGrpSpPr>
          <p:cNvPr id="1211403" name="Group 1035">
            <a:extLst>
              <a:ext uri="{FF2B5EF4-FFF2-40B4-BE49-F238E27FC236}">
                <a16:creationId xmlns:a16="http://schemas.microsoft.com/office/drawing/2014/main" id="{4F1CD8A8-BA37-41B5-91BF-538795C907C1}"/>
              </a:ext>
            </a:extLst>
          </p:cNvPr>
          <p:cNvGrpSpPr>
            <a:grpSpLocks/>
          </p:cNvGrpSpPr>
          <p:nvPr/>
        </p:nvGrpSpPr>
        <p:grpSpPr bwMode="auto">
          <a:xfrm>
            <a:off x="7605713" y="4300538"/>
            <a:ext cx="1535112" cy="698500"/>
            <a:chOff x="3564" y="1457"/>
            <a:chExt cx="967" cy="440"/>
          </a:xfrm>
        </p:grpSpPr>
        <p:sp>
          <p:nvSpPr>
            <p:cNvPr id="1211404" name="Line 1036">
              <a:extLst>
                <a:ext uri="{FF2B5EF4-FFF2-40B4-BE49-F238E27FC236}">
                  <a16:creationId xmlns:a16="http://schemas.microsoft.com/office/drawing/2014/main" id="{82FD7B37-BE45-43A8-9208-9926E4C3B7B7}"/>
                </a:ext>
              </a:extLst>
            </p:cNvPr>
            <p:cNvSpPr>
              <a:spLocks noChangeShapeType="1"/>
            </p:cNvSpPr>
            <p:nvPr/>
          </p:nvSpPr>
          <p:spPr bwMode="auto">
            <a:xfrm>
              <a:off x="3572" y="1644"/>
              <a:ext cx="221"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5" name="Line 1037">
              <a:extLst>
                <a:ext uri="{FF2B5EF4-FFF2-40B4-BE49-F238E27FC236}">
                  <a16:creationId xmlns:a16="http://schemas.microsoft.com/office/drawing/2014/main" id="{83B9EC78-BACB-4AB1-A03B-B2E0F9E5B06F}"/>
                </a:ext>
              </a:extLst>
            </p:cNvPr>
            <p:cNvSpPr>
              <a:spLocks noChangeShapeType="1"/>
            </p:cNvSpPr>
            <p:nvPr/>
          </p:nvSpPr>
          <p:spPr bwMode="auto">
            <a:xfrm flipH="1">
              <a:off x="3564" y="1568"/>
              <a:ext cx="237" cy="15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6" name="Line 1038">
              <a:extLst>
                <a:ext uri="{FF2B5EF4-FFF2-40B4-BE49-F238E27FC236}">
                  <a16:creationId xmlns:a16="http://schemas.microsoft.com/office/drawing/2014/main" id="{1DA59B6C-210A-44CC-9F5E-DAC16FDA58A3}"/>
                </a:ext>
              </a:extLst>
            </p:cNvPr>
            <p:cNvSpPr>
              <a:spLocks noChangeShapeType="1"/>
            </p:cNvSpPr>
            <p:nvPr/>
          </p:nvSpPr>
          <p:spPr bwMode="auto">
            <a:xfrm flipH="1" flipV="1">
              <a:off x="3564" y="1560"/>
              <a:ext cx="237" cy="16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7" name="Rectangle 1039">
              <a:extLst>
                <a:ext uri="{FF2B5EF4-FFF2-40B4-BE49-F238E27FC236}">
                  <a16:creationId xmlns:a16="http://schemas.microsoft.com/office/drawing/2014/main" id="{1D6092C8-6291-4E34-A6C1-A4532A9975E8}"/>
                </a:ext>
              </a:extLst>
            </p:cNvPr>
            <p:cNvSpPr>
              <a:spLocks noChangeArrowheads="1"/>
            </p:cNvSpPr>
            <p:nvPr/>
          </p:nvSpPr>
          <p:spPr bwMode="auto">
            <a:xfrm>
              <a:off x="3894" y="1457"/>
              <a:ext cx="637"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light</a:t>
              </a:r>
            </a:p>
            <a:p>
              <a:pPr eaLnBrk="0" hangingPunct="0"/>
              <a:r>
                <a:rPr lang="en-GB" altLang="en-US" sz="2000">
                  <a:solidFill>
                    <a:srgbClr val="000000"/>
                  </a:solidFill>
                  <a:latin typeface="Century Gothic" panose="020B0502020202020204" pitchFamily="34" charset="0"/>
                </a:rPr>
                <a:t>source</a:t>
              </a:r>
            </a:p>
          </p:txBody>
        </p:sp>
      </p:grpSp>
      <p:sp>
        <p:nvSpPr>
          <p:cNvPr id="1211408" name="Line 1040">
            <a:extLst>
              <a:ext uri="{FF2B5EF4-FFF2-40B4-BE49-F238E27FC236}">
                <a16:creationId xmlns:a16="http://schemas.microsoft.com/office/drawing/2014/main" id="{39C523A9-C770-4B24-B9B3-A841285F7C41}"/>
              </a:ext>
            </a:extLst>
          </p:cNvPr>
          <p:cNvSpPr>
            <a:spLocks noChangeShapeType="1"/>
          </p:cNvSpPr>
          <p:nvPr/>
        </p:nvSpPr>
        <p:spPr bwMode="auto">
          <a:xfrm flipH="1">
            <a:off x="6513513" y="4603750"/>
            <a:ext cx="1285875" cy="13398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09" name="Line 1041">
            <a:extLst>
              <a:ext uri="{FF2B5EF4-FFF2-40B4-BE49-F238E27FC236}">
                <a16:creationId xmlns:a16="http://schemas.microsoft.com/office/drawing/2014/main" id="{1B7460A1-6B48-4187-BE59-BAF8DED46C45}"/>
              </a:ext>
            </a:extLst>
          </p:cNvPr>
          <p:cNvSpPr>
            <a:spLocks noChangeShapeType="1"/>
          </p:cNvSpPr>
          <p:nvPr/>
        </p:nvSpPr>
        <p:spPr bwMode="auto">
          <a:xfrm flipH="1" flipV="1">
            <a:off x="5141913" y="4800600"/>
            <a:ext cx="1384300" cy="11557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10" name="Line 1042">
            <a:extLst>
              <a:ext uri="{FF2B5EF4-FFF2-40B4-BE49-F238E27FC236}">
                <a16:creationId xmlns:a16="http://schemas.microsoft.com/office/drawing/2014/main" id="{C47D185C-222C-43BF-938E-08BBBAA89E9A}"/>
              </a:ext>
            </a:extLst>
          </p:cNvPr>
          <p:cNvSpPr>
            <a:spLocks noChangeShapeType="1"/>
          </p:cNvSpPr>
          <p:nvPr/>
        </p:nvSpPr>
        <p:spPr bwMode="auto">
          <a:xfrm flipV="1">
            <a:off x="6519863" y="3962400"/>
            <a:ext cx="0" cy="20701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11" name="Rectangle 1043">
            <a:extLst>
              <a:ext uri="{FF2B5EF4-FFF2-40B4-BE49-F238E27FC236}">
                <a16:creationId xmlns:a16="http://schemas.microsoft.com/office/drawing/2014/main" id="{28D4B689-42E8-4499-B333-E8465AA0983B}"/>
              </a:ext>
            </a:extLst>
          </p:cNvPr>
          <p:cNvSpPr>
            <a:spLocks noChangeArrowheads="1"/>
          </p:cNvSpPr>
          <p:nvPr/>
        </p:nvSpPr>
        <p:spPr bwMode="auto">
          <a:xfrm>
            <a:off x="6657975" y="3775075"/>
            <a:ext cx="3683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a:t>
            </a:r>
          </a:p>
        </p:txBody>
      </p:sp>
      <p:sp>
        <p:nvSpPr>
          <p:cNvPr id="1211412" name="Rectangle 1044">
            <a:extLst>
              <a:ext uri="{FF2B5EF4-FFF2-40B4-BE49-F238E27FC236}">
                <a16:creationId xmlns:a16="http://schemas.microsoft.com/office/drawing/2014/main" id="{02BA8746-DB49-498F-A578-3BCC69E56D3D}"/>
              </a:ext>
            </a:extLst>
          </p:cNvPr>
          <p:cNvSpPr>
            <a:spLocks noChangeArrowheads="1"/>
          </p:cNvSpPr>
          <p:nvPr/>
        </p:nvSpPr>
        <p:spPr bwMode="auto">
          <a:xfrm>
            <a:off x="4908550" y="4384675"/>
            <a:ext cx="328613"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R</a:t>
            </a:r>
          </a:p>
        </p:txBody>
      </p:sp>
      <p:sp>
        <p:nvSpPr>
          <p:cNvPr id="1211413" name="Freeform 1045">
            <a:extLst>
              <a:ext uri="{FF2B5EF4-FFF2-40B4-BE49-F238E27FC236}">
                <a16:creationId xmlns:a16="http://schemas.microsoft.com/office/drawing/2014/main" id="{A43A0DDE-80DC-40F1-9189-0C86C318C550}"/>
              </a:ext>
            </a:extLst>
          </p:cNvPr>
          <p:cNvSpPr>
            <a:spLocks/>
          </p:cNvSpPr>
          <p:nvPr/>
        </p:nvSpPr>
        <p:spPr bwMode="auto">
          <a:xfrm>
            <a:off x="5257800" y="4876800"/>
            <a:ext cx="1296988" cy="1144588"/>
          </a:xfrm>
          <a:custGeom>
            <a:avLst/>
            <a:gdLst>
              <a:gd name="T0" fmla="*/ 0 w 817"/>
              <a:gd name="T1" fmla="*/ 240 h 721"/>
              <a:gd name="T2" fmla="*/ 816 w 817"/>
              <a:gd name="T3" fmla="*/ 720 h 721"/>
              <a:gd name="T4" fmla="*/ 288 w 817"/>
              <a:gd name="T5" fmla="*/ 0 h 721"/>
              <a:gd name="T6" fmla="*/ 0 w 817"/>
              <a:gd name="T7" fmla="*/ 240 h 721"/>
            </a:gdLst>
            <a:ahLst/>
            <a:cxnLst>
              <a:cxn ang="0">
                <a:pos x="T0" y="T1"/>
              </a:cxn>
              <a:cxn ang="0">
                <a:pos x="T2" y="T3"/>
              </a:cxn>
              <a:cxn ang="0">
                <a:pos x="T4" y="T5"/>
              </a:cxn>
              <a:cxn ang="0">
                <a:pos x="T6" y="T7"/>
              </a:cxn>
            </a:cxnLst>
            <a:rect l="0" t="0" r="r" b="b"/>
            <a:pathLst>
              <a:path w="817" h="721">
                <a:moveTo>
                  <a:pt x="0" y="240"/>
                </a:moveTo>
                <a:lnTo>
                  <a:pt x="816" y="720"/>
                </a:lnTo>
                <a:lnTo>
                  <a:pt x="288" y="0"/>
                </a:lnTo>
                <a:lnTo>
                  <a:pt x="0" y="240"/>
                </a:lnTo>
              </a:path>
            </a:pathLst>
          </a:custGeom>
          <a:solidFill>
            <a:schemeClr val="tx2"/>
          </a:solidFill>
          <a:ln w="12700" cap="rnd" cmpd="sng">
            <a:solidFill>
              <a:schemeClr val="hlink"/>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1414" name="Oval 1046">
            <a:extLst>
              <a:ext uri="{FF2B5EF4-FFF2-40B4-BE49-F238E27FC236}">
                <a16:creationId xmlns:a16="http://schemas.microsoft.com/office/drawing/2014/main" id="{5FF1294C-8978-4D34-9981-5A62C46E17A7}"/>
              </a:ext>
            </a:extLst>
          </p:cNvPr>
          <p:cNvSpPr>
            <a:spLocks noChangeArrowheads="1"/>
          </p:cNvSpPr>
          <p:nvPr/>
        </p:nvSpPr>
        <p:spPr bwMode="auto">
          <a:xfrm>
            <a:off x="6496050" y="3275013"/>
            <a:ext cx="107950" cy="114300"/>
          </a:xfrm>
          <a:prstGeom prst="ellipse">
            <a:avLst/>
          </a:prstGeom>
          <a:solidFill>
            <a:srgbClr val="000000"/>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15" name="Line 1047">
            <a:extLst>
              <a:ext uri="{FF2B5EF4-FFF2-40B4-BE49-F238E27FC236}">
                <a16:creationId xmlns:a16="http://schemas.microsoft.com/office/drawing/2014/main" id="{C9C9A5CE-FC5B-4963-892E-C2D8F24123F2}"/>
              </a:ext>
            </a:extLst>
          </p:cNvPr>
          <p:cNvSpPr>
            <a:spLocks noChangeShapeType="1"/>
          </p:cNvSpPr>
          <p:nvPr/>
        </p:nvSpPr>
        <p:spPr bwMode="auto">
          <a:xfrm>
            <a:off x="5035550" y="3332163"/>
            <a:ext cx="2967038"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16" name="Rectangle 1048">
            <a:extLst>
              <a:ext uri="{FF2B5EF4-FFF2-40B4-BE49-F238E27FC236}">
                <a16:creationId xmlns:a16="http://schemas.microsoft.com/office/drawing/2014/main" id="{507D255E-AE30-40CC-9B45-CE33F6B9BF32}"/>
              </a:ext>
            </a:extLst>
          </p:cNvPr>
          <p:cNvSpPr>
            <a:spLocks noChangeArrowheads="1"/>
          </p:cNvSpPr>
          <p:nvPr/>
        </p:nvSpPr>
        <p:spPr bwMode="auto">
          <a:xfrm>
            <a:off x="6448425" y="3478213"/>
            <a:ext cx="3238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grpSp>
        <p:nvGrpSpPr>
          <p:cNvPr id="1211417" name="Group 1049">
            <a:extLst>
              <a:ext uri="{FF2B5EF4-FFF2-40B4-BE49-F238E27FC236}">
                <a16:creationId xmlns:a16="http://schemas.microsoft.com/office/drawing/2014/main" id="{D025A757-DE78-4D93-84DF-6033ECC99514}"/>
              </a:ext>
            </a:extLst>
          </p:cNvPr>
          <p:cNvGrpSpPr>
            <a:grpSpLocks/>
          </p:cNvGrpSpPr>
          <p:nvPr/>
        </p:nvGrpSpPr>
        <p:grpSpPr bwMode="auto">
          <a:xfrm>
            <a:off x="7605713" y="1524000"/>
            <a:ext cx="1535112" cy="698500"/>
            <a:chOff x="3564" y="1457"/>
            <a:chExt cx="967" cy="440"/>
          </a:xfrm>
        </p:grpSpPr>
        <p:sp>
          <p:nvSpPr>
            <p:cNvPr id="1211418" name="Line 1050">
              <a:extLst>
                <a:ext uri="{FF2B5EF4-FFF2-40B4-BE49-F238E27FC236}">
                  <a16:creationId xmlns:a16="http://schemas.microsoft.com/office/drawing/2014/main" id="{3047A133-38B4-47BD-BC8B-AE783CDC9B63}"/>
                </a:ext>
              </a:extLst>
            </p:cNvPr>
            <p:cNvSpPr>
              <a:spLocks noChangeShapeType="1"/>
            </p:cNvSpPr>
            <p:nvPr/>
          </p:nvSpPr>
          <p:spPr bwMode="auto">
            <a:xfrm>
              <a:off x="3572" y="1644"/>
              <a:ext cx="221"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19" name="Line 1051">
              <a:extLst>
                <a:ext uri="{FF2B5EF4-FFF2-40B4-BE49-F238E27FC236}">
                  <a16:creationId xmlns:a16="http://schemas.microsoft.com/office/drawing/2014/main" id="{B4D78FCF-9D64-4F5B-83CC-94D002681CE2}"/>
                </a:ext>
              </a:extLst>
            </p:cNvPr>
            <p:cNvSpPr>
              <a:spLocks noChangeShapeType="1"/>
            </p:cNvSpPr>
            <p:nvPr/>
          </p:nvSpPr>
          <p:spPr bwMode="auto">
            <a:xfrm flipH="1">
              <a:off x="3564" y="1568"/>
              <a:ext cx="237" cy="152"/>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20" name="Line 1052">
              <a:extLst>
                <a:ext uri="{FF2B5EF4-FFF2-40B4-BE49-F238E27FC236}">
                  <a16:creationId xmlns:a16="http://schemas.microsoft.com/office/drawing/2014/main" id="{C85AFFDB-AC50-4034-A8FE-525DDC23C9E6}"/>
                </a:ext>
              </a:extLst>
            </p:cNvPr>
            <p:cNvSpPr>
              <a:spLocks noChangeShapeType="1"/>
            </p:cNvSpPr>
            <p:nvPr/>
          </p:nvSpPr>
          <p:spPr bwMode="auto">
            <a:xfrm flipH="1" flipV="1">
              <a:off x="3564" y="1560"/>
              <a:ext cx="237" cy="16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21" name="Rectangle 1053">
              <a:extLst>
                <a:ext uri="{FF2B5EF4-FFF2-40B4-BE49-F238E27FC236}">
                  <a16:creationId xmlns:a16="http://schemas.microsoft.com/office/drawing/2014/main" id="{B46E1E1A-0031-4D7C-8DC8-899A71F3965E}"/>
                </a:ext>
              </a:extLst>
            </p:cNvPr>
            <p:cNvSpPr>
              <a:spLocks noChangeArrowheads="1"/>
            </p:cNvSpPr>
            <p:nvPr/>
          </p:nvSpPr>
          <p:spPr bwMode="auto">
            <a:xfrm>
              <a:off x="3894" y="1457"/>
              <a:ext cx="637"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light</a:t>
              </a:r>
            </a:p>
            <a:p>
              <a:pPr eaLnBrk="0" hangingPunct="0"/>
              <a:r>
                <a:rPr lang="en-GB" altLang="en-US" sz="2000">
                  <a:solidFill>
                    <a:srgbClr val="000000"/>
                  </a:solidFill>
                  <a:latin typeface="Century Gothic" panose="020B0502020202020204" pitchFamily="34" charset="0"/>
                </a:rPr>
                <a:t>source</a:t>
              </a:r>
            </a:p>
          </p:txBody>
        </p:sp>
      </p:grpSp>
      <p:sp>
        <p:nvSpPr>
          <p:cNvPr id="1211422" name="Line 1054">
            <a:extLst>
              <a:ext uri="{FF2B5EF4-FFF2-40B4-BE49-F238E27FC236}">
                <a16:creationId xmlns:a16="http://schemas.microsoft.com/office/drawing/2014/main" id="{CEE2C6A9-A3E6-47F2-A8AF-7FF6393743C9}"/>
              </a:ext>
            </a:extLst>
          </p:cNvPr>
          <p:cNvSpPr>
            <a:spLocks noChangeShapeType="1"/>
          </p:cNvSpPr>
          <p:nvPr/>
        </p:nvSpPr>
        <p:spPr bwMode="auto">
          <a:xfrm flipH="1">
            <a:off x="6546850" y="1936750"/>
            <a:ext cx="1285875" cy="133985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23" name="Line 1055">
            <a:extLst>
              <a:ext uri="{FF2B5EF4-FFF2-40B4-BE49-F238E27FC236}">
                <a16:creationId xmlns:a16="http://schemas.microsoft.com/office/drawing/2014/main" id="{0B032913-704C-4432-B6CC-10BA6945693C}"/>
              </a:ext>
            </a:extLst>
          </p:cNvPr>
          <p:cNvSpPr>
            <a:spLocks noChangeShapeType="1"/>
          </p:cNvSpPr>
          <p:nvPr/>
        </p:nvSpPr>
        <p:spPr bwMode="auto">
          <a:xfrm flipH="1" flipV="1">
            <a:off x="5175250" y="2133600"/>
            <a:ext cx="1384300" cy="11557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24" name="Line 1056">
            <a:extLst>
              <a:ext uri="{FF2B5EF4-FFF2-40B4-BE49-F238E27FC236}">
                <a16:creationId xmlns:a16="http://schemas.microsoft.com/office/drawing/2014/main" id="{FBF42A67-450D-42EB-8C44-90B8F1C6637A}"/>
              </a:ext>
            </a:extLst>
          </p:cNvPr>
          <p:cNvSpPr>
            <a:spLocks noChangeShapeType="1"/>
          </p:cNvSpPr>
          <p:nvPr/>
        </p:nvSpPr>
        <p:spPr bwMode="auto">
          <a:xfrm flipV="1">
            <a:off x="6553200" y="1295400"/>
            <a:ext cx="0" cy="207010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1425" name="Rectangle 1057">
            <a:extLst>
              <a:ext uri="{FF2B5EF4-FFF2-40B4-BE49-F238E27FC236}">
                <a16:creationId xmlns:a16="http://schemas.microsoft.com/office/drawing/2014/main" id="{C0D8DD41-071D-4840-AFC3-163BB3EA41A5}"/>
              </a:ext>
            </a:extLst>
          </p:cNvPr>
          <p:cNvSpPr>
            <a:spLocks noChangeArrowheads="1"/>
          </p:cNvSpPr>
          <p:nvPr/>
        </p:nvSpPr>
        <p:spPr bwMode="auto">
          <a:xfrm>
            <a:off x="6691313" y="1108075"/>
            <a:ext cx="3683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a:t>
            </a:r>
          </a:p>
        </p:txBody>
      </p:sp>
      <p:sp>
        <p:nvSpPr>
          <p:cNvPr id="1211426" name="Rectangle 1058">
            <a:extLst>
              <a:ext uri="{FF2B5EF4-FFF2-40B4-BE49-F238E27FC236}">
                <a16:creationId xmlns:a16="http://schemas.microsoft.com/office/drawing/2014/main" id="{67C82EE1-13C1-4FC5-AC54-6DBD448DC22D}"/>
              </a:ext>
            </a:extLst>
          </p:cNvPr>
          <p:cNvSpPr>
            <a:spLocks noChangeArrowheads="1"/>
          </p:cNvSpPr>
          <p:nvPr/>
        </p:nvSpPr>
        <p:spPr bwMode="auto">
          <a:xfrm>
            <a:off x="4941888" y="1717675"/>
            <a:ext cx="32861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R</a:t>
            </a:r>
          </a:p>
        </p:txBody>
      </p:sp>
    </p:spTree>
  </p:cSld>
  <p:clrMapOvr>
    <a:masterClrMapping/>
  </p:clrMapOvr>
  <p:transition>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1026">
            <a:extLst>
              <a:ext uri="{FF2B5EF4-FFF2-40B4-BE49-F238E27FC236}">
                <a16:creationId xmlns:a16="http://schemas.microsoft.com/office/drawing/2014/main" id="{7AA56737-EC3C-4FAD-8F5B-9FD02ADE8CEB}"/>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3443" name="Rectangle 1027">
            <a:extLst>
              <a:ext uri="{FF2B5EF4-FFF2-40B4-BE49-F238E27FC236}">
                <a16:creationId xmlns:a16="http://schemas.microsoft.com/office/drawing/2014/main" id="{4DF13DDF-A129-4F6D-9074-D0055C36E76B}"/>
              </a:ext>
            </a:extLst>
          </p:cNvPr>
          <p:cNvSpPr>
            <a:spLocks noGrp="1" noChangeArrowheads="1"/>
          </p:cNvSpPr>
          <p:nvPr>
            <p:ph type="title"/>
          </p:nvPr>
        </p:nvSpPr>
        <p:spPr/>
        <p:txBody>
          <a:bodyPr/>
          <a:lstStyle/>
          <a:p>
            <a:r>
              <a:rPr lang="en-GB" altLang="en-US"/>
              <a:t>Specular Reflection</a:t>
            </a:r>
          </a:p>
        </p:txBody>
      </p:sp>
      <p:sp>
        <p:nvSpPr>
          <p:cNvPr id="1213444" name="Rectangle 1028">
            <a:extLst>
              <a:ext uri="{FF2B5EF4-FFF2-40B4-BE49-F238E27FC236}">
                <a16:creationId xmlns:a16="http://schemas.microsoft.com/office/drawing/2014/main" id="{E0D6187C-0024-40DD-9D9F-0B0AA5676BB0}"/>
              </a:ext>
            </a:extLst>
          </p:cNvPr>
          <p:cNvSpPr>
            <a:spLocks noGrp="1" noChangeArrowheads="1"/>
          </p:cNvSpPr>
          <p:nvPr>
            <p:ph type="body" idx="1"/>
          </p:nvPr>
        </p:nvSpPr>
        <p:spPr>
          <a:xfrm>
            <a:off x="914400" y="1600200"/>
            <a:ext cx="3962400" cy="4343400"/>
          </a:xfrm>
        </p:spPr>
        <p:txBody>
          <a:bodyPr/>
          <a:lstStyle/>
          <a:p>
            <a:r>
              <a:rPr lang="en-GB" altLang="en-US" sz="2000"/>
              <a:t>Thus we want to model intensity, I,  as a function of angle between viewing direction and the  reflection, say </a:t>
            </a:r>
            <a:r>
              <a:rPr lang="en-GB" altLang="en-US" sz="2000">
                <a:latin typeface="Symbol" panose="05050102010706020507" pitchFamily="18" charset="2"/>
              </a:rPr>
              <a:t></a:t>
            </a:r>
            <a:r>
              <a:rPr lang="en-GB" altLang="en-US" sz="2000"/>
              <a:t>, </a:t>
            </a:r>
            <a:r>
              <a:rPr lang="en-GB" altLang="en-US" sz="2000">
                <a:solidFill>
                  <a:srgbClr val="000000"/>
                </a:solidFill>
              </a:rPr>
              <a:t>with a sharper peak for shinier surfaces, and broader peak for dull surfaces</a:t>
            </a:r>
          </a:p>
          <a:p>
            <a:endParaRPr lang="en-GB" altLang="en-US" sz="2000">
              <a:solidFill>
                <a:srgbClr val="000000"/>
              </a:solidFill>
            </a:endParaRPr>
          </a:p>
          <a:p>
            <a:r>
              <a:rPr lang="en-GB" altLang="en-US" sz="2000"/>
              <a:t>This effect can be modelled by </a:t>
            </a:r>
            <a:r>
              <a:rPr lang="en-GB" altLang="en-US" sz="2000" b="1"/>
              <a:t>(cos</a:t>
            </a:r>
            <a:r>
              <a:rPr lang="en-GB" altLang="en-US" sz="2000" b="1">
                <a:latin typeface="Symbol" panose="05050102010706020507" pitchFamily="18" charset="2"/>
              </a:rPr>
              <a:t></a:t>
            </a:r>
            <a:r>
              <a:rPr lang="en-GB" altLang="en-US" sz="2000" b="1"/>
              <a:t>)</a:t>
            </a:r>
            <a:r>
              <a:rPr lang="en-GB" altLang="en-US" sz="2000" b="1" baseline="30000"/>
              <a:t>n</a:t>
            </a:r>
            <a:r>
              <a:rPr lang="en-GB" altLang="en-US" sz="2000"/>
              <a:t>, with a sharper peak for larger n</a:t>
            </a:r>
          </a:p>
          <a:p>
            <a:pPr>
              <a:buFontTx/>
              <a:buNone/>
            </a:pPr>
            <a:endParaRPr lang="en-GB" altLang="en-US" sz="2000"/>
          </a:p>
          <a:p>
            <a:r>
              <a:rPr lang="en-GB" altLang="en-US" sz="2000">
                <a:cs typeface="Times New Roman" panose="02020603050405020304" pitchFamily="18" charset="0"/>
              </a:rPr>
              <a:t>Empirical</a:t>
            </a:r>
          </a:p>
          <a:p>
            <a:pPr>
              <a:buFontTx/>
              <a:buNone/>
            </a:pPr>
            <a:endParaRPr lang="en-GB" altLang="en-US" sz="2000"/>
          </a:p>
        </p:txBody>
      </p:sp>
      <p:grpSp>
        <p:nvGrpSpPr>
          <p:cNvPr id="1213445" name="Group 1029">
            <a:extLst>
              <a:ext uri="{FF2B5EF4-FFF2-40B4-BE49-F238E27FC236}">
                <a16:creationId xmlns:a16="http://schemas.microsoft.com/office/drawing/2014/main" id="{B2426674-7AA2-4ADE-B53E-68BBE9177F7B}"/>
              </a:ext>
            </a:extLst>
          </p:cNvPr>
          <p:cNvGrpSpPr>
            <a:grpSpLocks/>
          </p:cNvGrpSpPr>
          <p:nvPr/>
        </p:nvGrpSpPr>
        <p:grpSpPr bwMode="auto">
          <a:xfrm>
            <a:off x="4495800" y="2057400"/>
            <a:ext cx="4260850" cy="2424113"/>
            <a:chOff x="2212" y="2113"/>
            <a:chExt cx="3544" cy="1815"/>
          </a:xfrm>
        </p:grpSpPr>
        <p:sp>
          <p:nvSpPr>
            <p:cNvPr id="1213446" name="Line 1030">
              <a:extLst>
                <a:ext uri="{FF2B5EF4-FFF2-40B4-BE49-F238E27FC236}">
                  <a16:creationId xmlns:a16="http://schemas.microsoft.com/office/drawing/2014/main" id="{51C40168-AE49-494B-9CD1-88307AEE0C26}"/>
                </a:ext>
              </a:extLst>
            </p:cNvPr>
            <p:cNvSpPr>
              <a:spLocks noChangeShapeType="1"/>
            </p:cNvSpPr>
            <p:nvPr/>
          </p:nvSpPr>
          <p:spPr bwMode="auto">
            <a:xfrm>
              <a:off x="3744" y="2212"/>
              <a:ext cx="0" cy="1402"/>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3447" name="Rectangle 1031">
              <a:extLst>
                <a:ext uri="{FF2B5EF4-FFF2-40B4-BE49-F238E27FC236}">
                  <a16:creationId xmlns:a16="http://schemas.microsoft.com/office/drawing/2014/main" id="{01ED8B72-FBF1-44FE-99BB-3B35F34305EF}"/>
                </a:ext>
              </a:extLst>
            </p:cNvPr>
            <p:cNvSpPr>
              <a:spLocks noChangeArrowheads="1"/>
            </p:cNvSpPr>
            <p:nvPr/>
          </p:nvSpPr>
          <p:spPr bwMode="auto">
            <a:xfrm>
              <a:off x="5366" y="3633"/>
              <a:ext cx="261"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b="0">
                  <a:solidFill>
                    <a:srgbClr val="000000"/>
                  </a:solidFill>
                  <a:latin typeface="Symbol" panose="05050102010706020507" pitchFamily="18" charset="2"/>
                </a:rPr>
                <a:t></a:t>
              </a:r>
            </a:p>
          </p:txBody>
        </p:sp>
        <p:sp>
          <p:nvSpPr>
            <p:cNvPr id="1213448" name="Freeform 1032">
              <a:extLst>
                <a:ext uri="{FF2B5EF4-FFF2-40B4-BE49-F238E27FC236}">
                  <a16:creationId xmlns:a16="http://schemas.microsoft.com/office/drawing/2014/main" id="{F72CFED7-FDA7-40F5-8CAC-3CC3EA2FEE71}"/>
                </a:ext>
              </a:extLst>
            </p:cNvPr>
            <p:cNvSpPr>
              <a:spLocks/>
            </p:cNvSpPr>
            <p:nvPr/>
          </p:nvSpPr>
          <p:spPr bwMode="auto">
            <a:xfrm>
              <a:off x="2592" y="2400"/>
              <a:ext cx="2449" cy="1255"/>
            </a:xfrm>
            <a:custGeom>
              <a:avLst/>
              <a:gdLst>
                <a:gd name="T0" fmla="*/ 0 w 2449"/>
                <a:gd name="T1" fmla="*/ 1254 h 1255"/>
                <a:gd name="T2" fmla="*/ 144 w 2449"/>
                <a:gd name="T3" fmla="*/ 1254 h 1255"/>
                <a:gd name="T4" fmla="*/ 288 w 2449"/>
                <a:gd name="T5" fmla="*/ 1205 h 1255"/>
                <a:gd name="T6" fmla="*/ 480 w 2449"/>
                <a:gd name="T7" fmla="*/ 1109 h 1255"/>
                <a:gd name="T8" fmla="*/ 720 w 2449"/>
                <a:gd name="T9" fmla="*/ 723 h 1255"/>
                <a:gd name="T10" fmla="*/ 864 w 2449"/>
                <a:gd name="T11" fmla="*/ 337 h 1255"/>
                <a:gd name="T12" fmla="*/ 1008 w 2449"/>
                <a:gd name="T13" fmla="*/ 96 h 1255"/>
                <a:gd name="T14" fmla="*/ 1104 w 2449"/>
                <a:gd name="T15" fmla="*/ 0 h 1255"/>
                <a:gd name="T16" fmla="*/ 1152 w 2449"/>
                <a:gd name="T17" fmla="*/ 0 h 1255"/>
                <a:gd name="T18" fmla="*/ 1296 w 2449"/>
                <a:gd name="T19" fmla="*/ 192 h 1255"/>
                <a:gd name="T20" fmla="*/ 1536 w 2449"/>
                <a:gd name="T21" fmla="*/ 771 h 1255"/>
                <a:gd name="T22" fmla="*/ 1776 w 2449"/>
                <a:gd name="T23" fmla="*/ 1109 h 1255"/>
                <a:gd name="T24" fmla="*/ 2064 w 2449"/>
                <a:gd name="T25" fmla="*/ 1205 h 1255"/>
                <a:gd name="T26" fmla="*/ 2448 w 2449"/>
                <a:gd name="T27" fmla="*/ 1254 h 1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9" h="1255">
                  <a:moveTo>
                    <a:pt x="0" y="1254"/>
                  </a:moveTo>
                  <a:lnTo>
                    <a:pt x="144" y="1254"/>
                  </a:lnTo>
                  <a:lnTo>
                    <a:pt x="288" y="1205"/>
                  </a:lnTo>
                  <a:lnTo>
                    <a:pt x="480" y="1109"/>
                  </a:lnTo>
                  <a:lnTo>
                    <a:pt x="720" y="723"/>
                  </a:lnTo>
                  <a:lnTo>
                    <a:pt x="864" y="337"/>
                  </a:lnTo>
                  <a:lnTo>
                    <a:pt x="1008" y="96"/>
                  </a:lnTo>
                  <a:lnTo>
                    <a:pt x="1104" y="0"/>
                  </a:lnTo>
                  <a:lnTo>
                    <a:pt x="1152" y="0"/>
                  </a:lnTo>
                  <a:lnTo>
                    <a:pt x="1296" y="192"/>
                  </a:lnTo>
                  <a:lnTo>
                    <a:pt x="1536" y="771"/>
                  </a:lnTo>
                  <a:lnTo>
                    <a:pt x="1776" y="1109"/>
                  </a:lnTo>
                  <a:lnTo>
                    <a:pt x="2064" y="1205"/>
                  </a:lnTo>
                  <a:lnTo>
                    <a:pt x="2448" y="125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3449" name="Rectangle 1033">
              <a:extLst>
                <a:ext uri="{FF2B5EF4-FFF2-40B4-BE49-F238E27FC236}">
                  <a16:creationId xmlns:a16="http://schemas.microsoft.com/office/drawing/2014/main" id="{03E6F9F0-E62D-4A19-925B-9A9463499DA4}"/>
                </a:ext>
              </a:extLst>
            </p:cNvPr>
            <p:cNvSpPr>
              <a:spLocks noChangeArrowheads="1"/>
            </p:cNvSpPr>
            <p:nvPr/>
          </p:nvSpPr>
          <p:spPr bwMode="auto">
            <a:xfrm>
              <a:off x="3831" y="2113"/>
              <a:ext cx="198"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b="0">
                  <a:solidFill>
                    <a:srgbClr val="000000"/>
                  </a:solidFill>
                  <a:latin typeface="Century Gothic" panose="020B0502020202020204" pitchFamily="34" charset="0"/>
                </a:rPr>
                <a:t>I</a:t>
              </a:r>
            </a:p>
          </p:txBody>
        </p:sp>
        <p:sp>
          <p:nvSpPr>
            <p:cNvPr id="1213450" name="Line 1034">
              <a:extLst>
                <a:ext uri="{FF2B5EF4-FFF2-40B4-BE49-F238E27FC236}">
                  <a16:creationId xmlns:a16="http://schemas.microsoft.com/office/drawing/2014/main" id="{AD6F6042-176B-48B9-8743-8683242D7DF5}"/>
                </a:ext>
              </a:extLst>
            </p:cNvPr>
            <p:cNvSpPr>
              <a:spLocks noChangeShapeType="1"/>
            </p:cNvSpPr>
            <p:nvPr/>
          </p:nvSpPr>
          <p:spPr bwMode="auto">
            <a:xfrm>
              <a:off x="2212" y="3648"/>
              <a:ext cx="3544"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3451" name="Freeform 1035">
              <a:extLst>
                <a:ext uri="{FF2B5EF4-FFF2-40B4-BE49-F238E27FC236}">
                  <a16:creationId xmlns:a16="http://schemas.microsoft.com/office/drawing/2014/main" id="{50CAC06A-C376-4C0B-B9EF-79FE1092B029}"/>
                </a:ext>
              </a:extLst>
            </p:cNvPr>
            <p:cNvSpPr>
              <a:spLocks/>
            </p:cNvSpPr>
            <p:nvPr/>
          </p:nvSpPr>
          <p:spPr bwMode="auto">
            <a:xfrm>
              <a:off x="2640" y="2400"/>
              <a:ext cx="2449" cy="1249"/>
            </a:xfrm>
            <a:custGeom>
              <a:avLst/>
              <a:gdLst>
                <a:gd name="T0" fmla="*/ 0 w 2449"/>
                <a:gd name="T1" fmla="*/ 1248 h 1249"/>
                <a:gd name="T2" fmla="*/ 432 w 2449"/>
                <a:gd name="T3" fmla="*/ 1248 h 1249"/>
                <a:gd name="T4" fmla="*/ 720 w 2449"/>
                <a:gd name="T5" fmla="*/ 1200 h 1249"/>
                <a:gd name="T6" fmla="*/ 960 w 2449"/>
                <a:gd name="T7" fmla="*/ 960 h 1249"/>
                <a:gd name="T8" fmla="*/ 1104 w 2449"/>
                <a:gd name="T9" fmla="*/ 0 h 1249"/>
                <a:gd name="T10" fmla="*/ 1248 w 2449"/>
                <a:gd name="T11" fmla="*/ 960 h 1249"/>
                <a:gd name="T12" fmla="*/ 1488 w 2449"/>
                <a:gd name="T13" fmla="*/ 1200 h 1249"/>
                <a:gd name="T14" fmla="*/ 1824 w 2449"/>
                <a:gd name="T15" fmla="*/ 1248 h 1249"/>
                <a:gd name="T16" fmla="*/ 2448 w 2449"/>
                <a:gd name="T17" fmla="*/ 1248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9" h="1249">
                  <a:moveTo>
                    <a:pt x="0" y="1248"/>
                  </a:moveTo>
                  <a:lnTo>
                    <a:pt x="432" y="1248"/>
                  </a:lnTo>
                  <a:lnTo>
                    <a:pt x="720" y="1200"/>
                  </a:lnTo>
                  <a:lnTo>
                    <a:pt x="960" y="960"/>
                  </a:lnTo>
                  <a:lnTo>
                    <a:pt x="1104" y="0"/>
                  </a:lnTo>
                  <a:lnTo>
                    <a:pt x="1248" y="960"/>
                  </a:lnTo>
                  <a:lnTo>
                    <a:pt x="1488" y="1200"/>
                  </a:lnTo>
                  <a:lnTo>
                    <a:pt x="1824" y="1248"/>
                  </a:lnTo>
                  <a:lnTo>
                    <a:pt x="2448" y="1248"/>
                  </a:lnTo>
                </a:path>
              </a:pathLst>
            </a:custGeom>
            <a:noFill/>
            <a:ln w="12700" cap="rnd" cmpd="sng">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13452" name="Rectangle 1036">
              <a:extLst>
                <a:ext uri="{FF2B5EF4-FFF2-40B4-BE49-F238E27FC236}">
                  <a16:creationId xmlns:a16="http://schemas.microsoft.com/office/drawing/2014/main" id="{66FF840D-FCCE-4217-86DC-0F7D1179C20A}"/>
                </a:ext>
              </a:extLst>
            </p:cNvPr>
            <p:cNvSpPr>
              <a:spLocks noChangeArrowheads="1"/>
            </p:cNvSpPr>
            <p:nvPr/>
          </p:nvSpPr>
          <p:spPr bwMode="auto">
            <a:xfrm>
              <a:off x="4168" y="2563"/>
              <a:ext cx="525"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b="0">
                  <a:solidFill>
                    <a:srgbClr val="000000"/>
                  </a:solidFill>
                  <a:latin typeface="Century Gothic" panose="020B0502020202020204" pitchFamily="34" charset="0"/>
                </a:rPr>
                <a:t>n=1</a:t>
              </a:r>
            </a:p>
          </p:txBody>
        </p:sp>
        <p:sp>
          <p:nvSpPr>
            <p:cNvPr id="1213453" name="Rectangle 1037">
              <a:extLst>
                <a:ext uri="{FF2B5EF4-FFF2-40B4-BE49-F238E27FC236}">
                  <a16:creationId xmlns:a16="http://schemas.microsoft.com/office/drawing/2014/main" id="{03807AD2-9540-4372-B623-591E38DE998B}"/>
                </a:ext>
              </a:extLst>
            </p:cNvPr>
            <p:cNvSpPr>
              <a:spLocks noChangeArrowheads="1"/>
            </p:cNvSpPr>
            <p:nvPr/>
          </p:nvSpPr>
          <p:spPr bwMode="auto">
            <a:xfrm>
              <a:off x="3303" y="3140"/>
              <a:ext cx="643"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b="0">
                  <a:solidFill>
                    <a:srgbClr val="000000"/>
                  </a:solidFill>
                  <a:latin typeface="Century Gothic" panose="020B0502020202020204" pitchFamily="34" charset="0"/>
                </a:rPr>
                <a:t>n=10</a:t>
              </a:r>
            </a:p>
          </p:txBody>
        </p:sp>
      </p:gr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a:extLst>
              <a:ext uri="{FF2B5EF4-FFF2-40B4-BE49-F238E27FC236}">
                <a16:creationId xmlns:a16="http://schemas.microsoft.com/office/drawing/2014/main" id="{3196D120-18BD-477D-B4E3-138DAD06D2C6}"/>
              </a:ext>
            </a:extLst>
          </p:cNvPr>
          <p:cNvSpPr>
            <a:spLocks noGrp="1" noChangeArrowheads="1"/>
          </p:cNvSpPr>
          <p:nvPr>
            <p:ph type="title"/>
          </p:nvPr>
        </p:nvSpPr>
        <p:spPr/>
        <p:txBody>
          <a:bodyPr/>
          <a:lstStyle/>
          <a:p>
            <a:r>
              <a:rPr lang="en-IE" altLang="en-US"/>
              <a:t>Rendering</a:t>
            </a:r>
            <a:endParaRPr lang="en-GB" altLang="en-US"/>
          </a:p>
        </p:txBody>
      </p:sp>
      <p:sp>
        <p:nvSpPr>
          <p:cNvPr id="1141763" name="Rectangle 3">
            <a:extLst>
              <a:ext uri="{FF2B5EF4-FFF2-40B4-BE49-F238E27FC236}">
                <a16:creationId xmlns:a16="http://schemas.microsoft.com/office/drawing/2014/main" id="{A6EB25BF-AAD9-4A8B-9279-CB84FDFD99E8}"/>
              </a:ext>
            </a:extLst>
          </p:cNvPr>
          <p:cNvSpPr>
            <a:spLocks noGrp="1" noChangeArrowheads="1"/>
          </p:cNvSpPr>
          <p:nvPr>
            <p:ph type="body" idx="1"/>
          </p:nvPr>
        </p:nvSpPr>
        <p:spPr/>
        <p:txBody>
          <a:bodyPr/>
          <a:lstStyle/>
          <a:p>
            <a:pPr>
              <a:lnSpc>
                <a:spcPct val="90000"/>
              </a:lnSpc>
            </a:pPr>
            <a:r>
              <a:rPr lang="en-US" altLang="en-US"/>
              <a:t>Concerned with determining the most appropriate colour (i.e. RGB tuple) to assign to a pixel associated with an object in a scene</a:t>
            </a:r>
          </a:p>
          <a:p>
            <a:pPr>
              <a:lnSpc>
                <a:spcPct val="90000"/>
              </a:lnSpc>
            </a:pPr>
            <a:endParaRPr lang="en-US" altLang="en-US"/>
          </a:p>
          <a:p>
            <a:pPr>
              <a:lnSpc>
                <a:spcPct val="90000"/>
              </a:lnSpc>
            </a:pPr>
            <a:r>
              <a:rPr lang="en-US" altLang="en-US"/>
              <a:t>We need to know</a:t>
            </a:r>
          </a:p>
          <a:p>
            <a:pPr lvl="1">
              <a:lnSpc>
                <a:spcPct val="90000"/>
              </a:lnSpc>
            </a:pPr>
            <a:r>
              <a:rPr lang="en-US" altLang="en-US" sz="2400"/>
              <a:t>how to describe light sources</a:t>
            </a:r>
          </a:p>
          <a:p>
            <a:pPr lvl="1">
              <a:lnSpc>
                <a:spcPct val="90000"/>
              </a:lnSpc>
            </a:pPr>
            <a:r>
              <a:rPr lang="en-US" altLang="en-US" sz="2400"/>
              <a:t>how light interacts with materials - reflection models</a:t>
            </a:r>
          </a:p>
          <a:p>
            <a:pPr lvl="1">
              <a:lnSpc>
                <a:spcPct val="90000"/>
              </a:lnSpc>
            </a:pPr>
            <a:r>
              <a:rPr lang="en-US" altLang="en-US" sz="2400"/>
              <a:t>how to calculate the intensity of light that we see at a given point on object surface - shading models</a:t>
            </a:r>
          </a:p>
        </p:txBody>
      </p:sp>
    </p:spTree>
  </p:cSld>
  <p:clrMapOvr>
    <a:masterClrMapping/>
  </p:clrMapOvr>
  <p:transition>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a:extLst>
              <a:ext uri="{FF2B5EF4-FFF2-40B4-BE49-F238E27FC236}">
                <a16:creationId xmlns:a16="http://schemas.microsoft.com/office/drawing/2014/main" id="{491B6F79-141F-4C40-9F4A-A843EF062029}"/>
              </a:ext>
            </a:extLst>
          </p:cNvPr>
          <p:cNvSpPr>
            <a:spLocks noGrp="1" noChangeArrowheads="1"/>
          </p:cNvSpPr>
          <p:nvPr>
            <p:ph type="title"/>
          </p:nvPr>
        </p:nvSpPr>
        <p:spPr/>
        <p:txBody>
          <a:bodyPr/>
          <a:lstStyle/>
          <a:p>
            <a:r>
              <a:rPr lang="en-IE" altLang="en-US"/>
              <a:t>Specular Highlights</a:t>
            </a:r>
            <a:endParaRPr lang="en-GB" altLang="en-US"/>
          </a:p>
        </p:txBody>
      </p:sp>
      <p:sp>
        <p:nvSpPr>
          <p:cNvPr id="1203203" name="Rectangle 3">
            <a:extLst>
              <a:ext uri="{FF2B5EF4-FFF2-40B4-BE49-F238E27FC236}">
                <a16:creationId xmlns:a16="http://schemas.microsoft.com/office/drawing/2014/main" id="{79D87ED7-EF15-4B4F-BBF1-5ADFEA88B871}"/>
              </a:ext>
            </a:extLst>
          </p:cNvPr>
          <p:cNvSpPr>
            <a:spLocks noGrp="1" noChangeArrowheads="1"/>
          </p:cNvSpPr>
          <p:nvPr>
            <p:ph type="body" idx="1"/>
          </p:nvPr>
        </p:nvSpPr>
        <p:spPr/>
        <p:txBody>
          <a:bodyPr/>
          <a:lstStyle/>
          <a:p>
            <a:r>
              <a:rPr lang="en-IE" altLang="en-US"/>
              <a:t>The cosine function (defined on the sphere) gives us a lobe shape which approximates the distribution of energy about a reflected direction controlled by the shinyness parameter a known as the Phong exponent.</a:t>
            </a:r>
          </a:p>
          <a:p>
            <a:endParaRPr lang="en-GB" altLang="en-US"/>
          </a:p>
        </p:txBody>
      </p:sp>
      <p:grpSp>
        <p:nvGrpSpPr>
          <p:cNvPr id="1203205" name="Group 5">
            <a:extLst>
              <a:ext uri="{FF2B5EF4-FFF2-40B4-BE49-F238E27FC236}">
                <a16:creationId xmlns:a16="http://schemas.microsoft.com/office/drawing/2014/main" id="{8CB584EB-B2D7-418C-8198-DF5CD06211C0}"/>
              </a:ext>
            </a:extLst>
          </p:cNvPr>
          <p:cNvGrpSpPr>
            <a:grpSpLocks/>
          </p:cNvGrpSpPr>
          <p:nvPr/>
        </p:nvGrpSpPr>
        <p:grpSpPr bwMode="auto">
          <a:xfrm>
            <a:off x="2743200" y="3810000"/>
            <a:ext cx="6172200" cy="2895600"/>
            <a:chOff x="1776" y="1920"/>
            <a:chExt cx="3552" cy="2153"/>
          </a:xfrm>
        </p:grpSpPr>
        <p:pic>
          <p:nvPicPr>
            <p:cNvPr id="1203206" name="Picture 6" descr="D:\Users\scollins\4ba6\specular lobes.png">
              <a:extLst>
                <a:ext uri="{FF2B5EF4-FFF2-40B4-BE49-F238E27FC236}">
                  <a16:creationId xmlns:a16="http://schemas.microsoft.com/office/drawing/2014/main" id="{8C89E0BF-D432-4DAA-9546-5D2087D7DC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 y="1968"/>
              <a:ext cx="3456" cy="2105"/>
            </a:xfrm>
            <a:prstGeom prst="rect">
              <a:avLst/>
            </a:prstGeom>
            <a:noFill/>
            <a:extLst>
              <a:ext uri="{909E8E84-426E-40DD-AFC4-6F175D3DCCD1}">
                <a14:hiddenFill xmlns:a14="http://schemas.microsoft.com/office/drawing/2010/main">
                  <a:solidFill>
                    <a:srgbClr val="FFFFFF"/>
                  </a:solidFill>
                </a14:hiddenFill>
              </a:ext>
            </a:extLst>
          </p:spPr>
        </p:pic>
        <p:sp>
          <p:nvSpPr>
            <p:cNvPr id="1203207" name="Text Box 7">
              <a:extLst>
                <a:ext uri="{FF2B5EF4-FFF2-40B4-BE49-F238E27FC236}">
                  <a16:creationId xmlns:a16="http://schemas.microsoft.com/office/drawing/2014/main" id="{3AB6FAD9-CFBE-4C7D-A069-DE9543FD7AD3}"/>
                </a:ext>
              </a:extLst>
            </p:cNvPr>
            <p:cNvSpPr txBox="1">
              <a:spLocks noChangeArrowheads="1"/>
            </p:cNvSpPr>
            <p:nvPr/>
          </p:nvSpPr>
          <p:spPr bwMode="auto">
            <a:xfrm>
              <a:off x="1824" y="1920"/>
              <a:ext cx="432" cy="2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IE" altLang="en-US" sz="1800" b="0">
                  <a:latin typeface="Arial" panose="020B0604020202020204" pitchFamily="34" charset="0"/>
                </a:rPr>
                <a:t>n = 5</a:t>
              </a:r>
              <a:endParaRPr lang="en-GB" altLang="en-US" sz="1800" b="0">
                <a:latin typeface="Arial" panose="020B0604020202020204" pitchFamily="34" charset="0"/>
              </a:endParaRPr>
            </a:p>
          </p:txBody>
        </p:sp>
        <p:sp>
          <p:nvSpPr>
            <p:cNvPr id="1203208" name="Text Box 8">
              <a:extLst>
                <a:ext uri="{FF2B5EF4-FFF2-40B4-BE49-F238E27FC236}">
                  <a16:creationId xmlns:a16="http://schemas.microsoft.com/office/drawing/2014/main" id="{4C11D0FC-6E74-4FF8-A0B8-570BCF709717}"/>
                </a:ext>
              </a:extLst>
            </p:cNvPr>
            <p:cNvSpPr txBox="1">
              <a:spLocks noChangeArrowheads="1"/>
            </p:cNvSpPr>
            <p:nvPr/>
          </p:nvSpPr>
          <p:spPr bwMode="auto">
            <a:xfrm>
              <a:off x="1776" y="3072"/>
              <a:ext cx="720" cy="2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IE" altLang="en-US" sz="1800" b="0">
                  <a:latin typeface="Arial" panose="020B0604020202020204" pitchFamily="34" charset="0"/>
                </a:rPr>
                <a:t>n = 45</a:t>
              </a:r>
              <a:endParaRPr lang="en-GB" altLang="en-US" sz="1800" b="0">
                <a:latin typeface="Arial" panose="020B0604020202020204" pitchFamily="34" charset="0"/>
              </a:endParaRPr>
            </a:p>
          </p:txBody>
        </p:sp>
        <p:sp>
          <p:nvSpPr>
            <p:cNvPr id="1203209" name="Text Box 9">
              <a:extLst>
                <a:ext uri="{FF2B5EF4-FFF2-40B4-BE49-F238E27FC236}">
                  <a16:creationId xmlns:a16="http://schemas.microsoft.com/office/drawing/2014/main" id="{9B064E11-912E-494A-BA7A-FD81653CAE18}"/>
                </a:ext>
              </a:extLst>
            </p:cNvPr>
            <p:cNvSpPr txBox="1">
              <a:spLocks noChangeArrowheads="1"/>
            </p:cNvSpPr>
            <p:nvPr/>
          </p:nvSpPr>
          <p:spPr bwMode="auto">
            <a:xfrm>
              <a:off x="3600" y="3024"/>
              <a:ext cx="817" cy="27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IE" altLang="en-US" sz="1800" b="0">
                  <a:latin typeface="Arial" panose="020B0604020202020204" pitchFamily="34" charset="0"/>
                </a:rPr>
                <a:t>n = 1005</a:t>
              </a:r>
              <a:endParaRPr lang="en-GB" altLang="en-US" sz="1800" b="0">
                <a:latin typeface="Arial" panose="020B0604020202020204" pitchFamily="34" charset="0"/>
              </a:endParaRPr>
            </a:p>
          </p:txBody>
        </p:sp>
        <p:sp>
          <p:nvSpPr>
            <p:cNvPr id="1203210" name="Text Box 10">
              <a:extLst>
                <a:ext uri="{FF2B5EF4-FFF2-40B4-BE49-F238E27FC236}">
                  <a16:creationId xmlns:a16="http://schemas.microsoft.com/office/drawing/2014/main" id="{1E8E63DB-AB72-4580-8FA6-FE5A51AE4E87}"/>
                </a:ext>
              </a:extLst>
            </p:cNvPr>
            <p:cNvSpPr txBox="1">
              <a:spLocks noChangeArrowheads="1"/>
            </p:cNvSpPr>
            <p:nvPr/>
          </p:nvSpPr>
          <p:spPr bwMode="auto">
            <a:xfrm>
              <a:off x="3696" y="1920"/>
              <a:ext cx="576" cy="27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IE" altLang="en-US" sz="1800" b="0">
                  <a:latin typeface="Arial" panose="020B0604020202020204" pitchFamily="34" charset="0"/>
                </a:rPr>
                <a:t>n = 15</a:t>
              </a:r>
              <a:endParaRPr lang="en-GB" altLang="en-US" sz="1800" b="0">
                <a:latin typeface="Arial" panose="020B0604020202020204" pitchFamily="34" charset="0"/>
              </a:endParaRPr>
            </a:p>
          </p:txBody>
        </p:sp>
      </p:grpSp>
      <p:sp>
        <p:nvSpPr>
          <p:cNvPr id="1203211" name="Line 11">
            <a:extLst>
              <a:ext uri="{FF2B5EF4-FFF2-40B4-BE49-F238E27FC236}">
                <a16:creationId xmlns:a16="http://schemas.microsoft.com/office/drawing/2014/main" id="{F7AF1663-61AA-4CC9-9AAC-E504A67685DC}"/>
              </a:ext>
            </a:extLst>
          </p:cNvPr>
          <p:cNvSpPr>
            <a:spLocks noChangeShapeType="1"/>
          </p:cNvSpPr>
          <p:nvPr/>
        </p:nvSpPr>
        <p:spPr bwMode="auto">
          <a:xfrm>
            <a:off x="2286000" y="48768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3212" name="Rectangle 12">
            <a:extLst>
              <a:ext uri="{FF2B5EF4-FFF2-40B4-BE49-F238E27FC236}">
                <a16:creationId xmlns:a16="http://schemas.microsoft.com/office/drawing/2014/main" id="{50066D59-F449-409C-8788-BD5A003ABF06}"/>
              </a:ext>
            </a:extLst>
          </p:cNvPr>
          <p:cNvSpPr>
            <a:spLocks noChangeArrowheads="1"/>
          </p:cNvSpPr>
          <p:nvPr/>
        </p:nvSpPr>
        <p:spPr bwMode="auto">
          <a:xfrm>
            <a:off x="914400" y="4495800"/>
            <a:ext cx="1216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800"/>
              <a:t>(cos</a:t>
            </a:r>
            <a:r>
              <a:rPr lang="en-GB" altLang="en-US" sz="2800">
                <a:latin typeface="Symbol" panose="05050102010706020507" pitchFamily="18" charset="2"/>
              </a:rPr>
              <a:t></a:t>
            </a:r>
            <a:r>
              <a:rPr lang="en-GB" altLang="en-US" sz="2800"/>
              <a:t>)</a:t>
            </a:r>
            <a:r>
              <a:rPr lang="en-GB" altLang="en-US" sz="2800" baseline="30000"/>
              <a:t>n</a:t>
            </a:r>
            <a:endParaRPr lang="en-US" altLang="en-US" sz="2800" baseline="30000"/>
          </a:p>
        </p:txBody>
      </p:sp>
    </p:spTree>
  </p:cSld>
  <p:clrMapOvr>
    <a:masterClrMapping/>
  </p:clrMapOvr>
  <p:transition>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a:extLst>
              <a:ext uri="{FF2B5EF4-FFF2-40B4-BE49-F238E27FC236}">
                <a16:creationId xmlns:a16="http://schemas.microsoft.com/office/drawing/2014/main" id="{00B1B154-FAA3-4D89-96CE-AB3FD6706C01}"/>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03" name="Rectangle 3">
            <a:extLst>
              <a:ext uri="{FF2B5EF4-FFF2-40B4-BE49-F238E27FC236}">
                <a16:creationId xmlns:a16="http://schemas.microsoft.com/office/drawing/2014/main" id="{A03920C0-96F7-448F-954E-2172A9255542}"/>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04" name="Rectangle 4">
            <a:extLst>
              <a:ext uri="{FF2B5EF4-FFF2-40B4-BE49-F238E27FC236}">
                <a16:creationId xmlns:a16="http://schemas.microsoft.com/office/drawing/2014/main" id="{CC1B90C6-64CC-4CB3-BB20-C4CC218C64E8}"/>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05" name="Rectangle 5">
            <a:extLst>
              <a:ext uri="{FF2B5EF4-FFF2-40B4-BE49-F238E27FC236}">
                <a16:creationId xmlns:a16="http://schemas.microsoft.com/office/drawing/2014/main" id="{C383CA13-C5EE-4F5F-A65C-844A36E5CB3B}"/>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14" name="Rectangle 14">
            <a:extLst>
              <a:ext uri="{FF2B5EF4-FFF2-40B4-BE49-F238E27FC236}">
                <a16:creationId xmlns:a16="http://schemas.microsoft.com/office/drawing/2014/main" id="{034320EC-AB12-4A8E-B532-663851CCD339}"/>
              </a:ext>
            </a:extLst>
          </p:cNvPr>
          <p:cNvSpPr>
            <a:spLocks noChangeArrowheads="1"/>
          </p:cNvSpPr>
          <p:nvPr/>
        </p:nvSpPr>
        <p:spPr bwMode="auto">
          <a:xfrm>
            <a:off x="914400" y="3733800"/>
            <a:ext cx="75438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1800" b="0">
                <a:solidFill>
                  <a:srgbClr val="000000"/>
                </a:solidFill>
                <a:latin typeface="Arial" panose="020B0604020202020204" pitchFamily="34" charset="0"/>
              </a:rPr>
              <a:t>Hence we obtain the complete basic reflection model: </a:t>
            </a:r>
          </a:p>
          <a:p>
            <a:pPr eaLnBrk="0" hangingPunct="0"/>
            <a:endParaRPr lang="en-GB" altLang="en-US" sz="1800" b="0">
              <a:solidFill>
                <a:srgbClr val="000000"/>
              </a:solidFill>
              <a:latin typeface="Arial" panose="020B0604020202020204" pitchFamily="34" charset="0"/>
            </a:endParaRPr>
          </a:p>
          <a:p>
            <a:pPr eaLnBrk="0" hangingPunct="0"/>
            <a:endParaRPr lang="en-GB" altLang="en-US" sz="1800" b="0">
              <a:solidFill>
                <a:srgbClr val="000000"/>
              </a:solidFill>
              <a:latin typeface="Arial" panose="020B0604020202020204" pitchFamily="34" charset="0"/>
            </a:endParaRPr>
          </a:p>
          <a:p>
            <a:pPr eaLnBrk="0" hangingPunct="0"/>
            <a:endParaRPr lang="en-GB" altLang="en-US" sz="1800" b="0" baseline="30000">
              <a:solidFill>
                <a:srgbClr val="000000"/>
              </a:solidFill>
              <a:latin typeface="Arial" panose="020B0604020202020204" pitchFamily="34" charset="0"/>
            </a:endParaRPr>
          </a:p>
          <a:p>
            <a:pPr eaLnBrk="0" hangingPunct="0"/>
            <a:endParaRPr lang="en-GB" altLang="en-US" sz="1800" b="0" baseline="30000">
              <a:solidFill>
                <a:srgbClr val="000000"/>
              </a:solidFill>
              <a:latin typeface="Arial" panose="020B0604020202020204" pitchFamily="34" charset="0"/>
            </a:endParaRPr>
          </a:p>
          <a:p>
            <a:pPr eaLnBrk="0" hangingPunct="0"/>
            <a:endParaRPr lang="en-GB" altLang="en-US" sz="1800" b="0">
              <a:solidFill>
                <a:srgbClr val="000000"/>
              </a:solidFill>
              <a:latin typeface="Arial" panose="020B0604020202020204" pitchFamily="34" charset="0"/>
            </a:endParaRPr>
          </a:p>
          <a:p>
            <a:pPr eaLnBrk="0" hangingPunct="0"/>
            <a:r>
              <a:rPr lang="en-GB" altLang="en-US" sz="1800" b="0">
                <a:solidFill>
                  <a:srgbClr val="000000"/>
                </a:solidFill>
                <a:latin typeface="Arial" panose="020B0604020202020204" pitchFamily="34" charset="0"/>
              </a:rPr>
              <a:t>Note that it is assumed that N, R and V are unit vectors</a:t>
            </a:r>
          </a:p>
          <a:p>
            <a:pPr eaLnBrk="0" hangingPunct="0"/>
            <a:endParaRPr lang="en-GB" altLang="en-US" sz="1800" b="0">
              <a:solidFill>
                <a:srgbClr val="000000"/>
              </a:solidFill>
              <a:latin typeface="Arial" panose="020B0604020202020204" pitchFamily="34" charset="0"/>
            </a:endParaRPr>
          </a:p>
          <a:p>
            <a:pPr eaLnBrk="0" hangingPunct="0"/>
            <a:r>
              <a:rPr lang="en-GB" altLang="en-US" sz="1200" b="0">
                <a:solidFill>
                  <a:srgbClr val="000000"/>
                </a:solidFill>
                <a:latin typeface="Arial" panose="020B0604020202020204" pitchFamily="34" charset="0"/>
              </a:rPr>
              <a:t>The coefficient of Specular Reflection is treated as a constant in the Phong model. However it is actually a function of the angle of incidence</a:t>
            </a:r>
            <a:r>
              <a:rPr lang="en-GB" altLang="en-US" sz="1800" b="0">
                <a:solidFill>
                  <a:srgbClr val="000000"/>
                </a:solidFill>
                <a:latin typeface="Arial" panose="020B0604020202020204" pitchFamily="34" charset="0"/>
              </a:rPr>
              <a:t>. </a:t>
            </a:r>
          </a:p>
          <a:p>
            <a:pPr eaLnBrk="0" hangingPunct="0"/>
            <a:endParaRPr lang="en-GB" altLang="en-US" sz="1800" b="0">
              <a:solidFill>
                <a:srgbClr val="000000"/>
              </a:solidFill>
              <a:latin typeface="Arial" panose="020B0604020202020204" pitchFamily="34" charset="0"/>
            </a:endParaRPr>
          </a:p>
          <a:p>
            <a:pPr eaLnBrk="0" hangingPunct="0"/>
            <a:endParaRPr lang="en-GB" altLang="en-US" sz="1800" b="0">
              <a:solidFill>
                <a:srgbClr val="000000"/>
              </a:solidFill>
              <a:latin typeface="Arial" panose="020B0604020202020204" pitchFamily="34" charset="0"/>
            </a:endParaRPr>
          </a:p>
        </p:txBody>
      </p:sp>
      <p:sp>
        <p:nvSpPr>
          <p:cNvPr id="691232" name="Rectangle 32">
            <a:extLst>
              <a:ext uri="{FF2B5EF4-FFF2-40B4-BE49-F238E27FC236}">
                <a16:creationId xmlns:a16="http://schemas.microsoft.com/office/drawing/2014/main" id="{368CD678-013D-47B3-9C5C-59BF9BBC3C91}"/>
              </a:ext>
            </a:extLst>
          </p:cNvPr>
          <p:cNvSpPr>
            <a:spLocks noGrp="1" noChangeArrowheads="1"/>
          </p:cNvSpPr>
          <p:nvPr>
            <p:ph type="title"/>
          </p:nvPr>
        </p:nvSpPr>
        <p:spPr/>
        <p:txBody>
          <a:bodyPr/>
          <a:lstStyle/>
          <a:p>
            <a:r>
              <a:rPr lang="en-GB" altLang="en-US" sz="3200" b="1">
                <a:solidFill>
                  <a:srgbClr val="003E00"/>
                </a:solidFill>
              </a:rPr>
              <a:t>Ambient, Diffuse and Specular</a:t>
            </a:r>
          </a:p>
        </p:txBody>
      </p:sp>
      <p:grpSp>
        <p:nvGrpSpPr>
          <p:cNvPr id="691235" name="Group 35">
            <a:extLst>
              <a:ext uri="{FF2B5EF4-FFF2-40B4-BE49-F238E27FC236}">
                <a16:creationId xmlns:a16="http://schemas.microsoft.com/office/drawing/2014/main" id="{2537F884-A457-4634-B99A-7FA090EF8A80}"/>
              </a:ext>
            </a:extLst>
          </p:cNvPr>
          <p:cNvGrpSpPr>
            <a:grpSpLocks/>
          </p:cNvGrpSpPr>
          <p:nvPr/>
        </p:nvGrpSpPr>
        <p:grpSpPr bwMode="auto">
          <a:xfrm>
            <a:off x="1066800" y="1524000"/>
            <a:ext cx="6134100" cy="2133600"/>
            <a:chOff x="2568" y="1248"/>
            <a:chExt cx="3059" cy="1004"/>
          </a:xfrm>
        </p:grpSpPr>
        <p:sp>
          <p:nvSpPr>
            <p:cNvPr id="691236" name="Line 36">
              <a:extLst>
                <a:ext uri="{FF2B5EF4-FFF2-40B4-BE49-F238E27FC236}">
                  <a16:creationId xmlns:a16="http://schemas.microsoft.com/office/drawing/2014/main" id="{F95B2B5E-F5F9-401F-B1E5-6671B196388D}"/>
                </a:ext>
              </a:extLst>
            </p:cNvPr>
            <p:cNvSpPr>
              <a:spLocks noChangeShapeType="1"/>
            </p:cNvSpPr>
            <p:nvPr/>
          </p:nvSpPr>
          <p:spPr bwMode="auto">
            <a:xfrm>
              <a:off x="4959" y="1357"/>
              <a:ext cx="0"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37" name="Rectangle 37">
              <a:extLst>
                <a:ext uri="{FF2B5EF4-FFF2-40B4-BE49-F238E27FC236}">
                  <a16:creationId xmlns:a16="http://schemas.microsoft.com/office/drawing/2014/main" id="{0119767F-062B-40C4-8269-5A185854EE54}"/>
                </a:ext>
              </a:extLst>
            </p:cNvPr>
            <p:cNvSpPr>
              <a:spLocks noChangeArrowheads="1"/>
            </p:cNvSpPr>
            <p:nvPr/>
          </p:nvSpPr>
          <p:spPr bwMode="auto">
            <a:xfrm>
              <a:off x="3158" y="1726"/>
              <a:ext cx="175"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V</a:t>
              </a:r>
            </a:p>
          </p:txBody>
        </p:sp>
        <p:sp>
          <p:nvSpPr>
            <p:cNvPr id="691238" name="Line 38">
              <a:extLst>
                <a:ext uri="{FF2B5EF4-FFF2-40B4-BE49-F238E27FC236}">
                  <a16:creationId xmlns:a16="http://schemas.microsoft.com/office/drawing/2014/main" id="{5E6EF6D4-EF95-4E2C-8140-3101C038A1DE}"/>
                </a:ext>
              </a:extLst>
            </p:cNvPr>
            <p:cNvSpPr>
              <a:spLocks noChangeShapeType="1"/>
            </p:cNvSpPr>
            <p:nvPr/>
          </p:nvSpPr>
          <p:spPr bwMode="auto">
            <a:xfrm>
              <a:off x="3210" y="2249"/>
              <a:ext cx="2206"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39" name="Line 39">
              <a:extLst>
                <a:ext uri="{FF2B5EF4-FFF2-40B4-BE49-F238E27FC236}">
                  <a16:creationId xmlns:a16="http://schemas.microsoft.com/office/drawing/2014/main" id="{63C100E7-09B6-4ED1-BA6F-86E03A34A002}"/>
                </a:ext>
              </a:extLst>
            </p:cNvPr>
            <p:cNvSpPr>
              <a:spLocks noChangeShapeType="1"/>
            </p:cNvSpPr>
            <p:nvPr/>
          </p:nvSpPr>
          <p:spPr bwMode="auto">
            <a:xfrm>
              <a:off x="4270" y="1627"/>
              <a:ext cx="0" cy="618"/>
            </a:xfrm>
            <a:prstGeom prst="line">
              <a:avLst/>
            </a:prstGeom>
            <a:noFill/>
            <a:ln w="127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0" name="Line 40">
              <a:extLst>
                <a:ext uri="{FF2B5EF4-FFF2-40B4-BE49-F238E27FC236}">
                  <a16:creationId xmlns:a16="http://schemas.microsoft.com/office/drawing/2014/main" id="{56D0A2D6-2FE6-4146-A467-144D476D49E4}"/>
                </a:ext>
              </a:extLst>
            </p:cNvPr>
            <p:cNvSpPr>
              <a:spLocks noChangeShapeType="1"/>
            </p:cNvSpPr>
            <p:nvPr/>
          </p:nvSpPr>
          <p:spPr bwMode="auto">
            <a:xfrm>
              <a:off x="4835" y="1437"/>
              <a:ext cx="248"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1" name="Line 41">
              <a:extLst>
                <a:ext uri="{FF2B5EF4-FFF2-40B4-BE49-F238E27FC236}">
                  <a16:creationId xmlns:a16="http://schemas.microsoft.com/office/drawing/2014/main" id="{34243CD9-0BF5-4F6E-94C8-D37ABC66D57D}"/>
                </a:ext>
              </a:extLst>
            </p:cNvPr>
            <p:cNvSpPr>
              <a:spLocks noChangeShapeType="1"/>
            </p:cNvSpPr>
            <p:nvPr/>
          </p:nvSpPr>
          <p:spPr bwMode="auto">
            <a:xfrm flipH="1">
              <a:off x="4828" y="1357"/>
              <a:ext cx="263" cy="16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2" name="Line 42">
              <a:extLst>
                <a:ext uri="{FF2B5EF4-FFF2-40B4-BE49-F238E27FC236}">
                  <a16:creationId xmlns:a16="http://schemas.microsoft.com/office/drawing/2014/main" id="{484B0074-11AD-4C39-8869-A22AA0278182}"/>
                </a:ext>
              </a:extLst>
            </p:cNvPr>
            <p:cNvSpPr>
              <a:spLocks noChangeShapeType="1"/>
            </p:cNvSpPr>
            <p:nvPr/>
          </p:nvSpPr>
          <p:spPr bwMode="auto">
            <a:xfrm flipH="1" flipV="1">
              <a:off x="4828" y="1351"/>
              <a:ext cx="263" cy="173"/>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3" name="Line 43">
              <a:extLst>
                <a:ext uri="{FF2B5EF4-FFF2-40B4-BE49-F238E27FC236}">
                  <a16:creationId xmlns:a16="http://schemas.microsoft.com/office/drawing/2014/main" id="{058E41A0-1450-46F8-BA41-A818CA22C48F}"/>
                </a:ext>
              </a:extLst>
            </p:cNvPr>
            <p:cNvSpPr>
              <a:spLocks noChangeShapeType="1"/>
            </p:cNvSpPr>
            <p:nvPr/>
          </p:nvSpPr>
          <p:spPr bwMode="auto">
            <a:xfrm flipV="1">
              <a:off x="4274" y="1662"/>
              <a:ext cx="674"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4" name="Rectangle 44">
              <a:extLst>
                <a:ext uri="{FF2B5EF4-FFF2-40B4-BE49-F238E27FC236}">
                  <a16:creationId xmlns:a16="http://schemas.microsoft.com/office/drawing/2014/main" id="{621687BA-1682-46B3-8054-B576B9421953}"/>
                </a:ext>
              </a:extLst>
            </p:cNvPr>
            <p:cNvSpPr>
              <a:spLocks noChangeArrowheads="1"/>
            </p:cNvSpPr>
            <p:nvPr/>
          </p:nvSpPr>
          <p:spPr bwMode="auto">
            <a:xfrm>
              <a:off x="5121" y="1248"/>
              <a:ext cx="506"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light</a:t>
              </a:r>
            </a:p>
            <a:p>
              <a:pPr eaLnBrk="0" hangingPunct="0"/>
              <a:r>
                <a:rPr lang="en-GB" altLang="en-US" sz="2000">
                  <a:solidFill>
                    <a:srgbClr val="000000"/>
                  </a:solidFill>
                  <a:latin typeface="Arial" panose="020B0604020202020204" pitchFamily="34" charset="0"/>
                </a:rPr>
                <a:t>source</a:t>
              </a:r>
            </a:p>
          </p:txBody>
        </p:sp>
        <p:sp>
          <p:nvSpPr>
            <p:cNvPr id="691245" name="Rectangle 45">
              <a:extLst>
                <a:ext uri="{FF2B5EF4-FFF2-40B4-BE49-F238E27FC236}">
                  <a16:creationId xmlns:a16="http://schemas.microsoft.com/office/drawing/2014/main" id="{9539531A-10E5-4D58-9471-470E7B158267}"/>
                </a:ext>
              </a:extLst>
            </p:cNvPr>
            <p:cNvSpPr>
              <a:spLocks noChangeArrowheads="1"/>
            </p:cNvSpPr>
            <p:nvPr/>
          </p:nvSpPr>
          <p:spPr bwMode="auto">
            <a:xfrm>
              <a:off x="4179" y="1351"/>
              <a:ext cx="182"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N</a:t>
              </a:r>
            </a:p>
          </p:txBody>
        </p:sp>
        <p:sp>
          <p:nvSpPr>
            <p:cNvPr id="691246" name="Rectangle 46">
              <a:extLst>
                <a:ext uri="{FF2B5EF4-FFF2-40B4-BE49-F238E27FC236}">
                  <a16:creationId xmlns:a16="http://schemas.microsoft.com/office/drawing/2014/main" id="{9025054F-09F1-4D93-81FE-2E27BCEC52F7}"/>
                </a:ext>
              </a:extLst>
            </p:cNvPr>
            <p:cNvSpPr>
              <a:spLocks noChangeArrowheads="1"/>
            </p:cNvSpPr>
            <p:nvPr/>
          </p:nvSpPr>
          <p:spPr bwMode="auto">
            <a:xfrm>
              <a:off x="4986" y="1559"/>
              <a:ext cx="168"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L</a:t>
              </a:r>
            </a:p>
          </p:txBody>
        </p:sp>
        <p:sp>
          <p:nvSpPr>
            <p:cNvPr id="691247" name="Line 47">
              <a:extLst>
                <a:ext uri="{FF2B5EF4-FFF2-40B4-BE49-F238E27FC236}">
                  <a16:creationId xmlns:a16="http://schemas.microsoft.com/office/drawing/2014/main" id="{7D036109-29E7-4E2A-9AD9-FC306630AD16}"/>
                </a:ext>
              </a:extLst>
            </p:cNvPr>
            <p:cNvSpPr>
              <a:spLocks noChangeShapeType="1"/>
            </p:cNvSpPr>
            <p:nvPr/>
          </p:nvSpPr>
          <p:spPr bwMode="auto">
            <a:xfrm flipH="1" flipV="1">
              <a:off x="3416" y="1662"/>
              <a:ext cx="858" cy="59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48" name="Rectangle 48">
              <a:extLst>
                <a:ext uri="{FF2B5EF4-FFF2-40B4-BE49-F238E27FC236}">
                  <a16:creationId xmlns:a16="http://schemas.microsoft.com/office/drawing/2014/main" id="{40CD589F-2869-4183-B3C7-58D80FC7441F}"/>
                </a:ext>
              </a:extLst>
            </p:cNvPr>
            <p:cNvSpPr>
              <a:spLocks noChangeArrowheads="1"/>
            </p:cNvSpPr>
            <p:nvPr/>
          </p:nvSpPr>
          <p:spPr bwMode="auto">
            <a:xfrm>
              <a:off x="3370" y="1392"/>
              <a:ext cx="182"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R</a:t>
              </a:r>
            </a:p>
          </p:txBody>
        </p:sp>
        <p:sp>
          <p:nvSpPr>
            <p:cNvPr id="691249" name="Line 49">
              <a:extLst>
                <a:ext uri="{FF2B5EF4-FFF2-40B4-BE49-F238E27FC236}">
                  <a16:creationId xmlns:a16="http://schemas.microsoft.com/office/drawing/2014/main" id="{26C4F122-FBED-4828-AEEE-09A9781A0E3C}"/>
                </a:ext>
              </a:extLst>
            </p:cNvPr>
            <p:cNvSpPr>
              <a:spLocks noChangeShapeType="1"/>
            </p:cNvSpPr>
            <p:nvPr/>
          </p:nvSpPr>
          <p:spPr bwMode="auto">
            <a:xfrm flipH="1" flipV="1">
              <a:off x="3288" y="1870"/>
              <a:ext cx="986" cy="382"/>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50" name="Line 50">
              <a:extLst>
                <a:ext uri="{FF2B5EF4-FFF2-40B4-BE49-F238E27FC236}">
                  <a16:creationId xmlns:a16="http://schemas.microsoft.com/office/drawing/2014/main" id="{0E43AEE1-FE20-4DC6-95D6-3F2CEAFE2E64}"/>
                </a:ext>
              </a:extLst>
            </p:cNvPr>
            <p:cNvSpPr>
              <a:spLocks noChangeShapeType="1"/>
            </p:cNvSpPr>
            <p:nvPr/>
          </p:nvSpPr>
          <p:spPr bwMode="auto">
            <a:xfrm>
              <a:off x="2918" y="1608"/>
              <a:ext cx="121" cy="11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51" name="Line 51">
              <a:extLst>
                <a:ext uri="{FF2B5EF4-FFF2-40B4-BE49-F238E27FC236}">
                  <a16:creationId xmlns:a16="http://schemas.microsoft.com/office/drawing/2014/main" id="{99898195-824D-47F1-AF4C-1158BC768F29}"/>
                </a:ext>
              </a:extLst>
            </p:cNvPr>
            <p:cNvSpPr>
              <a:spLocks noChangeShapeType="1"/>
            </p:cNvSpPr>
            <p:nvPr/>
          </p:nvSpPr>
          <p:spPr bwMode="auto">
            <a:xfrm>
              <a:off x="2918" y="1604"/>
              <a:ext cx="16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52" name="Arc 52">
              <a:extLst>
                <a:ext uri="{FF2B5EF4-FFF2-40B4-BE49-F238E27FC236}">
                  <a16:creationId xmlns:a16="http://schemas.microsoft.com/office/drawing/2014/main" id="{F8F9A5C2-D154-4583-8A58-5993DAA940D4}"/>
                </a:ext>
              </a:extLst>
            </p:cNvPr>
            <p:cNvSpPr>
              <a:spLocks/>
            </p:cNvSpPr>
            <p:nvPr/>
          </p:nvSpPr>
          <p:spPr bwMode="auto">
            <a:xfrm>
              <a:off x="3004" y="1609"/>
              <a:ext cx="39" cy="80"/>
            </a:xfrm>
            <a:custGeom>
              <a:avLst/>
              <a:gdLst>
                <a:gd name="G0" fmla="+- 21600 0 0"/>
                <a:gd name="G1" fmla="+- 21594 0 0"/>
                <a:gd name="G2" fmla="+- 21600 0 0"/>
                <a:gd name="T0" fmla="*/ 0 w 21600"/>
                <a:gd name="T1" fmla="*/ 21594 h 21594"/>
                <a:gd name="T2" fmla="*/ 21109 w 21600"/>
                <a:gd name="T3" fmla="*/ 0 h 21594"/>
                <a:gd name="T4" fmla="*/ 21600 w 21600"/>
                <a:gd name="T5" fmla="*/ 21594 h 21594"/>
              </a:gdLst>
              <a:ahLst/>
              <a:cxnLst>
                <a:cxn ang="0">
                  <a:pos x="T0" y="T1"/>
                </a:cxn>
                <a:cxn ang="0">
                  <a:pos x="T2" y="T3"/>
                </a:cxn>
                <a:cxn ang="0">
                  <a:pos x="T4" y="T5"/>
                </a:cxn>
              </a:cxnLst>
              <a:rect l="0" t="0" r="r" b="b"/>
              <a:pathLst>
                <a:path w="21600" h="21594" fill="none" extrusionOk="0">
                  <a:moveTo>
                    <a:pt x="0" y="21594"/>
                  </a:moveTo>
                  <a:cubicBezTo>
                    <a:pt x="0" y="9855"/>
                    <a:pt x="9373" y="266"/>
                    <a:pt x="21108" y="-1"/>
                  </a:cubicBezTo>
                </a:path>
                <a:path w="21600" h="21594" stroke="0" extrusionOk="0">
                  <a:moveTo>
                    <a:pt x="0" y="21594"/>
                  </a:moveTo>
                  <a:cubicBezTo>
                    <a:pt x="0" y="9855"/>
                    <a:pt x="9373" y="266"/>
                    <a:pt x="21108" y="-1"/>
                  </a:cubicBezTo>
                  <a:lnTo>
                    <a:pt x="21600" y="21594"/>
                  </a:lnTo>
                  <a:close/>
                </a:path>
              </a:pathLst>
            </a:custGeom>
            <a:noFill/>
            <a:ln w="12700" cap="rnd">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53" name="Rectangle 53">
              <a:extLst>
                <a:ext uri="{FF2B5EF4-FFF2-40B4-BE49-F238E27FC236}">
                  <a16:creationId xmlns:a16="http://schemas.microsoft.com/office/drawing/2014/main" id="{CA2D346A-B5F4-4314-86D5-C9C725295EAF}"/>
                </a:ext>
              </a:extLst>
            </p:cNvPr>
            <p:cNvSpPr>
              <a:spLocks noChangeArrowheads="1"/>
            </p:cNvSpPr>
            <p:nvPr/>
          </p:nvSpPr>
          <p:spPr bwMode="auto">
            <a:xfrm>
              <a:off x="2568" y="1457"/>
              <a:ext cx="302"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eye</a:t>
              </a:r>
            </a:p>
          </p:txBody>
        </p:sp>
        <p:sp>
          <p:nvSpPr>
            <p:cNvPr id="691254" name="Rectangle 54">
              <a:extLst>
                <a:ext uri="{FF2B5EF4-FFF2-40B4-BE49-F238E27FC236}">
                  <a16:creationId xmlns:a16="http://schemas.microsoft.com/office/drawing/2014/main" id="{3BCDE2F6-A97F-4E82-A2A6-19A40E1D533F}"/>
                </a:ext>
              </a:extLst>
            </p:cNvPr>
            <p:cNvSpPr>
              <a:spLocks noChangeArrowheads="1"/>
            </p:cNvSpPr>
            <p:nvPr/>
          </p:nvSpPr>
          <p:spPr bwMode="auto">
            <a:xfrm>
              <a:off x="4696" y="2040"/>
              <a:ext cx="541" cy="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Arial" panose="020B0604020202020204" pitchFamily="34" charset="0"/>
                </a:rPr>
                <a:t>surface</a:t>
              </a:r>
            </a:p>
          </p:txBody>
        </p:sp>
        <p:sp>
          <p:nvSpPr>
            <p:cNvPr id="691255" name="Rectangle 55">
              <a:extLst>
                <a:ext uri="{FF2B5EF4-FFF2-40B4-BE49-F238E27FC236}">
                  <a16:creationId xmlns:a16="http://schemas.microsoft.com/office/drawing/2014/main" id="{43946F49-ABD7-4811-8696-B78BB54F59CB}"/>
                </a:ext>
              </a:extLst>
            </p:cNvPr>
            <p:cNvSpPr>
              <a:spLocks noChangeArrowheads="1"/>
            </p:cNvSpPr>
            <p:nvPr/>
          </p:nvSpPr>
          <p:spPr bwMode="auto">
            <a:xfrm>
              <a:off x="3552" y="1775"/>
              <a:ext cx="171"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rgbClr val="000000"/>
                  </a:solidFill>
                  <a:latin typeface="Symbol" panose="05050102010706020507" pitchFamily="18" charset="2"/>
                </a:rPr>
                <a:t></a:t>
              </a:r>
              <a:endParaRPr lang="en-US" altLang="en-US">
                <a:solidFill>
                  <a:srgbClr val="000000"/>
                </a:solidFill>
                <a:latin typeface="Symbol" panose="05050102010706020507" pitchFamily="18" charset="2"/>
              </a:endParaRPr>
            </a:p>
          </p:txBody>
        </p:sp>
        <p:sp>
          <p:nvSpPr>
            <p:cNvPr id="691256" name="Arc 56">
              <a:extLst>
                <a:ext uri="{FF2B5EF4-FFF2-40B4-BE49-F238E27FC236}">
                  <a16:creationId xmlns:a16="http://schemas.microsoft.com/office/drawing/2014/main" id="{A6361814-467A-43BB-B14D-F061F0C0A8B0}"/>
                </a:ext>
              </a:extLst>
            </p:cNvPr>
            <p:cNvSpPr>
              <a:spLocks/>
            </p:cNvSpPr>
            <p:nvPr/>
          </p:nvSpPr>
          <p:spPr bwMode="auto">
            <a:xfrm>
              <a:off x="4272" y="1921"/>
              <a:ext cx="188" cy="192"/>
            </a:xfrm>
            <a:custGeom>
              <a:avLst/>
              <a:gdLst>
                <a:gd name="G0" fmla="+- 0 0 0"/>
                <a:gd name="G1" fmla="+- 21600 0 0"/>
                <a:gd name="G2" fmla="+- 21600 0 0"/>
                <a:gd name="T0" fmla="*/ 0 w 21181"/>
                <a:gd name="T1" fmla="*/ 0 h 21600"/>
                <a:gd name="T2" fmla="*/ 21181 w 21181"/>
                <a:gd name="T3" fmla="*/ 17364 h 21600"/>
                <a:gd name="T4" fmla="*/ 0 w 21181"/>
                <a:gd name="T5" fmla="*/ 21600 h 21600"/>
              </a:gdLst>
              <a:ahLst/>
              <a:cxnLst>
                <a:cxn ang="0">
                  <a:pos x="T0" y="T1"/>
                </a:cxn>
                <a:cxn ang="0">
                  <a:pos x="T2" y="T3"/>
                </a:cxn>
                <a:cxn ang="0">
                  <a:pos x="T4" y="T5"/>
                </a:cxn>
              </a:cxnLst>
              <a:rect l="0" t="0" r="r" b="b"/>
              <a:pathLst>
                <a:path w="21181" h="21600" fill="none" extrusionOk="0">
                  <a:moveTo>
                    <a:pt x="-1" y="0"/>
                  </a:moveTo>
                  <a:cubicBezTo>
                    <a:pt x="10296" y="0"/>
                    <a:pt x="19161" y="7267"/>
                    <a:pt x="21180" y="17364"/>
                  </a:cubicBezTo>
                </a:path>
                <a:path w="21181" h="21600" stroke="0" extrusionOk="0">
                  <a:moveTo>
                    <a:pt x="-1" y="0"/>
                  </a:moveTo>
                  <a:cubicBezTo>
                    <a:pt x="10296" y="0"/>
                    <a:pt x="19161" y="7267"/>
                    <a:pt x="21180" y="17364"/>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1257" name="Rectangle 57">
              <a:extLst>
                <a:ext uri="{FF2B5EF4-FFF2-40B4-BE49-F238E27FC236}">
                  <a16:creationId xmlns:a16="http://schemas.microsoft.com/office/drawing/2014/main" id="{097EA95E-EF4F-4E98-8AC3-669EF654CF16}"/>
                </a:ext>
              </a:extLst>
            </p:cNvPr>
            <p:cNvSpPr>
              <a:spLocks noChangeArrowheads="1"/>
            </p:cNvSpPr>
            <p:nvPr/>
          </p:nvSpPr>
          <p:spPr bwMode="auto">
            <a:xfrm>
              <a:off x="4320" y="1776"/>
              <a:ext cx="158"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grpSp>
      <p:graphicFrame>
        <p:nvGraphicFramePr>
          <p:cNvPr id="691258" name="Object 58">
            <a:extLst>
              <a:ext uri="{FF2B5EF4-FFF2-40B4-BE49-F238E27FC236}">
                <a16:creationId xmlns:a16="http://schemas.microsoft.com/office/drawing/2014/main" id="{03DEFC1C-5C6C-4C24-960F-9BA0B69FF0BE}"/>
              </a:ext>
            </a:extLst>
          </p:cNvPr>
          <p:cNvGraphicFramePr>
            <a:graphicFrameLocks noChangeAspect="1"/>
          </p:cNvGraphicFramePr>
          <p:nvPr/>
        </p:nvGraphicFramePr>
        <p:xfrm>
          <a:off x="1143000" y="4114800"/>
          <a:ext cx="5383213" cy="993775"/>
        </p:xfrm>
        <a:graphic>
          <a:graphicData uri="http://schemas.openxmlformats.org/presentationml/2006/ole">
            <mc:AlternateContent xmlns:mc="http://schemas.openxmlformats.org/markup-compatibility/2006">
              <mc:Choice xmlns:v="urn:schemas-microsoft-com:vml" Requires="v">
                <p:oleObj spid="_x0000_s1251328" name="Equation" r:id="rId3" imgW="2336760" imgH="431640" progId="Equation.3">
                  <p:embed/>
                </p:oleObj>
              </mc:Choice>
              <mc:Fallback>
                <p:oleObj name="Equation" r:id="rId3" imgW="2336760" imgH="431640" progId="Equation.3">
                  <p:embed/>
                  <p:pic>
                    <p:nvPicPr>
                      <p:cNvPr id="0" name="Object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4114800"/>
                        <a:ext cx="5383213" cy="993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0" name="Rectangle 1026">
            <a:extLst>
              <a:ext uri="{FF2B5EF4-FFF2-40B4-BE49-F238E27FC236}">
                <a16:creationId xmlns:a16="http://schemas.microsoft.com/office/drawing/2014/main" id="{F58E41A4-51C9-48FC-B86C-D1A1A819E2D7}"/>
              </a:ext>
            </a:extLst>
          </p:cNvPr>
          <p:cNvSpPr>
            <a:spLocks noGrp="1" noChangeArrowheads="1"/>
          </p:cNvSpPr>
          <p:nvPr>
            <p:ph type="title"/>
          </p:nvPr>
        </p:nvSpPr>
        <p:spPr/>
        <p:txBody>
          <a:bodyPr/>
          <a:lstStyle/>
          <a:p>
            <a:r>
              <a:rPr lang="en-GB" altLang="en-US"/>
              <a:t>Colour</a:t>
            </a:r>
          </a:p>
        </p:txBody>
      </p:sp>
      <p:sp>
        <p:nvSpPr>
          <p:cNvPr id="1241091" name="Rectangle 1027">
            <a:extLst>
              <a:ext uri="{FF2B5EF4-FFF2-40B4-BE49-F238E27FC236}">
                <a16:creationId xmlns:a16="http://schemas.microsoft.com/office/drawing/2014/main" id="{B263DB63-7199-4A82-89F0-21543DC158BC}"/>
              </a:ext>
            </a:extLst>
          </p:cNvPr>
          <p:cNvSpPr>
            <a:spLocks noGrp="1" noChangeArrowheads="1"/>
          </p:cNvSpPr>
          <p:nvPr>
            <p:ph type="body" idx="1"/>
          </p:nvPr>
        </p:nvSpPr>
        <p:spPr/>
        <p:txBody>
          <a:bodyPr/>
          <a:lstStyle/>
          <a:p>
            <a:r>
              <a:rPr lang="en-GB" altLang="en-US" sz="1800"/>
              <a:t>To handle colour the usual approach is to treat specular highlights as being the same colour as the light source. </a:t>
            </a:r>
          </a:p>
          <a:p>
            <a:endParaRPr lang="en-GB" altLang="en-US" sz="1800"/>
          </a:p>
          <a:p>
            <a:r>
              <a:rPr lang="en-GB" altLang="en-US" sz="1800"/>
              <a:t>The colour of objects is handled by treating the coefficients of ambient and diffuse reflection as having red, green and blue components. Hence the red, green and blue signals that drive the display are produced from: </a:t>
            </a:r>
          </a:p>
          <a:p>
            <a:endParaRPr lang="en-GB" altLang="en-US" sz="1800"/>
          </a:p>
        </p:txBody>
      </p:sp>
      <p:graphicFrame>
        <p:nvGraphicFramePr>
          <p:cNvPr id="1241092" name="Object 1028">
            <a:extLst>
              <a:ext uri="{FF2B5EF4-FFF2-40B4-BE49-F238E27FC236}">
                <a16:creationId xmlns:a16="http://schemas.microsoft.com/office/drawing/2014/main" id="{B5E208FD-5C28-4BFD-A092-3B5BFEE9B660}"/>
              </a:ext>
            </a:extLst>
          </p:cNvPr>
          <p:cNvGraphicFramePr>
            <a:graphicFrameLocks noChangeAspect="1"/>
          </p:cNvGraphicFramePr>
          <p:nvPr/>
        </p:nvGraphicFramePr>
        <p:xfrm>
          <a:off x="2895600" y="3810000"/>
          <a:ext cx="3452813" cy="1847850"/>
        </p:xfrm>
        <a:graphic>
          <a:graphicData uri="http://schemas.openxmlformats.org/presentationml/2006/ole">
            <mc:AlternateContent xmlns:mc="http://schemas.openxmlformats.org/markup-compatibility/2006">
              <mc:Choice xmlns:v="urn:schemas-microsoft-com:vml" Requires="v">
                <p:oleObj spid="_x0000_s1241094" name="Equation" r:id="rId3" imgW="2489040" imgH="1333440" progId="Equation.3">
                  <p:embed/>
                </p:oleObj>
              </mc:Choice>
              <mc:Fallback>
                <p:oleObj name="Equation" r:id="rId3" imgW="2489040" imgH="1333440" progId="Equation.3">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0"/>
                        <a:ext cx="3452813" cy="184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41093" name="Rectangle 1029">
            <a:extLst>
              <a:ext uri="{FF2B5EF4-FFF2-40B4-BE49-F238E27FC236}">
                <a16:creationId xmlns:a16="http://schemas.microsoft.com/office/drawing/2014/main" id="{6240B593-A874-4B4C-AE38-3ECE7B5C3440}"/>
              </a:ext>
            </a:extLst>
          </p:cNvPr>
          <p:cNvSpPr>
            <a:spLocks noChangeArrowheads="1"/>
          </p:cNvSpPr>
          <p:nvPr/>
        </p:nvSpPr>
        <p:spPr bwMode="auto">
          <a:xfrm>
            <a:off x="1219200" y="5791200"/>
            <a:ext cx="6400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0"/>
              <a:t>The Diffuse and Specular terms are summed over each light source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4" name="Rectangle 2">
            <a:extLst>
              <a:ext uri="{FF2B5EF4-FFF2-40B4-BE49-F238E27FC236}">
                <a16:creationId xmlns:a16="http://schemas.microsoft.com/office/drawing/2014/main" id="{9CDA5C44-B26E-463E-86E4-F32B703E58E8}"/>
              </a:ext>
            </a:extLst>
          </p:cNvPr>
          <p:cNvSpPr>
            <a:spLocks noGrp="1" noChangeArrowheads="1"/>
          </p:cNvSpPr>
          <p:nvPr>
            <p:ph type="title"/>
          </p:nvPr>
        </p:nvSpPr>
        <p:spPr/>
        <p:txBody>
          <a:bodyPr/>
          <a:lstStyle/>
          <a:p>
            <a:r>
              <a:rPr lang="en-GB" altLang="en-US" sz="2400"/>
              <a:t>Summary of the Phong Model </a:t>
            </a:r>
          </a:p>
        </p:txBody>
      </p:sp>
      <p:sp>
        <p:nvSpPr>
          <p:cNvPr id="1242115" name="Rectangle 3">
            <a:extLst>
              <a:ext uri="{FF2B5EF4-FFF2-40B4-BE49-F238E27FC236}">
                <a16:creationId xmlns:a16="http://schemas.microsoft.com/office/drawing/2014/main" id="{D093311C-EFCE-4E06-9826-DCD114E2EDBD}"/>
              </a:ext>
            </a:extLst>
          </p:cNvPr>
          <p:cNvSpPr>
            <a:spLocks noGrp="1" noChangeArrowheads="1"/>
          </p:cNvSpPr>
          <p:nvPr>
            <p:ph type="body" idx="1"/>
          </p:nvPr>
        </p:nvSpPr>
        <p:spPr>
          <a:xfrm>
            <a:off x="457200" y="1600200"/>
            <a:ext cx="8686800" cy="4343400"/>
          </a:xfrm>
        </p:spPr>
        <p:txBody>
          <a:bodyPr/>
          <a:lstStyle/>
          <a:p>
            <a:pPr>
              <a:lnSpc>
                <a:spcPct val="90000"/>
              </a:lnSpc>
            </a:pPr>
            <a:r>
              <a:rPr lang="en-GB" altLang="en-US" sz="1400"/>
              <a:t>Light sources are usually considered as point sources situated infinitely far away. Hence the angle between the incident light and the normal to a planar surface is constant over a planar surface. </a:t>
            </a:r>
          </a:p>
          <a:p>
            <a:pPr>
              <a:lnSpc>
                <a:spcPct val="90000"/>
              </a:lnSpc>
            </a:pPr>
            <a:endParaRPr lang="en-GB" altLang="en-US" sz="1400"/>
          </a:p>
          <a:p>
            <a:pPr>
              <a:lnSpc>
                <a:spcPct val="90000"/>
              </a:lnSpc>
            </a:pPr>
            <a:r>
              <a:rPr lang="en-GB" altLang="en-US" sz="1400"/>
              <a:t>The viewer is assumed positioned at infinity, hence the angle between the viewing direction and the reflected ray is constant over a planar surface. </a:t>
            </a:r>
          </a:p>
          <a:p>
            <a:pPr>
              <a:lnSpc>
                <a:spcPct val="90000"/>
              </a:lnSpc>
            </a:pPr>
            <a:endParaRPr lang="en-GB" altLang="en-US" sz="1400"/>
          </a:p>
          <a:p>
            <a:pPr>
              <a:lnSpc>
                <a:spcPct val="90000"/>
              </a:lnSpc>
            </a:pPr>
            <a:r>
              <a:rPr lang="en-GB" altLang="en-US" sz="1400"/>
              <a:t>The diffuse and specular terms are modelled as local components only. </a:t>
            </a:r>
          </a:p>
          <a:p>
            <a:pPr>
              <a:lnSpc>
                <a:spcPct val="90000"/>
              </a:lnSpc>
            </a:pPr>
            <a:endParaRPr lang="en-GB" altLang="en-US" sz="1400"/>
          </a:p>
          <a:p>
            <a:pPr>
              <a:lnSpc>
                <a:spcPct val="90000"/>
              </a:lnSpc>
            </a:pPr>
            <a:r>
              <a:rPr lang="en-GB" altLang="en-US" sz="1400"/>
              <a:t>An empirical result is used to model the distribution of the specular term around the reflection vector. </a:t>
            </a:r>
          </a:p>
          <a:p>
            <a:pPr>
              <a:lnSpc>
                <a:spcPct val="90000"/>
              </a:lnSpc>
            </a:pPr>
            <a:endParaRPr lang="en-GB" altLang="en-US" sz="1400"/>
          </a:p>
          <a:p>
            <a:pPr>
              <a:lnSpc>
                <a:spcPct val="90000"/>
              </a:lnSpc>
            </a:pPr>
            <a:r>
              <a:rPr lang="en-GB" altLang="en-US" sz="1400"/>
              <a:t>The colour of the specular term is assumed to be that of the light source. </a:t>
            </a:r>
          </a:p>
          <a:p>
            <a:pPr>
              <a:lnSpc>
                <a:spcPct val="90000"/>
              </a:lnSpc>
            </a:pPr>
            <a:endParaRPr lang="en-GB" altLang="en-US" sz="1400"/>
          </a:p>
          <a:p>
            <a:pPr>
              <a:lnSpc>
                <a:spcPct val="90000"/>
              </a:lnSpc>
            </a:pPr>
            <a:r>
              <a:rPr lang="en-GB" altLang="en-US" sz="1400"/>
              <a:t>The global illumination is modelled as a constant ambient term. </a:t>
            </a:r>
          </a:p>
          <a:p>
            <a:pPr>
              <a:lnSpc>
                <a:spcPct val="90000"/>
              </a:lnSpc>
            </a:pPr>
            <a:endParaRPr lang="en-GB" altLang="en-US" sz="1400"/>
          </a:p>
          <a:p>
            <a:pPr>
              <a:lnSpc>
                <a:spcPct val="90000"/>
              </a:lnSpc>
            </a:pPr>
            <a:r>
              <a:rPr lang="en-GB" altLang="en-US" sz="1400"/>
              <a:t>Shadows are not handled. </a:t>
            </a:r>
          </a:p>
          <a:p>
            <a:pPr>
              <a:lnSpc>
                <a:spcPct val="90000"/>
              </a:lnSpc>
            </a:pPr>
            <a:endParaRPr lang="en-GB" altLang="en-US" sz="1400"/>
          </a:p>
          <a:p>
            <a:pPr>
              <a:lnSpc>
                <a:spcPct val="90000"/>
              </a:lnSpc>
            </a:pPr>
            <a:r>
              <a:rPr lang="en-GB" altLang="en-US" sz="1400"/>
              <a:t>The coefficient of diffuse reflection is wavelength dependent. But it is sampled at each of the three primary colours. </a:t>
            </a:r>
          </a:p>
          <a:p>
            <a:pPr>
              <a:lnSpc>
                <a:spcPct val="90000"/>
              </a:lnSpc>
            </a:pPr>
            <a:endParaRPr lang="en-GB" altLang="en-US" sz="1400"/>
          </a:p>
          <a:p>
            <a:pPr>
              <a:lnSpc>
                <a:spcPct val="90000"/>
              </a:lnSpc>
            </a:pPr>
            <a:r>
              <a:rPr lang="en-GB" altLang="en-US" sz="1400"/>
              <a:t>The coefficient of specular reflection is modelled as a constant but is actually dependent on the angle of incidence.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18" name="Rectangle 2050">
            <a:extLst>
              <a:ext uri="{FF2B5EF4-FFF2-40B4-BE49-F238E27FC236}">
                <a16:creationId xmlns:a16="http://schemas.microsoft.com/office/drawing/2014/main" id="{47BD5CE1-1593-4137-A455-B29918652960}"/>
              </a:ext>
            </a:extLst>
          </p:cNvPr>
          <p:cNvSpPr>
            <a:spLocks noGrp="1" noChangeArrowheads="1"/>
          </p:cNvSpPr>
          <p:nvPr>
            <p:ph type="title"/>
          </p:nvPr>
        </p:nvSpPr>
        <p:spPr/>
        <p:txBody>
          <a:bodyPr/>
          <a:lstStyle/>
          <a:p>
            <a:r>
              <a:rPr lang="en-US" altLang="en-US"/>
              <a:t>Local Shading Models</a:t>
            </a:r>
          </a:p>
        </p:txBody>
      </p:sp>
      <p:sp>
        <p:nvSpPr>
          <p:cNvPr id="1161219" name="Rectangle 2051">
            <a:extLst>
              <a:ext uri="{FF2B5EF4-FFF2-40B4-BE49-F238E27FC236}">
                <a16:creationId xmlns:a16="http://schemas.microsoft.com/office/drawing/2014/main" id="{7CF12FE0-7AC3-4C86-AE68-833DBBD8FE76}"/>
              </a:ext>
            </a:extLst>
          </p:cNvPr>
          <p:cNvSpPr>
            <a:spLocks noGrp="1" noChangeArrowheads="1"/>
          </p:cNvSpPr>
          <p:nvPr>
            <p:ph type="body" idx="1"/>
          </p:nvPr>
        </p:nvSpPr>
        <p:spPr>
          <a:xfrm>
            <a:off x="838200" y="1600200"/>
            <a:ext cx="7391400" cy="4343400"/>
          </a:xfrm>
        </p:spPr>
        <p:txBody>
          <a:bodyPr/>
          <a:lstStyle/>
          <a:p>
            <a:r>
              <a:rPr lang="en-US" altLang="en-US"/>
              <a:t>Local shading models provide a way to determine the intensity and color of a point on a surface</a:t>
            </a:r>
          </a:p>
          <a:p>
            <a:endParaRPr lang="en-US" altLang="en-US"/>
          </a:p>
          <a:p>
            <a:r>
              <a:rPr lang="en-US" altLang="en-US"/>
              <a:t>They do not require knowledge of the entire scene, only the current piece of surface. </a:t>
            </a:r>
          </a:p>
          <a:p>
            <a:endParaRPr lang="en-US" altLang="en-US"/>
          </a:p>
          <a:p>
            <a:r>
              <a:rPr lang="en-US" altLang="en-US"/>
              <a:t>For the moment, assume:</a:t>
            </a:r>
          </a:p>
          <a:p>
            <a:pPr lvl="1"/>
            <a:r>
              <a:rPr lang="en-US" altLang="en-US" sz="2400"/>
              <a:t>We are applying these computations at a particular point on a surface</a:t>
            </a:r>
          </a:p>
          <a:p>
            <a:pPr lvl="1"/>
            <a:r>
              <a:rPr lang="en-US" altLang="en-US" sz="2400"/>
              <a:t>We have a normal vector for that point</a:t>
            </a:r>
          </a:p>
        </p:txBody>
      </p:sp>
    </p:spTree>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930" name="Rectangle 4098">
            <a:extLst>
              <a:ext uri="{FF2B5EF4-FFF2-40B4-BE49-F238E27FC236}">
                <a16:creationId xmlns:a16="http://schemas.microsoft.com/office/drawing/2014/main" id="{0BC3858B-299A-494B-AB9E-AAB9A21976D9}"/>
              </a:ext>
            </a:extLst>
          </p:cNvPr>
          <p:cNvSpPr>
            <a:spLocks noGrp="1" noChangeArrowheads="1"/>
          </p:cNvSpPr>
          <p:nvPr>
            <p:ph type="title"/>
          </p:nvPr>
        </p:nvSpPr>
        <p:spPr/>
        <p:txBody>
          <a:bodyPr/>
          <a:lstStyle/>
          <a:p>
            <a:r>
              <a:rPr lang="en-US" altLang="en-US"/>
              <a:t>Flat Shading</a:t>
            </a:r>
          </a:p>
        </p:txBody>
      </p:sp>
      <p:sp>
        <p:nvSpPr>
          <p:cNvPr id="1148931" name="Rectangle 4099">
            <a:extLst>
              <a:ext uri="{FF2B5EF4-FFF2-40B4-BE49-F238E27FC236}">
                <a16:creationId xmlns:a16="http://schemas.microsoft.com/office/drawing/2014/main" id="{1BC9F8AD-4FD8-49CB-86EB-3EBFF039935A}"/>
              </a:ext>
            </a:extLst>
          </p:cNvPr>
          <p:cNvSpPr>
            <a:spLocks noGrp="1" noChangeArrowheads="1"/>
          </p:cNvSpPr>
          <p:nvPr>
            <p:ph type="body" idx="1"/>
          </p:nvPr>
        </p:nvSpPr>
        <p:spPr/>
        <p:txBody>
          <a:bodyPr/>
          <a:lstStyle/>
          <a:p>
            <a:pPr>
              <a:lnSpc>
                <a:spcPct val="90000"/>
              </a:lnSpc>
            </a:pPr>
            <a:r>
              <a:rPr lang="en-US" altLang="en-US" sz="2000"/>
              <a:t>Compute shading at a representative point and then generalise to the whole polygon</a:t>
            </a:r>
          </a:p>
          <a:p>
            <a:pPr>
              <a:lnSpc>
                <a:spcPct val="90000"/>
              </a:lnSpc>
            </a:pPr>
            <a:endParaRPr lang="en-US" altLang="en-US" sz="2000"/>
          </a:p>
          <a:p>
            <a:pPr lvl="1">
              <a:lnSpc>
                <a:spcPct val="90000"/>
              </a:lnSpc>
            </a:pPr>
            <a:r>
              <a:rPr lang="en-US" altLang="en-US"/>
              <a:t>For a flat polygon the vector n is constant across the surface</a:t>
            </a:r>
          </a:p>
          <a:p>
            <a:pPr lvl="1">
              <a:lnSpc>
                <a:spcPct val="90000"/>
              </a:lnSpc>
            </a:pPr>
            <a:endParaRPr lang="en-US" altLang="en-US"/>
          </a:p>
          <a:p>
            <a:pPr lvl="1">
              <a:lnSpc>
                <a:spcPct val="90000"/>
              </a:lnSpc>
            </a:pPr>
            <a:r>
              <a:rPr lang="en-US" altLang="en-US"/>
              <a:t>If we assume a distant viewer, v is constant</a:t>
            </a:r>
          </a:p>
          <a:p>
            <a:pPr lvl="1">
              <a:lnSpc>
                <a:spcPct val="90000"/>
              </a:lnSpc>
            </a:pPr>
            <a:endParaRPr lang="en-US" altLang="en-US"/>
          </a:p>
          <a:p>
            <a:pPr lvl="1">
              <a:lnSpc>
                <a:spcPct val="90000"/>
              </a:lnSpc>
            </a:pPr>
            <a:r>
              <a:rPr lang="en-US" altLang="en-US"/>
              <a:t>If we assume a distant light source l is constant </a:t>
            </a:r>
          </a:p>
          <a:p>
            <a:pPr lvl="1">
              <a:lnSpc>
                <a:spcPct val="90000"/>
              </a:lnSpc>
            </a:pPr>
            <a:endParaRPr lang="en-US" altLang="en-US"/>
          </a:p>
          <a:p>
            <a:pPr>
              <a:lnSpc>
                <a:spcPct val="90000"/>
              </a:lnSpc>
            </a:pPr>
            <a:r>
              <a:rPr lang="en-US" altLang="en-US" sz="2000"/>
              <a:t>If the three vectors are constant then the shading calculation needs to be calculated only once for each polygon</a:t>
            </a:r>
          </a:p>
        </p:txBody>
      </p:sp>
    </p:spTree>
  </p:cSld>
  <p:clrMapOvr>
    <a:masterClrMapping/>
  </p:clrMapOvr>
  <p:transitio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a:extLst>
              <a:ext uri="{FF2B5EF4-FFF2-40B4-BE49-F238E27FC236}">
                <a16:creationId xmlns:a16="http://schemas.microsoft.com/office/drawing/2014/main" id="{3DD0DE7D-FA7B-46BB-9173-F350C7B7171A}"/>
              </a:ext>
            </a:extLst>
          </p:cNvPr>
          <p:cNvSpPr>
            <a:spLocks noGrp="1" noChangeArrowheads="1"/>
          </p:cNvSpPr>
          <p:nvPr>
            <p:ph type="title"/>
          </p:nvPr>
        </p:nvSpPr>
        <p:spPr/>
        <p:txBody>
          <a:bodyPr/>
          <a:lstStyle/>
          <a:p>
            <a:r>
              <a:rPr lang="en-GB" altLang="en-US"/>
              <a:t>Flat Shading</a:t>
            </a:r>
          </a:p>
        </p:txBody>
      </p:sp>
      <p:sp>
        <p:nvSpPr>
          <p:cNvPr id="850947" name="Rectangle 3">
            <a:extLst>
              <a:ext uri="{FF2B5EF4-FFF2-40B4-BE49-F238E27FC236}">
                <a16:creationId xmlns:a16="http://schemas.microsoft.com/office/drawing/2014/main" id="{90F6391F-EFBC-4002-B5FC-9B965F230474}"/>
              </a:ext>
            </a:extLst>
          </p:cNvPr>
          <p:cNvSpPr>
            <a:spLocks noGrp="1" noChangeArrowheads="1"/>
          </p:cNvSpPr>
          <p:nvPr>
            <p:ph type="body" idx="1"/>
          </p:nvPr>
        </p:nvSpPr>
        <p:spPr>
          <a:xfrm>
            <a:off x="838200" y="1752600"/>
            <a:ext cx="3962400" cy="4343400"/>
          </a:xfrm>
        </p:spPr>
        <p:txBody>
          <a:bodyPr/>
          <a:lstStyle/>
          <a:p>
            <a:r>
              <a:rPr lang="en-GB" altLang="en-US" sz="2000">
                <a:latin typeface="Times New Roman" panose="02020603050405020304" pitchFamily="18" charset="0"/>
              </a:rPr>
              <a:t>Calculate normal</a:t>
            </a:r>
          </a:p>
          <a:p>
            <a:endParaRPr lang="en-GB" altLang="en-US" sz="2000">
              <a:latin typeface="Times New Roman" panose="02020603050405020304" pitchFamily="18" charset="0"/>
            </a:endParaRPr>
          </a:p>
          <a:p>
            <a:r>
              <a:rPr lang="en-GB" altLang="en-US" sz="2000">
                <a:latin typeface="Times New Roman" panose="02020603050405020304" pitchFamily="18" charset="0"/>
              </a:rPr>
              <a:t>Assume L.N and R.V constant (light &amp; viewer at infinity)</a:t>
            </a:r>
          </a:p>
          <a:p>
            <a:endParaRPr lang="en-GB" altLang="en-US" sz="2000">
              <a:latin typeface="Times New Roman" panose="02020603050405020304" pitchFamily="18" charset="0"/>
            </a:endParaRPr>
          </a:p>
          <a:p>
            <a:r>
              <a:rPr lang="en-GB" altLang="en-US" sz="2000">
                <a:latin typeface="Times New Roman" panose="02020603050405020304" pitchFamily="18" charset="0"/>
              </a:rPr>
              <a:t>Calculate I</a:t>
            </a:r>
            <a:r>
              <a:rPr lang="en-GB" altLang="en-US" sz="2000" baseline="-25000">
                <a:latin typeface="Times New Roman" panose="02020603050405020304" pitchFamily="18" charset="0"/>
              </a:rPr>
              <a:t>r</a:t>
            </a:r>
            <a:r>
              <a:rPr lang="en-GB" altLang="en-US" sz="2000">
                <a:latin typeface="Times New Roman" panose="02020603050405020304" pitchFamily="18" charset="0"/>
              </a:rPr>
              <a:t>, I</a:t>
            </a:r>
            <a:r>
              <a:rPr lang="en-GB" altLang="en-US" sz="2000" baseline="-25000">
                <a:latin typeface="Times New Roman" panose="02020603050405020304" pitchFamily="18" charset="0"/>
              </a:rPr>
              <a:t>g</a:t>
            </a:r>
            <a:r>
              <a:rPr lang="en-GB" altLang="en-US" sz="2000">
                <a:latin typeface="Times New Roman" panose="02020603050405020304" pitchFamily="18" charset="0"/>
              </a:rPr>
              <a:t>, I</a:t>
            </a:r>
            <a:r>
              <a:rPr lang="en-GB" altLang="en-US" sz="2000" baseline="-25000">
                <a:latin typeface="Times New Roman" panose="02020603050405020304" pitchFamily="18" charset="0"/>
              </a:rPr>
              <a:t>b</a:t>
            </a:r>
            <a:r>
              <a:rPr lang="en-GB" altLang="en-US" sz="2000">
                <a:latin typeface="Times New Roman" panose="02020603050405020304" pitchFamily="18" charset="0"/>
              </a:rPr>
              <a:t> using Phong reflection model</a:t>
            </a:r>
          </a:p>
          <a:p>
            <a:endParaRPr lang="en-GB" altLang="en-US" sz="2000">
              <a:latin typeface="Times New Roman" panose="02020603050405020304" pitchFamily="18" charset="0"/>
            </a:endParaRPr>
          </a:p>
          <a:p>
            <a:r>
              <a:rPr lang="en-GB" altLang="en-US" sz="2000">
                <a:latin typeface="Times New Roman" panose="02020603050405020304" pitchFamily="18" charset="0"/>
              </a:rPr>
              <a:t>Project vertices to viewplane</a:t>
            </a:r>
          </a:p>
          <a:p>
            <a:endParaRPr lang="en-GB" altLang="en-US" sz="2000">
              <a:latin typeface="Times New Roman" panose="02020603050405020304" pitchFamily="18" charset="0"/>
            </a:endParaRPr>
          </a:p>
          <a:p>
            <a:r>
              <a:rPr lang="en-GB" altLang="en-US" sz="2000">
                <a:latin typeface="Times New Roman" panose="02020603050405020304" pitchFamily="18" charset="0"/>
              </a:rPr>
              <a:t>Use scan line conversion to fill polygon</a:t>
            </a:r>
          </a:p>
        </p:txBody>
      </p:sp>
      <p:sp>
        <p:nvSpPr>
          <p:cNvPr id="850948" name="Freeform 4">
            <a:extLst>
              <a:ext uri="{FF2B5EF4-FFF2-40B4-BE49-F238E27FC236}">
                <a16:creationId xmlns:a16="http://schemas.microsoft.com/office/drawing/2014/main" id="{D92A8F8A-671E-4798-944E-9EAD019B5FE9}"/>
              </a:ext>
            </a:extLst>
          </p:cNvPr>
          <p:cNvSpPr>
            <a:spLocks/>
          </p:cNvSpPr>
          <p:nvPr/>
        </p:nvSpPr>
        <p:spPr bwMode="auto">
          <a:xfrm>
            <a:off x="5264150" y="3498850"/>
            <a:ext cx="2813050" cy="1835150"/>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949" name="Line 5">
            <a:extLst>
              <a:ext uri="{FF2B5EF4-FFF2-40B4-BE49-F238E27FC236}">
                <a16:creationId xmlns:a16="http://schemas.microsoft.com/office/drawing/2014/main" id="{F5377D0F-0B37-4E18-B0FD-86BA72F6212F}"/>
              </a:ext>
            </a:extLst>
          </p:cNvPr>
          <p:cNvSpPr>
            <a:spLocks noChangeShapeType="1"/>
          </p:cNvSpPr>
          <p:nvPr/>
        </p:nvSpPr>
        <p:spPr bwMode="auto">
          <a:xfrm flipV="1">
            <a:off x="6711950" y="3263900"/>
            <a:ext cx="0" cy="1155700"/>
          </a:xfrm>
          <a:prstGeom prst="line">
            <a:avLst/>
          </a:prstGeom>
          <a:noFill/>
          <a:ln w="12700">
            <a:solidFill>
              <a:srgbClr val="6E004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950" name="Rectangle 6">
            <a:extLst>
              <a:ext uri="{FF2B5EF4-FFF2-40B4-BE49-F238E27FC236}">
                <a16:creationId xmlns:a16="http://schemas.microsoft.com/office/drawing/2014/main" id="{F0DD095A-1B66-464E-B911-73356F6467D1}"/>
              </a:ext>
            </a:extLst>
          </p:cNvPr>
          <p:cNvSpPr>
            <a:spLocks noChangeArrowheads="1"/>
          </p:cNvSpPr>
          <p:nvPr/>
        </p:nvSpPr>
        <p:spPr bwMode="auto">
          <a:xfrm>
            <a:off x="6545263" y="2768600"/>
            <a:ext cx="4016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a:solidFill>
                  <a:srgbClr val="000000"/>
                </a:solidFill>
                <a:latin typeface="Arial" panose="020B0604020202020204" pitchFamily="34" charset="0"/>
              </a:rPr>
              <a:t>N</a:t>
            </a:r>
          </a:p>
        </p:txBody>
      </p:sp>
      <p:sp>
        <p:nvSpPr>
          <p:cNvPr id="850951" name="Line 7">
            <a:extLst>
              <a:ext uri="{FF2B5EF4-FFF2-40B4-BE49-F238E27FC236}">
                <a16:creationId xmlns:a16="http://schemas.microsoft.com/office/drawing/2014/main" id="{83822274-183E-45D5-B8CF-78B7C2D068B8}"/>
              </a:ext>
            </a:extLst>
          </p:cNvPr>
          <p:cNvSpPr>
            <a:spLocks noChangeShapeType="1"/>
          </p:cNvSpPr>
          <p:nvPr/>
        </p:nvSpPr>
        <p:spPr bwMode="auto">
          <a:xfrm flipH="1">
            <a:off x="6934200" y="2590800"/>
            <a:ext cx="1689100" cy="16637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952" name="Rectangle 8">
            <a:extLst>
              <a:ext uri="{FF2B5EF4-FFF2-40B4-BE49-F238E27FC236}">
                <a16:creationId xmlns:a16="http://schemas.microsoft.com/office/drawing/2014/main" id="{892E4B69-0653-4116-97C4-9BE9CB94325D}"/>
              </a:ext>
            </a:extLst>
          </p:cNvPr>
          <p:cNvSpPr>
            <a:spLocks noChangeArrowheads="1"/>
          </p:cNvSpPr>
          <p:nvPr/>
        </p:nvSpPr>
        <p:spPr bwMode="auto">
          <a:xfrm>
            <a:off x="7612063" y="2387600"/>
            <a:ext cx="7413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b="0">
                <a:solidFill>
                  <a:srgbClr val="000000"/>
                </a:solidFill>
                <a:latin typeface="Arial" panose="020B0604020202020204" pitchFamily="34" charset="0"/>
              </a:rPr>
              <a:t>light</a:t>
            </a:r>
          </a:p>
        </p:txBody>
      </p:sp>
      <p:sp>
        <p:nvSpPr>
          <p:cNvPr id="850953" name="Rectangle 9">
            <a:extLst>
              <a:ext uri="{FF2B5EF4-FFF2-40B4-BE49-F238E27FC236}">
                <a16:creationId xmlns:a16="http://schemas.microsoft.com/office/drawing/2014/main" id="{42DC552D-D71B-4AEA-A8CA-5DACA48E22AF}"/>
              </a:ext>
            </a:extLst>
          </p:cNvPr>
          <p:cNvSpPr>
            <a:spLocks noChangeArrowheads="1"/>
          </p:cNvSpPr>
          <p:nvPr/>
        </p:nvSpPr>
        <p:spPr bwMode="auto">
          <a:xfrm>
            <a:off x="5249863" y="2463800"/>
            <a:ext cx="10636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b="0">
                <a:solidFill>
                  <a:srgbClr val="000000"/>
                </a:solidFill>
                <a:latin typeface="Arial" panose="020B0604020202020204" pitchFamily="34" charset="0"/>
              </a:rPr>
              <a:t>viewer</a:t>
            </a:r>
          </a:p>
        </p:txBody>
      </p:sp>
      <p:sp>
        <p:nvSpPr>
          <p:cNvPr id="850954" name="Line 10">
            <a:extLst>
              <a:ext uri="{FF2B5EF4-FFF2-40B4-BE49-F238E27FC236}">
                <a16:creationId xmlns:a16="http://schemas.microsoft.com/office/drawing/2014/main" id="{FC2711A6-390E-402D-AB32-D6D7E261C821}"/>
              </a:ext>
            </a:extLst>
          </p:cNvPr>
          <p:cNvSpPr>
            <a:spLocks noChangeShapeType="1"/>
          </p:cNvSpPr>
          <p:nvPr/>
        </p:nvSpPr>
        <p:spPr bwMode="auto">
          <a:xfrm>
            <a:off x="5575300" y="2971800"/>
            <a:ext cx="1054100" cy="99060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955" name="Text Box 11">
            <a:extLst>
              <a:ext uri="{FF2B5EF4-FFF2-40B4-BE49-F238E27FC236}">
                <a16:creationId xmlns:a16="http://schemas.microsoft.com/office/drawing/2014/main" id="{D20633FE-626F-4583-AAB6-4EA70D7803B2}"/>
              </a:ext>
            </a:extLst>
          </p:cNvPr>
          <p:cNvSpPr txBox="1">
            <a:spLocks noChangeArrowheads="1"/>
          </p:cNvSpPr>
          <p:nvPr/>
        </p:nvSpPr>
        <p:spPr bwMode="auto">
          <a:xfrm>
            <a:off x="8137525" y="2935288"/>
            <a:ext cx="369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L</a:t>
            </a:r>
          </a:p>
        </p:txBody>
      </p:sp>
      <p:sp>
        <p:nvSpPr>
          <p:cNvPr id="850956" name="Text Box 12">
            <a:extLst>
              <a:ext uri="{FF2B5EF4-FFF2-40B4-BE49-F238E27FC236}">
                <a16:creationId xmlns:a16="http://schemas.microsoft.com/office/drawing/2014/main" id="{D477DEB5-0D8F-4737-8FF1-589132150FDC}"/>
              </a:ext>
            </a:extLst>
          </p:cNvPr>
          <p:cNvSpPr txBox="1">
            <a:spLocks noChangeArrowheads="1"/>
          </p:cNvSpPr>
          <p:nvPr/>
        </p:nvSpPr>
        <p:spPr bwMode="auto">
          <a:xfrm>
            <a:off x="5775325" y="2859088"/>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V</a:t>
            </a:r>
          </a:p>
        </p:txBody>
      </p:sp>
      <p:sp>
        <p:nvSpPr>
          <p:cNvPr id="850957" name="Line 13">
            <a:extLst>
              <a:ext uri="{FF2B5EF4-FFF2-40B4-BE49-F238E27FC236}">
                <a16:creationId xmlns:a16="http://schemas.microsoft.com/office/drawing/2014/main" id="{DD508D21-FA6F-48AC-87FA-B7BD8D4F0279}"/>
              </a:ext>
            </a:extLst>
          </p:cNvPr>
          <p:cNvSpPr>
            <a:spLocks noChangeShapeType="1"/>
          </p:cNvSpPr>
          <p:nvPr/>
        </p:nvSpPr>
        <p:spPr bwMode="auto">
          <a:xfrm flipH="1" flipV="1">
            <a:off x="5105400" y="3200400"/>
            <a:ext cx="15240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0958" name="Text Box 14">
            <a:extLst>
              <a:ext uri="{FF2B5EF4-FFF2-40B4-BE49-F238E27FC236}">
                <a16:creationId xmlns:a16="http://schemas.microsoft.com/office/drawing/2014/main" id="{B3FC7066-475B-43D3-A1CE-BC6543DC1CF0}"/>
              </a:ext>
            </a:extLst>
          </p:cNvPr>
          <p:cNvSpPr txBox="1">
            <a:spLocks noChangeArrowheads="1"/>
          </p:cNvSpPr>
          <p:nvPr/>
        </p:nvSpPr>
        <p:spPr bwMode="auto">
          <a:xfrm>
            <a:off x="5181600" y="3427413"/>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R</a:t>
            </a:r>
          </a:p>
        </p:txBody>
      </p:sp>
    </p:spTree>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Rectangle 2">
            <a:extLst>
              <a:ext uri="{FF2B5EF4-FFF2-40B4-BE49-F238E27FC236}">
                <a16:creationId xmlns:a16="http://schemas.microsoft.com/office/drawing/2014/main" id="{12257AF3-4ED7-4856-B5DA-AAF57EA15800}"/>
              </a:ext>
            </a:extLst>
          </p:cNvPr>
          <p:cNvSpPr>
            <a:spLocks noGrp="1" noChangeArrowheads="1"/>
          </p:cNvSpPr>
          <p:nvPr>
            <p:ph type="title"/>
          </p:nvPr>
        </p:nvSpPr>
        <p:spPr/>
        <p:txBody>
          <a:bodyPr/>
          <a:lstStyle/>
          <a:p>
            <a:r>
              <a:rPr lang="en-GB" altLang="en-US"/>
              <a:t>Flat Shading</a:t>
            </a:r>
          </a:p>
        </p:txBody>
      </p:sp>
      <p:sp>
        <p:nvSpPr>
          <p:cNvPr id="1243139" name="Rectangle 3">
            <a:extLst>
              <a:ext uri="{FF2B5EF4-FFF2-40B4-BE49-F238E27FC236}">
                <a16:creationId xmlns:a16="http://schemas.microsoft.com/office/drawing/2014/main" id="{B69D1F03-0EF1-45D1-9F8D-D25A4EFDF024}"/>
              </a:ext>
            </a:extLst>
          </p:cNvPr>
          <p:cNvSpPr>
            <a:spLocks noGrp="1" noChangeArrowheads="1"/>
          </p:cNvSpPr>
          <p:nvPr>
            <p:ph type="body" idx="1"/>
          </p:nvPr>
        </p:nvSpPr>
        <p:spPr>
          <a:xfrm>
            <a:off x="762000" y="1600200"/>
            <a:ext cx="8077200" cy="4343400"/>
          </a:xfrm>
        </p:spPr>
        <p:txBody>
          <a:bodyPr/>
          <a:lstStyle/>
          <a:p>
            <a:r>
              <a:rPr lang="en-GB" altLang="en-US" sz="1600">
                <a:latin typeface="Times New Roman" panose="02020603050405020304" pitchFamily="18" charset="0"/>
              </a:rPr>
              <a:t>When flat shading is used the same shade is used over the whole surface. If the surface actually corresponds to a planar surface in the model then this is correct. Though remember that as the Phong Illumination Model assumes that the light source is at infinity a large surface illuminated by a light positioned close to the surface will not be evenly illuminated in reality. </a:t>
            </a:r>
          </a:p>
          <a:p>
            <a:r>
              <a:rPr lang="en-GB" altLang="en-US" sz="1600">
                <a:latin typeface="Times New Roman" panose="02020603050405020304" pitchFamily="18" charset="0"/>
              </a:rPr>
              <a:t>The shade to be associated with a surface is calculated before View Transformation and Perspective Transformation are carried out. That is before all the angles are distorted. </a:t>
            </a:r>
          </a:p>
          <a:p>
            <a:r>
              <a:rPr lang="en-GB" altLang="en-US" sz="1600">
                <a:latin typeface="Times New Roman" panose="02020603050405020304" pitchFamily="18" charset="0"/>
              </a:rPr>
              <a:t>If flat shading of a planar surface is to be considered then an arbitrary point on the surface can be chosen at which to calculate the shade. </a:t>
            </a:r>
          </a:p>
          <a:p>
            <a:r>
              <a:rPr lang="en-GB" altLang="en-US" sz="1600">
                <a:latin typeface="Times New Roman" panose="02020603050405020304" pitchFamily="18" charset="0"/>
              </a:rPr>
              <a:t>If a curved surface is approximated by a mesh of polygonal facets then two approaches to calculating the shade of the facets can be used: </a:t>
            </a:r>
          </a:p>
          <a:p>
            <a:r>
              <a:rPr lang="en-GB" altLang="en-US" sz="1600">
                <a:latin typeface="Times New Roman" panose="02020603050405020304" pitchFamily="18" charset="0"/>
              </a:rPr>
              <a:t>Calculate the shade at some point on each facet, for example its centre. </a:t>
            </a:r>
          </a:p>
          <a:p>
            <a:r>
              <a:rPr lang="en-GB" altLang="en-US" sz="1600">
                <a:latin typeface="Times New Roman" panose="02020603050405020304" pitchFamily="18" charset="0"/>
              </a:rPr>
              <a:t>Calculate the shade at the vertices of the mesh using true surface normals. The shade at each facet can then be evaluated as the average of the shades at its vertices. </a:t>
            </a:r>
          </a:p>
          <a:p>
            <a:r>
              <a:rPr lang="en-GB" altLang="en-US" sz="1600">
                <a:latin typeface="Times New Roman" panose="02020603050405020304" pitchFamily="18" charset="0"/>
              </a:rPr>
              <a:t>Flat shading provides realistic images of objects which are composed entirely of planar surfaces but produce a facetted appearance when used to approximate curved surfaces. </a:t>
            </a:r>
          </a:p>
          <a:p>
            <a:endParaRPr lang="en-GB" altLang="en-US" sz="1600">
              <a:latin typeface="Times New Roman" panose="02020603050405020304" pitchFamily="18" charset="0"/>
            </a:endParaRPr>
          </a:p>
        </p:txBody>
      </p:sp>
    </p:spTree>
  </p:cSld>
  <p:clrMapOvr>
    <a:masterClrMapping/>
  </p:clrMapOvr>
  <p:transition>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a:extLst>
              <a:ext uri="{FF2B5EF4-FFF2-40B4-BE49-F238E27FC236}">
                <a16:creationId xmlns:a16="http://schemas.microsoft.com/office/drawing/2014/main" id="{DA890034-FB4D-4C75-B383-70CF728AF3CB}"/>
              </a:ext>
            </a:extLst>
          </p:cNvPr>
          <p:cNvSpPr>
            <a:spLocks noGrp="1" noChangeArrowheads="1"/>
          </p:cNvSpPr>
          <p:nvPr>
            <p:ph type="title"/>
          </p:nvPr>
        </p:nvSpPr>
        <p:spPr/>
        <p:txBody>
          <a:bodyPr/>
          <a:lstStyle/>
          <a:p>
            <a:r>
              <a:rPr lang="en-GB" altLang="en-US"/>
              <a:t>2D Graphics - Filling a Polygon</a:t>
            </a:r>
          </a:p>
        </p:txBody>
      </p:sp>
      <p:sp>
        <p:nvSpPr>
          <p:cNvPr id="854019" name="Rectangle 3">
            <a:extLst>
              <a:ext uri="{FF2B5EF4-FFF2-40B4-BE49-F238E27FC236}">
                <a16:creationId xmlns:a16="http://schemas.microsoft.com/office/drawing/2014/main" id="{420FD9D9-4075-40AD-880E-8C57764510F0}"/>
              </a:ext>
            </a:extLst>
          </p:cNvPr>
          <p:cNvSpPr>
            <a:spLocks noGrp="1" noChangeArrowheads="1"/>
          </p:cNvSpPr>
          <p:nvPr>
            <p:ph type="body" idx="1"/>
          </p:nvPr>
        </p:nvSpPr>
        <p:spPr>
          <a:xfrm>
            <a:off x="609600" y="1600200"/>
            <a:ext cx="4800600" cy="4343400"/>
          </a:xfrm>
        </p:spPr>
        <p:txBody>
          <a:bodyPr/>
          <a:lstStyle/>
          <a:p>
            <a:pPr>
              <a:lnSpc>
                <a:spcPct val="90000"/>
              </a:lnSpc>
            </a:pPr>
            <a:r>
              <a:rPr lang="en-GB" altLang="en-US" sz="2000"/>
              <a:t>Scan line methods used to fill 2D polygons with a constant colour</a:t>
            </a:r>
          </a:p>
          <a:p>
            <a:pPr>
              <a:lnSpc>
                <a:spcPct val="90000"/>
              </a:lnSpc>
            </a:pPr>
            <a:endParaRPr lang="en-GB" altLang="en-US" sz="2000"/>
          </a:p>
          <a:p>
            <a:pPr lvl="1">
              <a:lnSpc>
                <a:spcPct val="90000"/>
              </a:lnSpc>
            </a:pPr>
            <a:r>
              <a:rPr lang="en-GB" altLang="en-US"/>
              <a:t>find ymin, ymax of vertices</a:t>
            </a:r>
          </a:p>
          <a:p>
            <a:pPr lvl="1">
              <a:lnSpc>
                <a:spcPct val="90000"/>
              </a:lnSpc>
            </a:pPr>
            <a:endParaRPr lang="en-GB" altLang="en-US"/>
          </a:p>
          <a:p>
            <a:pPr lvl="1">
              <a:lnSpc>
                <a:spcPct val="90000"/>
              </a:lnSpc>
            </a:pPr>
            <a:r>
              <a:rPr lang="en-GB" altLang="en-US"/>
              <a:t>from ymin to ymax do:</a:t>
            </a:r>
          </a:p>
          <a:p>
            <a:pPr lvl="1">
              <a:lnSpc>
                <a:spcPct val="90000"/>
              </a:lnSpc>
            </a:pPr>
            <a:endParaRPr lang="en-GB" altLang="en-US"/>
          </a:p>
          <a:p>
            <a:pPr lvl="2">
              <a:lnSpc>
                <a:spcPct val="90000"/>
              </a:lnSpc>
            </a:pPr>
            <a:r>
              <a:rPr lang="en-GB" altLang="en-US" sz="2000"/>
              <a:t>find intersection with polygon edges</a:t>
            </a:r>
          </a:p>
          <a:p>
            <a:pPr lvl="2">
              <a:lnSpc>
                <a:spcPct val="90000"/>
              </a:lnSpc>
            </a:pPr>
            <a:endParaRPr lang="en-GB" altLang="en-US" sz="2000"/>
          </a:p>
          <a:p>
            <a:pPr lvl="2">
              <a:lnSpc>
                <a:spcPct val="90000"/>
              </a:lnSpc>
            </a:pPr>
            <a:r>
              <a:rPr lang="en-GB" altLang="en-US" sz="2000"/>
              <a:t>fill in pixels between intersections using specified colour</a:t>
            </a:r>
          </a:p>
        </p:txBody>
      </p:sp>
      <p:sp>
        <p:nvSpPr>
          <p:cNvPr id="854020" name="Freeform 4">
            <a:extLst>
              <a:ext uri="{FF2B5EF4-FFF2-40B4-BE49-F238E27FC236}">
                <a16:creationId xmlns:a16="http://schemas.microsoft.com/office/drawing/2014/main" id="{09BCC93D-6CA0-41F9-9580-9B9D1A548BB8}"/>
              </a:ext>
            </a:extLst>
          </p:cNvPr>
          <p:cNvSpPr>
            <a:spLocks/>
          </p:cNvSpPr>
          <p:nvPr/>
        </p:nvSpPr>
        <p:spPr bwMode="auto">
          <a:xfrm>
            <a:off x="5480050" y="2057400"/>
            <a:ext cx="2673350" cy="2133600"/>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4021" name="Oval 5">
            <a:extLst>
              <a:ext uri="{FF2B5EF4-FFF2-40B4-BE49-F238E27FC236}">
                <a16:creationId xmlns:a16="http://schemas.microsoft.com/office/drawing/2014/main" id="{AEC0F0DA-0E3B-45A0-A76F-259424F697E4}"/>
              </a:ext>
            </a:extLst>
          </p:cNvPr>
          <p:cNvSpPr>
            <a:spLocks noChangeArrowheads="1"/>
          </p:cNvSpPr>
          <p:nvPr/>
        </p:nvSpPr>
        <p:spPr bwMode="auto">
          <a:xfrm>
            <a:off x="56388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2" name="Line 6">
            <a:extLst>
              <a:ext uri="{FF2B5EF4-FFF2-40B4-BE49-F238E27FC236}">
                <a16:creationId xmlns:a16="http://schemas.microsoft.com/office/drawing/2014/main" id="{3F67FE52-57D2-4A9D-9FB1-AD8F609A5186}"/>
              </a:ext>
            </a:extLst>
          </p:cNvPr>
          <p:cNvSpPr>
            <a:spLocks noChangeShapeType="1"/>
          </p:cNvSpPr>
          <p:nvPr/>
        </p:nvSpPr>
        <p:spPr bwMode="auto">
          <a:xfrm>
            <a:off x="5638800" y="3276600"/>
            <a:ext cx="2351088" cy="1588"/>
          </a:xfrm>
          <a:prstGeom prst="line">
            <a:avLst/>
          </a:prstGeom>
          <a:noFill/>
          <a:ln w="12700">
            <a:solidFill>
              <a:srgbClr val="6E00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3" name="Oval 7">
            <a:extLst>
              <a:ext uri="{FF2B5EF4-FFF2-40B4-BE49-F238E27FC236}">
                <a16:creationId xmlns:a16="http://schemas.microsoft.com/office/drawing/2014/main" id="{4A990BAA-372A-4398-A568-A53BE710EEE8}"/>
              </a:ext>
            </a:extLst>
          </p:cNvPr>
          <p:cNvSpPr>
            <a:spLocks noChangeArrowheads="1"/>
          </p:cNvSpPr>
          <p:nvPr/>
        </p:nvSpPr>
        <p:spPr bwMode="auto">
          <a:xfrm>
            <a:off x="7842250" y="3200400"/>
            <a:ext cx="114300" cy="134938"/>
          </a:xfrm>
          <a:prstGeom prst="ellipse">
            <a:avLst/>
          </a:prstGeom>
          <a:noFill/>
          <a:ln w="12700">
            <a:solidFill>
              <a:srgbClr val="6E0043"/>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4" name="Oval 8">
            <a:extLst>
              <a:ext uri="{FF2B5EF4-FFF2-40B4-BE49-F238E27FC236}">
                <a16:creationId xmlns:a16="http://schemas.microsoft.com/office/drawing/2014/main" id="{8040A1A2-0534-463C-B855-8CEE5F1B1044}"/>
              </a:ext>
            </a:extLst>
          </p:cNvPr>
          <p:cNvSpPr>
            <a:spLocks noChangeArrowheads="1"/>
          </p:cNvSpPr>
          <p:nvPr/>
        </p:nvSpPr>
        <p:spPr bwMode="auto">
          <a:xfrm>
            <a:off x="58674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5" name="Oval 9">
            <a:extLst>
              <a:ext uri="{FF2B5EF4-FFF2-40B4-BE49-F238E27FC236}">
                <a16:creationId xmlns:a16="http://schemas.microsoft.com/office/drawing/2014/main" id="{79E4C3C6-4C11-4466-886F-7BC41F1426A7}"/>
              </a:ext>
            </a:extLst>
          </p:cNvPr>
          <p:cNvSpPr>
            <a:spLocks noChangeArrowheads="1"/>
          </p:cNvSpPr>
          <p:nvPr/>
        </p:nvSpPr>
        <p:spPr bwMode="auto">
          <a:xfrm>
            <a:off x="60960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6" name="Oval 10">
            <a:extLst>
              <a:ext uri="{FF2B5EF4-FFF2-40B4-BE49-F238E27FC236}">
                <a16:creationId xmlns:a16="http://schemas.microsoft.com/office/drawing/2014/main" id="{E4284BA7-F793-4C22-B941-B11FEEB15F0F}"/>
              </a:ext>
            </a:extLst>
          </p:cNvPr>
          <p:cNvSpPr>
            <a:spLocks noChangeArrowheads="1"/>
          </p:cNvSpPr>
          <p:nvPr/>
        </p:nvSpPr>
        <p:spPr bwMode="auto">
          <a:xfrm>
            <a:off x="63246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7" name="Oval 11">
            <a:extLst>
              <a:ext uri="{FF2B5EF4-FFF2-40B4-BE49-F238E27FC236}">
                <a16:creationId xmlns:a16="http://schemas.microsoft.com/office/drawing/2014/main" id="{395E6A9F-47A8-4AD9-B090-9DFBCDC21534}"/>
              </a:ext>
            </a:extLst>
          </p:cNvPr>
          <p:cNvSpPr>
            <a:spLocks noChangeArrowheads="1"/>
          </p:cNvSpPr>
          <p:nvPr/>
        </p:nvSpPr>
        <p:spPr bwMode="auto">
          <a:xfrm>
            <a:off x="65532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8" name="Oval 12">
            <a:extLst>
              <a:ext uri="{FF2B5EF4-FFF2-40B4-BE49-F238E27FC236}">
                <a16:creationId xmlns:a16="http://schemas.microsoft.com/office/drawing/2014/main" id="{0BE20567-26C9-441C-ADCF-8CADCD7CF4A6}"/>
              </a:ext>
            </a:extLst>
          </p:cNvPr>
          <p:cNvSpPr>
            <a:spLocks noChangeArrowheads="1"/>
          </p:cNvSpPr>
          <p:nvPr/>
        </p:nvSpPr>
        <p:spPr bwMode="auto">
          <a:xfrm>
            <a:off x="67818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54029" name="Oval 13">
            <a:extLst>
              <a:ext uri="{FF2B5EF4-FFF2-40B4-BE49-F238E27FC236}">
                <a16:creationId xmlns:a16="http://schemas.microsoft.com/office/drawing/2014/main" id="{76DF0E9E-D096-4062-95C3-8E86EB0F958B}"/>
              </a:ext>
            </a:extLst>
          </p:cNvPr>
          <p:cNvSpPr>
            <a:spLocks noChangeArrowheads="1"/>
          </p:cNvSpPr>
          <p:nvPr/>
        </p:nvSpPr>
        <p:spPr bwMode="auto">
          <a:xfrm>
            <a:off x="7010400" y="3206750"/>
            <a:ext cx="114300" cy="134938"/>
          </a:xfrm>
          <a:prstGeom prst="ellipse">
            <a:avLst/>
          </a:prstGeom>
          <a:solidFill>
            <a:srgbClr val="6E0043"/>
          </a:solidFill>
          <a:ln w="12700">
            <a:solidFill>
              <a:srgbClr val="6E004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1026">
            <a:extLst>
              <a:ext uri="{FF2B5EF4-FFF2-40B4-BE49-F238E27FC236}">
                <a16:creationId xmlns:a16="http://schemas.microsoft.com/office/drawing/2014/main" id="{6964938A-7644-4D46-9B63-2E3413CB217B}"/>
              </a:ext>
            </a:extLst>
          </p:cNvPr>
          <p:cNvSpPr>
            <a:spLocks noGrp="1" noChangeArrowheads="1"/>
          </p:cNvSpPr>
          <p:nvPr>
            <p:ph type="title"/>
          </p:nvPr>
        </p:nvSpPr>
        <p:spPr/>
        <p:txBody>
          <a:bodyPr/>
          <a:lstStyle/>
          <a:p>
            <a:r>
              <a:rPr lang="en-GB" altLang="en-US"/>
              <a:t>Flat Shading</a:t>
            </a:r>
          </a:p>
        </p:txBody>
      </p:sp>
      <p:pic>
        <p:nvPicPr>
          <p:cNvPr id="852995" name="Picture 1027" descr="CMPFLT">
            <a:extLst>
              <a:ext uri="{FF2B5EF4-FFF2-40B4-BE49-F238E27FC236}">
                <a16:creationId xmlns:a16="http://schemas.microsoft.com/office/drawing/2014/main" id="{294FD60B-026B-471A-A685-2F6D57E2C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76400"/>
            <a:ext cx="3657600" cy="2343150"/>
          </a:xfrm>
          <a:prstGeom prst="rect">
            <a:avLst/>
          </a:prstGeom>
          <a:noFill/>
          <a:extLst>
            <a:ext uri="{909E8E84-426E-40DD-AFC4-6F175D3DCCD1}">
              <a14:hiddenFill xmlns:a14="http://schemas.microsoft.com/office/drawing/2010/main">
                <a:solidFill>
                  <a:srgbClr val="FFFFFF"/>
                </a:solidFill>
              </a14:hiddenFill>
            </a:ext>
          </a:extLst>
        </p:spPr>
      </p:pic>
      <p:pic>
        <p:nvPicPr>
          <p:cNvPr id="852996" name="Picture 1028" descr="shutbug64">
            <a:extLst>
              <a:ext uri="{FF2B5EF4-FFF2-40B4-BE49-F238E27FC236}">
                <a16:creationId xmlns:a16="http://schemas.microsoft.com/office/drawing/2014/main" id="{B21AB87F-702A-4C32-AC19-4235D784A5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4114800"/>
            <a:ext cx="36576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a:extLst>
              <a:ext uri="{FF2B5EF4-FFF2-40B4-BE49-F238E27FC236}">
                <a16:creationId xmlns:a16="http://schemas.microsoft.com/office/drawing/2014/main" id="{1FBA6064-1487-4F67-9DC5-59DD486A13FF}"/>
              </a:ext>
            </a:extLst>
          </p:cNvPr>
          <p:cNvSpPr>
            <a:spLocks noGrp="1" noChangeArrowheads="1"/>
          </p:cNvSpPr>
          <p:nvPr>
            <p:ph type="title"/>
          </p:nvPr>
        </p:nvSpPr>
        <p:spPr/>
        <p:txBody>
          <a:bodyPr/>
          <a:lstStyle/>
          <a:p>
            <a:r>
              <a:rPr lang="en-US" altLang="en-US"/>
              <a:t>A Model for Lighting</a:t>
            </a:r>
          </a:p>
        </p:txBody>
      </p:sp>
      <p:sp>
        <p:nvSpPr>
          <p:cNvPr id="1120259" name="Rectangle 3">
            <a:extLst>
              <a:ext uri="{FF2B5EF4-FFF2-40B4-BE49-F238E27FC236}">
                <a16:creationId xmlns:a16="http://schemas.microsoft.com/office/drawing/2014/main" id="{7053563B-F359-4F33-B2A0-3C12953A695D}"/>
              </a:ext>
            </a:extLst>
          </p:cNvPr>
          <p:cNvSpPr>
            <a:spLocks noGrp="1" noChangeArrowheads="1"/>
          </p:cNvSpPr>
          <p:nvPr>
            <p:ph type="body" idx="1"/>
          </p:nvPr>
        </p:nvSpPr>
        <p:spPr>
          <a:xfrm>
            <a:off x="533400" y="1600200"/>
            <a:ext cx="4572000" cy="4343400"/>
          </a:xfrm>
        </p:spPr>
        <p:txBody>
          <a:bodyPr/>
          <a:lstStyle/>
          <a:p>
            <a:pPr>
              <a:lnSpc>
                <a:spcPct val="90000"/>
              </a:lnSpc>
            </a:pPr>
            <a:r>
              <a:rPr lang="en-US" altLang="en-US" sz="2000"/>
              <a:t>Only light that reaches the viewers eye is ever seen</a:t>
            </a:r>
          </a:p>
          <a:p>
            <a:pPr>
              <a:lnSpc>
                <a:spcPct val="90000"/>
              </a:lnSpc>
            </a:pPr>
            <a:endParaRPr lang="en-US" altLang="en-US" sz="2000"/>
          </a:p>
          <a:p>
            <a:pPr>
              <a:lnSpc>
                <a:spcPct val="90000"/>
              </a:lnSpc>
            </a:pPr>
            <a:r>
              <a:rPr lang="en-US" altLang="en-US" sz="2000"/>
              <a:t>Direct light is seen as the colour of the light source</a:t>
            </a:r>
          </a:p>
          <a:p>
            <a:pPr>
              <a:lnSpc>
                <a:spcPct val="90000"/>
              </a:lnSpc>
            </a:pPr>
            <a:endParaRPr lang="en-US" altLang="en-US" sz="2000"/>
          </a:p>
          <a:p>
            <a:pPr>
              <a:lnSpc>
                <a:spcPct val="90000"/>
              </a:lnSpc>
            </a:pPr>
            <a:r>
              <a:rPr lang="en-US" altLang="en-US" sz="2000"/>
              <a:t>Indirect light depends on interaction properties</a:t>
            </a:r>
          </a:p>
          <a:p>
            <a:pPr>
              <a:lnSpc>
                <a:spcPct val="90000"/>
              </a:lnSpc>
            </a:pPr>
            <a:endParaRPr lang="en-US" altLang="en-US" sz="2000"/>
          </a:p>
          <a:p>
            <a:pPr>
              <a:lnSpc>
                <a:spcPct val="90000"/>
              </a:lnSpc>
            </a:pPr>
            <a:r>
              <a:rPr lang="en-US" altLang="en-US" sz="2000"/>
              <a:t>In computer graphics we replace viewer with projection plane</a:t>
            </a:r>
          </a:p>
          <a:p>
            <a:pPr>
              <a:lnSpc>
                <a:spcPct val="90000"/>
              </a:lnSpc>
            </a:pPr>
            <a:endParaRPr lang="en-US" altLang="en-US" sz="2000"/>
          </a:p>
          <a:p>
            <a:pPr>
              <a:lnSpc>
                <a:spcPct val="90000"/>
              </a:lnSpc>
            </a:pPr>
            <a:r>
              <a:rPr lang="en-US" altLang="en-US" sz="2000"/>
              <a:t>Rays which reach COP after passing through viewing plane are actually seen</a:t>
            </a:r>
          </a:p>
        </p:txBody>
      </p:sp>
      <p:graphicFrame>
        <p:nvGraphicFramePr>
          <p:cNvPr id="1120260" name="Object 4">
            <a:extLst>
              <a:ext uri="{FF2B5EF4-FFF2-40B4-BE49-F238E27FC236}">
                <a16:creationId xmlns:a16="http://schemas.microsoft.com/office/drawing/2014/main" id="{FB399C49-06C3-4893-9F3F-5BB23D14B1FC}"/>
              </a:ext>
            </a:extLst>
          </p:cNvPr>
          <p:cNvGraphicFramePr>
            <a:graphicFrameLocks noChangeAspect="1"/>
          </p:cNvGraphicFramePr>
          <p:nvPr/>
        </p:nvGraphicFramePr>
        <p:xfrm>
          <a:off x="5105400" y="1524000"/>
          <a:ext cx="2819400" cy="2895600"/>
        </p:xfrm>
        <a:graphic>
          <a:graphicData uri="http://schemas.openxmlformats.org/presentationml/2006/ole">
            <mc:AlternateContent xmlns:mc="http://schemas.openxmlformats.org/markup-compatibility/2006">
              <mc:Choice xmlns:v="urn:schemas-microsoft-com:vml" Requires="v">
                <p:oleObj spid="_x0000_s1250304" name="Image" r:id="rId3" imgW="5438758" imgH="5896223" progId="Photoshop.Image.5">
                  <p:embed/>
                </p:oleObj>
              </mc:Choice>
              <mc:Fallback>
                <p:oleObj name="Image" r:id="rId3" imgW="5438758" imgH="5896223" progId="Photoshop.Image.5">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524000"/>
                        <a:ext cx="2819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0261" name="Object 5">
            <a:extLst>
              <a:ext uri="{FF2B5EF4-FFF2-40B4-BE49-F238E27FC236}">
                <a16:creationId xmlns:a16="http://schemas.microsoft.com/office/drawing/2014/main" id="{8903855F-83C6-4336-B51B-CF8187E7730F}"/>
              </a:ext>
            </a:extLst>
          </p:cNvPr>
          <p:cNvGraphicFramePr>
            <a:graphicFrameLocks noChangeAspect="1"/>
          </p:cNvGraphicFramePr>
          <p:nvPr/>
        </p:nvGraphicFramePr>
        <p:xfrm>
          <a:off x="6400800" y="3886200"/>
          <a:ext cx="2133600" cy="2590800"/>
        </p:xfrm>
        <a:graphic>
          <a:graphicData uri="http://schemas.openxmlformats.org/presentationml/2006/ole">
            <mc:AlternateContent xmlns:mc="http://schemas.openxmlformats.org/markup-compatibility/2006">
              <mc:Choice xmlns:v="urn:schemas-microsoft-com:vml" Requires="v">
                <p:oleObj spid="_x0000_s1250305" name="Image" r:id="rId5" imgW="5070244" imgH="5413343" progId="Photoshop.Image.5">
                  <p:embed/>
                </p:oleObj>
              </mc:Choice>
              <mc:Fallback>
                <p:oleObj name="Image" r:id="rId5" imgW="5070244" imgH="5413343" progId="Photoshop.Image.5">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00800" y="3886200"/>
                        <a:ext cx="2133600"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4162" name="Rectangle 2">
            <a:extLst>
              <a:ext uri="{FF2B5EF4-FFF2-40B4-BE49-F238E27FC236}">
                <a16:creationId xmlns:a16="http://schemas.microsoft.com/office/drawing/2014/main" id="{BC41CE60-0BE0-4D89-9ACB-53672F8936DE}"/>
              </a:ext>
            </a:extLst>
          </p:cNvPr>
          <p:cNvSpPr>
            <a:spLocks noGrp="1" noChangeArrowheads="1"/>
          </p:cNvSpPr>
          <p:nvPr>
            <p:ph type="title"/>
          </p:nvPr>
        </p:nvSpPr>
        <p:spPr/>
        <p:txBody>
          <a:bodyPr/>
          <a:lstStyle/>
          <a:p>
            <a:r>
              <a:rPr lang="en-GB" altLang="en-US" b="1"/>
              <a:t>Smooth Shading </a:t>
            </a:r>
          </a:p>
        </p:txBody>
      </p:sp>
      <p:sp>
        <p:nvSpPr>
          <p:cNvPr id="1244163" name="Rectangle 3">
            <a:extLst>
              <a:ext uri="{FF2B5EF4-FFF2-40B4-BE49-F238E27FC236}">
                <a16:creationId xmlns:a16="http://schemas.microsoft.com/office/drawing/2014/main" id="{2068CEB3-F628-4547-8FF6-53B12E79E296}"/>
              </a:ext>
            </a:extLst>
          </p:cNvPr>
          <p:cNvSpPr>
            <a:spLocks noGrp="1" noChangeArrowheads="1"/>
          </p:cNvSpPr>
          <p:nvPr>
            <p:ph type="body" idx="1"/>
          </p:nvPr>
        </p:nvSpPr>
        <p:spPr/>
        <p:txBody>
          <a:bodyPr/>
          <a:lstStyle/>
          <a:p>
            <a:r>
              <a:rPr lang="en-GB" altLang="en-US" sz="2000"/>
              <a:t>In many cases the polygons that are to be rendered in the polygon pipeline are an approximation to a curved surface. </a:t>
            </a:r>
          </a:p>
          <a:p>
            <a:endParaRPr lang="en-GB" altLang="en-US" sz="2000"/>
          </a:p>
          <a:p>
            <a:r>
              <a:rPr lang="en-GB" altLang="en-US" sz="2000"/>
              <a:t>In this case the different shade calculated on each planar polygon will give a facetted appearance to the surface and it will not look like a smooth curved surface at all. </a:t>
            </a:r>
          </a:p>
          <a:p>
            <a:endParaRPr lang="en-GB" altLang="en-US" sz="2000"/>
          </a:p>
          <a:p>
            <a:r>
              <a:rPr lang="en-GB" altLang="en-US" sz="2000"/>
              <a:t>To avoid this problem </a:t>
            </a:r>
            <a:r>
              <a:rPr lang="en-GB" altLang="en-US" sz="2000" b="1"/>
              <a:t>incremental, or smooth, shading methods</a:t>
            </a:r>
            <a:r>
              <a:rPr lang="en-GB" altLang="en-US" sz="2000"/>
              <a:t> are used to produce smoothly shaded pictures from planar polygon facetted representations of curved surfaces.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5186" name="Rectangle 2">
            <a:extLst>
              <a:ext uri="{FF2B5EF4-FFF2-40B4-BE49-F238E27FC236}">
                <a16:creationId xmlns:a16="http://schemas.microsoft.com/office/drawing/2014/main" id="{91E5B762-6E7F-41B1-8691-2FCA5B2F1692}"/>
              </a:ext>
            </a:extLst>
          </p:cNvPr>
          <p:cNvSpPr>
            <a:spLocks noGrp="1" noChangeArrowheads="1"/>
          </p:cNvSpPr>
          <p:nvPr>
            <p:ph type="title"/>
          </p:nvPr>
        </p:nvSpPr>
        <p:spPr/>
        <p:txBody>
          <a:bodyPr/>
          <a:lstStyle/>
          <a:p>
            <a:r>
              <a:rPr lang="en-GB" altLang="en-US" b="1"/>
              <a:t>Smooth Shading </a:t>
            </a:r>
          </a:p>
        </p:txBody>
      </p:sp>
      <p:sp>
        <p:nvSpPr>
          <p:cNvPr id="1245187" name="Rectangle 3">
            <a:extLst>
              <a:ext uri="{FF2B5EF4-FFF2-40B4-BE49-F238E27FC236}">
                <a16:creationId xmlns:a16="http://schemas.microsoft.com/office/drawing/2014/main" id="{56AA7C8C-6439-42F2-BE25-581E9470FA15}"/>
              </a:ext>
            </a:extLst>
          </p:cNvPr>
          <p:cNvSpPr>
            <a:spLocks noGrp="1" noChangeArrowheads="1"/>
          </p:cNvSpPr>
          <p:nvPr>
            <p:ph type="body" idx="1"/>
          </p:nvPr>
        </p:nvSpPr>
        <p:spPr>
          <a:xfrm>
            <a:off x="381000" y="1524000"/>
            <a:ext cx="8305800" cy="4343400"/>
          </a:xfrm>
        </p:spPr>
        <p:txBody>
          <a:bodyPr/>
          <a:lstStyle/>
          <a:p>
            <a:pPr>
              <a:lnSpc>
                <a:spcPct val="90000"/>
              </a:lnSpc>
            </a:pPr>
            <a:r>
              <a:rPr lang="en-GB" altLang="en-US" sz="1600"/>
              <a:t>The first step is to produce a shade value at each vertex of the polygonal mesh representing the surface. This can be done in two ways: </a:t>
            </a:r>
          </a:p>
          <a:p>
            <a:pPr>
              <a:lnSpc>
                <a:spcPct val="90000"/>
              </a:lnSpc>
            </a:pPr>
            <a:endParaRPr lang="en-GB" altLang="en-US" sz="1600"/>
          </a:p>
          <a:p>
            <a:pPr lvl="1">
              <a:lnSpc>
                <a:spcPct val="90000"/>
              </a:lnSpc>
              <a:buFontTx/>
              <a:buAutoNum type="arabicPeriod"/>
            </a:pPr>
            <a:r>
              <a:rPr lang="en-GB" altLang="en-US" sz="1400"/>
              <a:t>Evaluate a surface normal on each polygonal facet. Produce a surface normal at each vertex by averaging the surface normals for the surrounding facets. The shade at the vertex can now be calculated. </a:t>
            </a:r>
          </a:p>
          <a:p>
            <a:pPr lvl="1">
              <a:lnSpc>
                <a:spcPct val="90000"/>
              </a:lnSpc>
              <a:buFontTx/>
              <a:buAutoNum type="arabicPeriod"/>
            </a:pPr>
            <a:r>
              <a:rPr lang="en-GB" altLang="en-US" sz="1400"/>
              <a:t>Evaluate the shade directly at each vertex by considering the vertex as a point on the actual curved surface and evaluating the actual surface normal to the surface at that point. </a:t>
            </a:r>
          </a:p>
          <a:p>
            <a:pPr lvl="1">
              <a:lnSpc>
                <a:spcPct val="90000"/>
              </a:lnSpc>
              <a:buFontTx/>
              <a:buAutoNum type="arabicPeriod"/>
            </a:pPr>
            <a:endParaRPr lang="en-GB" altLang="en-US" sz="1400"/>
          </a:p>
          <a:p>
            <a:pPr>
              <a:lnSpc>
                <a:spcPct val="90000"/>
              </a:lnSpc>
            </a:pPr>
            <a:r>
              <a:rPr lang="en-GB" altLang="en-US" sz="1600"/>
              <a:t>Once the shade at the vertices of the polygonal mesh are known the shade at points interior to the polygonal facets are interpolated from the values at the vertices. </a:t>
            </a:r>
          </a:p>
          <a:p>
            <a:pPr>
              <a:lnSpc>
                <a:spcPct val="90000"/>
              </a:lnSpc>
            </a:pPr>
            <a:endParaRPr lang="en-GB" altLang="en-US" sz="1600"/>
          </a:p>
          <a:p>
            <a:pPr>
              <a:lnSpc>
                <a:spcPct val="90000"/>
              </a:lnSpc>
            </a:pPr>
            <a:r>
              <a:rPr lang="en-GB" altLang="en-US" sz="1600"/>
              <a:t>This technique makes curved surfaces look `smooth shaded' even though based on a planar facet representation. The interpolation of shade values is incorporated into the polygon scan conversion routine. </a:t>
            </a:r>
          </a:p>
          <a:p>
            <a:pPr>
              <a:lnSpc>
                <a:spcPct val="90000"/>
              </a:lnSpc>
            </a:pPr>
            <a:endParaRPr lang="en-GB" altLang="en-US" sz="1600"/>
          </a:p>
          <a:p>
            <a:pPr>
              <a:lnSpc>
                <a:spcPct val="90000"/>
              </a:lnSpc>
            </a:pPr>
            <a:r>
              <a:rPr lang="en-GB" altLang="en-US" sz="1600"/>
              <a:t>Hence an increase in realism is obtained at far less expense in computation than carrying out a pixel-by-pixel shading calculation over the whole original surface. </a:t>
            </a:r>
          </a:p>
          <a:p>
            <a:pPr>
              <a:lnSpc>
                <a:spcPct val="90000"/>
              </a:lnSpc>
            </a:pPr>
            <a:endParaRPr lang="en-GB" altLang="en-US" sz="1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1634" name="Rectangle 2050">
            <a:extLst>
              <a:ext uri="{FF2B5EF4-FFF2-40B4-BE49-F238E27FC236}">
                <a16:creationId xmlns:a16="http://schemas.microsoft.com/office/drawing/2014/main" id="{52E714B3-EFB0-404B-B817-833E91AF4B1D}"/>
              </a:ext>
            </a:extLst>
          </p:cNvPr>
          <p:cNvSpPr>
            <a:spLocks noGrp="1" noChangeArrowheads="1"/>
          </p:cNvSpPr>
          <p:nvPr>
            <p:ph type="title"/>
          </p:nvPr>
        </p:nvSpPr>
        <p:spPr/>
        <p:txBody>
          <a:bodyPr/>
          <a:lstStyle/>
          <a:p>
            <a:r>
              <a:rPr lang="en-GB" altLang="en-US" b="1"/>
              <a:t>Gouraud Shading </a:t>
            </a:r>
          </a:p>
        </p:txBody>
      </p:sp>
      <p:sp>
        <p:nvSpPr>
          <p:cNvPr id="1221635" name="Rectangle 2051">
            <a:extLst>
              <a:ext uri="{FF2B5EF4-FFF2-40B4-BE49-F238E27FC236}">
                <a16:creationId xmlns:a16="http://schemas.microsoft.com/office/drawing/2014/main" id="{A84DC7F1-3EA1-44A8-9993-F7ADCE176619}"/>
              </a:ext>
            </a:extLst>
          </p:cNvPr>
          <p:cNvSpPr>
            <a:spLocks noGrp="1" noChangeArrowheads="1"/>
          </p:cNvSpPr>
          <p:nvPr>
            <p:ph type="body" idx="1"/>
          </p:nvPr>
        </p:nvSpPr>
        <p:spPr>
          <a:xfrm>
            <a:off x="457200" y="1600200"/>
            <a:ext cx="4724400" cy="4343400"/>
          </a:xfrm>
        </p:spPr>
        <p:txBody>
          <a:bodyPr/>
          <a:lstStyle/>
          <a:p>
            <a:pPr>
              <a:lnSpc>
                <a:spcPct val="90000"/>
              </a:lnSpc>
            </a:pPr>
            <a:r>
              <a:rPr lang="en-GB" altLang="en-US" sz="2000"/>
              <a:t>Gouraud shading is a method for linearly interpolating a colour or shade across a polygon. It was invented by Gouraud in 1971</a:t>
            </a:r>
          </a:p>
          <a:p>
            <a:pPr>
              <a:lnSpc>
                <a:spcPct val="90000"/>
              </a:lnSpc>
            </a:pPr>
            <a:endParaRPr lang="en-GB" altLang="en-US" sz="2000"/>
          </a:p>
          <a:p>
            <a:pPr>
              <a:lnSpc>
                <a:spcPct val="90000"/>
              </a:lnSpc>
            </a:pPr>
            <a:r>
              <a:rPr lang="en-GB" altLang="en-US" sz="2000"/>
              <a:t>It is a very simple and effective method of adding a curved feel to a polygon that would otherwise appear flat</a:t>
            </a:r>
          </a:p>
          <a:p>
            <a:pPr>
              <a:lnSpc>
                <a:spcPct val="90000"/>
              </a:lnSpc>
            </a:pPr>
            <a:endParaRPr lang="en-GB" altLang="en-US" sz="2000"/>
          </a:p>
          <a:p>
            <a:pPr>
              <a:lnSpc>
                <a:spcPct val="90000"/>
              </a:lnSpc>
            </a:pPr>
            <a:r>
              <a:rPr lang="en-GB" altLang="en-US" sz="2000"/>
              <a:t>It can also be used to depth queue a scene, giving the appearance of objects in the distance becoming obscured by mist</a:t>
            </a:r>
          </a:p>
        </p:txBody>
      </p:sp>
      <p:pic>
        <p:nvPicPr>
          <p:cNvPr id="1221636" name="Picture 2052" descr="gouraud_buste">
            <a:extLst>
              <a:ext uri="{FF2B5EF4-FFF2-40B4-BE49-F238E27FC236}">
                <a16:creationId xmlns:a16="http://schemas.microsoft.com/office/drawing/2014/main" id="{ECCF9E5A-0FA0-4B1A-A423-F7B240BD45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600200"/>
            <a:ext cx="2600325" cy="2971800"/>
          </a:xfrm>
          <a:prstGeom prst="rect">
            <a:avLst/>
          </a:prstGeom>
          <a:noFill/>
          <a:extLst>
            <a:ext uri="{909E8E84-426E-40DD-AFC4-6F175D3DCCD1}">
              <a14:hiddenFill xmlns:a14="http://schemas.microsoft.com/office/drawing/2010/main">
                <a:solidFill>
                  <a:srgbClr val="FFFFFF"/>
                </a:solidFill>
              </a14:hiddenFill>
            </a:ext>
          </a:extLst>
        </p:spPr>
      </p:pic>
      <p:sp>
        <p:nvSpPr>
          <p:cNvPr id="1221637" name="Text Box 2053">
            <a:extLst>
              <a:ext uri="{FF2B5EF4-FFF2-40B4-BE49-F238E27FC236}">
                <a16:creationId xmlns:a16="http://schemas.microsoft.com/office/drawing/2014/main" id="{91DE1725-60D7-4797-9B6E-B88CAAD5C4E8}"/>
              </a:ext>
            </a:extLst>
          </p:cNvPr>
          <p:cNvSpPr txBox="1">
            <a:spLocks noChangeArrowheads="1"/>
          </p:cNvSpPr>
          <p:nvPr/>
        </p:nvSpPr>
        <p:spPr bwMode="auto">
          <a:xfrm>
            <a:off x="5105400" y="4724400"/>
            <a:ext cx="31400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GB" altLang="en-US" sz="2000" b="0">
                <a:latin typeface="Arial" panose="020B0604020202020204" pitchFamily="34" charset="0"/>
              </a:rPr>
              <a:t>Henri Gouraud is another </a:t>
            </a:r>
          </a:p>
          <a:p>
            <a:pPr>
              <a:spcBef>
                <a:spcPct val="20000"/>
              </a:spcBef>
            </a:pPr>
            <a:r>
              <a:rPr lang="en-GB" altLang="en-US" sz="2000" b="0">
                <a:latin typeface="Arial" panose="020B0604020202020204" pitchFamily="34" charset="0"/>
              </a:rPr>
              <a:t>pioneering figure in </a:t>
            </a:r>
          </a:p>
          <a:p>
            <a:pPr>
              <a:spcBef>
                <a:spcPct val="20000"/>
              </a:spcBef>
            </a:pPr>
            <a:r>
              <a:rPr lang="en-GB" altLang="en-US" sz="2000" b="0">
                <a:latin typeface="Arial" panose="020B0604020202020204" pitchFamily="34" charset="0"/>
              </a:rPr>
              <a:t>computer graphics</a:t>
            </a:r>
          </a:p>
          <a:p>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216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1026">
            <a:extLst>
              <a:ext uri="{FF2B5EF4-FFF2-40B4-BE49-F238E27FC236}">
                <a16:creationId xmlns:a16="http://schemas.microsoft.com/office/drawing/2014/main" id="{2E5AC846-B5A6-49A4-9079-FA5680AB51D3}"/>
              </a:ext>
            </a:extLst>
          </p:cNvPr>
          <p:cNvSpPr>
            <a:spLocks noGrp="1" noChangeArrowheads="1"/>
          </p:cNvSpPr>
          <p:nvPr>
            <p:ph type="title"/>
          </p:nvPr>
        </p:nvSpPr>
        <p:spPr>
          <a:noFill/>
          <a:ln/>
          <a:effectLst>
            <a:outerShdw dist="17961" dir="135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GB" altLang="en-US"/>
              <a:t>Gouraud Shading</a:t>
            </a:r>
          </a:p>
        </p:txBody>
      </p:sp>
      <p:sp>
        <p:nvSpPr>
          <p:cNvPr id="862211" name="Rectangle 1027">
            <a:extLst>
              <a:ext uri="{FF2B5EF4-FFF2-40B4-BE49-F238E27FC236}">
                <a16:creationId xmlns:a16="http://schemas.microsoft.com/office/drawing/2014/main" id="{FC3C2D3B-4E1C-4EC0-9730-A47D93AC0130}"/>
              </a:ext>
            </a:extLst>
          </p:cNvPr>
          <p:cNvSpPr>
            <a:spLocks noGrp="1" noChangeArrowheads="1"/>
          </p:cNvSpPr>
          <p:nvPr>
            <p:ph type="body" idx="1"/>
          </p:nvPr>
        </p:nvSpPr>
        <p:spPr>
          <a:xfrm>
            <a:off x="762000" y="1600200"/>
            <a:ext cx="4800600" cy="4343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GB" altLang="en-US"/>
              <a:t>Gouraud shading attempts to smooth out the shading across the polygons</a:t>
            </a:r>
          </a:p>
          <a:p>
            <a:pPr>
              <a:lnSpc>
                <a:spcPct val="90000"/>
              </a:lnSpc>
            </a:pPr>
            <a:endParaRPr lang="en-GB" altLang="en-US"/>
          </a:p>
          <a:p>
            <a:pPr>
              <a:lnSpc>
                <a:spcPct val="90000"/>
              </a:lnSpc>
            </a:pPr>
            <a:r>
              <a:rPr lang="en-GB" altLang="en-US"/>
              <a:t>Unlike a flat shaded polygon, it specifies a different shade for each vertex of a polygon</a:t>
            </a:r>
          </a:p>
          <a:p>
            <a:pPr>
              <a:lnSpc>
                <a:spcPct val="90000"/>
              </a:lnSpc>
            </a:pPr>
            <a:endParaRPr lang="en-GB" altLang="en-US"/>
          </a:p>
          <a:p>
            <a:pPr>
              <a:lnSpc>
                <a:spcPct val="90000"/>
              </a:lnSpc>
            </a:pPr>
            <a:r>
              <a:rPr lang="en-GB" altLang="en-US"/>
              <a:t>The rendering engine then smoothly interpolates the shade across the surface</a:t>
            </a:r>
          </a:p>
        </p:txBody>
      </p:sp>
      <p:grpSp>
        <p:nvGrpSpPr>
          <p:cNvPr id="862212" name="Group 1028">
            <a:extLst>
              <a:ext uri="{FF2B5EF4-FFF2-40B4-BE49-F238E27FC236}">
                <a16:creationId xmlns:a16="http://schemas.microsoft.com/office/drawing/2014/main" id="{A945B150-8D54-4A9B-85C6-06985FB1E347}"/>
              </a:ext>
            </a:extLst>
          </p:cNvPr>
          <p:cNvGrpSpPr>
            <a:grpSpLocks/>
          </p:cNvGrpSpPr>
          <p:nvPr/>
        </p:nvGrpSpPr>
        <p:grpSpPr bwMode="auto">
          <a:xfrm>
            <a:off x="6096000" y="4191000"/>
            <a:ext cx="1449388" cy="1830388"/>
            <a:chOff x="3984" y="2736"/>
            <a:chExt cx="913" cy="1153"/>
          </a:xfrm>
        </p:grpSpPr>
        <p:sp>
          <p:nvSpPr>
            <p:cNvPr id="862213" name="Freeform 1029">
              <a:extLst>
                <a:ext uri="{FF2B5EF4-FFF2-40B4-BE49-F238E27FC236}">
                  <a16:creationId xmlns:a16="http://schemas.microsoft.com/office/drawing/2014/main" id="{0A1A29E7-7F0D-4B59-B342-624675F59274}"/>
                </a:ext>
              </a:extLst>
            </p:cNvPr>
            <p:cNvSpPr>
              <a:spLocks/>
            </p:cNvSpPr>
            <p:nvPr/>
          </p:nvSpPr>
          <p:spPr bwMode="auto">
            <a:xfrm>
              <a:off x="3984" y="3168"/>
              <a:ext cx="289" cy="721"/>
            </a:xfrm>
            <a:custGeom>
              <a:avLst/>
              <a:gdLst>
                <a:gd name="T0" fmla="*/ 0 w 289"/>
                <a:gd name="T1" fmla="*/ 48 h 721"/>
                <a:gd name="T2" fmla="*/ 0 w 289"/>
                <a:gd name="T3" fmla="*/ 576 h 721"/>
                <a:gd name="T4" fmla="*/ 288 w 289"/>
                <a:gd name="T5" fmla="*/ 720 h 721"/>
                <a:gd name="T6" fmla="*/ 288 w 289"/>
                <a:gd name="T7" fmla="*/ 96 h 721"/>
                <a:gd name="T8" fmla="*/ 0 w 289"/>
                <a:gd name="T9" fmla="*/ 0 h 721"/>
                <a:gd name="T10" fmla="*/ 0 w 289"/>
                <a:gd name="T11" fmla="*/ 96 h 721"/>
                <a:gd name="T12" fmla="*/ 0 w 289"/>
                <a:gd name="T13" fmla="*/ 96 h 721"/>
                <a:gd name="T14" fmla="*/ 0 w 289"/>
                <a:gd name="T15" fmla="*/ 96 h 7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 h="721">
                  <a:moveTo>
                    <a:pt x="0" y="48"/>
                  </a:moveTo>
                  <a:lnTo>
                    <a:pt x="0" y="576"/>
                  </a:lnTo>
                  <a:lnTo>
                    <a:pt x="288" y="720"/>
                  </a:lnTo>
                  <a:lnTo>
                    <a:pt x="288" y="96"/>
                  </a:lnTo>
                  <a:lnTo>
                    <a:pt x="0" y="0"/>
                  </a:lnTo>
                  <a:lnTo>
                    <a:pt x="0" y="96"/>
                  </a:lnTo>
                  <a:lnTo>
                    <a:pt x="0" y="96"/>
                  </a:lnTo>
                  <a:lnTo>
                    <a:pt x="0" y="96"/>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14" name="Freeform 1030">
              <a:extLst>
                <a:ext uri="{FF2B5EF4-FFF2-40B4-BE49-F238E27FC236}">
                  <a16:creationId xmlns:a16="http://schemas.microsoft.com/office/drawing/2014/main" id="{6429EB6F-20AB-4939-AFE3-35CB5992943F}"/>
                </a:ext>
              </a:extLst>
            </p:cNvPr>
            <p:cNvSpPr>
              <a:spLocks/>
            </p:cNvSpPr>
            <p:nvPr/>
          </p:nvSpPr>
          <p:spPr bwMode="auto">
            <a:xfrm>
              <a:off x="4272" y="3264"/>
              <a:ext cx="337" cy="625"/>
            </a:xfrm>
            <a:custGeom>
              <a:avLst/>
              <a:gdLst>
                <a:gd name="T0" fmla="*/ 0 w 337"/>
                <a:gd name="T1" fmla="*/ 624 h 625"/>
                <a:gd name="T2" fmla="*/ 0 w 337"/>
                <a:gd name="T3" fmla="*/ 0 h 625"/>
                <a:gd name="T4" fmla="*/ 336 w 337"/>
                <a:gd name="T5" fmla="*/ 0 h 625"/>
                <a:gd name="T6" fmla="*/ 336 w 337"/>
                <a:gd name="T7" fmla="*/ 624 h 625"/>
                <a:gd name="T8" fmla="*/ 0 w 337"/>
                <a:gd name="T9" fmla="*/ 624 h 625"/>
              </a:gdLst>
              <a:ahLst/>
              <a:cxnLst>
                <a:cxn ang="0">
                  <a:pos x="T0" y="T1"/>
                </a:cxn>
                <a:cxn ang="0">
                  <a:pos x="T2" y="T3"/>
                </a:cxn>
                <a:cxn ang="0">
                  <a:pos x="T4" y="T5"/>
                </a:cxn>
                <a:cxn ang="0">
                  <a:pos x="T6" y="T7"/>
                </a:cxn>
                <a:cxn ang="0">
                  <a:pos x="T8" y="T9"/>
                </a:cxn>
              </a:cxnLst>
              <a:rect l="0" t="0" r="r" b="b"/>
              <a:pathLst>
                <a:path w="337" h="625">
                  <a:moveTo>
                    <a:pt x="0" y="624"/>
                  </a:moveTo>
                  <a:lnTo>
                    <a:pt x="0" y="0"/>
                  </a:lnTo>
                  <a:lnTo>
                    <a:pt x="336" y="0"/>
                  </a:lnTo>
                  <a:lnTo>
                    <a:pt x="336" y="624"/>
                  </a:lnTo>
                  <a:lnTo>
                    <a:pt x="0" y="62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15" name="Freeform 1031">
              <a:extLst>
                <a:ext uri="{FF2B5EF4-FFF2-40B4-BE49-F238E27FC236}">
                  <a16:creationId xmlns:a16="http://schemas.microsoft.com/office/drawing/2014/main" id="{798D321A-7500-4E01-A6B3-853061C23EC3}"/>
                </a:ext>
              </a:extLst>
            </p:cNvPr>
            <p:cNvSpPr>
              <a:spLocks/>
            </p:cNvSpPr>
            <p:nvPr/>
          </p:nvSpPr>
          <p:spPr bwMode="auto">
            <a:xfrm>
              <a:off x="4608" y="3120"/>
              <a:ext cx="289" cy="769"/>
            </a:xfrm>
            <a:custGeom>
              <a:avLst/>
              <a:gdLst>
                <a:gd name="T0" fmla="*/ 0 w 289"/>
                <a:gd name="T1" fmla="*/ 144 h 769"/>
                <a:gd name="T2" fmla="*/ 0 w 289"/>
                <a:gd name="T3" fmla="*/ 768 h 769"/>
                <a:gd name="T4" fmla="*/ 288 w 289"/>
                <a:gd name="T5" fmla="*/ 576 h 769"/>
                <a:gd name="T6" fmla="*/ 288 w 289"/>
                <a:gd name="T7" fmla="*/ 0 h 769"/>
                <a:gd name="T8" fmla="*/ 0 w 289"/>
                <a:gd name="T9" fmla="*/ 144 h 769"/>
              </a:gdLst>
              <a:ahLst/>
              <a:cxnLst>
                <a:cxn ang="0">
                  <a:pos x="T0" y="T1"/>
                </a:cxn>
                <a:cxn ang="0">
                  <a:pos x="T2" y="T3"/>
                </a:cxn>
                <a:cxn ang="0">
                  <a:pos x="T4" y="T5"/>
                </a:cxn>
                <a:cxn ang="0">
                  <a:pos x="T6" y="T7"/>
                </a:cxn>
                <a:cxn ang="0">
                  <a:pos x="T8" y="T9"/>
                </a:cxn>
              </a:cxnLst>
              <a:rect l="0" t="0" r="r" b="b"/>
              <a:pathLst>
                <a:path w="289" h="769">
                  <a:moveTo>
                    <a:pt x="0" y="144"/>
                  </a:moveTo>
                  <a:lnTo>
                    <a:pt x="0" y="768"/>
                  </a:lnTo>
                  <a:lnTo>
                    <a:pt x="288" y="576"/>
                  </a:lnTo>
                  <a:lnTo>
                    <a:pt x="288" y="0"/>
                  </a:lnTo>
                  <a:lnTo>
                    <a:pt x="0" y="14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16" name="Freeform 1032">
              <a:extLst>
                <a:ext uri="{FF2B5EF4-FFF2-40B4-BE49-F238E27FC236}">
                  <a16:creationId xmlns:a16="http://schemas.microsoft.com/office/drawing/2014/main" id="{3CE2B632-EDDC-4DEF-B88D-4B9E8B32E6B1}"/>
                </a:ext>
              </a:extLst>
            </p:cNvPr>
            <p:cNvSpPr>
              <a:spLocks/>
            </p:cNvSpPr>
            <p:nvPr/>
          </p:nvSpPr>
          <p:spPr bwMode="auto">
            <a:xfrm>
              <a:off x="4272" y="2832"/>
              <a:ext cx="337" cy="433"/>
            </a:xfrm>
            <a:custGeom>
              <a:avLst/>
              <a:gdLst>
                <a:gd name="T0" fmla="*/ 0 w 337"/>
                <a:gd name="T1" fmla="*/ 432 h 433"/>
                <a:gd name="T2" fmla="*/ 48 w 337"/>
                <a:gd name="T3" fmla="*/ 0 h 433"/>
                <a:gd name="T4" fmla="*/ 288 w 337"/>
                <a:gd name="T5" fmla="*/ 0 h 433"/>
                <a:gd name="T6" fmla="*/ 336 w 337"/>
                <a:gd name="T7" fmla="*/ 432 h 433"/>
                <a:gd name="T8" fmla="*/ 0 w 337"/>
                <a:gd name="T9" fmla="*/ 432 h 433"/>
              </a:gdLst>
              <a:ahLst/>
              <a:cxnLst>
                <a:cxn ang="0">
                  <a:pos x="T0" y="T1"/>
                </a:cxn>
                <a:cxn ang="0">
                  <a:pos x="T2" y="T3"/>
                </a:cxn>
                <a:cxn ang="0">
                  <a:pos x="T4" y="T5"/>
                </a:cxn>
                <a:cxn ang="0">
                  <a:pos x="T6" y="T7"/>
                </a:cxn>
                <a:cxn ang="0">
                  <a:pos x="T8" y="T9"/>
                </a:cxn>
              </a:cxnLst>
              <a:rect l="0" t="0" r="r" b="b"/>
              <a:pathLst>
                <a:path w="337" h="433">
                  <a:moveTo>
                    <a:pt x="0" y="432"/>
                  </a:moveTo>
                  <a:lnTo>
                    <a:pt x="48" y="0"/>
                  </a:lnTo>
                  <a:lnTo>
                    <a:pt x="288" y="0"/>
                  </a:lnTo>
                  <a:lnTo>
                    <a:pt x="336" y="432"/>
                  </a:lnTo>
                  <a:lnTo>
                    <a:pt x="0" y="432"/>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17" name="Freeform 1033">
              <a:extLst>
                <a:ext uri="{FF2B5EF4-FFF2-40B4-BE49-F238E27FC236}">
                  <a16:creationId xmlns:a16="http://schemas.microsoft.com/office/drawing/2014/main" id="{F5046B9E-4FF5-4AB8-B623-BA05B354EF41}"/>
                </a:ext>
              </a:extLst>
            </p:cNvPr>
            <p:cNvSpPr>
              <a:spLocks/>
            </p:cNvSpPr>
            <p:nvPr/>
          </p:nvSpPr>
          <p:spPr bwMode="auto">
            <a:xfrm>
              <a:off x="3984" y="2784"/>
              <a:ext cx="337" cy="481"/>
            </a:xfrm>
            <a:custGeom>
              <a:avLst/>
              <a:gdLst>
                <a:gd name="T0" fmla="*/ 0 w 337"/>
                <a:gd name="T1" fmla="*/ 384 h 481"/>
                <a:gd name="T2" fmla="*/ 192 w 337"/>
                <a:gd name="T3" fmla="*/ 0 h 481"/>
                <a:gd name="T4" fmla="*/ 336 w 337"/>
                <a:gd name="T5" fmla="*/ 48 h 481"/>
                <a:gd name="T6" fmla="*/ 288 w 337"/>
                <a:gd name="T7" fmla="*/ 480 h 481"/>
                <a:gd name="T8" fmla="*/ 0 w 337"/>
                <a:gd name="T9" fmla="*/ 384 h 481"/>
              </a:gdLst>
              <a:ahLst/>
              <a:cxnLst>
                <a:cxn ang="0">
                  <a:pos x="T0" y="T1"/>
                </a:cxn>
                <a:cxn ang="0">
                  <a:pos x="T2" y="T3"/>
                </a:cxn>
                <a:cxn ang="0">
                  <a:pos x="T4" y="T5"/>
                </a:cxn>
                <a:cxn ang="0">
                  <a:pos x="T6" y="T7"/>
                </a:cxn>
                <a:cxn ang="0">
                  <a:pos x="T8" y="T9"/>
                </a:cxn>
              </a:cxnLst>
              <a:rect l="0" t="0" r="r" b="b"/>
              <a:pathLst>
                <a:path w="337" h="481">
                  <a:moveTo>
                    <a:pt x="0" y="384"/>
                  </a:moveTo>
                  <a:lnTo>
                    <a:pt x="192" y="0"/>
                  </a:lnTo>
                  <a:lnTo>
                    <a:pt x="336" y="48"/>
                  </a:lnTo>
                  <a:lnTo>
                    <a:pt x="288" y="480"/>
                  </a:lnTo>
                  <a:lnTo>
                    <a:pt x="0" y="38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18" name="Freeform 1034">
              <a:extLst>
                <a:ext uri="{FF2B5EF4-FFF2-40B4-BE49-F238E27FC236}">
                  <a16:creationId xmlns:a16="http://schemas.microsoft.com/office/drawing/2014/main" id="{47625AB8-1BEF-4B7D-91FA-CC8E91302CE7}"/>
                </a:ext>
              </a:extLst>
            </p:cNvPr>
            <p:cNvSpPr>
              <a:spLocks/>
            </p:cNvSpPr>
            <p:nvPr/>
          </p:nvSpPr>
          <p:spPr bwMode="auto">
            <a:xfrm>
              <a:off x="4560" y="2736"/>
              <a:ext cx="337" cy="529"/>
            </a:xfrm>
            <a:custGeom>
              <a:avLst/>
              <a:gdLst>
                <a:gd name="T0" fmla="*/ 0 w 337"/>
                <a:gd name="T1" fmla="*/ 96 h 529"/>
                <a:gd name="T2" fmla="*/ 144 w 337"/>
                <a:gd name="T3" fmla="*/ 0 h 529"/>
                <a:gd name="T4" fmla="*/ 336 w 337"/>
                <a:gd name="T5" fmla="*/ 384 h 529"/>
                <a:gd name="T6" fmla="*/ 48 w 337"/>
                <a:gd name="T7" fmla="*/ 528 h 529"/>
                <a:gd name="T8" fmla="*/ 0 w 337"/>
                <a:gd name="T9" fmla="*/ 96 h 529"/>
              </a:gdLst>
              <a:ahLst/>
              <a:cxnLst>
                <a:cxn ang="0">
                  <a:pos x="T0" y="T1"/>
                </a:cxn>
                <a:cxn ang="0">
                  <a:pos x="T2" y="T3"/>
                </a:cxn>
                <a:cxn ang="0">
                  <a:pos x="T4" y="T5"/>
                </a:cxn>
                <a:cxn ang="0">
                  <a:pos x="T6" y="T7"/>
                </a:cxn>
                <a:cxn ang="0">
                  <a:pos x="T8" y="T9"/>
                </a:cxn>
              </a:cxnLst>
              <a:rect l="0" t="0" r="r" b="b"/>
              <a:pathLst>
                <a:path w="337" h="529">
                  <a:moveTo>
                    <a:pt x="0" y="96"/>
                  </a:moveTo>
                  <a:lnTo>
                    <a:pt x="144" y="0"/>
                  </a:lnTo>
                  <a:lnTo>
                    <a:pt x="336" y="384"/>
                  </a:lnTo>
                  <a:lnTo>
                    <a:pt x="48" y="528"/>
                  </a:lnTo>
                  <a:lnTo>
                    <a:pt x="0" y="96"/>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2219" name="Oval 1035">
            <a:extLst>
              <a:ext uri="{FF2B5EF4-FFF2-40B4-BE49-F238E27FC236}">
                <a16:creationId xmlns:a16="http://schemas.microsoft.com/office/drawing/2014/main" id="{A894EE6F-20B8-407F-8A87-AF138FF6C607}"/>
              </a:ext>
            </a:extLst>
          </p:cNvPr>
          <p:cNvSpPr>
            <a:spLocks noChangeArrowheads="1"/>
          </p:cNvSpPr>
          <p:nvPr/>
        </p:nvSpPr>
        <p:spPr bwMode="auto">
          <a:xfrm>
            <a:off x="6954838" y="5080000"/>
            <a:ext cx="139700" cy="139700"/>
          </a:xfrm>
          <a:prstGeom prst="ellipse">
            <a:avLst/>
          </a:prstGeom>
          <a:solidFill>
            <a:schemeClr va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20" name="Oval 1036">
            <a:extLst>
              <a:ext uri="{FF2B5EF4-FFF2-40B4-BE49-F238E27FC236}">
                <a16:creationId xmlns:a16="http://schemas.microsoft.com/office/drawing/2014/main" id="{9A65A156-7904-4748-B72F-FFA1D828361E}"/>
              </a:ext>
            </a:extLst>
          </p:cNvPr>
          <p:cNvSpPr>
            <a:spLocks noChangeArrowheads="1"/>
          </p:cNvSpPr>
          <p:nvPr/>
        </p:nvSpPr>
        <p:spPr bwMode="auto">
          <a:xfrm>
            <a:off x="7412038" y="4851400"/>
            <a:ext cx="139700" cy="139700"/>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21" name="Oval 1037">
            <a:extLst>
              <a:ext uri="{FF2B5EF4-FFF2-40B4-BE49-F238E27FC236}">
                <a16:creationId xmlns:a16="http://schemas.microsoft.com/office/drawing/2014/main" id="{AA01E9CC-39D3-487F-9515-0F46CBAEF829}"/>
              </a:ext>
            </a:extLst>
          </p:cNvPr>
          <p:cNvSpPr>
            <a:spLocks noChangeArrowheads="1"/>
          </p:cNvSpPr>
          <p:nvPr/>
        </p:nvSpPr>
        <p:spPr bwMode="auto">
          <a:xfrm>
            <a:off x="6421438" y="5080000"/>
            <a:ext cx="139700" cy="139700"/>
          </a:xfrm>
          <a:prstGeom prst="ellipse">
            <a:avLst/>
          </a:prstGeom>
          <a:solidFill>
            <a:schemeClr val="accent2"/>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22" name="Oval 1038">
            <a:extLst>
              <a:ext uri="{FF2B5EF4-FFF2-40B4-BE49-F238E27FC236}">
                <a16:creationId xmlns:a16="http://schemas.microsoft.com/office/drawing/2014/main" id="{EEA4700A-6F0D-4C59-89C5-159F210A10BD}"/>
              </a:ext>
            </a:extLst>
          </p:cNvPr>
          <p:cNvSpPr>
            <a:spLocks noChangeArrowheads="1"/>
          </p:cNvSpPr>
          <p:nvPr/>
        </p:nvSpPr>
        <p:spPr bwMode="auto">
          <a:xfrm>
            <a:off x="5964238" y="4927600"/>
            <a:ext cx="139700" cy="139700"/>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2223" name="Group 1039">
            <a:extLst>
              <a:ext uri="{FF2B5EF4-FFF2-40B4-BE49-F238E27FC236}">
                <a16:creationId xmlns:a16="http://schemas.microsoft.com/office/drawing/2014/main" id="{7E2F29EC-050D-45EB-AD86-4A776C599568}"/>
              </a:ext>
            </a:extLst>
          </p:cNvPr>
          <p:cNvGrpSpPr>
            <a:grpSpLocks/>
          </p:cNvGrpSpPr>
          <p:nvPr/>
        </p:nvGrpSpPr>
        <p:grpSpPr bwMode="auto">
          <a:xfrm>
            <a:off x="5715000" y="1828800"/>
            <a:ext cx="1844675" cy="2103438"/>
            <a:chOff x="3687" y="1172"/>
            <a:chExt cx="1162" cy="1325"/>
          </a:xfrm>
        </p:grpSpPr>
        <p:grpSp>
          <p:nvGrpSpPr>
            <p:cNvPr id="862224" name="Group 1040">
              <a:extLst>
                <a:ext uri="{FF2B5EF4-FFF2-40B4-BE49-F238E27FC236}">
                  <a16:creationId xmlns:a16="http://schemas.microsoft.com/office/drawing/2014/main" id="{497B8383-7B7A-4BD5-944D-631A29E12255}"/>
                </a:ext>
              </a:extLst>
            </p:cNvPr>
            <p:cNvGrpSpPr>
              <a:grpSpLocks/>
            </p:cNvGrpSpPr>
            <p:nvPr/>
          </p:nvGrpSpPr>
          <p:grpSpPr bwMode="auto">
            <a:xfrm>
              <a:off x="3936" y="1344"/>
              <a:ext cx="913" cy="1153"/>
              <a:chOff x="3936" y="1344"/>
              <a:chExt cx="913" cy="1153"/>
            </a:xfrm>
          </p:grpSpPr>
          <p:sp>
            <p:nvSpPr>
              <p:cNvPr id="862225" name="Freeform 1041">
                <a:extLst>
                  <a:ext uri="{FF2B5EF4-FFF2-40B4-BE49-F238E27FC236}">
                    <a16:creationId xmlns:a16="http://schemas.microsoft.com/office/drawing/2014/main" id="{670CE6D7-A0CC-4A4C-8B74-AE494A274BDF}"/>
                  </a:ext>
                </a:extLst>
              </p:cNvPr>
              <p:cNvSpPr>
                <a:spLocks/>
              </p:cNvSpPr>
              <p:nvPr/>
            </p:nvSpPr>
            <p:spPr bwMode="auto">
              <a:xfrm>
                <a:off x="3936" y="1776"/>
                <a:ext cx="289" cy="721"/>
              </a:xfrm>
              <a:custGeom>
                <a:avLst/>
                <a:gdLst>
                  <a:gd name="T0" fmla="*/ 0 w 289"/>
                  <a:gd name="T1" fmla="*/ 48 h 721"/>
                  <a:gd name="T2" fmla="*/ 0 w 289"/>
                  <a:gd name="T3" fmla="*/ 576 h 721"/>
                  <a:gd name="T4" fmla="*/ 288 w 289"/>
                  <a:gd name="T5" fmla="*/ 720 h 721"/>
                  <a:gd name="T6" fmla="*/ 288 w 289"/>
                  <a:gd name="T7" fmla="*/ 96 h 721"/>
                  <a:gd name="T8" fmla="*/ 0 w 289"/>
                  <a:gd name="T9" fmla="*/ 0 h 721"/>
                  <a:gd name="T10" fmla="*/ 0 w 289"/>
                  <a:gd name="T11" fmla="*/ 96 h 721"/>
                  <a:gd name="T12" fmla="*/ 0 w 289"/>
                  <a:gd name="T13" fmla="*/ 96 h 721"/>
                  <a:gd name="T14" fmla="*/ 0 w 289"/>
                  <a:gd name="T15" fmla="*/ 96 h 7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 h="721">
                    <a:moveTo>
                      <a:pt x="0" y="48"/>
                    </a:moveTo>
                    <a:lnTo>
                      <a:pt x="0" y="576"/>
                    </a:lnTo>
                    <a:lnTo>
                      <a:pt x="288" y="720"/>
                    </a:lnTo>
                    <a:lnTo>
                      <a:pt x="288" y="96"/>
                    </a:lnTo>
                    <a:lnTo>
                      <a:pt x="0" y="0"/>
                    </a:lnTo>
                    <a:lnTo>
                      <a:pt x="0" y="96"/>
                    </a:lnTo>
                    <a:lnTo>
                      <a:pt x="0" y="96"/>
                    </a:lnTo>
                    <a:lnTo>
                      <a:pt x="0" y="96"/>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26" name="Freeform 1042">
                <a:extLst>
                  <a:ext uri="{FF2B5EF4-FFF2-40B4-BE49-F238E27FC236}">
                    <a16:creationId xmlns:a16="http://schemas.microsoft.com/office/drawing/2014/main" id="{CB87B4CB-0AB8-47A6-B7A5-143F82858DF1}"/>
                  </a:ext>
                </a:extLst>
              </p:cNvPr>
              <p:cNvSpPr>
                <a:spLocks/>
              </p:cNvSpPr>
              <p:nvPr/>
            </p:nvSpPr>
            <p:spPr bwMode="auto">
              <a:xfrm>
                <a:off x="4224" y="1872"/>
                <a:ext cx="337" cy="625"/>
              </a:xfrm>
              <a:custGeom>
                <a:avLst/>
                <a:gdLst>
                  <a:gd name="T0" fmla="*/ 0 w 337"/>
                  <a:gd name="T1" fmla="*/ 624 h 625"/>
                  <a:gd name="T2" fmla="*/ 0 w 337"/>
                  <a:gd name="T3" fmla="*/ 0 h 625"/>
                  <a:gd name="T4" fmla="*/ 336 w 337"/>
                  <a:gd name="T5" fmla="*/ 0 h 625"/>
                  <a:gd name="T6" fmla="*/ 336 w 337"/>
                  <a:gd name="T7" fmla="*/ 624 h 625"/>
                  <a:gd name="T8" fmla="*/ 0 w 337"/>
                  <a:gd name="T9" fmla="*/ 624 h 625"/>
                </a:gdLst>
                <a:ahLst/>
                <a:cxnLst>
                  <a:cxn ang="0">
                    <a:pos x="T0" y="T1"/>
                  </a:cxn>
                  <a:cxn ang="0">
                    <a:pos x="T2" y="T3"/>
                  </a:cxn>
                  <a:cxn ang="0">
                    <a:pos x="T4" y="T5"/>
                  </a:cxn>
                  <a:cxn ang="0">
                    <a:pos x="T6" y="T7"/>
                  </a:cxn>
                  <a:cxn ang="0">
                    <a:pos x="T8" y="T9"/>
                  </a:cxn>
                </a:cxnLst>
                <a:rect l="0" t="0" r="r" b="b"/>
                <a:pathLst>
                  <a:path w="337" h="625">
                    <a:moveTo>
                      <a:pt x="0" y="624"/>
                    </a:moveTo>
                    <a:lnTo>
                      <a:pt x="0" y="0"/>
                    </a:lnTo>
                    <a:lnTo>
                      <a:pt x="336" y="0"/>
                    </a:lnTo>
                    <a:lnTo>
                      <a:pt x="336" y="624"/>
                    </a:lnTo>
                    <a:lnTo>
                      <a:pt x="0" y="62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27" name="Freeform 1043">
                <a:extLst>
                  <a:ext uri="{FF2B5EF4-FFF2-40B4-BE49-F238E27FC236}">
                    <a16:creationId xmlns:a16="http://schemas.microsoft.com/office/drawing/2014/main" id="{2AFD1360-54A8-49A1-A7D3-F766BAB9CA77}"/>
                  </a:ext>
                </a:extLst>
              </p:cNvPr>
              <p:cNvSpPr>
                <a:spLocks/>
              </p:cNvSpPr>
              <p:nvPr/>
            </p:nvSpPr>
            <p:spPr bwMode="auto">
              <a:xfrm>
                <a:off x="4560" y="1728"/>
                <a:ext cx="289" cy="769"/>
              </a:xfrm>
              <a:custGeom>
                <a:avLst/>
                <a:gdLst>
                  <a:gd name="T0" fmla="*/ 0 w 289"/>
                  <a:gd name="T1" fmla="*/ 144 h 769"/>
                  <a:gd name="T2" fmla="*/ 0 w 289"/>
                  <a:gd name="T3" fmla="*/ 768 h 769"/>
                  <a:gd name="T4" fmla="*/ 288 w 289"/>
                  <a:gd name="T5" fmla="*/ 576 h 769"/>
                  <a:gd name="T6" fmla="*/ 288 w 289"/>
                  <a:gd name="T7" fmla="*/ 0 h 769"/>
                  <a:gd name="T8" fmla="*/ 0 w 289"/>
                  <a:gd name="T9" fmla="*/ 144 h 769"/>
                </a:gdLst>
                <a:ahLst/>
                <a:cxnLst>
                  <a:cxn ang="0">
                    <a:pos x="T0" y="T1"/>
                  </a:cxn>
                  <a:cxn ang="0">
                    <a:pos x="T2" y="T3"/>
                  </a:cxn>
                  <a:cxn ang="0">
                    <a:pos x="T4" y="T5"/>
                  </a:cxn>
                  <a:cxn ang="0">
                    <a:pos x="T6" y="T7"/>
                  </a:cxn>
                  <a:cxn ang="0">
                    <a:pos x="T8" y="T9"/>
                  </a:cxn>
                </a:cxnLst>
                <a:rect l="0" t="0" r="r" b="b"/>
                <a:pathLst>
                  <a:path w="289" h="769">
                    <a:moveTo>
                      <a:pt x="0" y="144"/>
                    </a:moveTo>
                    <a:lnTo>
                      <a:pt x="0" y="768"/>
                    </a:lnTo>
                    <a:lnTo>
                      <a:pt x="288" y="576"/>
                    </a:lnTo>
                    <a:lnTo>
                      <a:pt x="288" y="0"/>
                    </a:lnTo>
                    <a:lnTo>
                      <a:pt x="0" y="14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28" name="Freeform 1044">
                <a:extLst>
                  <a:ext uri="{FF2B5EF4-FFF2-40B4-BE49-F238E27FC236}">
                    <a16:creationId xmlns:a16="http://schemas.microsoft.com/office/drawing/2014/main" id="{395343A1-CA3A-401B-A030-ACD8ED2623D4}"/>
                  </a:ext>
                </a:extLst>
              </p:cNvPr>
              <p:cNvSpPr>
                <a:spLocks/>
              </p:cNvSpPr>
              <p:nvPr/>
            </p:nvSpPr>
            <p:spPr bwMode="auto">
              <a:xfrm>
                <a:off x="4224" y="1440"/>
                <a:ext cx="337" cy="433"/>
              </a:xfrm>
              <a:custGeom>
                <a:avLst/>
                <a:gdLst>
                  <a:gd name="T0" fmla="*/ 0 w 337"/>
                  <a:gd name="T1" fmla="*/ 432 h 433"/>
                  <a:gd name="T2" fmla="*/ 48 w 337"/>
                  <a:gd name="T3" fmla="*/ 0 h 433"/>
                  <a:gd name="T4" fmla="*/ 288 w 337"/>
                  <a:gd name="T5" fmla="*/ 0 h 433"/>
                  <a:gd name="T6" fmla="*/ 336 w 337"/>
                  <a:gd name="T7" fmla="*/ 432 h 433"/>
                  <a:gd name="T8" fmla="*/ 0 w 337"/>
                  <a:gd name="T9" fmla="*/ 432 h 433"/>
                </a:gdLst>
                <a:ahLst/>
                <a:cxnLst>
                  <a:cxn ang="0">
                    <a:pos x="T0" y="T1"/>
                  </a:cxn>
                  <a:cxn ang="0">
                    <a:pos x="T2" y="T3"/>
                  </a:cxn>
                  <a:cxn ang="0">
                    <a:pos x="T4" y="T5"/>
                  </a:cxn>
                  <a:cxn ang="0">
                    <a:pos x="T6" y="T7"/>
                  </a:cxn>
                  <a:cxn ang="0">
                    <a:pos x="T8" y="T9"/>
                  </a:cxn>
                </a:cxnLst>
                <a:rect l="0" t="0" r="r" b="b"/>
                <a:pathLst>
                  <a:path w="337" h="433">
                    <a:moveTo>
                      <a:pt x="0" y="432"/>
                    </a:moveTo>
                    <a:lnTo>
                      <a:pt x="48" y="0"/>
                    </a:lnTo>
                    <a:lnTo>
                      <a:pt x="288" y="0"/>
                    </a:lnTo>
                    <a:lnTo>
                      <a:pt x="336" y="432"/>
                    </a:lnTo>
                    <a:lnTo>
                      <a:pt x="0" y="432"/>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29" name="Freeform 1045">
                <a:extLst>
                  <a:ext uri="{FF2B5EF4-FFF2-40B4-BE49-F238E27FC236}">
                    <a16:creationId xmlns:a16="http://schemas.microsoft.com/office/drawing/2014/main" id="{AD137D45-1714-439F-BAF2-8D0B11AA90BB}"/>
                  </a:ext>
                </a:extLst>
              </p:cNvPr>
              <p:cNvSpPr>
                <a:spLocks/>
              </p:cNvSpPr>
              <p:nvPr/>
            </p:nvSpPr>
            <p:spPr bwMode="auto">
              <a:xfrm>
                <a:off x="3936" y="1392"/>
                <a:ext cx="337" cy="481"/>
              </a:xfrm>
              <a:custGeom>
                <a:avLst/>
                <a:gdLst>
                  <a:gd name="T0" fmla="*/ 0 w 337"/>
                  <a:gd name="T1" fmla="*/ 384 h 481"/>
                  <a:gd name="T2" fmla="*/ 192 w 337"/>
                  <a:gd name="T3" fmla="*/ 0 h 481"/>
                  <a:gd name="T4" fmla="*/ 336 w 337"/>
                  <a:gd name="T5" fmla="*/ 48 h 481"/>
                  <a:gd name="T6" fmla="*/ 288 w 337"/>
                  <a:gd name="T7" fmla="*/ 480 h 481"/>
                  <a:gd name="T8" fmla="*/ 0 w 337"/>
                  <a:gd name="T9" fmla="*/ 384 h 481"/>
                </a:gdLst>
                <a:ahLst/>
                <a:cxnLst>
                  <a:cxn ang="0">
                    <a:pos x="T0" y="T1"/>
                  </a:cxn>
                  <a:cxn ang="0">
                    <a:pos x="T2" y="T3"/>
                  </a:cxn>
                  <a:cxn ang="0">
                    <a:pos x="T4" y="T5"/>
                  </a:cxn>
                  <a:cxn ang="0">
                    <a:pos x="T6" y="T7"/>
                  </a:cxn>
                  <a:cxn ang="0">
                    <a:pos x="T8" y="T9"/>
                  </a:cxn>
                </a:cxnLst>
                <a:rect l="0" t="0" r="r" b="b"/>
                <a:pathLst>
                  <a:path w="337" h="481">
                    <a:moveTo>
                      <a:pt x="0" y="384"/>
                    </a:moveTo>
                    <a:lnTo>
                      <a:pt x="192" y="0"/>
                    </a:lnTo>
                    <a:lnTo>
                      <a:pt x="336" y="48"/>
                    </a:lnTo>
                    <a:lnTo>
                      <a:pt x="288" y="480"/>
                    </a:lnTo>
                    <a:lnTo>
                      <a:pt x="0" y="384"/>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2230" name="Freeform 1046">
                <a:extLst>
                  <a:ext uri="{FF2B5EF4-FFF2-40B4-BE49-F238E27FC236}">
                    <a16:creationId xmlns:a16="http://schemas.microsoft.com/office/drawing/2014/main" id="{E59E1F11-4629-4003-A325-FBF5E8DEE509}"/>
                  </a:ext>
                </a:extLst>
              </p:cNvPr>
              <p:cNvSpPr>
                <a:spLocks/>
              </p:cNvSpPr>
              <p:nvPr/>
            </p:nvSpPr>
            <p:spPr bwMode="auto">
              <a:xfrm>
                <a:off x="4512" y="1344"/>
                <a:ext cx="337" cy="529"/>
              </a:xfrm>
              <a:custGeom>
                <a:avLst/>
                <a:gdLst>
                  <a:gd name="T0" fmla="*/ 0 w 337"/>
                  <a:gd name="T1" fmla="*/ 96 h 529"/>
                  <a:gd name="T2" fmla="*/ 144 w 337"/>
                  <a:gd name="T3" fmla="*/ 0 h 529"/>
                  <a:gd name="T4" fmla="*/ 336 w 337"/>
                  <a:gd name="T5" fmla="*/ 384 h 529"/>
                  <a:gd name="T6" fmla="*/ 48 w 337"/>
                  <a:gd name="T7" fmla="*/ 528 h 529"/>
                  <a:gd name="T8" fmla="*/ 0 w 337"/>
                  <a:gd name="T9" fmla="*/ 96 h 529"/>
                </a:gdLst>
                <a:ahLst/>
                <a:cxnLst>
                  <a:cxn ang="0">
                    <a:pos x="T0" y="T1"/>
                  </a:cxn>
                  <a:cxn ang="0">
                    <a:pos x="T2" y="T3"/>
                  </a:cxn>
                  <a:cxn ang="0">
                    <a:pos x="T4" y="T5"/>
                  </a:cxn>
                  <a:cxn ang="0">
                    <a:pos x="T6" y="T7"/>
                  </a:cxn>
                  <a:cxn ang="0">
                    <a:pos x="T8" y="T9"/>
                  </a:cxn>
                </a:cxnLst>
                <a:rect l="0" t="0" r="r" b="b"/>
                <a:pathLst>
                  <a:path w="337" h="529">
                    <a:moveTo>
                      <a:pt x="0" y="96"/>
                    </a:moveTo>
                    <a:lnTo>
                      <a:pt x="144" y="0"/>
                    </a:lnTo>
                    <a:lnTo>
                      <a:pt x="336" y="384"/>
                    </a:lnTo>
                    <a:lnTo>
                      <a:pt x="48" y="528"/>
                    </a:lnTo>
                    <a:lnTo>
                      <a:pt x="0" y="96"/>
                    </a:lnTo>
                  </a:path>
                </a:pathLst>
              </a:custGeom>
              <a:noFill/>
              <a:ln w="12700" cap="rnd" cmpd="sng">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62231" name="Oval 1047">
              <a:extLst>
                <a:ext uri="{FF2B5EF4-FFF2-40B4-BE49-F238E27FC236}">
                  <a16:creationId xmlns:a16="http://schemas.microsoft.com/office/drawing/2014/main" id="{0D47CE9F-D725-411B-A244-D57BC980D162}"/>
                </a:ext>
              </a:extLst>
            </p:cNvPr>
            <p:cNvSpPr>
              <a:spLocks noChangeArrowheads="1"/>
            </p:cNvSpPr>
            <p:nvPr/>
          </p:nvSpPr>
          <p:spPr bwMode="auto">
            <a:xfrm>
              <a:off x="4180" y="1828"/>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2" name="Line 1048">
              <a:extLst>
                <a:ext uri="{FF2B5EF4-FFF2-40B4-BE49-F238E27FC236}">
                  <a16:creationId xmlns:a16="http://schemas.microsoft.com/office/drawing/2014/main" id="{C135F529-5AEE-417C-A01F-38EF8C29A429}"/>
                </a:ext>
              </a:extLst>
            </p:cNvPr>
            <p:cNvSpPr>
              <a:spLocks noChangeShapeType="1"/>
            </p:cNvSpPr>
            <p:nvPr/>
          </p:nvSpPr>
          <p:spPr bwMode="auto">
            <a:xfrm flipH="1">
              <a:off x="3788" y="2068"/>
              <a:ext cx="296" cy="88"/>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3" name="Line 1049">
              <a:extLst>
                <a:ext uri="{FF2B5EF4-FFF2-40B4-BE49-F238E27FC236}">
                  <a16:creationId xmlns:a16="http://schemas.microsoft.com/office/drawing/2014/main" id="{D8EF7259-298B-4F89-92EC-A884694BE3D8}"/>
                </a:ext>
              </a:extLst>
            </p:cNvPr>
            <p:cNvSpPr>
              <a:spLocks noChangeShapeType="1"/>
            </p:cNvSpPr>
            <p:nvPr/>
          </p:nvSpPr>
          <p:spPr bwMode="auto">
            <a:xfrm flipH="1" flipV="1">
              <a:off x="3980" y="1436"/>
              <a:ext cx="152" cy="2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4" name="Line 1050">
              <a:extLst>
                <a:ext uri="{FF2B5EF4-FFF2-40B4-BE49-F238E27FC236}">
                  <a16:creationId xmlns:a16="http://schemas.microsoft.com/office/drawing/2014/main" id="{D703A7D7-9D43-4B26-81D7-63E47A1D67C3}"/>
                </a:ext>
              </a:extLst>
            </p:cNvPr>
            <p:cNvSpPr>
              <a:spLocks noChangeShapeType="1"/>
            </p:cNvSpPr>
            <p:nvPr/>
          </p:nvSpPr>
          <p:spPr bwMode="auto">
            <a:xfrm flipH="1">
              <a:off x="4316" y="2116"/>
              <a:ext cx="104" cy="13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5" name="Line 1051">
              <a:extLst>
                <a:ext uri="{FF2B5EF4-FFF2-40B4-BE49-F238E27FC236}">
                  <a16:creationId xmlns:a16="http://schemas.microsoft.com/office/drawing/2014/main" id="{A2F322B1-BA45-4B19-8C93-3480A79A589E}"/>
                </a:ext>
              </a:extLst>
            </p:cNvPr>
            <p:cNvSpPr>
              <a:spLocks noChangeShapeType="1"/>
            </p:cNvSpPr>
            <p:nvPr/>
          </p:nvSpPr>
          <p:spPr bwMode="auto">
            <a:xfrm flipV="1">
              <a:off x="4372" y="1388"/>
              <a:ext cx="40" cy="248"/>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6" name="Line 1052">
              <a:extLst>
                <a:ext uri="{FF2B5EF4-FFF2-40B4-BE49-F238E27FC236}">
                  <a16:creationId xmlns:a16="http://schemas.microsoft.com/office/drawing/2014/main" id="{99321D93-0A3C-4089-ACC5-AEC428733A0D}"/>
                </a:ext>
              </a:extLst>
            </p:cNvPr>
            <p:cNvSpPr>
              <a:spLocks noChangeShapeType="1"/>
            </p:cNvSpPr>
            <p:nvPr/>
          </p:nvSpPr>
          <p:spPr bwMode="auto">
            <a:xfrm flipH="1" flipV="1">
              <a:off x="3740" y="1484"/>
              <a:ext cx="488" cy="392"/>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2237" name="Rectangle 1053">
              <a:extLst>
                <a:ext uri="{FF2B5EF4-FFF2-40B4-BE49-F238E27FC236}">
                  <a16:creationId xmlns:a16="http://schemas.microsoft.com/office/drawing/2014/main" id="{C692DA21-4EA7-457C-9756-E7D6C707A78F}"/>
                </a:ext>
              </a:extLst>
            </p:cNvPr>
            <p:cNvSpPr>
              <a:spLocks noChangeArrowheads="1"/>
            </p:cNvSpPr>
            <p:nvPr/>
          </p:nvSpPr>
          <p:spPr bwMode="auto">
            <a:xfrm>
              <a:off x="3687" y="1172"/>
              <a:ext cx="232"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a:t>
              </a:r>
            </a:p>
          </p:txBody>
        </p:sp>
      </p:grpSp>
    </p:spTree>
  </p:cSld>
  <p:clrMapOvr>
    <a:masterClrMapping/>
  </p:clrMapOvr>
  <p:transition>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9954" name="Rectangle 2">
            <a:extLst>
              <a:ext uri="{FF2B5EF4-FFF2-40B4-BE49-F238E27FC236}">
                <a16:creationId xmlns:a16="http://schemas.microsoft.com/office/drawing/2014/main" id="{6B2D3096-84F4-448F-9F06-28C079E1B0C7}"/>
              </a:ext>
            </a:extLst>
          </p:cNvPr>
          <p:cNvSpPr>
            <a:spLocks noGrp="1" noChangeArrowheads="1"/>
          </p:cNvSpPr>
          <p:nvPr>
            <p:ph type="title"/>
          </p:nvPr>
        </p:nvSpPr>
        <p:spPr/>
        <p:txBody>
          <a:bodyPr/>
          <a:lstStyle/>
          <a:p>
            <a:r>
              <a:rPr lang="en-US" altLang="en-US"/>
              <a:t>Gouraud Shading</a:t>
            </a:r>
          </a:p>
        </p:txBody>
      </p:sp>
      <p:sp>
        <p:nvSpPr>
          <p:cNvPr id="1149955" name="Rectangle 3">
            <a:extLst>
              <a:ext uri="{FF2B5EF4-FFF2-40B4-BE49-F238E27FC236}">
                <a16:creationId xmlns:a16="http://schemas.microsoft.com/office/drawing/2014/main" id="{6EB1D17F-E321-4115-8209-46FE9EDF3E90}"/>
              </a:ext>
            </a:extLst>
          </p:cNvPr>
          <p:cNvSpPr>
            <a:spLocks noGrp="1" noChangeArrowheads="1"/>
          </p:cNvSpPr>
          <p:nvPr>
            <p:ph type="body" idx="1"/>
          </p:nvPr>
        </p:nvSpPr>
        <p:spPr>
          <a:xfrm>
            <a:off x="304800" y="1600200"/>
            <a:ext cx="8382000" cy="4343400"/>
          </a:xfrm>
        </p:spPr>
        <p:txBody>
          <a:bodyPr/>
          <a:lstStyle/>
          <a:p>
            <a:r>
              <a:rPr lang="en-GB" altLang="en-US"/>
              <a:t>Begin by calculating the normal at each vertex</a:t>
            </a:r>
          </a:p>
          <a:p>
            <a:endParaRPr lang="en-GB" altLang="en-US"/>
          </a:p>
          <a:p>
            <a:r>
              <a:rPr lang="en-GB" altLang="en-US"/>
              <a:t>A feasible way to do this is by </a:t>
            </a:r>
            <a:r>
              <a:rPr lang="en-GB" altLang="en-US">
                <a:effectLst>
                  <a:outerShdw blurRad="38100" dist="38100" dir="2700000" algn="tl">
                    <a:srgbClr val="C0C0C0"/>
                  </a:outerShdw>
                </a:effectLst>
              </a:rPr>
              <a:t>averaging</a:t>
            </a:r>
            <a:r>
              <a:rPr lang="en-GB" altLang="en-US"/>
              <a:t> the normals from surrounding polygons</a:t>
            </a:r>
          </a:p>
          <a:p>
            <a:endParaRPr lang="en-GB" altLang="en-US"/>
          </a:p>
          <a:p>
            <a:r>
              <a:rPr lang="en-GB" altLang="en-US"/>
              <a:t>Then apply the reflection model to calculate </a:t>
            </a:r>
            <a:r>
              <a:rPr lang="en-GB" altLang="en-US">
                <a:effectLst>
                  <a:outerShdw blurRad="38100" dist="38100" dir="2700000" algn="tl">
                    <a:srgbClr val="C0C0C0"/>
                  </a:outerShdw>
                </a:effectLst>
              </a:rPr>
              <a:t>intensities</a:t>
            </a:r>
            <a:r>
              <a:rPr lang="en-GB" altLang="en-US"/>
              <a:t> at each vertex</a:t>
            </a:r>
          </a:p>
          <a:p>
            <a:endParaRPr lang="en-US" altLang="en-US"/>
          </a:p>
        </p:txBody>
      </p:sp>
      <p:graphicFrame>
        <p:nvGraphicFramePr>
          <p:cNvPr id="1149956" name="Object 4">
            <a:extLst>
              <a:ext uri="{FF2B5EF4-FFF2-40B4-BE49-F238E27FC236}">
                <a16:creationId xmlns:a16="http://schemas.microsoft.com/office/drawing/2014/main" id="{DA5B9926-C738-4C9C-B6EC-FB962E190F9C}"/>
              </a:ext>
            </a:extLst>
          </p:cNvPr>
          <p:cNvGraphicFramePr>
            <a:graphicFrameLocks noChangeAspect="1"/>
          </p:cNvGraphicFramePr>
          <p:nvPr/>
        </p:nvGraphicFramePr>
        <p:xfrm>
          <a:off x="1828800" y="4800600"/>
          <a:ext cx="2895600" cy="962025"/>
        </p:xfrm>
        <a:graphic>
          <a:graphicData uri="http://schemas.openxmlformats.org/presentationml/2006/ole">
            <mc:AlternateContent xmlns:mc="http://schemas.openxmlformats.org/markup-compatibility/2006">
              <mc:Choice xmlns:v="urn:schemas-microsoft-com:vml" Requires="v">
                <p:oleObj spid="_x0000_s1252352" name="Equation" r:id="rId3" imgW="1333440" imgH="444240" progId="Equation.3">
                  <p:embed/>
                </p:oleObj>
              </mc:Choice>
              <mc:Fallback>
                <p:oleObj name="Equation" r:id="rId3" imgW="1333440" imgH="4442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800600"/>
                        <a:ext cx="2895600" cy="96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49957" name="Object 5">
            <a:extLst>
              <a:ext uri="{FF2B5EF4-FFF2-40B4-BE49-F238E27FC236}">
                <a16:creationId xmlns:a16="http://schemas.microsoft.com/office/drawing/2014/main" id="{55B79DD4-C236-4F8D-BD69-6CB9CFD0ECD9}"/>
              </a:ext>
            </a:extLst>
          </p:cNvPr>
          <p:cNvGraphicFramePr>
            <a:graphicFrameLocks noChangeAspect="1"/>
          </p:cNvGraphicFramePr>
          <p:nvPr/>
        </p:nvGraphicFramePr>
        <p:xfrm>
          <a:off x="5638800" y="4191000"/>
          <a:ext cx="2514600" cy="2463800"/>
        </p:xfrm>
        <a:graphic>
          <a:graphicData uri="http://schemas.openxmlformats.org/presentationml/2006/ole">
            <mc:AlternateContent xmlns:mc="http://schemas.openxmlformats.org/markup-compatibility/2006">
              <mc:Choice xmlns:v="urn:schemas-microsoft-com:vml" Requires="v">
                <p:oleObj spid="_x0000_s1252353" name="Image" r:id="rId5" imgW="4485704" imgH="4396753" progId="Photoshop.Image.5">
                  <p:embed/>
                </p:oleObj>
              </mc:Choice>
              <mc:Fallback>
                <p:oleObj name="Image" r:id="rId5" imgW="4485704" imgH="4396753" progId="Photoshop.Image.5">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4191000"/>
                        <a:ext cx="2514600" cy="246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1026">
            <a:extLst>
              <a:ext uri="{FF2B5EF4-FFF2-40B4-BE49-F238E27FC236}">
                <a16:creationId xmlns:a16="http://schemas.microsoft.com/office/drawing/2014/main" id="{D17E6FD0-44E4-4502-BD7C-9212785C12ED}"/>
              </a:ext>
            </a:extLst>
          </p:cNvPr>
          <p:cNvSpPr>
            <a:spLocks noGrp="1" noChangeArrowheads="1"/>
          </p:cNvSpPr>
          <p:nvPr>
            <p:ph type="title"/>
          </p:nvPr>
        </p:nvSpPr>
        <p:spPr>
          <a:noFill/>
          <a:ln/>
          <a:effectLst>
            <a:outerShdw dist="17961" dir="135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GB" altLang="en-US"/>
              <a:t>Gouraud Shading</a:t>
            </a:r>
          </a:p>
        </p:txBody>
      </p:sp>
      <p:sp>
        <p:nvSpPr>
          <p:cNvPr id="863235" name="Rectangle 1027">
            <a:extLst>
              <a:ext uri="{FF2B5EF4-FFF2-40B4-BE49-F238E27FC236}">
                <a16:creationId xmlns:a16="http://schemas.microsoft.com/office/drawing/2014/main" id="{8BE3B8CF-129B-4EF8-A7FB-C6BD9F84CFF2}"/>
              </a:ext>
            </a:extLst>
          </p:cNvPr>
          <p:cNvSpPr>
            <a:spLocks noGrp="1" noChangeArrowheads="1"/>
          </p:cNvSpPr>
          <p:nvPr>
            <p:ph type="body" idx="1"/>
          </p:nvPr>
        </p:nvSpPr>
        <p:spPr>
          <a:xfrm>
            <a:off x="381000" y="1676400"/>
            <a:ext cx="51816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GB" altLang="en-US" sz="2000">
                <a:latin typeface="Times New Roman" panose="02020603050405020304" pitchFamily="18" charset="0"/>
              </a:rPr>
              <a:t>We use </a:t>
            </a:r>
            <a:r>
              <a:rPr lang="en-GB" altLang="en-US" sz="2000">
                <a:effectLst>
                  <a:outerShdw blurRad="38100" dist="38100" dir="2700000" algn="tl">
                    <a:srgbClr val="C0C0C0"/>
                  </a:outerShdw>
                </a:effectLst>
                <a:latin typeface="Times New Roman" panose="02020603050405020304" pitchFamily="18" charset="0"/>
              </a:rPr>
              <a:t>linear interpolation </a:t>
            </a:r>
            <a:r>
              <a:rPr lang="en-GB" altLang="en-US" sz="2000">
                <a:latin typeface="Times New Roman" panose="02020603050405020304" pitchFamily="18" charset="0"/>
              </a:rPr>
              <a:t>to calculate intensity at edge intersection P</a:t>
            </a:r>
          </a:p>
          <a:p>
            <a:endParaRPr lang="en-GB" altLang="en-US" sz="2000">
              <a:latin typeface="Times New Roman" panose="02020603050405020304" pitchFamily="18" charset="0"/>
            </a:endParaRPr>
          </a:p>
          <a:p>
            <a:pPr lvl="1">
              <a:buFontTx/>
              <a:buNone/>
            </a:pPr>
            <a:r>
              <a:rPr lang="en-GB" altLang="en-US" sz="1800">
                <a:latin typeface="Times New Roman" panose="02020603050405020304" pitchFamily="18" charset="0"/>
              </a:rPr>
              <a:t>I</a:t>
            </a:r>
            <a:r>
              <a:rPr lang="en-GB" altLang="en-US" sz="1800" baseline="-25000">
                <a:latin typeface="Times New Roman" panose="02020603050405020304" pitchFamily="18" charset="0"/>
              </a:rPr>
              <a:t>P</a:t>
            </a:r>
            <a:r>
              <a:rPr lang="en-GB" altLang="en-US" sz="1800" baseline="30000">
                <a:latin typeface="Times New Roman" panose="02020603050405020304" pitchFamily="18" charset="0"/>
              </a:rPr>
              <a:t>RED</a:t>
            </a:r>
            <a:r>
              <a:rPr lang="en-GB" altLang="en-US" sz="1800">
                <a:latin typeface="Times New Roman" panose="02020603050405020304" pitchFamily="18" charset="0"/>
              </a:rPr>
              <a:t> = (1-</a:t>
            </a:r>
            <a:r>
              <a:rPr lang="en-GB" altLang="en-US" sz="1800">
                <a:latin typeface="Symbol" panose="05050102010706020507" pitchFamily="18" charset="2"/>
              </a:rPr>
              <a:t></a:t>
            </a:r>
            <a:r>
              <a:rPr lang="en-GB" altLang="en-US" sz="1800">
                <a:latin typeface="Times New Roman" panose="02020603050405020304" pitchFamily="18" charset="0"/>
              </a:rPr>
              <a:t>)I</a:t>
            </a:r>
            <a:r>
              <a:rPr lang="en-GB" altLang="en-US" sz="1800" baseline="-25000">
                <a:latin typeface="Times New Roman" panose="02020603050405020304" pitchFamily="18" charset="0"/>
              </a:rPr>
              <a:t>P1</a:t>
            </a:r>
            <a:r>
              <a:rPr lang="en-GB" altLang="en-US" sz="1800" baseline="30000">
                <a:latin typeface="Times New Roman" panose="02020603050405020304" pitchFamily="18" charset="0"/>
              </a:rPr>
              <a:t>RED</a:t>
            </a:r>
            <a:r>
              <a:rPr lang="en-GB" altLang="en-US" sz="1800">
                <a:latin typeface="Times New Roman" panose="02020603050405020304" pitchFamily="18" charset="0"/>
              </a:rPr>
              <a:t> + </a:t>
            </a:r>
            <a:r>
              <a:rPr lang="en-GB" altLang="en-US" sz="1800">
                <a:latin typeface="Symbol" panose="05050102010706020507" pitchFamily="18" charset="2"/>
              </a:rPr>
              <a:t></a:t>
            </a:r>
            <a:r>
              <a:rPr lang="en-GB" altLang="en-US" sz="1800">
                <a:latin typeface="Times New Roman" panose="02020603050405020304" pitchFamily="18" charset="0"/>
              </a:rPr>
              <a:t>I</a:t>
            </a:r>
            <a:r>
              <a:rPr lang="en-GB" altLang="en-US" sz="1800" baseline="-25000">
                <a:latin typeface="Times New Roman" panose="02020603050405020304" pitchFamily="18" charset="0"/>
              </a:rPr>
              <a:t>P2</a:t>
            </a:r>
            <a:r>
              <a:rPr lang="en-GB" altLang="en-US" sz="1800" baseline="30000">
                <a:latin typeface="Times New Roman" panose="02020603050405020304" pitchFamily="18" charset="0"/>
              </a:rPr>
              <a:t>RED</a:t>
            </a:r>
          </a:p>
          <a:p>
            <a:pPr>
              <a:buFontTx/>
              <a:buNone/>
            </a:pPr>
            <a:endParaRPr lang="en-GB" altLang="en-US" sz="2000" baseline="30000">
              <a:latin typeface="Times New Roman" panose="02020603050405020304" pitchFamily="18" charset="0"/>
            </a:endParaRPr>
          </a:p>
          <a:p>
            <a:pPr algn="just">
              <a:buFontTx/>
              <a:buNone/>
            </a:pPr>
            <a:r>
              <a:rPr lang="en-GB" altLang="en-US" sz="2000">
                <a:latin typeface="Times New Roman" panose="02020603050405020304" pitchFamily="18" charset="0"/>
              </a:rPr>
              <a:t>	where P divides P1P2 in the ratio </a:t>
            </a:r>
            <a:r>
              <a:rPr lang="en-GB" altLang="en-US" sz="2000">
                <a:latin typeface="Symbol" panose="05050102010706020507" pitchFamily="18" charset="2"/>
              </a:rPr>
              <a:t></a:t>
            </a:r>
            <a:r>
              <a:rPr lang="en-GB" altLang="en-US" sz="2000">
                <a:latin typeface="Times New Roman" panose="02020603050405020304" pitchFamily="18" charset="0"/>
              </a:rPr>
              <a:t>1-</a:t>
            </a:r>
            <a:r>
              <a:rPr lang="en-GB" altLang="en-US" sz="2000">
                <a:latin typeface="Symbol" panose="05050102010706020507" pitchFamily="18" charset="2"/>
              </a:rPr>
              <a:t></a:t>
            </a:r>
          </a:p>
          <a:p>
            <a:pPr algn="just">
              <a:buFontTx/>
              <a:buNone/>
            </a:pPr>
            <a:endParaRPr lang="en-GB" altLang="en-US" sz="2000">
              <a:latin typeface="Times New Roman" panose="02020603050405020304" pitchFamily="18" charset="0"/>
            </a:endParaRPr>
          </a:p>
          <a:p>
            <a:r>
              <a:rPr lang="en-GB" altLang="en-US" sz="2000">
                <a:latin typeface="Times New Roman" panose="02020603050405020304" pitchFamily="18" charset="0"/>
              </a:rPr>
              <a:t>Similarly for Q</a:t>
            </a:r>
          </a:p>
          <a:p>
            <a:endParaRPr lang="en-GB" altLang="en-US" sz="2000">
              <a:latin typeface="Times New Roman" panose="02020603050405020304" pitchFamily="18" charset="0"/>
            </a:endParaRPr>
          </a:p>
          <a:p>
            <a:r>
              <a:rPr lang="en-GB" altLang="en-US" sz="2000">
                <a:latin typeface="Times New Roman" panose="02020603050405020304" pitchFamily="18" charset="0"/>
              </a:rPr>
              <a:t>Then we do further linear interpolation to calculate colour of pixels on scanline PQ</a:t>
            </a:r>
          </a:p>
        </p:txBody>
      </p:sp>
      <p:grpSp>
        <p:nvGrpSpPr>
          <p:cNvPr id="863256" name="Group 1048">
            <a:extLst>
              <a:ext uri="{FF2B5EF4-FFF2-40B4-BE49-F238E27FC236}">
                <a16:creationId xmlns:a16="http://schemas.microsoft.com/office/drawing/2014/main" id="{0ECC5413-074D-4F7B-A21A-80B158A15846}"/>
              </a:ext>
            </a:extLst>
          </p:cNvPr>
          <p:cNvGrpSpPr>
            <a:grpSpLocks/>
          </p:cNvGrpSpPr>
          <p:nvPr/>
        </p:nvGrpSpPr>
        <p:grpSpPr bwMode="auto">
          <a:xfrm>
            <a:off x="5562600" y="1524000"/>
            <a:ext cx="2647950" cy="2574925"/>
            <a:chOff x="3025" y="1280"/>
            <a:chExt cx="2507" cy="2153"/>
          </a:xfrm>
        </p:grpSpPr>
        <p:grpSp>
          <p:nvGrpSpPr>
            <p:cNvPr id="863236" name="Group 1028">
              <a:extLst>
                <a:ext uri="{FF2B5EF4-FFF2-40B4-BE49-F238E27FC236}">
                  <a16:creationId xmlns:a16="http://schemas.microsoft.com/office/drawing/2014/main" id="{3F3E0661-A756-4E2C-AA1E-78406FBEA416}"/>
                </a:ext>
              </a:extLst>
            </p:cNvPr>
            <p:cNvGrpSpPr>
              <a:grpSpLocks/>
            </p:cNvGrpSpPr>
            <p:nvPr/>
          </p:nvGrpSpPr>
          <p:grpSpPr bwMode="auto">
            <a:xfrm>
              <a:off x="3025" y="1280"/>
              <a:ext cx="2507" cy="2153"/>
              <a:chOff x="3255" y="1364"/>
              <a:chExt cx="2507" cy="2153"/>
            </a:xfrm>
          </p:grpSpPr>
          <p:sp>
            <p:nvSpPr>
              <p:cNvPr id="863237" name="Rectangle 1029">
                <a:extLst>
                  <a:ext uri="{FF2B5EF4-FFF2-40B4-BE49-F238E27FC236}">
                    <a16:creationId xmlns:a16="http://schemas.microsoft.com/office/drawing/2014/main" id="{F6AB8066-30DA-43E1-9983-4A4D1D057F59}"/>
                  </a:ext>
                </a:extLst>
              </p:cNvPr>
              <p:cNvSpPr>
                <a:spLocks noChangeArrowheads="1"/>
              </p:cNvSpPr>
              <p:nvPr/>
            </p:nvSpPr>
            <p:spPr bwMode="auto">
              <a:xfrm>
                <a:off x="5320" y="3188"/>
                <a:ext cx="442"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P4</a:t>
                </a:r>
              </a:p>
            </p:txBody>
          </p:sp>
          <p:grpSp>
            <p:nvGrpSpPr>
              <p:cNvPr id="863238" name="Group 1030">
                <a:extLst>
                  <a:ext uri="{FF2B5EF4-FFF2-40B4-BE49-F238E27FC236}">
                    <a16:creationId xmlns:a16="http://schemas.microsoft.com/office/drawing/2014/main" id="{D7411C03-177E-4346-A472-6E5338CF09B6}"/>
                  </a:ext>
                </a:extLst>
              </p:cNvPr>
              <p:cNvGrpSpPr>
                <a:grpSpLocks/>
              </p:cNvGrpSpPr>
              <p:nvPr/>
            </p:nvGrpSpPr>
            <p:grpSpPr bwMode="auto">
              <a:xfrm>
                <a:off x="3255" y="1364"/>
                <a:ext cx="2364" cy="1817"/>
                <a:chOff x="3255" y="1364"/>
                <a:chExt cx="2364" cy="1817"/>
              </a:xfrm>
            </p:grpSpPr>
            <p:sp>
              <p:nvSpPr>
                <p:cNvPr id="863239" name="Line 1031">
                  <a:extLst>
                    <a:ext uri="{FF2B5EF4-FFF2-40B4-BE49-F238E27FC236}">
                      <a16:creationId xmlns:a16="http://schemas.microsoft.com/office/drawing/2014/main" id="{25139367-610C-4D04-A2D4-069BC2BE9C0D}"/>
                    </a:ext>
                  </a:extLst>
                </p:cNvPr>
                <p:cNvSpPr>
                  <a:spLocks noChangeShapeType="1"/>
                </p:cNvSpPr>
                <p:nvPr/>
              </p:nvSpPr>
              <p:spPr bwMode="auto">
                <a:xfrm>
                  <a:off x="3604" y="2496"/>
                  <a:ext cx="1816" cy="0"/>
                </a:xfrm>
                <a:prstGeom prst="line">
                  <a:avLst/>
                </a:prstGeom>
                <a:noFill/>
                <a:ln w="12700">
                  <a:solidFill>
                    <a:srgbClr val="6E00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3240" name="Group 1032">
                  <a:extLst>
                    <a:ext uri="{FF2B5EF4-FFF2-40B4-BE49-F238E27FC236}">
                      <a16:creationId xmlns:a16="http://schemas.microsoft.com/office/drawing/2014/main" id="{F6BEBDEF-3248-4631-BEF4-6151B45B4E2D}"/>
                    </a:ext>
                  </a:extLst>
                </p:cNvPr>
                <p:cNvGrpSpPr>
                  <a:grpSpLocks/>
                </p:cNvGrpSpPr>
                <p:nvPr/>
              </p:nvGrpSpPr>
              <p:grpSpPr bwMode="auto">
                <a:xfrm>
                  <a:off x="3255" y="1364"/>
                  <a:ext cx="2364" cy="1817"/>
                  <a:chOff x="3255" y="1364"/>
                  <a:chExt cx="2364" cy="1817"/>
                </a:xfrm>
              </p:grpSpPr>
              <p:sp>
                <p:nvSpPr>
                  <p:cNvPr id="863241" name="Oval 1033">
                    <a:extLst>
                      <a:ext uri="{FF2B5EF4-FFF2-40B4-BE49-F238E27FC236}">
                        <a16:creationId xmlns:a16="http://schemas.microsoft.com/office/drawing/2014/main" id="{28605BCB-2FD8-4AA8-8856-23D4A1417F59}"/>
                      </a:ext>
                    </a:extLst>
                  </p:cNvPr>
                  <p:cNvSpPr>
                    <a:spLocks noChangeArrowheads="1"/>
                  </p:cNvSpPr>
                  <p:nvPr/>
                </p:nvSpPr>
                <p:spPr bwMode="auto">
                  <a:xfrm>
                    <a:off x="3844" y="1876"/>
                    <a:ext cx="88" cy="88"/>
                  </a:xfrm>
                  <a:prstGeom prst="ellipse">
                    <a:avLst/>
                  </a:prstGeom>
                  <a:solidFill>
                    <a:schemeClr va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42" name="Oval 1034">
                    <a:extLst>
                      <a:ext uri="{FF2B5EF4-FFF2-40B4-BE49-F238E27FC236}">
                        <a16:creationId xmlns:a16="http://schemas.microsoft.com/office/drawing/2014/main" id="{807A298B-EF66-4944-B2D1-87938D88AB08}"/>
                      </a:ext>
                    </a:extLst>
                  </p:cNvPr>
                  <p:cNvSpPr>
                    <a:spLocks noChangeArrowheads="1"/>
                  </p:cNvSpPr>
                  <p:nvPr/>
                </p:nvSpPr>
                <p:spPr bwMode="auto">
                  <a:xfrm>
                    <a:off x="3460" y="2788"/>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43" name="Oval 1035">
                    <a:extLst>
                      <a:ext uri="{FF2B5EF4-FFF2-40B4-BE49-F238E27FC236}">
                        <a16:creationId xmlns:a16="http://schemas.microsoft.com/office/drawing/2014/main" id="{506E8453-23F7-42C9-9A54-308524066B68}"/>
                      </a:ext>
                    </a:extLst>
                  </p:cNvPr>
                  <p:cNvSpPr>
                    <a:spLocks noChangeArrowheads="1"/>
                  </p:cNvSpPr>
                  <p:nvPr/>
                </p:nvSpPr>
                <p:spPr bwMode="auto">
                  <a:xfrm>
                    <a:off x="5092" y="1684"/>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44" name="Oval 1036">
                    <a:extLst>
                      <a:ext uri="{FF2B5EF4-FFF2-40B4-BE49-F238E27FC236}">
                        <a16:creationId xmlns:a16="http://schemas.microsoft.com/office/drawing/2014/main" id="{3931D751-4D66-4524-B732-649744DE16E4}"/>
                      </a:ext>
                    </a:extLst>
                  </p:cNvPr>
                  <p:cNvSpPr>
                    <a:spLocks noChangeArrowheads="1"/>
                  </p:cNvSpPr>
                  <p:nvPr/>
                </p:nvSpPr>
                <p:spPr bwMode="auto">
                  <a:xfrm>
                    <a:off x="5524" y="307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45" name="Oval 1037">
                    <a:extLst>
                      <a:ext uri="{FF2B5EF4-FFF2-40B4-BE49-F238E27FC236}">
                        <a16:creationId xmlns:a16="http://schemas.microsoft.com/office/drawing/2014/main" id="{A8E44176-1584-4D50-BFC8-F61DA3562528}"/>
                      </a:ext>
                    </a:extLst>
                  </p:cNvPr>
                  <p:cNvSpPr>
                    <a:spLocks noChangeArrowheads="1"/>
                  </p:cNvSpPr>
                  <p:nvPr/>
                </p:nvSpPr>
                <p:spPr bwMode="auto">
                  <a:xfrm>
                    <a:off x="3604" y="2452"/>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46" name="Oval 1038">
                    <a:extLst>
                      <a:ext uri="{FF2B5EF4-FFF2-40B4-BE49-F238E27FC236}">
                        <a16:creationId xmlns:a16="http://schemas.microsoft.com/office/drawing/2014/main" id="{081B170F-C751-43A6-BB89-A2F0615D2871}"/>
                      </a:ext>
                    </a:extLst>
                  </p:cNvPr>
                  <p:cNvSpPr>
                    <a:spLocks noChangeArrowheads="1"/>
                  </p:cNvSpPr>
                  <p:nvPr/>
                </p:nvSpPr>
                <p:spPr bwMode="auto">
                  <a:xfrm>
                    <a:off x="5332" y="245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3247" name="Group 1039">
                    <a:extLst>
                      <a:ext uri="{FF2B5EF4-FFF2-40B4-BE49-F238E27FC236}">
                        <a16:creationId xmlns:a16="http://schemas.microsoft.com/office/drawing/2014/main" id="{1EBEE3F7-1E25-43C1-9AEF-D3CB122AACF7}"/>
                      </a:ext>
                    </a:extLst>
                  </p:cNvPr>
                  <p:cNvGrpSpPr>
                    <a:grpSpLocks/>
                  </p:cNvGrpSpPr>
                  <p:nvPr/>
                </p:nvGrpSpPr>
                <p:grpSpPr bwMode="auto">
                  <a:xfrm>
                    <a:off x="3255" y="1364"/>
                    <a:ext cx="2364" cy="1817"/>
                    <a:chOff x="3255" y="1364"/>
                    <a:chExt cx="2364" cy="1817"/>
                  </a:xfrm>
                </p:grpSpPr>
                <p:sp>
                  <p:nvSpPr>
                    <p:cNvPr id="863248" name="Freeform 1040">
                      <a:extLst>
                        <a:ext uri="{FF2B5EF4-FFF2-40B4-BE49-F238E27FC236}">
                          <a16:creationId xmlns:a16="http://schemas.microsoft.com/office/drawing/2014/main" id="{869D5396-D569-4D36-9A9F-25F254BDF561}"/>
                        </a:ext>
                      </a:extLst>
                    </p:cNvPr>
                    <p:cNvSpPr>
                      <a:spLocks/>
                    </p:cNvSpPr>
                    <p:nvPr/>
                  </p:nvSpPr>
                  <p:spPr bwMode="auto">
                    <a:xfrm>
                      <a:off x="3504" y="1728"/>
                      <a:ext cx="2065" cy="1393"/>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49" name="Rectangle 1041">
                      <a:extLst>
                        <a:ext uri="{FF2B5EF4-FFF2-40B4-BE49-F238E27FC236}">
                          <a16:creationId xmlns:a16="http://schemas.microsoft.com/office/drawing/2014/main" id="{1D75A221-F087-42C6-BD70-4045C00806FC}"/>
                        </a:ext>
                      </a:extLst>
                    </p:cNvPr>
                    <p:cNvSpPr>
                      <a:spLocks noChangeArrowheads="1"/>
                    </p:cNvSpPr>
                    <p:nvPr/>
                  </p:nvSpPr>
                  <p:spPr bwMode="auto">
                    <a:xfrm>
                      <a:off x="3640" y="1604"/>
                      <a:ext cx="442"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P2</a:t>
                      </a:r>
                    </a:p>
                  </p:txBody>
                </p:sp>
                <p:sp>
                  <p:nvSpPr>
                    <p:cNvPr id="863250" name="Rectangle 1042">
                      <a:extLst>
                        <a:ext uri="{FF2B5EF4-FFF2-40B4-BE49-F238E27FC236}">
                          <a16:creationId xmlns:a16="http://schemas.microsoft.com/office/drawing/2014/main" id="{BE0AC688-FCA5-43B8-BEBE-929FCA7DCB3A}"/>
                        </a:ext>
                      </a:extLst>
                    </p:cNvPr>
                    <p:cNvSpPr>
                      <a:spLocks noChangeArrowheads="1"/>
                    </p:cNvSpPr>
                    <p:nvPr/>
                  </p:nvSpPr>
                  <p:spPr bwMode="auto">
                    <a:xfrm>
                      <a:off x="3255" y="2852"/>
                      <a:ext cx="442"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P1</a:t>
                      </a:r>
                    </a:p>
                  </p:txBody>
                </p:sp>
                <p:sp>
                  <p:nvSpPr>
                    <p:cNvPr id="863251" name="Rectangle 1043">
                      <a:extLst>
                        <a:ext uri="{FF2B5EF4-FFF2-40B4-BE49-F238E27FC236}">
                          <a16:creationId xmlns:a16="http://schemas.microsoft.com/office/drawing/2014/main" id="{C79B8C8F-7556-4578-91A6-3446297F19C8}"/>
                        </a:ext>
                      </a:extLst>
                    </p:cNvPr>
                    <p:cNvSpPr>
                      <a:spLocks noChangeArrowheads="1"/>
                    </p:cNvSpPr>
                    <p:nvPr/>
                  </p:nvSpPr>
                  <p:spPr bwMode="auto">
                    <a:xfrm>
                      <a:off x="5126" y="1364"/>
                      <a:ext cx="442"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P3</a:t>
                      </a:r>
                    </a:p>
                  </p:txBody>
                </p:sp>
                <p:sp>
                  <p:nvSpPr>
                    <p:cNvPr id="863252" name="Rectangle 1044">
                      <a:extLst>
                        <a:ext uri="{FF2B5EF4-FFF2-40B4-BE49-F238E27FC236}">
                          <a16:creationId xmlns:a16="http://schemas.microsoft.com/office/drawing/2014/main" id="{2C845C82-755C-42BE-8961-AF7968A48FF3}"/>
                        </a:ext>
                      </a:extLst>
                    </p:cNvPr>
                    <p:cNvSpPr>
                      <a:spLocks noChangeArrowheads="1"/>
                    </p:cNvSpPr>
                    <p:nvPr/>
                  </p:nvSpPr>
                  <p:spPr bwMode="auto">
                    <a:xfrm>
                      <a:off x="3495" y="2228"/>
                      <a:ext cx="307"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sp>
                  <p:nvSpPr>
                    <p:cNvPr id="863253" name="Rectangle 1045">
                      <a:extLst>
                        <a:ext uri="{FF2B5EF4-FFF2-40B4-BE49-F238E27FC236}">
                          <a16:creationId xmlns:a16="http://schemas.microsoft.com/office/drawing/2014/main" id="{0CDC6E13-63AD-433F-A9A2-74230A992939}"/>
                        </a:ext>
                      </a:extLst>
                    </p:cNvPr>
                    <p:cNvSpPr>
                      <a:spLocks noChangeArrowheads="1"/>
                    </p:cNvSpPr>
                    <p:nvPr/>
                  </p:nvSpPr>
                  <p:spPr bwMode="auto">
                    <a:xfrm>
                      <a:off x="5367" y="2131"/>
                      <a:ext cx="252"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a:solidFill>
                            <a:srgbClr val="000000"/>
                          </a:solidFill>
                          <a:latin typeface="Century Gothic" panose="020B0502020202020204" pitchFamily="34" charset="0"/>
                        </a:rPr>
                        <a:t>Q</a:t>
                      </a:r>
                    </a:p>
                  </p:txBody>
                </p:sp>
              </p:grpSp>
            </p:grpSp>
          </p:grpSp>
        </p:grpSp>
        <p:sp>
          <p:nvSpPr>
            <p:cNvPr id="863254" name="Text Box 1046">
              <a:extLst>
                <a:ext uri="{FF2B5EF4-FFF2-40B4-BE49-F238E27FC236}">
                  <a16:creationId xmlns:a16="http://schemas.microsoft.com/office/drawing/2014/main" id="{49379D1C-0F92-4174-B919-1FE9146ABFD0}"/>
                </a:ext>
              </a:extLst>
            </p:cNvPr>
            <p:cNvSpPr txBox="1">
              <a:spLocks noChangeArrowheads="1"/>
            </p:cNvSpPr>
            <p:nvPr/>
          </p:nvSpPr>
          <p:spPr bwMode="auto">
            <a:xfrm>
              <a:off x="3359" y="2496"/>
              <a:ext cx="296"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1600" b="0">
                  <a:solidFill>
                    <a:srgbClr val="000000"/>
                  </a:solidFill>
                  <a:latin typeface="Symbol" panose="05050102010706020507" pitchFamily="18" charset="2"/>
                </a:rPr>
                <a:t></a:t>
              </a:r>
              <a:endParaRPr lang="en-GB" altLang="en-US" b="0">
                <a:latin typeface="Symbol" panose="05050102010706020507" pitchFamily="18" charset="2"/>
              </a:endParaRPr>
            </a:p>
          </p:txBody>
        </p:sp>
        <p:sp>
          <p:nvSpPr>
            <p:cNvPr id="863255" name="Text Box 1047">
              <a:extLst>
                <a:ext uri="{FF2B5EF4-FFF2-40B4-BE49-F238E27FC236}">
                  <a16:creationId xmlns:a16="http://schemas.microsoft.com/office/drawing/2014/main" id="{887939EC-B184-4CC7-8B92-EDFB8E23588A}"/>
                </a:ext>
              </a:extLst>
            </p:cNvPr>
            <p:cNvSpPr txBox="1">
              <a:spLocks noChangeArrowheads="1"/>
            </p:cNvSpPr>
            <p:nvPr/>
          </p:nvSpPr>
          <p:spPr bwMode="auto">
            <a:xfrm>
              <a:off x="3553" y="1968"/>
              <a:ext cx="4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GB" altLang="en-US" sz="1600" b="0">
                  <a:solidFill>
                    <a:srgbClr val="000000"/>
                  </a:solidFill>
                  <a:latin typeface="Century Gothic" panose="020B0502020202020204" pitchFamily="34" charset="0"/>
                </a:rPr>
                <a:t>1-</a:t>
              </a:r>
              <a:r>
                <a:rPr lang="en-GB" altLang="en-US" sz="1600" b="0">
                  <a:solidFill>
                    <a:srgbClr val="000000"/>
                  </a:solidFill>
                  <a:latin typeface="Symbol" panose="05050102010706020507" pitchFamily="18" charset="2"/>
                </a:rPr>
                <a:t></a:t>
              </a:r>
            </a:p>
          </p:txBody>
        </p:sp>
      </p:grpSp>
      <p:grpSp>
        <p:nvGrpSpPr>
          <p:cNvPr id="863264" name="Group 1056">
            <a:extLst>
              <a:ext uri="{FF2B5EF4-FFF2-40B4-BE49-F238E27FC236}">
                <a16:creationId xmlns:a16="http://schemas.microsoft.com/office/drawing/2014/main" id="{7C9AC8D9-85B0-40E7-B17D-7DF8050AE588}"/>
              </a:ext>
            </a:extLst>
          </p:cNvPr>
          <p:cNvGrpSpPr>
            <a:grpSpLocks/>
          </p:cNvGrpSpPr>
          <p:nvPr/>
        </p:nvGrpSpPr>
        <p:grpSpPr bwMode="auto">
          <a:xfrm>
            <a:off x="5257800" y="4191000"/>
            <a:ext cx="2971800" cy="2438400"/>
            <a:chOff x="2352" y="1824"/>
            <a:chExt cx="2365" cy="1800"/>
          </a:xfrm>
        </p:grpSpPr>
        <p:sp>
          <p:nvSpPr>
            <p:cNvPr id="863265" name="Line 1057">
              <a:extLst>
                <a:ext uri="{FF2B5EF4-FFF2-40B4-BE49-F238E27FC236}">
                  <a16:creationId xmlns:a16="http://schemas.microsoft.com/office/drawing/2014/main" id="{5B421CBE-2AF9-489A-8E5A-5FCA74829932}"/>
                </a:ext>
              </a:extLst>
            </p:cNvPr>
            <p:cNvSpPr>
              <a:spLocks noChangeShapeType="1"/>
            </p:cNvSpPr>
            <p:nvPr/>
          </p:nvSpPr>
          <p:spPr bwMode="auto">
            <a:xfrm>
              <a:off x="2701" y="2956"/>
              <a:ext cx="1816" cy="0"/>
            </a:xfrm>
            <a:prstGeom prst="line">
              <a:avLst/>
            </a:prstGeom>
            <a:noFill/>
            <a:ln w="12700">
              <a:solidFill>
                <a:srgbClr val="6E00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66" name="Oval 1058">
              <a:extLst>
                <a:ext uri="{FF2B5EF4-FFF2-40B4-BE49-F238E27FC236}">
                  <a16:creationId xmlns:a16="http://schemas.microsoft.com/office/drawing/2014/main" id="{A9C3094B-F32C-4563-AA1B-ADC26F0A47E4}"/>
                </a:ext>
              </a:extLst>
            </p:cNvPr>
            <p:cNvSpPr>
              <a:spLocks noChangeArrowheads="1"/>
            </p:cNvSpPr>
            <p:nvPr/>
          </p:nvSpPr>
          <p:spPr bwMode="auto">
            <a:xfrm>
              <a:off x="2941" y="233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67" name="Oval 1059">
              <a:extLst>
                <a:ext uri="{FF2B5EF4-FFF2-40B4-BE49-F238E27FC236}">
                  <a16:creationId xmlns:a16="http://schemas.microsoft.com/office/drawing/2014/main" id="{5E0DF795-560A-4CED-9CAA-2E56742D4375}"/>
                </a:ext>
              </a:extLst>
            </p:cNvPr>
            <p:cNvSpPr>
              <a:spLocks noChangeArrowheads="1"/>
            </p:cNvSpPr>
            <p:nvPr/>
          </p:nvSpPr>
          <p:spPr bwMode="auto">
            <a:xfrm>
              <a:off x="2557" y="3248"/>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68" name="Oval 1060">
              <a:extLst>
                <a:ext uri="{FF2B5EF4-FFF2-40B4-BE49-F238E27FC236}">
                  <a16:creationId xmlns:a16="http://schemas.microsoft.com/office/drawing/2014/main" id="{439DC933-75F7-40F9-8441-160E343D6EDE}"/>
                </a:ext>
              </a:extLst>
            </p:cNvPr>
            <p:cNvSpPr>
              <a:spLocks noChangeArrowheads="1"/>
            </p:cNvSpPr>
            <p:nvPr/>
          </p:nvSpPr>
          <p:spPr bwMode="auto">
            <a:xfrm>
              <a:off x="4189" y="2144"/>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69" name="Oval 1061">
              <a:extLst>
                <a:ext uri="{FF2B5EF4-FFF2-40B4-BE49-F238E27FC236}">
                  <a16:creationId xmlns:a16="http://schemas.microsoft.com/office/drawing/2014/main" id="{8CB90698-65DA-40EE-8780-695186C2EB15}"/>
                </a:ext>
              </a:extLst>
            </p:cNvPr>
            <p:cNvSpPr>
              <a:spLocks noChangeArrowheads="1"/>
            </p:cNvSpPr>
            <p:nvPr/>
          </p:nvSpPr>
          <p:spPr bwMode="auto">
            <a:xfrm>
              <a:off x="4621" y="353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70" name="Oval 1062">
              <a:extLst>
                <a:ext uri="{FF2B5EF4-FFF2-40B4-BE49-F238E27FC236}">
                  <a16:creationId xmlns:a16="http://schemas.microsoft.com/office/drawing/2014/main" id="{FC484B62-6ED9-4164-8D92-6C3B1EB78F44}"/>
                </a:ext>
              </a:extLst>
            </p:cNvPr>
            <p:cNvSpPr>
              <a:spLocks noChangeArrowheads="1"/>
            </p:cNvSpPr>
            <p:nvPr/>
          </p:nvSpPr>
          <p:spPr bwMode="auto">
            <a:xfrm>
              <a:off x="2701" y="2912"/>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71" name="Oval 1063">
              <a:extLst>
                <a:ext uri="{FF2B5EF4-FFF2-40B4-BE49-F238E27FC236}">
                  <a16:creationId xmlns:a16="http://schemas.microsoft.com/office/drawing/2014/main" id="{17A74F2B-3E65-49E9-8724-0BCF4D27A24E}"/>
                </a:ext>
              </a:extLst>
            </p:cNvPr>
            <p:cNvSpPr>
              <a:spLocks noChangeArrowheads="1"/>
            </p:cNvSpPr>
            <p:nvPr/>
          </p:nvSpPr>
          <p:spPr bwMode="auto">
            <a:xfrm>
              <a:off x="4429" y="2912"/>
              <a:ext cx="88" cy="88"/>
            </a:xfrm>
            <a:prstGeom prst="ellipse">
              <a:avLst/>
            </a:prstGeom>
            <a:solidFill>
              <a:schemeClr va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72" name="Oval 1064">
              <a:extLst>
                <a:ext uri="{FF2B5EF4-FFF2-40B4-BE49-F238E27FC236}">
                  <a16:creationId xmlns:a16="http://schemas.microsoft.com/office/drawing/2014/main" id="{5D6CBF84-8E79-428F-A910-9948ABDBFBCE}"/>
                </a:ext>
              </a:extLst>
            </p:cNvPr>
            <p:cNvSpPr>
              <a:spLocks noChangeArrowheads="1"/>
            </p:cNvSpPr>
            <p:nvPr/>
          </p:nvSpPr>
          <p:spPr bwMode="auto">
            <a:xfrm>
              <a:off x="2893" y="2912"/>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73" name="Oval 1065">
              <a:extLst>
                <a:ext uri="{FF2B5EF4-FFF2-40B4-BE49-F238E27FC236}">
                  <a16:creationId xmlns:a16="http://schemas.microsoft.com/office/drawing/2014/main" id="{D3BC2175-F81C-4D63-9ED6-B6C4DE76754E}"/>
                </a:ext>
              </a:extLst>
            </p:cNvPr>
            <p:cNvSpPr>
              <a:spLocks noChangeArrowheads="1"/>
            </p:cNvSpPr>
            <p:nvPr/>
          </p:nvSpPr>
          <p:spPr bwMode="auto">
            <a:xfrm>
              <a:off x="3037" y="2912"/>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3274" name="Oval 1066">
              <a:extLst>
                <a:ext uri="{FF2B5EF4-FFF2-40B4-BE49-F238E27FC236}">
                  <a16:creationId xmlns:a16="http://schemas.microsoft.com/office/drawing/2014/main" id="{40147091-92F0-4795-805F-9D6BAA26C49B}"/>
                </a:ext>
              </a:extLst>
            </p:cNvPr>
            <p:cNvSpPr>
              <a:spLocks noChangeArrowheads="1"/>
            </p:cNvSpPr>
            <p:nvPr/>
          </p:nvSpPr>
          <p:spPr bwMode="auto">
            <a:xfrm>
              <a:off x="3181" y="2912"/>
              <a:ext cx="88" cy="88"/>
            </a:xfrm>
            <a:prstGeom prst="ellipse">
              <a:avLst/>
            </a:prstGeom>
            <a:solidFill>
              <a:schemeClr val="folHlink"/>
            </a:solidFill>
            <a:ln w="12700">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63275" name="Group 1067">
              <a:extLst>
                <a:ext uri="{FF2B5EF4-FFF2-40B4-BE49-F238E27FC236}">
                  <a16:creationId xmlns:a16="http://schemas.microsoft.com/office/drawing/2014/main" id="{6787C5C2-5A4D-4ED0-AD1C-5885B28515C3}"/>
                </a:ext>
              </a:extLst>
            </p:cNvPr>
            <p:cNvGrpSpPr>
              <a:grpSpLocks/>
            </p:cNvGrpSpPr>
            <p:nvPr/>
          </p:nvGrpSpPr>
          <p:grpSpPr bwMode="auto">
            <a:xfrm>
              <a:off x="2352" y="1824"/>
              <a:ext cx="2365" cy="1779"/>
              <a:chOff x="3255" y="1364"/>
              <a:chExt cx="2365" cy="1779"/>
            </a:xfrm>
          </p:grpSpPr>
          <p:sp>
            <p:nvSpPr>
              <p:cNvPr id="863276" name="Freeform 1068">
                <a:extLst>
                  <a:ext uri="{FF2B5EF4-FFF2-40B4-BE49-F238E27FC236}">
                    <a16:creationId xmlns:a16="http://schemas.microsoft.com/office/drawing/2014/main" id="{1FD14330-7330-451F-B0E2-ADF2731C74FA}"/>
                  </a:ext>
                </a:extLst>
              </p:cNvPr>
              <p:cNvSpPr>
                <a:spLocks/>
              </p:cNvSpPr>
              <p:nvPr/>
            </p:nvSpPr>
            <p:spPr bwMode="auto">
              <a:xfrm>
                <a:off x="3504" y="1728"/>
                <a:ext cx="2065" cy="1393"/>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63277" name="Rectangle 1069">
                <a:extLst>
                  <a:ext uri="{FF2B5EF4-FFF2-40B4-BE49-F238E27FC236}">
                    <a16:creationId xmlns:a16="http://schemas.microsoft.com/office/drawing/2014/main" id="{91334CC4-D42F-49A4-B156-889487090246}"/>
                  </a:ext>
                </a:extLst>
              </p:cNvPr>
              <p:cNvSpPr>
                <a:spLocks noChangeArrowheads="1"/>
              </p:cNvSpPr>
              <p:nvPr/>
            </p:nvSpPr>
            <p:spPr bwMode="auto">
              <a:xfrm>
                <a:off x="3639" y="1604"/>
                <a:ext cx="37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P2</a:t>
                </a:r>
              </a:p>
            </p:txBody>
          </p:sp>
          <p:sp>
            <p:nvSpPr>
              <p:cNvPr id="863278" name="Rectangle 1070">
                <a:extLst>
                  <a:ext uri="{FF2B5EF4-FFF2-40B4-BE49-F238E27FC236}">
                    <a16:creationId xmlns:a16="http://schemas.microsoft.com/office/drawing/2014/main" id="{4A3CCEF6-1652-4500-A03F-206EAB475B79}"/>
                  </a:ext>
                </a:extLst>
              </p:cNvPr>
              <p:cNvSpPr>
                <a:spLocks noChangeArrowheads="1"/>
              </p:cNvSpPr>
              <p:nvPr/>
            </p:nvSpPr>
            <p:spPr bwMode="auto">
              <a:xfrm>
                <a:off x="3255" y="2852"/>
                <a:ext cx="37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P1</a:t>
                </a:r>
              </a:p>
            </p:txBody>
          </p:sp>
          <p:sp>
            <p:nvSpPr>
              <p:cNvPr id="863279" name="Rectangle 1071">
                <a:extLst>
                  <a:ext uri="{FF2B5EF4-FFF2-40B4-BE49-F238E27FC236}">
                    <a16:creationId xmlns:a16="http://schemas.microsoft.com/office/drawing/2014/main" id="{F739FDCC-8522-4348-AF4E-842552270102}"/>
                  </a:ext>
                </a:extLst>
              </p:cNvPr>
              <p:cNvSpPr>
                <a:spLocks noChangeArrowheads="1"/>
              </p:cNvSpPr>
              <p:nvPr/>
            </p:nvSpPr>
            <p:spPr bwMode="auto">
              <a:xfrm>
                <a:off x="5127" y="1364"/>
                <a:ext cx="37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P3</a:t>
                </a:r>
              </a:p>
            </p:txBody>
          </p:sp>
          <p:sp>
            <p:nvSpPr>
              <p:cNvPr id="863280" name="Rectangle 1072">
                <a:extLst>
                  <a:ext uri="{FF2B5EF4-FFF2-40B4-BE49-F238E27FC236}">
                    <a16:creationId xmlns:a16="http://schemas.microsoft.com/office/drawing/2014/main" id="{5585C151-92E4-415C-9C3D-87F838B16DB8}"/>
                  </a:ext>
                </a:extLst>
              </p:cNvPr>
              <p:cNvSpPr>
                <a:spLocks noChangeArrowheads="1"/>
              </p:cNvSpPr>
              <p:nvPr/>
            </p:nvSpPr>
            <p:spPr bwMode="auto">
              <a:xfrm>
                <a:off x="3495" y="2228"/>
                <a:ext cx="258"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sp>
            <p:nvSpPr>
              <p:cNvPr id="863281" name="Rectangle 1073">
                <a:extLst>
                  <a:ext uri="{FF2B5EF4-FFF2-40B4-BE49-F238E27FC236}">
                    <a16:creationId xmlns:a16="http://schemas.microsoft.com/office/drawing/2014/main" id="{0AD9ACE3-DE14-4CF1-BFAA-278D4DB733DC}"/>
                  </a:ext>
                </a:extLst>
              </p:cNvPr>
              <p:cNvSpPr>
                <a:spLocks noChangeArrowheads="1"/>
              </p:cNvSpPr>
              <p:nvPr/>
            </p:nvSpPr>
            <p:spPr bwMode="auto">
              <a:xfrm>
                <a:off x="5367" y="2132"/>
                <a:ext cx="253"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a:solidFill>
                      <a:srgbClr val="000000"/>
                    </a:solidFill>
                    <a:latin typeface="Century Gothic" panose="020B0502020202020204" pitchFamily="34" charset="0"/>
                  </a:rPr>
                  <a:t>Q</a:t>
                </a:r>
              </a:p>
            </p:txBody>
          </p:sp>
        </p:grpSp>
      </p:grpSp>
    </p:spTree>
  </p:cSld>
  <p:clrMapOvr>
    <a:masterClrMapping/>
  </p:clrMapOvr>
  <p:transition>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6210" name="Rectangle 2">
            <a:extLst>
              <a:ext uri="{FF2B5EF4-FFF2-40B4-BE49-F238E27FC236}">
                <a16:creationId xmlns:a16="http://schemas.microsoft.com/office/drawing/2014/main" id="{5C71482C-6A36-46FC-A8CE-CCC060F6F1C9}"/>
              </a:ext>
            </a:extLst>
          </p:cNvPr>
          <p:cNvSpPr>
            <a:spLocks noGrp="1" noChangeArrowheads="1"/>
          </p:cNvSpPr>
          <p:nvPr>
            <p:ph type="title"/>
          </p:nvPr>
        </p:nvSpPr>
        <p:spPr>
          <a:noFill/>
          <a:ln/>
          <a:effectLst>
            <a:outerShdw dist="17961" dir="13500000" algn="ctr" rotWithShape="0">
              <a:schemeClr val="bg2"/>
            </a:outerShdw>
          </a:effectLst>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b"/>
          <a:lstStyle/>
          <a:p>
            <a:r>
              <a:rPr lang="en-GB" altLang="en-US"/>
              <a:t>Gouraud Shading</a:t>
            </a:r>
          </a:p>
        </p:txBody>
      </p:sp>
      <p:sp>
        <p:nvSpPr>
          <p:cNvPr id="1246211" name="Rectangle 3">
            <a:extLst>
              <a:ext uri="{FF2B5EF4-FFF2-40B4-BE49-F238E27FC236}">
                <a16:creationId xmlns:a16="http://schemas.microsoft.com/office/drawing/2014/main" id="{54978C01-6605-47E3-AB58-6D61B6F39307}"/>
              </a:ext>
            </a:extLst>
          </p:cNvPr>
          <p:cNvSpPr>
            <a:spLocks noGrp="1" noChangeArrowheads="1"/>
          </p:cNvSpPr>
          <p:nvPr>
            <p:ph type="body" idx="1"/>
          </p:nvPr>
        </p:nvSpPr>
        <p:spPr>
          <a:xfrm>
            <a:off x="381000" y="1676400"/>
            <a:ext cx="8229600" cy="495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GB" altLang="en-US" sz="1800">
                <a:latin typeface="Times New Roman" panose="02020603050405020304" pitchFamily="18" charset="0"/>
              </a:rPr>
              <a:t>Bilinear interpolation:</a:t>
            </a:r>
          </a:p>
        </p:txBody>
      </p:sp>
      <p:pic>
        <p:nvPicPr>
          <p:cNvPr id="1246252" name="Picture 44" descr="http://www.ece.eps.hw.ac.uk/~dml/cgonline/figs/polypipe/gouraud.gif">
            <a:extLst>
              <a:ext uri="{FF2B5EF4-FFF2-40B4-BE49-F238E27FC236}">
                <a16:creationId xmlns:a16="http://schemas.microsoft.com/office/drawing/2014/main" id="{FFB05EF4-291B-495E-A1BC-6AA6652150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447800"/>
            <a:ext cx="6324600" cy="2595563"/>
          </a:xfrm>
          <a:prstGeom prst="rect">
            <a:avLst/>
          </a:prstGeom>
          <a:noFill/>
          <a:extLst>
            <a:ext uri="{909E8E84-426E-40DD-AFC4-6F175D3DCCD1}">
              <a14:hiddenFill xmlns:a14="http://schemas.microsoft.com/office/drawing/2010/main">
                <a:solidFill>
                  <a:srgbClr val="FFFFFF"/>
                </a:solidFill>
              </a14:hiddenFill>
            </a:ext>
          </a:extLst>
        </p:spPr>
      </p:pic>
      <p:pic>
        <p:nvPicPr>
          <p:cNvPr id="1246254" name="Picture 46" descr="http://www.ece.eps.hw.ac.uk/~dml/cgonline/figs/polypipe/maths/sm1.gif">
            <a:extLst>
              <a:ext uri="{FF2B5EF4-FFF2-40B4-BE49-F238E27FC236}">
                <a16:creationId xmlns:a16="http://schemas.microsoft.com/office/drawing/2014/main" id="{6ADD7B23-7AEE-4DDF-88D6-8366059DBE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191000"/>
            <a:ext cx="6172200" cy="2552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4" name="Rectangle 4">
            <a:extLst>
              <a:ext uri="{FF2B5EF4-FFF2-40B4-BE49-F238E27FC236}">
                <a16:creationId xmlns:a16="http://schemas.microsoft.com/office/drawing/2014/main" id="{A63004D0-606D-493B-8D61-764874000163}"/>
              </a:ext>
            </a:extLst>
          </p:cNvPr>
          <p:cNvSpPr>
            <a:spLocks noGrp="1" noChangeArrowheads="1"/>
          </p:cNvSpPr>
          <p:nvPr>
            <p:ph type="title"/>
          </p:nvPr>
        </p:nvSpPr>
        <p:spPr/>
        <p:txBody>
          <a:bodyPr/>
          <a:lstStyle/>
          <a:p>
            <a:r>
              <a:rPr lang="en-GB" altLang="en-US"/>
              <a:t>Gouraud Shading Limitations</a:t>
            </a:r>
          </a:p>
        </p:txBody>
      </p:sp>
      <p:sp>
        <p:nvSpPr>
          <p:cNvPr id="865285" name="Rectangle 5">
            <a:extLst>
              <a:ext uri="{FF2B5EF4-FFF2-40B4-BE49-F238E27FC236}">
                <a16:creationId xmlns:a16="http://schemas.microsoft.com/office/drawing/2014/main" id="{E00B85BE-01A9-464A-847F-DC7E863AD8A3}"/>
              </a:ext>
            </a:extLst>
          </p:cNvPr>
          <p:cNvSpPr>
            <a:spLocks noGrp="1" noChangeArrowheads="1"/>
          </p:cNvSpPr>
          <p:nvPr>
            <p:ph type="body" idx="1"/>
          </p:nvPr>
        </p:nvSpPr>
        <p:spPr>
          <a:xfrm>
            <a:off x="838200" y="1600200"/>
            <a:ext cx="7467600" cy="4343400"/>
          </a:xfrm>
        </p:spPr>
        <p:txBody>
          <a:bodyPr/>
          <a:lstStyle/>
          <a:p>
            <a:pPr>
              <a:lnSpc>
                <a:spcPct val="90000"/>
              </a:lnSpc>
              <a:spcBef>
                <a:spcPts val="500"/>
              </a:spcBef>
              <a:spcAft>
                <a:spcPts val="500"/>
              </a:spcAft>
            </a:pPr>
            <a:r>
              <a:rPr lang="en-US" altLang="en-US" sz="1800"/>
              <a:t>Constant shading is simple, but it emphasizes the polygonal nature of the model. Our perceptual system exaggerates the effect because we see very clearly the boundary between adjacent light and dark shades (Mach banding)</a:t>
            </a:r>
          </a:p>
          <a:p>
            <a:pPr>
              <a:lnSpc>
                <a:spcPct val="90000"/>
              </a:lnSpc>
              <a:spcBef>
                <a:spcPts val="500"/>
              </a:spcBef>
              <a:spcAft>
                <a:spcPts val="500"/>
              </a:spcAft>
            </a:pPr>
            <a:endParaRPr lang="en-US" altLang="en-US" sz="1800"/>
          </a:p>
          <a:p>
            <a:pPr>
              <a:lnSpc>
                <a:spcPct val="90000"/>
              </a:lnSpc>
            </a:pPr>
            <a:r>
              <a:rPr lang="en-GB" altLang="en-US" sz="1800"/>
              <a:t>Problems with Gouraud shading occur when you work with large polygons. A specular highlight at a vertex tends to be smoothed out over a larger area than it should cover - i</a:t>
            </a:r>
            <a:r>
              <a:rPr lang="en-US" altLang="en-US" sz="1800"/>
              <a:t>magine you have a large polygon, lit by a light near it's center. The light intensity at each vertex will be quite low, because they are far from the light. The polygon will be rendered quite dark, but this is wrong, because it's centre should be brightly lit</a:t>
            </a:r>
          </a:p>
          <a:p>
            <a:pPr>
              <a:lnSpc>
                <a:spcPct val="90000"/>
              </a:lnSpc>
            </a:pPr>
            <a:endParaRPr lang="en-US" altLang="en-US" sz="1800"/>
          </a:p>
          <a:p>
            <a:pPr>
              <a:lnSpc>
                <a:spcPct val="90000"/>
              </a:lnSpc>
            </a:pPr>
            <a:r>
              <a:rPr lang="en-GB" altLang="en-US" sz="1800"/>
              <a:t>Gouraud shading can make a real difference over flat shaded polygons</a:t>
            </a:r>
          </a:p>
        </p:txBody>
      </p:sp>
    </p:spTree>
  </p:cSld>
  <p:clrMapOvr>
    <a:masterClrMapping/>
  </p:clrMapOvr>
  <p:transition>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1026">
            <a:extLst>
              <a:ext uri="{FF2B5EF4-FFF2-40B4-BE49-F238E27FC236}">
                <a16:creationId xmlns:a16="http://schemas.microsoft.com/office/drawing/2014/main" id="{38B36565-9254-443E-89C7-4C6A2CEBF2F5}"/>
              </a:ext>
            </a:extLst>
          </p:cNvPr>
          <p:cNvSpPr>
            <a:spLocks noGrp="1" noChangeArrowheads="1"/>
          </p:cNvSpPr>
          <p:nvPr>
            <p:ph type="title"/>
          </p:nvPr>
        </p:nvSpPr>
        <p:spPr/>
        <p:txBody>
          <a:bodyPr/>
          <a:lstStyle/>
          <a:p>
            <a:r>
              <a:rPr lang="en-GB" altLang="en-US"/>
              <a:t>Gouraud Limitations - Mach Bands</a:t>
            </a:r>
          </a:p>
        </p:txBody>
      </p:sp>
      <p:sp>
        <p:nvSpPr>
          <p:cNvPr id="1228803" name="Rectangle 1027">
            <a:extLst>
              <a:ext uri="{FF2B5EF4-FFF2-40B4-BE49-F238E27FC236}">
                <a16:creationId xmlns:a16="http://schemas.microsoft.com/office/drawing/2014/main" id="{ED8E2374-209D-4569-A301-4CDCE871966F}"/>
              </a:ext>
            </a:extLst>
          </p:cNvPr>
          <p:cNvSpPr>
            <a:spLocks noGrp="1" noChangeArrowheads="1"/>
          </p:cNvSpPr>
          <p:nvPr>
            <p:ph type="body" idx="1"/>
          </p:nvPr>
        </p:nvSpPr>
        <p:spPr>
          <a:xfrm>
            <a:off x="381000" y="1600200"/>
            <a:ext cx="8305800" cy="4343400"/>
          </a:xfrm>
        </p:spPr>
        <p:txBody>
          <a:bodyPr/>
          <a:lstStyle/>
          <a:p>
            <a:r>
              <a:rPr lang="en-GB" altLang="en-US" sz="1800"/>
              <a:t>The rate of change of pixel intensity is even across any polygon, but changes as boundaries are crossed</a:t>
            </a:r>
          </a:p>
          <a:p>
            <a:endParaRPr lang="en-GB" altLang="en-US" sz="1800"/>
          </a:p>
          <a:p>
            <a:r>
              <a:rPr lang="en-GB" altLang="en-US" sz="1800"/>
              <a:t>This ‘discontinuity’ is accentuated by the human visual system, so that we see either light or dark lines at the polygon edges - known as Mach banding</a:t>
            </a:r>
          </a:p>
          <a:p>
            <a:endParaRPr lang="en-GB" altLang="en-US" sz="1800"/>
          </a:p>
          <a:p>
            <a:r>
              <a:rPr lang="en-GB" altLang="en-US" sz="1800"/>
              <a:t>Mach bands where the intensity is constant in bands – similar effect with Gouraud shading</a:t>
            </a:r>
            <a:endParaRPr lang="en-US" altLang="en-US" sz="1800"/>
          </a:p>
          <a:p>
            <a:endParaRPr lang="en-GB" altLang="en-US" sz="1800"/>
          </a:p>
        </p:txBody>
      </p:sp>
      <p:grpSp>
        <p:nvGrpSpPr>
          <p:cNvPr id="1228804" name="Group 1028">
            <a:extLst>
              <a:ext uri="{FF2B5EF4-FFF2-40B4-BE49-F238E27FC236}">
                <a16:creationId xmlns:a16="http://schemas.microsoft.com/office/drawing/2014/main" id="{C2E4D462-E08A-491F-894F-EBCD335B127C}"/>
              </a:ext>
            </a:extLst>
          </p:cNvPr>
          <p:cNvGrpSpPr>
            <a:grpSpLocks/>
          </p:cNvGrpSpPr>
          <p:nvPr/>
        </p:nvGrpSpPr>
        <p:grpSpPr bwMode="auto">
          <a:xfrm>
            <a:off x="2362200" y="4191000"/>
            <a:ext cx="5867400" cy="2382838"/>
            <a:chOff x="2517" y="2387"/>
            <a:chExt cx="3130" cy="1854"/>
          </a:xfrm>
        </p:grpSpPr>
        <p:pic>
          <p:nvPicPr>
            <p:cNvPr id="1228805" name="Picture 1029" descr="bright_stair">
              <a:extLst>
                <a:ext uri="{FF2B5EF4-FFF2-40B4-BE49-F238E27FC236}">
                  <a16:creationId xmlns:a16="http://schemas.microsoft.com/office/drawing/2014/main" id="{76FD173F-D061-40CF-9D21-7AB31C5014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 y="2387"/>
              <a:ext cx="1860" cy="1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8806" name="Picture 1030" descr="stair">
              <a:extLst>
                <a:ext uri="{FF2B5EF4-FFF2-40B4-BE49-F238E27FC236}">
                  <a16:creationId xmlns:a16="http://schemas.microsoft.com/office/drawing/2014/main" id="{76655F43-8CB1-4A55-84D7-E43AB5B446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 y="2387"/>
              <a:ext cx="1179" cy="10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288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866" name="Rectangle 1098">
            <a:extLst>
              <a:ext uri="{FF2B5EF4-FFF2-40B4-BE49-F238E27FC236}">
                <a16:creationId xmlns:a16="http://schemas.microsoft.com/office/drawing/2014/main" id="{826D232C-7CA4-401E-81A9-9E925FBD3742}"/>
              </a:ext>
            </a:extLst>
          </p:cNvPr>
          <p:cNvSpPr>
            <a:spLocks noGrp="1" noChangeArrowheads="1"/>
          </p:cNvSpPr>
          <p:nvPr>
            <p:ph type="title"/>
          </p:nvPr>
        </p:nvSpPr>
        <p:spPr/>
        <p:txBody>
          <a:bodyPr/>
          <a:lstStyle/>
          <a:p>
            <a:r>
              <a:rPr lang="en-GB" altLang="en-US"/>
              <a:t>Phong Shading</a:t>
            </a:r>
          </a:p>
        </p:txBody>
      </p:sp>
      <p:sp>
        <p:nvSpPr>
          <p:cNvPr id="1185867" name="Rectangle 1099">
            <a:extLst>
              <a:ext uri="{FF2B5EF4-FFF2-40B4-BE49-F238E27FC236}">
                <a16:creationId xmlns:a16="http://schemas.microsoft.com/office/drawing/2014/main" id="{DD6CD341-3DA7-42DF-B806-6FC085EA2D8D}"/>
              </a:ext>
            </a:extLst>
          </p:cNvPr>
          <p:cNvSpPr>
            <a:spLocks noGrp="1" noChangeArrowheads="1"/>
          </p:cNvSpPr>
          <p:nvPr>
            <p:ph type="body" idx="1"/>
          </p:nvPr>
        </p:nvSpPr>
        <p:spPr>
          <a:xfrm>
            <a:off x="304800" y="1600200"/>
            <a:ext cx="8610600" cy="4343400"/>
          </a:xfrm>
        </p:spPr>
        <p:txBody>
          <a:bodyPr/>
          <a:lstStyle/>
          <a:p>
            <a:r>
              <a:rPr lang="en-GB" altLang="en-US" sz="2000">
                <a:latin typeface="Times New Roman" panose="02020603050405020304" pitchFamily="18" charset="0"/>
              </a:rPr>
              <a:t>Phong shading uses similar principles to Gouraud shading but instead of interpolating the shade across the surface it is the </a:t>
            </a:r>
            <a:r>
              <a:rPr lang="en-GB" altLang="en-US" sz="2000" b="1">
                <a:latin typeface="Times New Roman" panose="02020603050405020304" pitchFamily="18" charset="0"/>
              </a:rPr>
              <a:t>surface normals that are interpolated</a:t>
            </a:r>
            <a:r>
              <a:rPr lang="en-GB" altLang="en-US" sz="2000">
                <a:latin typeface="Times New Roman" panose="02020603050405020304" pitchFamily="18" charset="0"/>
              </a:rPr>
              <a:t>. The interpolated normals are then used to evaluate a shade at each pixel. </a:t>
            </a:r>
          </a:p>
          <a:p>
            <a:endParaRPr lang="en-GB" altLang="en-US" sz="2000">
              <a:latin typeface="Times New Roman" panose="02020603050405020304" pitchFamily="18" charset="0"/>
            </a:endParaRPr>
          </a:p>
          <a:p>
            <a:r>
              <a:rPr lang="en-GB" altLang="en-US" sz="2000">
                <a:latin typeface="Times New Roman" panose="02020603050405020304" pitchFamily="18" charset="0"/>
              </a:rPr>
              <a:t>As before the light source and the viewer are assumed to be at infinity so that the intensity at a point is a function only of the interpolated normal. </a:t>
            </a:r>
          </a:p>
          <a:p>
            <a:endParaRPr lang="en-GB" altLang="en-US" sz="2000">
              <a:latin typeface="Times New Roman" panose="02020603050405020304" pitchFamily="18" charset="0"/>
            </a:endParaRPr>
          </a:p>
          <a:p>
            <a:r>
              <a:rPr lang="en-GB" altLang="en-US" sz="2000">
                <a:latin typeface="Times New Roman" panose="02020603050405020304" pitchFamily="18" charset="0"/>
              </a:rPr>
              <a:t>The equations for the interpolated normals are similar to Gouraud shading but each component of the normal has to be interpolated and the vector re-normalised after each interpolation step. </a:t>
            </a:r>
          </a:p>
          <a:p>
            <a:endParaRPr lang="en-GB" altLang="en-US" sz="2000">
              <a:latin typeface="Times New Roman" panose="02020603050405020304" pitchFamily="18" charset="0"/>
            </a:endParaRPr>
          </a:p>
          <a:p>
            <a:endParaRPr lang="en-GB" altLang="en-US" sz="2000">
              <a:latin typeface="Times New Roman" panose="02020603050405020304" pitchFamily="18" charset="0"/>
            </a:endParaRPr>
          </a:p>
          <a:p>
            <a:endParaRPr lang="en-GB" altLang="en-US" sz="2000">
              <a:latin typeface="Times New Roman" panose="02020603050405020304" pitchFamily="18" charset="0"/>
            </a:endParaRPr>
          </a:p>
        </p:txBody>
      </p:sp>
    </p:spTree>
  </p:cSld>
  <p:clrMapOvr>
    <a:masterClrMapping/>
  </p:clrMapOvr>
  <p:transition>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a:extLst>
              <a:ext uri="{FF2B5EF4-FFF2-40B4-BE49-F238E27FC236}">
                <a16:creationId xmlns:a16="http://schemas.microsoft.com/office/drawing/2014/main" id="{D04CC8FE-E765-4DDC-BEF5-8EB8483D8D8C}"/>
              </a:ext>
            </a:extLst>
          </p:cNvPr>
          <p:cNvSpPr>
            <a:spLocks noGrp="1" noChangeArrowheads="1"/>
          </p:cNvSpPr>
          <p:nvPr>
            <p:ph type="title"/>
          </p:nvPr>
        </p:nvSpPr>
        <p:spPr/>
        <p:txBody>
          <a:bodyPr/>
          <a:lstStyle/>
          <a:p>
            <a:r>
              <a:rPr lang="en-IE" altLang="en-US"/>
              <a:t>Illumination Variables</a:t>
            </a:r>
            <a:endParaRPr lang="en-GB" altLang="en-US"/>
          </a:p>
        </p:txBody>
      </p:sp>
      <p:sp>
        <p:nvSpPr>
          <p:cNvPr id="1119235" name="Rectangle 3">
            <a:extLst>
              <a:ext uri="{FF2B5EF4-FFF2-40B4-BE49-F238E27FC236}">
                <a16:creationId xmlns:a16="http://schemas.microsoft.com/office/drawing/2014/main" id="{DE3A667C-C558-4A84-BFC5-983A4E7AD3CF}"/>
              </a:ext>
            </a:extLst>
          </p:cNvPr>
          <p:cNvSpPr>
            <a:spLocks noGrp="1" noChangeArrowheads="1"/>
          </p:cNvSpPr>
          <p:nvPr>
            <p:ph type="body" idx="1"/>
          </p:nvPr>
        </p:nvSpPr>
        <p:spPr/>
        <p:txBody>
          <a:bodyPr/>
          <a:lstStyle/>
          <a:p>
            <a:r>
              <a:rPr lang="en-US" altLang="en-US" sz="2000"/>
              <a:t>Light source </a:t>
            </a:r>
          </a:p>
          <a:p>
            <a:pPr lvl="1"/>
            <a:r>
              <a:rPr lang="en-US" altLang="en-US"/>
              <a:t>Positions</a:t>
            </a:r>
          </a:p>
          <a:p>
            <a:pPr lvl="1"/>
            <a:r>
              <a:rPr lang="en-US" altLang="en-US"/>
              <a:t>Properties</a:t>
            </a:r>
          </a:p>
          <a:p>
            <a:pPr lvl="1"/>
            <a:endParaRPr lang="en-US" altLang="en-US"/>
          </a:p>
          <a:p>
            <a:r>
              <a:rPr lang="en-US" altLang="en-US" sz="2000"/>
              <a:t>Object</a:t>
            </a:r>
          </a:p>
          <a:p>
            <a:pPr lvl="1">
              <a:lnSpc>
                <a:spcPct val="90000"/>
              </a:lnSpc>
            </a:pPr>
            <a:r>
              <a:rPr lang="en-US" altLang="en-US"/>
              <a:t>Geometry of the object at that point (normal direction)</a:t>
            </a:r>
          </a:p>
          <a:p>
            <a:pPr lvl="1"/>
            <a:r>
              <a:rPr lang="en-US" altLang="en-US"/>
              <a:t>Material properties</a:t>
            </a:r>
          </a:p>
          <a:p>
            <a:pPr lvl="2"/>
            <a:r>
              <a:rPr lang="en-US" altLang="en-US" sz="2000"/>
              <a:t>opaque/ transparent, shiny/dull, texture surface patterns</a:t>
            </a:r>
          </a:p>
          <a:p>
            <a:pPr lvl="2"/>
            <a:endParaRPr lang="en-US" altLang="en-US" sz="2000"/>
          </a:p>
          <a:p>
            <a:r>
              <a:rPr lang="en-US" altLang="en-US" sz="2000"/>
              <a:t>Position and orientation of view plane</a:t>
            </a:r>
          </a:p>
        </p:txBody>
      </p:sp>
    </p:spTree>
  </p:cSld>
  <p:clrMapOvr>
    <a:masterClrMapping/>
  </p:clrMapOvr>
  <p:transition>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58" name="Rectangle 2050">
            <a:extLst>
              <a:ext uri="{FF2B5EF4-FFF2-40B4-BE49-F238E27FC236}">
                <a16:creationId xmlns:a16="http://schemas.microsoft.com/office/drawing/2014/main" id="{C3809C07-F153-40D1-9B40-A2524D0D84B9}"/>
              </a:ext>
            </a:extLst>
          </p:cNvPr>
          <p:cNvSpPr>
            <a:spLocks noGrp="1" noChangeArrowheads="1"/>
          </p:cNvSpPr>
          <p:nvPr>
            <p:ph type="title"/>
          </p:nvPr>
        </p:nvSpPr>
        <p:spPr/>
        <p:txBody>
          <a:bodyPr/>
          <a:lstStyle/>
          <a:p>
            <a:r>
              <a:rPr lang="en-GB" altLang="en-US"/>
              <a:t>Phong Shading</a:t>
            </a:r>
          </a:p>
        </p:txBody>
      </p:sp>
      <p:sp>
        <p:nvSpPr>
          <p:cNvPr id="1248259" name="Rectangle 2051">
            <a:extLst>
              <a:ext uri="{FF2B5EF4-FFF2-40B4-BE49-F238E27FC236}">
                <a16:creationId xmlns:a16="http://schemas.microsoft.com/office/drawing/2014/main" id="{7FA1E582-FB95-4834-89E5-8287498D6A54}"/>
              </a:ext>
            </a:extLst>
          </p:cNvPr>
          <p:cNvSpPr>
            <a:spLocks noGrp="1" noChangeArrowheads="1"/>
          </p:cNvSpPr>
          <p:nvPr>
            <p:ph type="body" idx="1"/>
          </p:nvPr>
        </p:nvSpPr>
        <p:spPr>
          <a:xfrm>
            <a:off x="304800" y="1600200"/>
            <a:ext cx="8610600" cy="4343400"/>
          </a:xfrm>
        </p:spPr>
        <p:txBody>
          <a:bodyPr/>
          <a:lstStyle/>
          <a:p>
            <a:endParaRPr lang="en-GB" altLang="en-US" sz="2000">
              <a:latin typeface="Times New Roman" panose="02020603050405020304" pitchFamily="18" charset="0"/>
            </a:endParaRPr>
          </a:p>
          <a:p>
            <a:endParaRPr lang="en-GB" altLang="en-US" sz="2000">
              <a:latin typeface="Times New Roman" panose="02020603050405020304" pitchFamily="18" charset="0"/>
            </a:endParaRPr>
          </a:p>
        </p:txBody>
      </p:sp>
      <p:pic>
        <p:nvPicPr>
          <p:cNvPr id="1248262" name="Picture 2054" descr="http://www.ece.eps.hw.ac.uk/~dml/cgonline/figs/polypipe/phong.gif">
            <a:extLst>
              <a:ext uri="{FF2B5EF4-FFF2-40B4-BE49-F238E27FC236}">
                <a16:creationId xmlns:a16="http://schemas.microsoft.com/office/drawing/2014/main" id="{36513B17-7CE3-471D-B0F8-1395A1324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24000"/>
            <a:ext cx="5410200" cy="2903538"/>
          </a:xfrm>
          <a:prstGeom prst="rect">
            <a:avLst/>
          </a:prstGeom>
          <a:noFill/>
          <a:extLst>
            <a:ext uri="{909E8E84-426E-40DD-AFC4-6F175D3DCCD1}">
              <a14:hiddenFill xmlns:a14="http://schemas.microsoft.com/office/drawing/2010/main">
                <a:solidFill>
                  <a:srgbClr val="FFFFFF"/>
                </a:solidFill>
              </a14:hiddenFill>
            </a:ext>
          </a:extLst>
        </p:spPr>
      </p:pic>
      <p:pic>
        <p:nvPicPr>
          <p:cNvPr id="1248264" name="Picture 2056" descr="http://www.ece.eps.hw.ac.uk/~dml/cgonline/figs/polypipe/maths/sm3.gif">
            <a:extLst>
              <a:ext uri="{FF2B5EF4-FFF2-40B4-BE49-F238E27FC236}">
                <a16:creationId xmlns:a16="http://schemas.microsoft.com/office/drawing/2014/main" id="{CCF4DED0-6E91-4D27-9044-B5CCF03FA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95800"/>
            <a:ext cx="5334000" cy="1989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7234" name="Group 1026">
            <a:extLst>
              <a:ext uri="{FF2B5EF4-FFF2-40B4-BE49-F238E27FC236}">
                <a16:creationId xmlns:a16="http://schemas.microsoft.com/office/drawing/2014/main" id="{35752A4C-2096-4A50-A70E-F458D495F0B9}"/>
              </a:ext>
            </a:extLst>
          </p:cNvPr>
          <p:cNvGrpSpPr>
            <a:grpSpLocks/>
          </p:cNvGrpSpPr>
          <p:nvPr/>
        </p:nvGrpSpPr>
        <p:grpSpPr bwMode="auto">
          <a:xfrm>
            <a:off x="5105400" y="1447800"/>
            <a:ext cx="2925763" cy="2644775"/>
            <a:chOff x="3159" y="1364"/>
            <a:chExt cx="2570" cy="2143"/>
          </a:xfrm>
        </p:grpSpPr>
        <p:sp>
          <p:nvSpPr>
            <p:cNvPr id="1247235" name="Line 1027">
              <a:extLst>
                <a:ext uri="{FF2B5EF4-FFF2-40B4-BE49-F238E27FC236}">
                  <a16:creationId xmlns:a16="http://schemas.microsoft.com/office/drawing/2014/main" id="{CE52359E-BCF9-4D48-B465-DE4BDCE7B571}"/>
                </a:ext>
              </a:extLst>
            </p:cNvPr>
            <p:cNvSpPr>
              <a:spLocks noChangeShapeType="1"/>
            </p:cNvSpPr>
            <p:nvPr/>
          </p:nvSpPr>
          <p:spPr bwMode="auto">
            <a:xfrm>
              <a:off x="3604" y="2496"/>
              <a:ext cx="1816" cy="0"/>
            </a:xfrm>
            <a:prstGeom prst="line">
              <a:avLst/>
            </a:prstGeom>
            <a:noFill/>
            <a:ln w="12700">
              <a:solidFill>
                <a:srgbClr val="6E004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36" name="Oval 1028">
              <a:extLst>
                <a:ext uri="{FF2B5EF4-FFF2-40B4-BE49-F238E27FC236}">
                  <a16:creationId xmlns:a16="http://schemas.microsoft.com/office/drawing/2014/main" id="{B25912F9-88DC-402A-B134-AD6AF8BAECD2}"/>
                </a:ext>
              </a:extLst>
            </p:cNvPr>
            <p:cNvSpPr>
              <a:spLocks noChangeArrowheads="1"/>
            </p:cNvSpPr>
            <p:nvPr/>
          </p:nvSpPr>
          <p:spPr bwMode="auto">
            <a:xfrm>
              <a:off x="3604" y="245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37" name="Line 1029">
              <a:extLst>
                <a:ext uri="{FF2B5EF4-FFF2-40B4-BE49-F238E27FC236}">
                  <a16:creationId xmlns:a16="http://schemas.microsoft.com/office/drawing/2014/main" id="{F57CF428-7C39-4F86-BB5C-C63C5DFBAE6E}"/>
                </a:ext>
              </a:extLst>
            </p:cNvPr>
            <p:cNvSpPr>
              <a:spLocks noChangeShapeType="1"/>
            </p:cNvSpPr>
            <p:nvPr/>
          </p:nvSpPr>
          <p:spPr bwMode="auto">
            <a:xfrm>
              <a:off x="3556" y="1828"/>
              <a:ext cx="328" cy="88"/>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7238" name="Group 1030">
              <a:extLst>
                <a:ext uri="{FF2B5EF4-FFF2-40B4-BE49-F238E27FC236}">
                  <a16:creationId xmlns:a16="http://schemas.microsoft.com/office/drawing/2014/main" id="{E6CD34B8-8689-4B3E-8897-4557844E6DDA}"/>
                </a:ext>
              </a:extLst>
            </p:cNvPr>
            <p:cNvGrpSpPr>
              <a:grpSpLocks/>
            </p:cNvGrpSpPr>
            <p:nvPr/>
          </p:nvGrpSpPr>
          <p:grpSpPr bwMode="auto">
            <a:xfrm>
              <a:off x="3159" y="1364"/>
              <a:ext cx="2570" cy="2143"/>
              <a:chOff x="3159" y="1364"/>
              <a:chExt cx="2570" cy="2143"/>
            </a:xfrm>
          </p:grpSpPr>
          <p:sp>
            <p:nvSpPr>
              <p:cNvPr id="1247239" name="Oval 1031">
                <a:extLst>
                  <a:ext uri="{FF2B5EF4-FFF2-40B4-BE49-F238E27FC236}">
                    <a16:creationId xmlns:a16="http://schemas.microsoft.com/office/drawing/2014/main" id="{4CB74DCF-6E13-4089-9EA4-F5B6CE10FAB2}"/>
                  </a:ext>
                </a:extLst>
              </p:cNvPr>
              <p:cNvSpPr>
                <a:spLocks noChangeArrowheads="1"/>
              </p:cNvSpPr>
              <p:nvPr/>
            </p:nvSpPr>
            <p:spPr bwMode="auto">
              <a:xfrm>
                <a:off x="3844" y="187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40" name="Oval 1032">
                <a:extLst>
                  <a:ext uri="{FF2B5EF4-FFF2-40B4-BE49-F238E27FC236}">
                    <a16:creationId xmlns:a16="http://schemas.microsoft.com/office/drawing/2014/main" id="{39EF0367-5539-4FB8-8235-C20F8C62D4C7}"/>
                  </a:ext>
                </a:extLst>
              </p:cNvPr>
              <p:cNvSpPr>
                <a:spLocks noChangeArrowheads="1"/>
              </p:cNvSpPr>
              <p:nvPr/>
            </p:nvSpPr>
            <p:spPr bwMode="auto">
              <a:xfrm>
                <a:off x="3460" y="2788"/>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41" name="Oval 1033">
                <a:extLst>
                  <a:ext uri="{FF2B5EF4-FFF2-40B4-BE49-F238E27FC236}">
                    <a16:creationId xmlns:a16="http://schemas.microsoft.com/office/drawing/2014/main" id="{841A945D-11BF-4B1D-B60A-CA3FAF6D6E6E}"/>
                  </a:ext>
                </a:extLst>
              </p:cNvPr>
              <p:cNvSpPr>
                <a:spLocks noChangeArrowheads="1"/>
              </p:cNvSpPr>
              <p:nvPr/>
            </p:nvSpPr>
            <p:spPr bwMode="auto">
              <a:xfrm>
                <a:off x="5092" y="1684"/>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42" name="Oval 1034">
                <a:extLst>
                  <a:ext uri="{FF2B5EF4-FFF2-40B4-BE49-F238E27FC236}">
                    <a16:creationId xmlns:a16="http://schemas.microsoft.com/office/drawing/2014/main" id="{0BDFAC43-D9AF-4C3F-BA7E-653BC235A3F0}"/>
                  </a:ext>
                </a:extLst>
              </p:cNvPr>
              <p:cNvSpPr>
                <a:spLocks noChangeArrowheads="1"/>
              </p:cNvSpPr>
              <p:nvPr/>
            </p:nvSpPr>
            <p:spPr bwMode="auto">
              <a:xfrm>
                <a:off x="5524" y="307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43" name="Oval 1035">
                <a:extLst>
                  <a:ext uri="{FF2B5EF4-FFF2-40B4-BE49-F238E27FC236}">
                    <a16:creationId xmlns:a16="http://schemas.microsoft.com/office/drawing/2014/main" id="{A7DE6D42-B60E-4A60-B564-A61525643FC3}"/>
                  </a:ext>
                </a:extLst>
              </p:cNvPr>
              <p:cNvSpPr>
                <a:spLocks noChangeArrowheads="1"/>
              </p:cNvSpPr>
              <p:nvPr/>
            </p:nvSpPr>
            <p:spPr bwMode="auto">
              <a:xfrm>
                <a:off x="5332" y="245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44" name="Line 1036">
                <a:extLst>
                  <a:ext uri="{FF2B5EF4-FFF2-40B4-BE49-F238E27FC236}">
                    <a16:creationId xmlns:a16="http://schemas.microsoft.com/office/drawing/2014/main" id="{4AD359F1-7C1C-4BA4-91C7-F17AEDBF8FCC}"/>
                  </a:ext>
                </a:extLst>
              </p:cNvPr>
              <p:cNvSpPr>
                <a:spLocks noChangeShapeType="1"/>
              </p:cNvSpPr>
              <p:nvPr/>
            </p:nvSpPr>
            <p:spPr bwMode="auto">
              <a:xfrm>
                <a:off x="3460" y="2308"/>
                <a:ext cx="184" cy="184"/>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7245" name="Group 1037">
                <a:extLst>
                  <a:ext uri="{FF2B5EF4-FFF2-40B4-BE49-F238E27FC236}">
                    <a16:creationId xmlns:a16="http://schemas.microsoft.com/office/drawing/2014/main" id="{C235E5D2-2E2A-41BF-AB94-7E8CE88CFC14}"/>
                  </a:ext>
                </a:extLst>
              </p:cNvPr>
              <p:cNvGrpSpPr>
                <a:grpSpLocks/>
              </p:cNvGrpSpPr>
              <p:nvPr/>
            </p:nvGrpSpPr>
            <p:grpSpPr bwMode="auto">
              <a:xfrm>
                <a:off x="3159" y="1364"/>
                <a:ext cx="2570" cy="2143"/>
                <a:chOff x="3159" y="1364"/>
                <a:chExt cx="2570" cy="2143"/>
              </a:xfrm>
            </p:grpSpPr>
            <p:sp>
              <p:nvSpPr>
                <p:cNvPr id="1247246" name="Rectangle 1038">
                  <a:extLst>
                    <a:ext uri="{FF2B5EF4-FFF2-40B4-BE49-F238E27FC236}">
                      <a16:creationId xmlns:a16="http://schemas.microsoft.com/office/drawing/2014/main" id="{1F3D6B39-3E2C-4514-8D5A-4472A032C7FD}"/>
                    </a:ext>
                  </a:extLst>
                </p:cNvPr>
                <p:cNvSpPr>
                  <a:spLocks noChangeArrowheads="1"/>
                </p:cNvSpPr>
                <p:nvPr/>
              </p:nvSpPr>
              <p:spPr bwMode="auto">
                <a:xfrm>
                  <a:off x="5319" y="3188"/>
                  <a:ext cx="410"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P4</a:t>
                  </a:r>
                </a:p>
              </p:txBody>
            </p:sp>
            <p:sp>
              <p:nvSpPr>
                <p:cNvPr id="1247247" name="Freeform 1039">
                  <a:extLst>
                    <a:ext uri="{FF2B5EF4-FFF2-40B4-BE49-F238E27FC236}">
                      <a16:creationId xmlns:a16="http://schemas.microsoft.com/office/drawing/2014/main" id="{B97F9386-25A5-429C-998E-069C74614D62}"/>
                    </a:ext>
                  </a:extLst>
                </p:cNvPr>
                <p:cNvSpPr>
                  <a:spLocks/>
                </p:cNvSpPr>
                <p:nvPr/>
              </p:nvSpPr>
              <p:spPr bwMode="auto">
                <a:xfrm>
                  <a:off x="3504" y="1728"/>
                  <a:ext cx="2065" cy="1393"/>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248" name="Rectangle 1040">
                  <a:extLst>
                    <a:ext uri="{FF2B5EF4-FFF2-40B4-BE49-F238E27FC236}">
                      <a16:creationId xmlns:a16="http://schemas.microsoft.com/office/drawing/2014/main" id="{9DC0F26B-AEC3-48B0-8734-7CD3D595DF9A}"/>
                    </a:ext>
                  </a:extLst>
                </p:cNvPr>
                <p:cNvSpPr>
                  <a:spLocks noChangeArrowheads="1"/>
                </p:cNvSpPr>
                <p:nvPr/>
              </p:nvSpPr>
              <p:spPr bwMode="auto">
                <a:xfrm>
                  <a:off x="3639" y="1605"/>
                  <a:ext cx="410"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P2</a:t>
                  </a:r>
                </a:p>
              </p:txBody>
            </p:sp>
            <p:sp>
              <p:nvSpPr>
                <p:cNvPr id="1247249" name="Rectangle 1041">
                  <a:extLst>
                    <a:ext uri="{FF2B5EF4-FFF2-40B4-BE49-F238E27FC236}">
                      <a16:creationId xmlns:a16="http://schemas.microsoft.com/office/drawing/2014/main" id="{7CEB9A9F-9917-407F-8B44-B2430ED01C00}"/>
                    </a:ext>
                  </a:extLst>
                </p:cNvPr>
                <p:cNvSpPr>
                  <a:spLocks noChangeArrowheads="1"/>
                </p:cNvSpPr>
                <p:nvPr/>
              </p:nvSpPr>
              <p:spPr bwMode="auto">
                <a:xfrm>
                  <a:off x="3257" y="2852"/>
                  <a:ext cx="410"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P1</a:t>
                  </a:r>
                </a:p>
              </p:txBody>
            </p:sp>
            <p:sp>
              <p:nvSpPr>
                <p:cNvPr id="1247250" name="Rectangle 1042">
                  <a:extLst>
                    <a:ext uri="{FF2B5EF4-FFF2-40B4-BE49-F238E27FC236}">
                      <a16:creationId xmlns:a16="http://schemas.microsoft.com/office/drawing/2014/main" id="{A2DF7EB1-B35A-47ED-A606-373D8489B10E}"/>
                    </a:ext>
                  </a:extLst>
                </p:cNvPr>
                <p:cNvSpPr>
                  <a:spLocks noChangeArrowheads="1"/>
                </p:cNvSpPr>
                <p:nvPr/>
              </p:nvSpPr>
              <p:spPr bwMode="auto">
                <a:xfrm>
                  <a:off x="5128" y="1364"/>
                  <a:ext cx="410"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P3</a:t>
                  </a:r>
                </a:p>
              </p:txBody>
            </p:sp>
            <p:sp>
              <p:nvSpPr>
                <p:cNvPr id="1247251" name="Rectangle 1043">
                  <a:extLst>
                    <a:ext uri="{FF2B5EF4-FFF2-40B4-BE49-F238E27FC236}">
                      <a16:creationId xmlns:a16="http://schemas.microsoft.com/office/drawing/2014/main" id="{A4E28426-FA63-4354-BA37-6567C6B22B0E}"/>
                    </a:ext>
                  </a:extLst>
                </p:cNvPr>
                <p:cNvSpPr>
                  <a:spLocks noChangeArrowheads="1"/>
                </p:cNvSpPr>
                <p:nvPr/>
              </p:nvSpPr>
              <p:spPr bwMode="auto">
                <a:xfrm>
                  <a:off x="3733" y="2180"/>
                  <a:ext cx="285"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sp>
              <p:nvSpPr>
                <p:cNvPr id="1247252" name="Rectangle 1044">
                  <a:extLst>
                    <a:ext uri="{FF2B5EF4-FFF2-40B4-BE49-F238E27FC236}">
                      <a16:creationId xmlns:a16="http://schemas.microsoft.com/office/drawing/2014/main" id="{A6CD141F-5A98-4C90-AD6F-4C05442068C8}"/>
                    </a:ext>
                  </a:extLst>
                </p:cNvPr>
                <p:cNvSpPr>
                  <a:spLocks noChangeArrowheads="1"/>
                </p:cNvSpPr>
                <p:nvPr/>
              </p:nvSpPr>
              <p:spPr bwMode="auto">
                <a:xfrm>
                  <a:off x="5367" y="2132"/>
                  <a:ext cx="253"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a:solidFill>
                        <a:srgbClr val="000000"/>
                      </a:solidFill>
                      <a:latin typeface="Century Gothic" panose="020B0502020202020204" pitchFamily="34" charset="0"/>
                    </a:rPr>
                    <a:t>Q</a:t>
                  </a:r>
                </a:p>
              </p:txBody>
            </p:sp>
            <p:sp>
              <p:nvSpPr>
                <p:cNvPr id="1247253" name="Line 1045">
                  <a:extLst>
                    <a:ext uri="{FF2B5EF4-FFF2-40B4-BE49-F238E27FC236}">
                      <a16:creationId xmlns:a16="http://schemas.microsoft.com/office/drawing/2014/main" id="{CECAC6B3-ECBA-45C1-B09D-A50077B971A5}"/>
                    </a:ext>
                  </a:extLst>
                </p:cNvPr>
                <p:cNvSpPr>
                  <a:spLocks noChangeShapeType="1"/>
                </p:cNvSpPr>
                <p:nvPr/>
              </p:nvSpPr>
              <p:spPr bwMode="auto">
                <a:xfrm>
                  <a:off x="3412" y="2596"/>
                  <a:ext cx="88" cy="232"/>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54" name="Line 1046">
                  <a:extLst>
                    <a:ext uri="{FF2B5EF4-FFF2-40B4-BE49-F238E27FC236}">
                      <a16:creationId xmlns:a16="http://schemas.microsoft.com/office/drawing/2014/main" id="{B43F9FF2-DED4-48BC-A420-293476BED00B}"/>
                    </a:ext>
                  </a:extLst>
                </p:cNvPr>
                <p:cNvSpPr>
                  <a:spLocks noChangeShapeType="1"/>
                </p:cNvSpPr>
                <p:nvPr/>
              </p:nvSpPr>
              <p:spPr bwMode="auto">
                <a:xfrm flipV="1">
                  <a:off x="5140" y="1676"/>
                  <a:ext cx="232" cy="5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55" name="Line 1047">
                  <a:extLst>
                    <a:ext uri="{FF2B5EF4-FFF2-40B4-BE49-F238E27FC236}">
                      <a16:creationId xmlns:a16="http://schemas.microsoft.com/office/drawing/2014/main" id="{444EDEAB-7BB2-4FAC-A238-FD34BCA35770}"/>
                    </a:ext>
                  </a:extLst>
                </p:cNvPr>
                <p:cNvSpPr>
                  <a:spLocks noChangeShapeType="1"/>
                </p:cNvSpPr>
                <p:nvPr/>
              </p:nvSpPr>
              <p:spPr bwMode="auto">
                <a:xfrm flipV="1">
                  <a:off x="5572" y="2828"/>
                  <a:ext cx="88" cy="29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56" name="Rectangle 1048">
                  <a:extLst>
                    <a:ext uri="{FF2B5EF4-FFF2-40B4-BE49-F238E27FC236}">
                      <a16:creationId xmlns:a16="http://schemas.microsoft.com/office/drawing/2014/main" id="{3D69CDFD-749E-498A-8C04-5C167C88A54E}"/>
                    </a:ext>
                  </a:extLst>
                </p:cNvPr>
                <p:cNvSpPr>
                  <a:spLocks noChangeArrowheads="1"/>
                </p:cNvSpPr>
                <p:nvPr/>
              </p:nvSpPr>
              <p:spPr bwMode="auto">
                <a:xfrm>
                  <a:off x="3303" y="1796"/>
                  <a:ext cx="449"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N2</a:t>
                  </a:r>
                </a:p>
              </p:txBody>
            </p:sp>
            <p:sp>
              <p:nvSpPr>
                <p:cNvPr id="1247257" name="Rectangle 1049">
                  <a:extLst>
                    <a:ext uri="{FF2B5EF4-FFF2-40B4-BE49-F238E27FC236}">
                      <a16:creationId xmlns:a16="http://schemas.microsoft.com/office/drawing/2014/main" id="{7EEFFF45-B5F9-4716-B6C0-B2A1EDF951DD}"/>
                    </a:ext>
                  </a:extLst>
                </p:cNvPr>
                <p:cNvSpPr>
                  <a:spLocks noChangeArrowheads="1"/>
                </p:cNvSpPr>
                <p:nvPr/>
              </p:nvSpPr>
              <p:spPr bwMode="auto">
                <a:xfrm>
                  <a:off x="3159" y="2468"/>
                  <a:ext cx="449"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N1</a:t>
                  </a:r>
                </a:p>
              </p:txBody>
            </p:sp>
            <p:sp>
              <p:nvSpPr>
                <p:cNvPr id="1247258" name="Rectangle 1050">
                  <a:extLst>
                    <a:ext uri="{FF2B5EF4-FFF2-40B4-BE49-F238E27FC236}">
                      <a16:creationId xmlns:a16="http://schemas.microsoft.com/office/drawing/2014/main" id="{1A15FD27-8B3B-4E8E-BF9E-526FABD45E6F}"/>
                    </a:ext>
                  </a:extLst>
                </p:cNvPr>
                <p:cNvSpPr>
                  <a:spLocks noChangeArrowheads="1"/>
                </p:cNvSpPr>
                <p:nvPr/>
              </p:nvSpPr>
              <p:spPr bwMode="auto">
                <a:xfrm>
                  <a:off x="3448" y="2086"/>
                  <a:ext cx="323" cy="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a:t>
                  </a:r>
                </a:p>
              </p:txBody>
            </p:sp>
          </p:grpSp>
        </p:grpSp>
      </p:grpSp>
      <p:grpSp>
        <p:nvGrpSpPr>
          <p:cNvPr id="1247259" name="Group 1051">
            <a:extLst>
              <a:ext uri="{FF2B5EF4-FFF2-40B4-BE49-F238E27FC236}">
                <a16:creationId xmlns:a16="http://schemas.microsoft.com/office/drawing/2014/main" id="{C982B7ED-C4BF-4207-9567-7A3522CEEC2B}"/>
              </a:ext>
            </a:extLst>
          </p:cNvPr>
          <p:cNvGrpSpPr>
            <a:grpSpLocks/>
          </p:cNvGrpSpPr>
          <p:nvPr/>
        </p:nvGrpSpPr>
        <p:grpSpPr bwMode="auto">
          <a:xfrm>
            <a:off x="5181600" y="3848100"/>
            <a:ext cx="3040063" cy="3009900"/>
            <a:chOff x="2496" y="1584"/>
            <a:chExt cx="2552" cy="2099"/>
          </a:xfrm>
        </p:grpSpPr>
        <p:grpSp>
          <p:nvGrpSpPr>
            <p:cNvPr id="1247260" name="Group 1052">
              <a:extLst>
                <a:ext uri="{FF2B5EF4-FFF2-40B4-BE49-F238E27FC236}">
                  <a16:creationId xmlns:a16="http://schemas.microsoft.com/office/drawing/2014/main" id="{883A30C8-49D2-4DFD-9B48-96F877CECEBE}"/>
                </a:ext>
              </a:extLst>
            </p:cNvPr>
            <p:cNvGrpSpPr>
              <a:grpSpLocks/>
            </p:cNvGrpSpPr>
            <p:nvPr/>
          </p:nvGrpSpPr>
          <p:grpSpPr bwMode="auto">
            <a:xfrm>
              <a:off x="2496" y="1584"/>
              <a:ext cx="2552" cy="2099"/>
              <a:chOff x="3159" y="1364"/>
              <a:chExt cx="2552" cy="2099"/>
            </a:xfrm>
          </p:grpSpPr>
          <p:sp>
            <p:nvSpPr>
              <p:cNvPr id="1247261" name="Oval 1053">
                <a:extLst>
                  <a:ext uri="{FF2B5EF4-FFF2-40B4-BE49-F238E27FC236}">
                    <a16:creationId xmlns:a16="http://schemas.microsoft.com/office/drawing/2014/main" id="{A41361DF-7BFF-41CB-8E16-3752F828DB92}"/>
                  </a:ext>
                </a:extLst>
              </p:cNvPr>
              <p:cNvSpPr>
                <a:spLocks noChangeArrowheads="1"/>
              </p:cNvSpPr>
              <p:nvPr/>
            </p:nvSpPr>
            <p:spPr bwMode="auto">
              <a:xfrm>
                <a:off x="3844" y="187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62" name="Oval 1054">
                <a:extLst>
                  <a:ext uri="{FF2B5EF4-FFF2-40B4-BE49-F238E27FC236}">
                    <a16:creationId xmlns:a16="http://schemas.microsoft.com/office/drawing/2014/main" id="{FCBC3644-D969-4839-9912-5CDC37E906CD}"/>
                  </a:ext>
                </a:extLst>
              </p:cNvPr>
              <p:cNvSpPr>
                <a:spLocks noChangeArrowheads="1"/>
              </p:cNvSpPr>
              <p:nvPr/>
            </p:nvSpPr>
            <p:spPr bwMode="auto">
              <a:xfrm>
                <a:off x="3460" y="2788"/>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63" name="Oval 1055">
                <a:extLst>
                  <a:ext uri="{FF2B5EF4-FFF2-40B4-BE49-F238E27FC236}">
                    <a16:creationId xmlns:a16="http://schemas.microsoft.com/office/drawing/2014/main" id="{73B2ABCF-BE38-4264-8219-A96E39805291}"/>
                  </a:ext>
                </a:extLst>
              </p:cNvPr>
              <p:cNvSpPr>
                <a:spLocks noChangeArrowheads="1"/>
              </p:cNvSpPr>
              <p:nvPr/>
            </p:nvSpPr>
            <p:spPr bwMode="auto">
              <a:xfrm>
                <a:off x="5092" y="1684"/>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64" name="Oval 1056">
                <a:extLst>
                  <a:ext uri="{FF2B5EF4-FFF2-40B4-BE49-F238E27FC236}">
                    <a16:creationId xmlns:a16="http://schemas.microsoft.com/office/drawing/2014/main" id="{D70B3ADE-E630-4250-9A13-739DF26DB5C1}"/>
                  </a:ext>
                </a:extLst>
              </p:cNvPr>
              <p:cNvSpPr>
                <a:spLocks noChangeArrowheads="1"/>
              </p:cNvSpPr>
              <p:nvPr/>
            </p:nvSpPr>
            <p:spPr bwMode="auto">
              <a:xfrm>
                <a:off x="5524" y="3076"/>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65" name="Oval 1057">
                <a:extLst>
                  <a:ext uri="{FF2B5EF4-FFF2-40B4-BE49-F238E27FC236}">
                    <a16:creationId xmlns:a16="http://schemas.microsoft.com/office/drawing/2014/main" id="{D56184B5-AC11-48EC-9543-3962013410DF}"/>
                  </a:ext>
                </a:extLst>
              </p:cNvPr>
              <p:cNvSpPr>
                <a:spLocks noChangeArrowheads="1"/>
              </p:cNvSpPr>
              <p:nvPr/>
            </p:nvSpPr>
            <p:spPr bwMode="auto">
              <a:xfrm>
                <a:off x="5332" y="245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66" name="Line 1058">
                <a:extLst>
                  <a:ext uri="{FF2B5EF4-FFF2-40B4-BE49-F238E27FC236}">
                    <a16:creationId xmlns:a16="http://schemas.microsoft.com/office/drawing/2014/main" id="{4ED78CD3-AFEE-41D6-9CF4-94C8F962A5DF}"/>
                  </a:ext>
                </a:extLst>
              </p:cNvPr>
              <p:cNvSpPr>
                <a:spLocks noChangeShapeType="1"/>
              </p:cNvSpPr>
              <p:nvPr/>
            </p:nvSpPr>
            <p:spPr bwMode="auto">
              <a:xfrm>
                <a:off x="3460" y="2308"/>
                <a:ext cx="184" cy="184"/>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7267" name="Group 1059">
                <a:extLst>
                  <a:ext uri="{FF2B5EF4-FFF2-40B4-BE49-F238E27FC236}">
                    <a16:creationId xmlns:a16="http://schemas.microsoft.com/office/drawing/2014/main" id="{F3704A1A-2156-4CC1-8E97-70E44CA9F7F8}"/>
                  </a:ext>
                </a:extLst>
              </p:cNvPr>
              <p:cNvGrpSpPr>
                <a:grpSpLocks/>
              </p:cNvGrpSpPr>
              <p:nvPr/>
            </p:nvGrpSpPr>
            <p:grpSpPr bwMode="auto">
              <a:xfrm>
                <a:off x="3159" y="1364"/>
                <a:ext cx="2552" cy="2099"/>
                <a:chOff x="3159" y="1364"/>
                <a:chExt cx="2552" cy="2099"/>
              </a:xfrm>
            </p:grpSpPr>
            <p:sp>
              <p:nvSpPr>
                <p:cNvPr id="1247268" name="Rectangle 1060">
                  <a:extLst>
                    <a:ext uri="{FF2B5EF4-FFF2-40B4-BE49-F238E27FC236}">
                      <a16:creationId xmlns:a16="http://schemas.microsoft.com/office/drawing/2014/main" id="{73C39D61-6414-4682-891C-8BA875060C7C}"/>
                    </a:ext>
                  </a:extLst>
                </p:cNvPr>
                <p:cNvSpPr>
                  <a:spLocks noChangeArrowheads="1"/>
                </p:cNvSpPr>
                <p:nvPr/>
              </p:nvSpPr>
              <p:spPr bwMode="auto">
                <a:xfrm>
                  <a:off x="5319" y="3188"/>
                  <a:ext cx="392"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P4</a:t>
                  </a:r>
                </a:p>
              </p:txBody>
            </p:sp>
            <p:sp>
              <p:nvSpPr>
                <p:cNvPr id="1247269" name="Freeform 1061">
                  <a:extLst>
                    <a:ext uri="{FF2B5EF4-FFF2-40B4-BE49-F238E27FC236}">
                      <a16:creationId xmlns:a16="http://schemas.microsoft.com/office/drawing/2014/main" id="{DC18A616-0162-4259-B1E1-0DC30021CBED}"/>
                    </a:ext>
                  </a:extLst>
                </p:cNvPr>
                <p:cNvSpPr>
                  <a:spLocks/>
                </p:cNvSpPr>
                <p:nvPr/>
              </p:nvSpPr>
              <p:spPr bwMode="auto">
                <a:xfrm>
                  <a:off x="3504" y="1728"/>
                  <a:ext cx="2065" cy="1393"/>
                </a:xfrm>
                <a:custGeom>
                  <a:avLst/>
                  <a:gdLst>
                    <a:gd name="T0" fmla="*/ 0 w 2065"/>
                    <a:gd name="T1" fmla="*/ 1104 h 1393"/>
                    <a:gd name="T2" fmla="*/ 384 w 2065"/>
                    <a:gd name="T3" fmla="*/ 192 h 1393"/>
                    <a:gd name="T4" fmla="*/ 1632 w 2065"/>
                    <a:gd name="T5" fmla="*/ 0 h 1393"/>
                    <a:gd name="T6" fmla="*/ 2064 w 2065"/>
                    <a:gd name="T7" fmla="*/ 1392 h 1393"/>
                    <a:gd name="T8" fmla="*/ 0 w 2065"/>
                    <a:gd name="T9" fmla="*/ 1104 h 1393"/>
                  </a:gdLst>
                  <a:ahLst/>
                  <a:cxnLst>
                    <a:cxn ang="0">
                      <a:pos x="T0" y="T1"/>
                    </a:cxn>
                    <a:cxn ang="0">
                      <a:pos x="T2" y="T3"/>
                    </a:cxn>
                    <a:cxn ang="0">
                      <a:pos x="T4" y="T5"/>
                    </a:cxn>
                    <a:cxn ang="0">
                      <a:pos x="T6" y="T7"/>
                    </a:cxn>
                    <a:cxn ang="0">
                      <a:pos x="T8" y="T9"/>
                    </a:cxn>
                  </a:cxnLst>
                  <a:rect l="0" t="0" r="r" b="b"/>
                  <a:pathLst>
                    <a:path w="2065" h="1393">
                      <a:moveTo>
                        <a:pt x="0" y="1104"/>
                      </a:moveTo>
                      <a:lnTo>
                        <a:pt x="384" y="192"/>
                      </a:lnTo>
                      <a:lnTo>
                        <a:pt x="1632" y="0"/>
                      </a:lnTo>
                      <a:lnTo>
                        <a:pt x="2064" y="1392"/>
                      </a:lnTo>
                      <a:lnTo>
                        <a:pt x="0" y="1104"/>
                      </a:lnTo>
                    </a:path>
                  </a:pathLst>
                </a:custGeom>
                <a:noFill/>
                <a:ln w="12700" cap="rnd" cmpd="sng">
                  <a:solidFill>
                    <a:srgbClr val="6E0043"/>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7270" name="Rectangle 1062">
                  <a:extLst>
                    <a:ext uri="{FF2B5EF4-FFF2-40B4-BE49-F238E27FC236}">
                      <a16:creationId xmlns:a16="http://schemas.microsoft.com/office/drawing/2014/main" id="{B4AE8883-9AB1-4D25-979C-89C7D42FA209}"/>
                    </a:ext>
                  </a:extLst>
                </p:cNvPr>
                <p:cNvSpPr>
                  <a:spLocks noChangeArrowheads="1"/>
                </p:cNvSpPr>
                <p:nvPr/>
              </p:nvSpPr>
              <p:spPr bwMode="auto">
                <a:xfrm>
                  <a:off x="3639" y="1604"/>
                  <a:ext cx="391"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P2</a:t>
                  </a:r>
                </a:p>
              </p:txBody>
            </p:sp>
            <p:sp>
              <p:nvSpPr>
                <p:cNvPr id="1247271" name="Rectangle 1063">
                  <a:extLst>
                    <a:ext uri="{FF2B5EF4-FFF2-40B4-BE49-F238E27FC236}">
                      <a16:creationId xmlns:a16="http://schemas.microsoft.com/office/drawing/2014/main" id="{CD4D05C5-8D13-4809-B836-1B035054A74F}"/>
                    </a:ext>
                  </a:extLst>
                </p:cNvPr>
                <p:cNvSpPr>
                  <a:spLocks noChangeArrowheads="1"/>
                </p:cNvSpPr>
                <p:nvPr/>
              </p:nvSpPr>
              <p:spPr bwMode="auto">
                <a:xfrm>
                  <a:off x="3255" y="2852"/>
                  <a:ext cx="392"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P1</a:t>
                  </a:r>
                </a:p>
              </p:txBody>
            </p:sp>
            <p:sp>
              <p:nvSpPr>
                <p:cNvPr id="1247272" name="Rectangle 1064">
                  <a:extLst>
                    <a:ext uri="{FF2B5EF4-FFF2-40B4-BE49-F238E27FC236}">
                      <a16:creationId xmlns:a16="http://schemas.microsoft.com/office/drawing/2014/main" id="{0338153C-F877-4E5A-B275-2990EE722D2D}"/>
                    </a:ext>
                  </a:extLst>
                </p:cNvPr>
                <p:cNvSpPr>
                  <a:spLocks noChangeArrowheads="1"/>
                </p:cNvSpPr>
                <p:nvPr/>
              </p:nvSpPr>
              <p:spPr bwMode="auto">
                <a:xfrm>
                  <a:off x="5127" y="1364"/>
                  <a:ext cx="392"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P3</a:t>
                  </a:r>
                </a:p>
              </p:txBody>
            </p:sp>
            <p:sp>
              <p:nvSpPr>
                <p:cNvPr id="1247273" name="Rectangle 1065">
                  <a:extLst>
                    <a:ext uri="{FF2B5EF4-FFF2-40B4-BE49-F238E27FC236}">
                      <a16:creationId xmlns:a16="http://schemas.microsoft.com/office/drawing/2014/main" id="{F18B41EA-63FB-4EE5-B2D6-71E0940E4A5B}"/>
                    </a:ext>
                  </a:extLst>
                </p:cNvPr>
                <p:cNvSpPr>
                  <a:spLocks noChangeArrowheads="1"/>
                </p:cNvSpPr>
                <p:nvPr/>
              </p:nvSpPr>
              <p:spPr bwMode="auto">
                <a:xfrm>
                  <a:off x="3735" y="2180"/>
                  <a:ext cx="271"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P</a:t>
                  </a:r>
                </a:p>
              </p:txBody>
            </p:sp>
            <p:sp>
              <p:nvSpPr>
                <p:cNvPr id="1247274" name="Rectangle 1066">
                  <a:extLst>
                    <a:ext uri="{FF2B5EF4-FFF2-40B4-BE49-F238E27FC236}">
                      <a16:creationId xmlns:a16="http://schemas.microsoft.com/office/drawing/2014/main" id="{CD66A442-10C5-4546-B4CF-969456951171}"/>
                    </a:ext>
                  </a:extLst>
                </p:cNvPr>
                <p:cNvSpPr>
                  <a:spLocks noChangeArrowheads="1"/>
                </p:cNvSpPr>
                <p:nvPr/>
              </p:nvSpPr>
              <p:spPr bwMode="auto">
                <a:xfrm>
                  <a:off x="5367" y="2132"/>
                  <a:ext cx="253" cy="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GB" altLang="en-US" sz="2000">
                      <a:solidFill>
                        <a:srgbClr val="000000"/>
                      </a:solidFill>
                      <a:latin typeface="Century Gothic" panose="020B0502020202020204" pitchFamily="34" charset="0"/>
                    </a:rPr>
                    <a:t>Q</a:t>
                  </a:r>
                </a:p>
              </p:txBody>
            </p:sp>
            <p:sp>
              <p:nvSpPr>
                <p:cNvPr id="1247275" name="Line 1067">
                  <a:extLst>
                    <a:ext uri="{FF2B5EF4-FFF2-40B4-BE49-F238E27FC236}">
                      <a16:creationId xmlns:a16="http://schemas.microsoft.com/office/drawing/2014/main" id="{40A6EFE3-85B6-481C-B08E-4798D8EAB324}"/>
                    </a:ext>
                  </a:extLst>
                </p:cNvPr>
                <p:cNvSpPr>
                  <a:spLocks noChangeShapeType="1"/>
                </p:cNvSpPr>
                <p:nvPr/>
              </p:nvSpPr>
              <p:spPr bwMode="auto">
                <a:xfrm>
                  <a:off x="3412" y="2596"/>
                  <a:ext cx="88" cy="232"/>
                </a:xfrm>
                <a:prstGeom prst="line">
                  <a:avLst/>
                </a:prstGeom>
                <a:noFill/>
                <a:ln w="12700">
                  <a:solidFill>
                    <a:schemeClr val="hlink"/>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76" name="Line 1068">
                  <a:extLst>
                    <a:ext uri="{FF2B5EF4-FFF2-40B4-BE49-F238E27FC236}">
                      <a16:creationId xmlns:a16="http://schemas.microsoft.com/office/drawing/2014/main" id="{0AC16C12-11FB-422A-8DC4-95C5EE866F44}"/>
                    </a:ext>
                  </a:extLst>
                </p:cNvPr>
                <p:cNvSpPr>
                  <a:spLocks noChangeShapeType="1"/>
                </p:cNvSpPr>
                <p:nvPr/>
              </p:nvSpPr>
              <p:spPr bwMode="auto">
                <a:xfrm flipV="1">
                  <a:off x="5140" y="1676"/>
                  <a:ext cx="232" cy="5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77" name="Line 1069">
                  <a:extLst>
                    <a:ext uri="{FF2B5EF4-FFF2-40B4-BE49-F238E27FC236}">
                      <a16:creationId xmlns:a16="http://schemas.microsoft.com/office/drawing/2014/main" id="{83284546-B790-44DC-A175-A60AD10F0BB6}"/>
                    </a:ext>
                  </a:extLst>
                </p:cNvPr>
                <p:cNvSpPr>
                  <a:spLocks noChangeShapeType="1"/>
                </p:cNvSpPr>
                <p:nvPr/>
              </p:nvSpPr>
              <p:spPr bwMode="auto">
                <a:xfrm flipV="1">
                  <a:off x="5572" y="2828"/>
                  <a:ext cx="88" cy="296"/>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78" name="Rectangle 1070">
                  <a:extLst>
                    <a:ext uri="{FF2B5EF4-FFF2-40B4-BE49-F238E27FC236}">
                      <a16:creationId xmlns:a16="http://schemas.microsoft.com/office/drawing/2014/main" id="{DF8B72F4-85EA-4A23-B84D-80C158010939}"/>
                    </a:ext>
                  </a:extLst>
                </p:cNvPr>
                <p:cNvSpPr>
                  <a:spLocks noChangeArrowheads="1"/>
                </p:cNvSpPr>
                <p:nvPr/>
              </p:nvSpPr>
              <p:spPr bwMode="auto">
                <a:xfrm>
                  <a:off x="3303" y="1796"/>
                  <a:ext cx="429"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N2</a:t>
                  </a:r>
                </a:p>
              </p:txBody>
            </p:sp>
            <p:sp>
              <p:nvSpPr>
                <p:cNvPr id="1247279" name="Rectangle 1071">
                  <a:extLst>
                    <a:ext uri="{FF2B5EF4-FFF2-40B4-BE49-F238E27FC236}">
                      <a16:creationId xmlns:a16="http://schemas.microsoft.com/office/drawing/2014/main" id="{DD25402F-5ECE-4060-9FAB-A9456BCE289E}"/>
                    </a:ext>
                  </a:extLst>
                </p:cNvPr>
                <p:cNvSpPr>
                  <a:spLocks noChangeArrowheads="1"/>
                </p:cNvSpPr>
                <p:nvPr/>
              </p:nvSpPr>
              <p:spPr bwMode="auto">
                <a:xfrm>
                  <a:off x="3159" y="2468"/>
                  <a:ext cx="429"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N1</a:t>
                  </a:r>
                </a:p>
              </p:txBody>
            </p:sp>
            <p:sp>
              <p:nvSpPr>
                <p:cNvPr id="1247280" name="Rectangle 1072">
                  <a:extLst>
                    <a:ext uri="{FF2B5EF4-FFF2-40B4-BE49-F238E27FC236}">
                      <a16:creationId xmlns:a16="http://schemas.microsoft.com/office/drawing/2014/main" id="{55A51927-9FC1-4C5E-9596-F7A22E3091F6}"/>
                    </a:ext>
                  </a:extLst>
                </p:cNvPr>
                <p:cNvSpPr>
                  <a:spLocks noChangeArrowheads="1"/>
                </p:cNvSpPr>
                <p:nvPr/>
              </p:nvSpPr>
              <p:spPr bwMode="auto">
                <a:xfrm>
                  <a:off x="3447" y="2085"/>
                  <a:ext cx="309"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GB" altLang="en-US" sz="2000">
                      <a:solidFill>
                        <a:srgbClr val="000000"/>
                      </a:solidFill>
                      <a:latin typeface="Century Gothic" panose="020B0502020202020204" pitchFamily="34" charset="0"/>
                    </a:rPr>
                    <a:t>N</a:t>
                  </a:r>
                </a:p>
              </p:txBody>
            </p:sp>
          </p:grpSp>
        </p:grpSp>
        <p:sp>
          <p:nvSpPr>
            <p:cNvPr id="1247281" name="Line 1073">
              <a:extLst>
                <a:ext uri="{FF2B5EF4-FFF2-40B4-BE49-F238E27FC236}">
                  <a16:creationId xmlns:a16="http://schemas.microsoft.com/office/drawing/2014/main" id="{123C959D-84E0-4C1B-985A-DE10DE3A1AB5}"/>
                </a:ext>
              </a:extLst>
            </p:cNvPr>
            <p:cNvSpPr>
              <a:spLocks noChangeShapeType="1"/>
            </p:cNvSpPr>
            <p:nvPr/>
          </p:nvSpPr>
          <p:spPr bwMode="auto">
            <a:xfrm>
              <a:off x="2989" y="2716"/>
              <a:ext cx="172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2" name="Oval 1074">
              <a:extLst>
                <a:ext uri="{FF2B5EF4-FFF2-40B4-BE49-F238E27FC236}">
                  <a16:creationId xmlns:a16="http://schemas.microsoft.com/office/drawing/2014/main" id="{84A65F50-D2AB-47A1-B9C8-59DF959A5079}"/>
                </a:ext>
              </a:extLst>
            </p:cNvPr>
            <p:cNvSpPr>
              <a:spLocks noChangeArrowheads="1"/>
            </p:cNvSpPr>
            <p:nvPr/>
          </p:nvSpPr>
          <p:spPr bwMode="auto">
            <a:xfrm>
              <a:off x="2941" y="267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3" name="Line 1075">
              <a:extLst>
                <a:ext uri="{FF2B5EF4-FFF2-40B4-BE49-F238E27FC236}">
                  <a16:creationId xmlns:a16="http://schemas.microsoft.com/office/drawing/2014/main" id="{B9A474B1-8FB3-4DF0-8460-A373486F1329}"/>
                </a:ext>
              </a:extLst>
            </p:cNvPr>
            <p:cNvSpPr>
              <a:spLocks noChangeShapeType="1"/>
            </p:cNvSpPr>
            <p:nvPr/>
          </p:nvSpPr>
          <p:spPr bwMode="auto">
            <a:xfrm flipH="1" flipV="1">
              <a:off x="2933" y="2040"/>
              <a:ext cx="296" cy="104"/>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4" name="Oval 1076">
              <a:extLst>
                <a:ext uri="{FF2B5EF4-FFF2-40B4-BE49-F238E27FC236}">
                  <a16:creationId xmlns:a16="http://schemas.microsoft.com/office/drawing/2014/main" id="{4B8E4071-B421-4EE6-B8B3-211A75B9F342}"/>
                </a:ext>
              </a:extLst>
            </p:cNvPr>
            <p:cNvSpPr>
              <a:spLocks noChangeArrowheads="1"/>
            </p:cNvSpPr>
            <p:nvPr/>
          </p:nvSpPr>
          <p:spPr bwMode="auto">
            <a:xfrm>
              <a:off x="3133" y="267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5" name="Oval 1077">
              <a:extLst>
                <a:ext uri="{FF2B5EF4-FFF2-40B4-BE49-F238E27FC236}">
                  <a16:creationId xmlns:a16="http://schemas.microsoft.com/office/drawing/2014/main" id="{9DB4E30E-9692-422F-99A3-31C8E42327B1}"/>
                </a:ext>
              </a:extLst>
            </p:cNvPr>
            <p:cNvSpPr>
              <a:spLocks noChangeArrowheads="1"/>
            </p:cNvSpPr>
            <p:nvPr/>
          </p:nvSpPr>
          <p:spPr bwMode="auto">
            <a:xfrm>
              <a:off x="3373" y="2672"/>
              <a:ext cx="88" cy="88"/>
            </a:xfrm>
            <a:prstGeom prst="ellipse">
              <a:avLst/>
            </a:prstGeom>
            <a:noFill/>
            <a:ln w="12700">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6" name="Line 1078">
              <a:extLst>
                <a:ext uri="{FF2B5EF4-FFF2-40B4-BE49-F238E27FC236}">
                  <a16:creationId xmlns:a16="http://schemas.microsoft.com/office/drawing/2014/main" id="{9F55134A-E7CC-49DB-ABB4-AEC9D8D4A513}"/>
                </a:ext>
              </a:extLst>
            </p:cNvPr>
            <p:cNvSpPr>
              <a:spLocks noChangeShapeType="1"/>
            </p:cNvSpPr>
            <p:nvPr/>
          </p:nvSpPr>
          <p:spPr bwMode="auto">
            <a:xfrm flipV="1">
              <a:off x="4717" y="2568"/>
              <a:ext cx="184" cy="152"/>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7" name="Line 1079">
              <a:extLst>
                <a:ext uri="{FF2B5EF4-FFF2-40B4-BE49-F238E27FC236}">
                  <a16:creationId xmlns:a16="http://schemas.microsoft.com/office/drawing/2014/main" id="{F3353350-CF60-4C26-9FD3-D28912D749D7}"/>
                </a:ext>
              </a:extLst>
            </p:cNvPr>
            <p:cNvSpPr>
              <a:spLocks noChangeShapeType="1"/>
            </p:cNvSpPr>
            <p:nvPr/>
          </p:nvSpPr>
          <p:spPr bwMode="auto">
            <a:xfrm flipH="1" flipV="1">
              <a:off x="3029" y="2520"/>
              <a:ext cx="152" cy="200"/>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288" name="Line 1080">
              <a:extLst>
                <a:ext uri="{FF2B5EF4-FFF2-40B4-BE49-F238E27FC236}">
                  <a16:creationId xmlns:a16="http://schemas.microsoft.com/office/drawing/2014/main" id="{D4DE4416-D1B8-4623-BDC9-8114F3D453CE}"/>
                </a:ext>
              </a:extLst>
            </p:cNvPr>
            <p:cNvSpPr>
              <a:spLocks noChangeShapeType="1"/>
            </p:cNvSpPr>
            <p:nvPr/>
          </p:nvSpPr>
          <p:spPr bwMode="auto">
            <a:xfrm flipH="1" flipV="1">
              <a:off x="3317" y="2472"/>
              <a:ext cx="104" cy="248"/>
            </a:xfrm>
            <a:prstGeom prst="line">
              <a:avLst/>
            </a:prstGeom>
            <a:noFill/>
            <a:ln w="12700">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7289" name="Rectangle 1081">
            <a:extLst>
              <a:ext uri="{FF2B5EF4-FFF2-40B4-BE49-F238E27FC236}">
                <a16:creationId xmlns:a16="http://schemas.microsoft.com/office/drawing/2014/main" id="{0644A0F4-1509-4200-8E3F-130CF6C61E76}"/>
              </a:ext>
            </a:extLst>
          </p:cNvPr>
          <p:cNvSpPr>
            <a:spLocks noGrp="1" noChangeArrowheads="1"/>
          </p:cNvSpPr>
          <p:nvPr>
            <p:ph type="title"/>
          </p:nvPr>
        </p:nvSpPr>
        <p:spPr/>
        <p:txBody>
          <a:bodyPr/>
          <a:lstStyle/>
          <a:p>
            <a:r>
              <a:rPr lang="en-GB" altLang="en-US"/>
              <a:t>Phong Shading</a:t>
            </a:r>
          </a:p>
        </p:txBody>
      </p:sp>
      <p:sp>
        <p:nvSpPr>
          <p:cNvPr id="1247290" name="Rectangle 1082">
            <a:extLst>
              <a:ext uri="{FF2B5EF4-FFF2-40B4-BE49-F238E27FC236}">
                <a16:creationId xmlns:a16="http://schemas.microsoft.com/office/drawing/2014/main" id="{7A84F153-BDBA-44EE-AE9D-696192499286}"/>
              </a:ext>
            </a:extLst>
          </p:cNvPr>
          <p:cNvSpPr>
            <a:spLocks noGrp="1" noChangeArrowheads="1"/>
          </p:cNvSpPr>
          <p:nvPr>
            <p:ph type="body" idx="1"/>
          </p:nvPr>
        </p:nvSpPr>
        <p:spPr>
          <a:xfrm>
            <a:off x="304800" y="1600200"/>
            <a:ext cx="5029200" cy="4343400"/>
          </a:xfrm>
        </p:spPr>
        <p:txBody>
          <a:bodyPr/>
          <a:lstStyle/>
          <a:p>
            <a:r>
              <a:rPr lang="en-GB" altLang="en-US"/>
              <a:t>Phong shading interpolates normals at each pixel, then apply the reflection model at each pixel to calculate the intensity IRED, IGREEN, IBLUE </a:t>
            </a:r>
            <a:r>
              <a:rPr lang="en-US" altLang="en-US"/>
              <a:t>(shade each pixel individually)</a:t>
            </a:r>
          </a:p>
          <a:p>
            <a:endParaRPr lang="en-GB" altLang="en-US"/>
          </a:p>
          <a:p>
            <a:pPr>
              <a:spcBef>
                <a:spcPts val="500"/>
              </a:spcBef>
              <a:spcAft>
                <a:spcPts val="500"/>
              </a:spcAft>
            </a:pPr>
            <a:r>
              <a:rPr lang="en-US" altLang="en-US"/>
              <a:t>Every single pixel has it's brightness calculated using the interpolated normal vector</a:t>
            </a:r>
            <a:endParaRPr lang="en-GB" altLang="en-US"/>
          </a:p>
        </p:txBody>
      </p:sp>
    </p:spTree>
  </p:cSld>
  <p:clrMapOvr>
    <a:masterClrMapping/>
  </p:clrMapOvr>
  <p:transition>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3684" name="Rectangle 4100">
            <a:extLst>
              <a:ext uri="{FF2B5EF4-FFF2-40B4-BE49-F238E27FC236}">
                <a16:creationId xmlns:a16="http://schemas.microsoft.com/office/drawing/2014/main" id="{30BC6AEE-5438-41FB-B351-532E756A3677}"/>
              </a:ext>
            </a:extLst>
          </p:cNvPr>
          <p:cNvSpPr>
            <a:spLocks noGrp="1" noChangeArrowheads="1"/>
          </p:cNvSpPr>
          <p:nvPr>
            <p:ph type="title"/>
          </p:nvPr>
        </p:nvSpPr>
        <p:spPr/>
        <p:txBody>
          <a:bodyPr/>
          <a:lstStyle/>
          <a:p>
            <a:r>
              <a:rPr lang="en-GB" altLang="en-US"/>
              <a:t>Phong Shading</a:t>
            </a:r>
          </a:p>
        </p:txBody>
      </p:sp>
      <p:sp>
        <p:nvSpPr>
          <p:cNvPr id="1223685" name="Rectangle 4101">
            <a:extLst>
              <a:ext uri="{FF2B5EF4-FFF2-40B4-BE49-F238E27FC236}">
                <a16:creationId xmlns:a16="http://schemas.microsoft.com/office/drawing/2014/main" id="{90686808-AE15-4484-96EF-5BA4FDD85F7D}"/>
              </a:ext>
            </a:extLst>
          </p:cNvPr>
          <p:cNvSpPr>
            <a:spLocks noGrp="1" noChangeArrowheads="1"/>
          </p:cNvSpPr>
          <p:nvPr>
            <p:ph type="body" idx="1"/>
          </p:nvPr>
        </p:nvSpPr>
        <p:spPr>
          <a:xfrm>
            <a:off x="685800" y="1600200"/>
            <a:ext cx="7696200" cy="4343400"/>
          </a:xfrm>
        </p:spPr>
        <p:txBody>
          <a:bodyPr/>
          <a:lstStyle/>
          <a:p>
            <a:r>
              <a:rPr lang="en-GB" altLang="en-US" sz="2000">
                <a:latin typeface="Times New Roman" panose="02020603050405020304" pitchFamily="18" charset="0"/>
              </a:rPr>
              <a:t>For a pixel on this polygon, the fraction of light from the light source reflecting off this pixel is the dot product of n and I. </a:t>
            </a:r>
          </a:p>
          <a:p>
            <a:endParaRPr lang="en-GB" altLang="en-US" sz="2000">
              <a:latin typeface="Times New Roman" panose="02020603050405020304" pitchFamily="18" charset="0"/>
            </a:endParaRPr>
          </a:p>
          <a:p>
            <a:r>
              <a:rPr lang="en-GB" altLang="en-US" sz="2000">
                <a:latin typeface="Times New Roman" panose="02020603050405020304" pitchFamily="18" charset="0"/>
              </a:rPr>
              <a:t>The dot product function returns values in the range 1 to -1. 1 is full brightness. </a:t>
            </a:r>
          </a:p>
          <a:p>
            <a:endParaRPr lang="en-GB" altLang="en-US" sz="2000">
              <a:latin typeface="Times New Roman" panose="02020603050405020304" pitchFamily="18" charset="0"/>
            </a:endParaRPr>
          </a:p>
          <a:p>
            <a:r>
              <a:rPr lang="en-GB" altLang="en-US" sz="2000">
                <a:latin typeface="Times New Roman" panose="02020603050405020304" pitchFamily="18" charset="0"/>
              </a:rPr>
              <a:t>There is no such thing as negative light, so values less then 0 should be taken as 0.</a:t>
            </a:r>
          </a:p>
          <a:p>
            <a:endParaRPr lang="en-GB" altLang="en-US" sz="2000">
              <a:latin typeface="Times New Roman" panose="02020603050405020304" pitchFamily="18" charset="0"/>
            </a:endParaRPr>
          </a:p>
          <a:p>
            <a:r>
              <a:rPr lang="en-GB" altLang="en-US" sz="2000">
                <a:latin typeface="Times New Roman" panose="02020603050405020304" pitchFamily="18" charset="0"/>
              </a:rPr>
              <a:t>If you multiply this value by the brightness of the light, then you have the brightness of that pixel</a:t>
            </a:r>
            <a:endParaRPr lang="en-GB" altLang="en-US" sz="1800">
              <a:latin typeface="Times New Roman" panose="02020603050405020304" pitchFamily="18" charset="0"/>
            </a:endParaRPr>
          </a:p>
        </p:txBody>
      </p:sp>
      <p:pic>
        <p:nvPicPr>
          <p:cNvPr id="1223686" name="Picture 4102" descr="http://freespace.virgin.net/hugo.elias/graphics/p_phong1.gif">
            <a:extLst>
              <a:ext uri="{FF2B5EF4-FFF2-40B4-BE49-F238E27FC236}">
                <a16:creationId xmlns:a16="http://schemas.microsoft.com/office/drawing/2014/main" id="{EBDC534F-66F7-4786-BBAD-9F298C339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52400"/>
            <a:ext cx="220027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9378" name="Picture 3074">
            <a:extLst>
              <a:ext uri="{FF2B5EF4-FFF2-40B4-BE49-F238E27FC236}">
                <a16:creationId xmlns:a16="http://schemas.microsoft.com/office/drawing/2014/main" id="{3812997A-0263-403F-9BF8-E2FA6611BAE0}"/>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905000"/>
            <a:ext cx="4186238" cy="3140075"/>
          </a:xfrm>
          <a:prstGeom prst="rect">
            <a:avLst/>
          </a:prstGeom>
          <a:noFill/>
          <a:extLst>
            <a:ext uri="{909E8E84-426E-40DD-AFC4-6F175D3DCCD1}">
              <a14:hiddenFill xmlns:a14="http://schemas.microsoft.com/office/drawing/2010/main">
                <a:solidFill>
                  <a:srgbClr val="FFFFFF"/>
                </a:solidFill>
              </a14:hiddenFill>
            </a:ext>
          </a:extLst>
        </p:spPr>
      </p:pic>
      <p:pic>
        <p:nvPicPr>
          <p:cNvPr id="869379" name="Picture 3075">
            <a:extLst>
              <a:ext uri="{FF2B5EF4-FFF2-40B4-BE49-F238E27FC236}">
                <a16:creationId xmlns:a16="http://schemas.microsoft.com/office/drawing/2014/main" id="{179D168F-2802-4FC2-A532-9D8EB9E594E1}"/>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4254500" cy="3190875"/>
          </a:xfrm>
          <a:prstGeom prst="rect">
            <a:avLst/>
          </a:prstGeom>
          <a:noFill/>
          <a:extLst>
            <a:ext uri="{909E8E84-426E-40DD-AFC4-6F175D3DCCD1}">
              <a14:hiddenFill xmlns:a14="http://schemas.microsoft.com/office/drawing/2010/main">
                <a:solidFill>
                  <a:srgbClr val="FFFFFF"/>
                </a:solidFill>
              </a14:hiddenFill>
            </a:ext>
          </a:extLst>
        </p:spPr>
      </p:pic>
      <p:sp>
        <p:nvSpPr>
          <p:cNvPr id="869380" name="Rectangle 3076">
            <a:extLst>
              <a:ext uri="{FF2B5EF4-FFF2-40B4-BE49-F238E27FC236}">
                <a16:creationId xmlns:a16="http://schemas.microsoft.com/office/drawing/2014/main" id="{8A38A312-F236-444A-8E22-C9FE049A84A8}"/>
              </a:ext>
            </a:extLst>
          </p:cNvPr>
          <p:cNvSpPr>
            <a:spLocks noGrp="1" noChangeArrowheads="1"/>
          </p:cNvSpPr>
          <p:nvPr>
            <p:ph type="title"/>
          </p:nvPr>
        </p:nvSpPr>
        <p:spPr/>
        <p:txBody>
          <a:bodyPr/>
          <a:lstStyle/>
          <a:p>
            <a:r>
              <a:rPr lang="en-GB" altLang="en-US"/>
              <a:t>Gouraud versus Phong</a:t>
            </a:r>
          </a:p>
        </p:txBody>
      </p:sp>
    </p:spTree>
  </p:cSld>
  <p:clrMapOvr>
    <a:masterClrMapping/>
  </p:clrMapOvr>
  <p:transition>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2" name="Rectangle 4">
            <a:extLst>
              <a:ext uri="{FF2B5EF4-FFF2-40B4-BE49-F238E27FC236}">
                <a16:creationId xmlns:a16="http://schemas.microsoft.com/office/drawing/2014/main" id="{54EBCCEE-17ED-4DE8-B7B3-598E582D61EF}"/>
              </a:ext>
            </a:extLst>
          </p:cNvPr>
          <p:cNvSpPr>
            <a:spLocks noGrp="1" noChangeArrowheads="1"/>
          </p:cNvSpPr>
          <p:nvPr>
            <p:ph type="title"/>
          </p:nvPr>
        </p:nvSpPr>
        <p:spPr/>
        <p:txBody>
          <a:bodyPr/>
          <a:lstStyle/>
          <a:p>
            <a:r>
              <a:rPr lang="en-GB" altLang="en-US"/>
              <a:t>Phong versus Gouraud Shading</a:t>
            </a:r>
          </a:p>
        </p:txBody>
      </p:sp>
      <p:sp>
        <p:nvSpPr>
          <p:cNvPr id="841733" name="Rectangle 5">
            <a:extLst>
              <a:ext uri="{FF2B5EF4-FFF2-40B4-BE49-F238E27FC236}">
                <a16:creationId xmlns:a16="http://schemas.microsoft.com/office/drawing/2014/main" id="{460C1D44-FA74-4D35-9540-5ED9E6CB7DD2}"/>
              </a:ext>
            </a:extLst>
          </p:cNvPr>
          <p:cNvSpPr>
            <a:spLocks noGrp="1" noChangeArrowheads="1"/>
          </p:cNvSpPr>
          <p:nvPr>
            <p:ph type="body" idx="1"/>
          </p:nvPr>
        </p:nvSpPr>
        <p:spPr/>
        <p:txBody>
          <a:bodyPr/>
          <a:lstStyle/>
          <a:p>
            <a:pPr>
              <a:lnSpc>
                <a:spcPct val="90000"/>
              </a:lnSpc>
            </a:pPr>
            <a:r>
              <a:rPr lang="en-GB" altLang="en-US" sz="2000"/>
              <a:t>A major advantage of Phong shading over Gouraud is that specular highlights tend to be much more accurate, vertex highlight is much sharper</a:t>
            </a:r>
          </a:p>
          <a:p>
            <a:pPr>
              <a:lnSpc>
                <a:spcPct val="90000"/>
              </a:lnSpc>
            </a:pPr>
            <a:endParaRPr lang="en-GB" altLang="en-US" sz="2000"/>
          </a:p>
          <a:p>
            <a:pPr>
              <a:lnSpc>
                <a:spcPct val="90000"/>
              </a:lnSpc>
            </a:pPr>
            <a:r>
              <a:rPr lang="en-GB" altLang="en-US" sz="2000"/>
              <a:t>The cost is a substantial increase in processing time because reflection model applied per pixel</a:t>
            </a:r>
          </a:p>
          <a:p>
            <a:pPr>
              <a:lnSpc>
                <a:spcPct val="90000"/>
              </a:lnSpc>
            </a:pPr>
            <a:endParaRPr lang="en-GB" altLang="en-US" sz="2000"/>
          </a:p>
          <a:p>
            <a:pPr>
              <a:lnSpc>
                <a:spcPct val="90000"/>
              </a:lnSpc>
            </a:pPr>
            <a:r>
              <a:rPr lang="en-GB" altLang="en-US" sz="2000"/>
              <a:t>But there are limitations to both Gouraud and Phong</a:t>
            </a:r>
          </a:p>
          <a:p>
            <a:pPr>
              <a:lnSpc>
                <a:spcPct val="90000"/>
              </a:lnSpc>
            </a:pPr>
            <a:endParaRPr lang="en-GB" altLang="en-US" sz="2000"/>
          </a:p>
          <a:p>
            <a:pPr>
              <a:lnSpc>
                <a:spcPct val="90000"/>
              </a:lnSpc>
            </a:pPr>
            <a:r>
              <a:rPr lang="en-GB" altLang="en-US" sz="2000"/>
              <a:t>In practice, some simplifications are made to the model for efficiency. For example, ambient light is sometimes assumed to be a constant</a:t>
            </a:r>
          </a:p>
        </p:txBody>
      </p:sp>
      <p:sp>
        <p:nvSpPr>
          <p:cNvPr id="841735" name="Rectangle 7">
            <a:extLst>
              <a:ext uri="{FF2B5EF4-FFF2-40B4-BE49-F238E27FC236}">
                <a16:creationId xmlns:a16="http://schemas.microsoft.com/office/drawing/2014/main" id="{79C739C9-D409-491C-B75A-31D1C8FB9546}"/>
              </a:ext>
            </a:extLst>
          </p:cNvPr>
          <p:cNvSpPr>
            <a:spLocks noChangeArrowheads="1"/>
          </p:cNvSpPr>
          <p:nvPr/>
        </p:nvSpPr>
        <p:spPr bwMode="auto">
          <a:xfrm>
            <a:off x="1938338" y="2424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cSld>
  <p:clrMapOvr>
    <a:masterClrMapping/>
  </p:clrMapOvr>
  <p:transition>
    <p:pull/>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9586" name="Picture 2" descr="CMPFLT">
            <a:extLst>
              <a:ext uri="{FF2B5EF4-FFF2-40B4-BE49-F238E27FC236}">
                <a16:creationId xmlns:a16="http://schemas.microsoft.com/office/drawing/2014/main" id="{1593232A-F746-4896-8A39-A38187E0D3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828800"/>
            <a:ext cx="4724400" cy="3543300"/>
          </a:xfrm>
          <a:prstGeom prst="rect">
            <a:avLst/>
          </a:prstGeom>
          <a:noFill/>
          <a:extLst>
            <a:ext uri="{909E8E84-426E-40DD-AFC4-6F175D3DCCD1}">
              <a14:hiddenFill xmlns:a14="http://schemas.microsoft.com/office/drawing/2010/main">
                <a:solidFill>
                  <a:srgbClr val="FFFFFF"/>
                </a:solidFill>
              </a14:hiddenFill>
            </a:ext>
          </a:extLst>
        </p:spPr>
      </p:pic>
      <p:sp>
        <p:nvSpPr>
          <p:cNvPr id="1219587" name="Rectangle 3">
            <a:extLst>
              <a:ext uri="{FF2B5EF4-FFF2-40B4-BE49-F238E27FC236}">
                <a16:creationId xmlns:a16="http://schemas.microsoft.com/office/drawing/2014/main" id="{82DB3D6C-6893-48D2-A093-88F5CD765E56}"/>
              </a:ext>
            </a:extLst>
          </p:cNvPr>
          <p:cNvSpPr>
            <a:spLocks noGrp="1" noChangeArrowheads="1"/>
          </p:cNvSpPr>
          <p:nvPr>
            <p:ph type="title"/>
          </p:nvPr>
        </p:nvSpPr>
        <p:spPr/>
        <p:txBody>
          <a:bodyPr/>
          <a:lstStyle/>
          <a:p>
            <a:r>
              <a:rPr lang="en-GB" altLang="en-US"/>
              <a:t>Flat, Gouraud and Phong Shading</a:t>
            </a:r>
          </a:p>
        </p:txBody>
      </p:sp>
      <p:pic>
        <p:nvPicPr>
          <p:cNvPr id="1219588" name="Picture 4" descr="CMPGR">
            <a:extLst>
              <a:ext uri="{FF2B5EF4-FFF2-40B4-BE49-F238E27FC236}">
                <a16:creationId xmlns:a16="http://schemas.microsoft.com/office/drawing/2014/main" id="{8E56ED1A-7FC5-4A0B-AF12-BAABD17B77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752600"/>
            <a:ext cx="4724400" cy="3543300"/>
          </a:xfrm>
          <a:prstGeom prst="rect">
            <a:avLst/>
          </a:prstGeom>
          <a:noFill/>
          <a:extLst>
            <a:ext uri="{909E8E84-426E-40DD-AFC4-6F175D3DCCD1}">
              <a14:hiddenFill xmlns:a14="http://schemas.microsoft.com/office/drawing/2010/main">
                <a:solidFill>
                  <a:srgbClr val="FFFFFF"/>
                </a:solidFill>
              </a14:hiddenFill>
            </a:ext>
          </a:extLst>
        </p:spPr>
      </p:pic>
      <p:pic>
        <p:nvPicPr>
          <p:cNvPr id="1219589" name="Picture 5" descr="ADSPNG">
            <a:extLst>
              <a:ext uri="{FF2B5EF4-FFF2-40B4-BE49-F238E27FC236}">
                <a16:creationId xmlns:a16="http://schemas.microsoft.com/office/drawing/2014/main" id="{08C14A19-6BCC-421E-AEAB-46406A16DD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828800"/>
            <a:ext cx="4648200" cy="3486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2195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21958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219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a:extLst>
              <a:ext uri="{FF2B5EF4-FFF2-40B4-BE49-F238E27FC236}">
                <a16:creationId xmlns:a16="http://schemas.microsoft.com/office/drawing/2014/main" id="{84BEA8AE-98E8-487C-81F5-1CC9123C1A0F}"/>
              </a:ext>
            </a:extLst>
          </p:cNvPr>
          <p:cNvSpPr>
            <a:spLocks noGrp="1" noChangeArrowheads="1"/>
          </p:cNvSpPr>
          <p:nvPr>
            <p:ph type="title"/>
          </p:nvPr>
        </p:nvSpPr>
        <p:spPr/>
        <p:txBody>
          <a:bodyPr/>
          <a:lstStyle/>
          <a:p>
            <a:r>
              <a:rPr lang="en-US" altLang="en-US"/>
              <a:t>Shading Summary</a:t>
            </a:r>
          </a:p>
        </p:txBody>
      </p:sp>
      <p:sp>
        <p:nvSpPr>
          <p:cNvPr id="1226755" name="Rectangle 3">
            <a:extLst>
              <a:ext uri="{FF2B5EF4-FFF2-40B4-BE49-F238E27FC236}">
                <a16:creationId xmlns:a16="http://schemas.microsoft.com/office/drawing/2014/main" id="{BC0F1DE7-EA31-4818-9556-C7F7D4F64663}"/>
              </a:ext>
            </a:extLst>
          </p:cNvPr>
          <p:cNvSpPr>
            <a:spLocks noGrp="1" noChangeArrowheads="1"/>
          </p:cNvSpPr>
          <p:nvPr>
            <p:ph type="body" idx="1"/>
          </p:nvPr>
        </p:nvSpPr>
        <p:spPr>
          <a:xfrm>
            <a:off x="533400" y="1676400"/>
            <a:ext cx="8077200" cy="4343400"/>
          </a:xfrm>
        </p:spPr>
        <p:txBody>
          <a:bodyPr/>
          <a:lstStyle/>
          <a:p>
            <a:pPr>
              <a:spcBef>
                <a:spcPts val="500"/>
              </a:spcBef>
              <a:spcAft>
                <a:spcPts val="500"/>
              </a:spcAft>
            </a:pPr>
            <a:r>
              <a:rPr lang="en-US" altLang="en-US" sz="1800"/>
              <a:t>It is expensive to calculate the intensity at each pixel of a projected polygon, and so there is a family of methods which use interpolation to calculate intermediate values </a:t>
            </a:r>
          </a:p>
          <a:p>
            <a:pPr lvl="1">
              <a:spcBef>
                <a:spcPts val="500"/>
              </a:spcBef>
              <a:spcAft>
                <a:spcPts val="500"/>
              </a:spcAft>
              <a:buFont typeface="Symbol" panose="05050102010706020507" pitchFamily="18" charset="2"/>
              <a:buChar char="·"/>
            </a:pPr>
            <a:r>
              <a:rPr lang="en-US" altLang="en-US" sz="1800"/>
              <a:t>constant shading: reflection calculation is carried out once for each polygon, and the polygon is assigned a constant shade according to that calculation </a:t>
            </a:r>
          </a:p>
          <a:p>
            <a:pPr lvl="1">
              <a:spcBef>
                <a:spcPts val="500"/>
              </a:spcBef>
              <a:spcAft>
                <a:spcPts val="500"/>
              </a:spcAft>
              <a:buFont typeface="Symbol" panose="05050102010706020507" pitchFamily="18" charset="2"/>
              <a:buChar char="·"/>
            </a:pPr>
            <a:r>
              <a:rPr lang="en-US" altLang="en-US" sz="1800"/>
              <a:t>Gouraud shading: an estimate is made of the normal at each vertex of a polygon (for example, by averaging the normals of all surrounding polygons); reflected intensity at each vertex is then calculated; linear interpolation is then used to estimate the intensity at any interior pixel as the shading is carried out </a:t>
            </a:r>
          </a:p>
          <a:p>
            <a:pPr lvl="1">
              <a:spcBef>
                <a:spcPts val="500"/>
              </a:spcBef>
              <a:spcAft>
                <a:spcPts val="500"/>
              </a:spcAft>
              <a:buFont typeface="Symbol" panose="05050102010706020507" pitchFamily="18" charset="2"/>
              <a:buChar char="·"/>
            </a:pPr>
            <a:r>
              <a:rPr lang="en-US" altLang="en-US" sz="1800"/>
              <a:t>Phong shading: as with Gouraud, normal estimates are made at each vertex; but in contrast, we proceed to interpolate the normals at each pixel and then calculate the intensity for that pixel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22" name="Rectangle 1026">
            <a:extLst>
              <a:ext uri="{FF2B5EF4-FFF2-40B4-BE49-F238E27FC236}">
                <a16:creationId xmlns:a16="http://schemas.microsoft.com/office/drawing/2014/main" id="{E088894F-FC3C-4AEE-AD77-7578B3A951B4}"/>
              </a:ext>
            </a:extLst>
          </p:cNvPr>
          <p:cNvSpPr>
            <a:spLocks noGrp="1" noChangeArrowheads="1"/>
          </p:cNvSpPr>
          <p:nvPr>
            <p:ph type="title"/>
          </p:nvPr>
        </p:nvSpPr>
        <p:spPr/>
        <p:txBody>
          <a:bodyPr/>
          <a:lstStyle/>
          <a:p>
            <a:r>
              <a:rPr lang="en-US" altLang="en-US"/>
              <a:t>Modelling the Light Source</a:t>
            </a:r>
          </a:p>
        </p:txBody>
      </p:sp>
      <p:sp>
        <p:nvSpPr>
          <p:cNvPr id="1157123" name="Rectangle 1027">
            <a:extLst>
              <a:ext uri="{FF2B5EF4-FFF2-40B4-BE49-F238E27FC236}">
                <a16:creationId xmlns:a16="http://schemas.microsoft.com/office/drawing/2014/main" id="{BE1DC247-9213-4365-AFB9-914795F7DE9B}"/>
              </a:ext>
            </a:extLst>
          </p:cNvPr>
          <p:cNvSpPr>
            <a:spLocks noGrp="1" noChangeArrowheads="1"/>
          </p:cNvSpPr>
          <p:nvPr>
            <p:ph type="body" idx="1"/>
          </p:nvPr>
        </p:nvSpPr>
        <p:spPr/>
        <p:txBody>
          <a:bodyPr/>
          <a:lstStyle/>
          <a:p>
            <a:r>
              <a:rPr lang="en-US" altLang="en-US" sz="2000"/>
              <a:t>Light sources characterized by the illumination function:</a:t>
            </a:r>
          </a:p>
          <a:p>
            <a:endParaRPr lang="en-US" altLang="en-US" sz="2000"/>
          </a:p>
          <a:p>
            <a:endParaRPr lang="en-US" altLang="en-US" sz="2000"/>
          </a:p>
          <a:p>
            <a:endParaRPr lang="en-US" altLang="en-US" sz="2000"/>
          </a:p>
          <a:p>
            <a:endParaRPr lang="en-US" altLang="en-US" sz="2000"/>
          </a:p>
          <a:p>
            <a:endParaRPr lang="en-US" altLang="en-US" sz="2000"/>
          </a:p>
          <a:p>
            <a:endParaRPr lang="en-US" altLang="en-US" sz="2000"/>
          </a:p>
          <a:p>
            <a:r>
              <a:rPr lang="en-US" altLang="en-US" sz="2000"/>
              <a:t>Contribution of a light source can be determined by integrating over the surface of the light source</a:t>
            </a:r>
          </a:p>
          <a:p>
            <a:endParaRPr lang="en-US" altLang="en-US" sz="2000"/>
          </a:p>
          <a:p>
            <a:r>
              <a:rPr lang="en-US" altLang="en-US" sz="2000"/>
              <a:t>For real-time speeds it is easier if we can approximate with point source (or set of point sources)</a:t>
            </a:r>
          </a:p>
        </p:txBody>
      </p:sp>
      <p:graphicFrame>
        <p:nvGraphicFramePr>
          <p:cNvPr id="1157124" name="Object 1028">
            <a:extLst>
              <a:ext uri="{FF2B5EF4-FFF2-40B4-BE49-F238E27FC236}">
                <a16:creationId xmlns:a16="http://schemas.microsoft.com/office/drawing/2014/main" id="{D8A42785-B9C3-486D-9F49-D43051CA8E85}"/>
              </a:ext>
            </a:extLst>
          </p:cNvPr>
          <p:cNvGraphicFramePr>
            <a:graphicFrameLocks noChangeAspect="1"/>
          </p:cNvGraphicFramePr>
          <p:nvPr/>
        </p:nvGraphicFramePr>
        <p:xfrm>
          <a:off x="3048000" y="2133600"/>
          <a:ext cx="2514600" cy="506413"/>
        </p:xfrm>
        <a:graphic>
          <a:graphicData uri="http://schemas.openxmlformats.org/presentationml/2006/ole">
            <mc:AlternateContent xmlns:mc="http://schemas.openxmlformats.org/markup-compatibility/2006">
              <mc:Choice xmlns:v="urn:schemas-microsoft-com:vml" Requires="v">
                <p:oleObj spid="_x0000_s1157139" name="Equation" r:id="rId3" imgW="1002960" imgH="203040" progId="Equation.3">
                  <p:embed/>
                </p:oleObj>
              </mc:Choice>
              <mc:Fallback>
                <p:oleObj name="Equation" r:id="rId3" imgW="1002960" imgH="203040" progId="Equation.3">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133600"/>
                        <a:ext cx="2514600" cy="506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57125" name="Text Box 1029">
            <a:extLst>
              <a:ext uri="{FF2B5EF4-FFF2-40B4-BE49-F238E27FC236}">
                <a16:creationId xmlns:a16="http://schemas.microsoft.com/office/drawing/2014/main" id="{2CB0A494-ABDB-4C84-ACE8-FC5C84373EA5}"/>
              </a:ext>
            </a:extLst>
          </p:cNvPr>
          <p:cNvSpPr txBox="1">
            <a:spLocks noChangeArrowheads="1"/>
          </p:cNvSpPr>
          <p:nvPr/>
        </p:nvSpPr>
        <p:spPr bwMode="auto">
          <a:xfrm>
            <a:off x="1828800" y="2819400"/>
            <a:ext cx="4572000" cy="103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90000"/>
              </a:lnSpc>
              <a:spcBef>
                <a:spcPct val="20000"/>
              </a:spcBef>
            </a:pPr>
            <a:r>
              <a:rPr lang="en-US" altLang="en-US" sz="2000" b="0">
                <a:latin typeface="Arial" panose="020B0604020202020204" pitchFamily="34" charset="0"/>
              </a:rPr>
              <a:t>(</a:t>
            </a:r>
            <a:r>
              <a:rPr lang="en-US" altLang="en-US" sz="2000" b="0" i="1">
                <a:latin typeface="Arial" panose="020B0604020202020204" pitchFamily="34" charset="0"/>
              </a:rPr>
              <a:t>x, y, z</a:t>
            </a:r>
            <a:r>
              <a:rPr lang="en-US" altLang="en-US" sz="2000" b="0">
                <a:latin typeface="Arial" panose="020B0604020202020204" pitchFamily="34" charset="0"/>
              </a:rPr>
              <a:t>) : point on light source surface </a:t>
            </a:r>
          </a:p>
          <a:p>
            <a:pPr eaLnBrk="0" hangingPunct="0">
              <a:lnSpc>
                <a:spcPct val="90000"/>
              </a:lnSpc>
              <a:spcBef>
                <a:spcPct val="20000"/>
              </a:spcBef>
            </a:pPr>
            <a:r>
              <a:rPr lang="en-US" altLang="en-US" sz="2000" b="0">
                <a:latin typeface="Arial" panose="020B0604020202020204" pitchFamily="34" charset="0"/>
              </a:rPr>
              <a:t>(</a:t>
            </a:r>
            <a:r>
              <a:rPr lang="en-US" altLang="en-US" sz="2000" b="0" i="1">
                <a:latin typeface="Symbol" panose="05050102010706020507" pitchFamily="18" charset="2"/>
              </a:rPr>
              <a:t>q</a:t>
            </a:r>
            <a:r>
              <a:rPr lang="en-US" altLang="en-US" sz="2000" b="0">
                <a:latin typeface="Arial" panose="020B0604020202020204" pitchFamily="34" charset="0"/>
              </a:rPr>
              <a:t>, </a:t>
            </a:r>
            <a:r>
              <a:rPr lang="en-US" altLang="en-US" sz="2000" b="0" i="1">
                <a:latin typeface="Symbol" panose="05050102010706020507" pitchFamily="18" charset="2"/>
              </a:rPr>
              <a:t>f</a:t>
            </a:r>
            <a:r>
              <a:rPr lang="en-US" altLang="en-US" sz="2000" b="0">
                <a:latin typeface="Arial" panose="020B0604020202020204" pitchFamily="34" charset="0"/>
              </a:rPr>
              <a:t>) : direction of emission</a:t>
            </a:r>
            <a:endParaRPr lang="en-US" altLang="en-US" sz="2000" b="0" i="1">
              <a:latin typeface="Arial" panose="020B0604020202020204" pitchFamily="34" charset="0"/>
            </a:endParaRPr>
          </a:p>
          <a:p>
            <a:pPr eaLnBrk="0" hangingPunct="0">
              <a:lnSpc>
                <a:spcPct val="90000"/>
              </a:lnSpc>
              <a:spcBef>
                <a:spcPct val="20000"/>
              </a:spcBef>
              <a:buFont typeface="Symbol" panose="05050102010706020507" pitchFamily="18" charset="2"/>
              <a:buChar char="l"/>
            </a:pPr>
            <a:r>
              <a:rPr lang="en-US" altLang="en-US" sz="2000" b="0">
                <a:latin typeface="Arial" panose="020B0604020202020204" pitchFamily="34" charset="0"/>
              </a:rPr>
              <a:t>: wavelength</a:t>
            </a:r>
            <a:endParaRPr lang="en-GB" altLang="en-US" sz="2000" b="0">
              <a:latin typeface="Arial" panose="020B0604020202020204" pitchFamily="34" charset="0"/>
            </a:endParaRPr>
          </a:p>
        </p:txBody>
      </p:sp>
      <p:grpSp>
        <p:nvGrpSpPr>
          <p:cNvPr id="1157138" name="Group 1042">
            <a:extLst>
              <a:ext uri="{FF2B5EF4-FFF2-40B4-BE49-F238E27FC236}">
                <a16:creationId xmlns:a16="http://schemas.microsoft.com/office/drawing/2014/main" id="{DDEB555D-9005-4A17-88B6-818AEEA65876}"/>
              </a:ext>
            </a:extLst>
          </p:cNvPr>
          <p:cNvGrpSpPr>
            <a:grpSpLocks/>
          </p:cNvGrpSpPr>
          <p:nvPr/>
        </p:nvGrpSpPr>
        <p:grpSpPr bwMode="auto">
          <a:xfrm>
            <a:off x="5943600" y="2362200"/>
            <a:ext cx="1790700" cy="1524000"/>
            <a:chOff x="3552" y="1536"/>
            <a:chExt cx="1128" cy="960"/>
          </a:xfrm>
        </p:grpSpPr>
        <p:sp>
          <p:nvSpPr>
            <p:cNvPr id="1157126" name="Oval 1030">
              <a:extLst>
                <a:ext uri="{FF2B5EF4-FFF2-40B4-BE49-F238E27FC236}">
                  <a16:creationId xmlns:a16="http://schemas.microsoft.com/office/drawing/2014/main" id="{F042490F-3A45-44F6-9326-384E24893AB1}"/>
                </a:ext>
              </a:extLst>
            </p:cNvPr>
            <p:cNvSpPr>
              <a:spLocks noChangeArrowheads="1"/>
            </p:cNvSpPr>
            <p:nvPr/>
          </p:nvSpPr>
          <p:spPr bwMode="auto">
            <a:xfrm>
              <a:off x="3840" y="1824"/>
              <a:ext cx="480" cy="576"/>
            </a:xfrm>
            <a:prstGeom prst="ellipse">
              <a:avLst/>
            </a:prstGeom>
            <a:solidFill>
              <a:srgbClr val="FF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27" name="Oval 1031">
              <a:extLst>
                <a:ext uri="{FF2B5EF4-FFF2-40B4-BE49-F238E27FC236}">
                  <a16:creationId xmlns:a16="http://schemas.microsoft.com/office/drawing/2014/main" id="{A6F5588D-69D7-4455-8519-EB07C791E722}"/>
                </a:ext>
              </a:extLst>
            </p:cNvPr>
            <p:cNvSpPr>
              <a:spLocks noChangeArrowheads="1"/>
            </p:cNvSpPr>
            <p:nvPr/>
          </p:nvSpPr>
          <p:spPr bwMode="auto">
            <a:xfrm>
              <a:off x="3840" y="1968"/>
              <a:ext cx="480" cy="192"/>
            </a:xfrm>
            <a:prstGeom prst="ellipse">
              <a:avLst/>
            </a:prstGeom>
            <a:solidFill>
              <a:srgbClr val="FFFF00">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29" name="Line 1033">
              <a:extLst>
                <a:ext uri="{FF2B5EF4-FFF2-40B4-BE49-F238E27FC236}">
                  <a16:creationId xmlns:a16="http://schemas.microsoft.com/office/drawing/2014/main" id="{D8FE8FE4-5D8F-44B6-BAFE-CE84A2731C3D}"/>
                </a:ext>
              </a:extLst>
            </p:cNvPr>
            <p:cNvSpPr>
              <a:spLocks noChangeShapeType="1"/>
            </p:cNvSpPr>
            <p:nvPr/>
          </p:nvSpPr>
          <p:spPr bwMode="auto">
            <a:xfrm>
              <a:off x="4080" y="1536"/>
              <a:ext cx="0" cy="6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0" name="Line 1034">
              <a:extLst>
                <a:ext uri="{FF2B5EF4-FFF2-40B4-BE49-F238E27FC236}">
                  <a16:creationId xmlns:a16="http://schemas.microsoft.com/office/drawing/2014/main" id="{94300D9C-E0E8-4D42-A6B7-688B79D53751}"/>
                </a:ext>
              </a:extLst>
            </p:cNvPr>
            <p:cNvSpPr>
              <a:spLocks noChangeShapeType="1"/>
            </p:cNvSpPr>
            <p:nvPr/>
          </p:nvSpPr>
          <p:spPr bwMode="auto">
            <a:xfrm>
              <a:off x="4080" y="2208"/>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1" name="Line 1035">
              <a:extLst>
                <a:ext uri="{FF2B5EF4-FFF2-40B4-BE49-F238E27FC236}">
                  <a16:creationId xmlns:a16="http://schemas.microsoft.com/office/drawing/2014/main" id="{BAEB0AB2-94B7-4F68-8CB3-55D993B578B4}"/>
                </a:ext>
              </a:extLst>
            </p:cNvPr>
            <p:cNvSpPr>
              <a:spLocks noChangeShapeType="1"/>
            </p:cNvSpPr>
            <p:nvPr/>
          </p:nvSpPr>
          <p:spPr bwMode="auto">
            <a:xfrm flipH="1">
              <a:off x="3552" y="2208"/>
              <a:ext cx="528"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2" name="Line 1036">
              <a:extLst>
                <a:ext uri="{FF2B5EF4-FFF2-40B4-BE49-F238E27FC236}">
                  <a16:creationId xmlns:a16="http://schemas.microsoft.com/office/drawing/2014/main" id="{49A8EED3-952F-4D97-80B4-2C02E0B4AB5B}"/>
                </a:ext>
              </a:extLst>
            </p:cNvPr>
            <p:cNvSpPr>
              <a:spLocks noChangeShapeType="1"/>
            </p:cNvSpPr>
            <p:nvPr/>
          </p:nvSpPr>
          <p:spPr bwMode="auto">
            <a:xfrm flipV="1">
              <a:off x="4080" y="1536"/>
              <a:ext cx="48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4" name="Arc 1038">
              <a:extLst>
                <a:ext uri="{FF2B5EF4-FFF2-40B4-BE49-F238E27FC236}">
                  <a16:creationId xmlns:a16="http://schemas.microsoft.com/office/drawing/2014/main" id="{99E1C535-B87B-43DA-B21D-87760D7548CE}"/>
                </a:ext>
              </a:extLst>
            </p:cNvPr>
            <p:cNvSpPr>
              <a:spLocks/>
            </p:cNvSpPr>
            <p:nvPr/>
          </p:nvSpPr>
          <p:spPr bwMode="auto">
            <a:xfrm>
              <a:off x="4320" y="1873"/>
              <a:ext cx="240" cy="335"/>
            </a:xfrm>
            <a:custGeom>
              <a:avLst/>
              <a:gdLst>
                <a:gd name="G0" fmla="+- 0 0 0"/>
                <a:gd name="G1" fmla="+- 21600 0 0"/>
                <a:gd name="G2" fmla="+- 21600 0 0"/>
                <a:gd name="T0" fmla="*/ 0 w 21600"/>
                <a:gd name="T1" fmla="*/ 0 h 25151"/>
                <a:gd name="T2" fmla="*/ 21306 w 21600"/>
                <a:gd name="T3" fmla="*/ 25151 h 25151"/>
                <a:gd name="T4" fmla="*/ 0 w 21600"/>
                <a:gd name="T5" fmla="*/ 21600 h 25151"/>
              </a:gdLst>
              <a:ahLst/>
              <a:cxnLst>
                <a:cxn ang="0">
                  <a:pos x="T0" y="T1"/>
                </a:cxn>
                <a:cxn ang="0">
                  <a:pos x="T2" y="T3"/>
                </a:cxn>
                <a:cxn ang="0">
                  <a:pos x="T4" y="T5"/>
                </a:cxn>
              </a:cxnLst>
              <a:rect l="0" t="0" r="r" b="b"/>
              <a:pathLst>
                <a:path w="21600" h="25151" fill="none" extrusionOk="0">
                  <a:moveTo>
                    <a:pt x="-1" y="0"/>
                  </a:moveTo>
                  <a:cubicBezTo>
                    <a:pt x="11929" y="0"/>
                    <a:pt x="21600" y="9670"/>
                    <a:pt x="21600" y="21600"/>
                  </a:cubicBezTo>
                  <a:cubicBezTo>
                    <a:pt x="21600" y="22789"/>
                    <a:pt x="21501" y="23977"/>
                    <a:pt x="21306" y="25151"/>
                  </a:cubicBezTo>
                </a:path>
                <a:path w="21600" h="25151" stroke="0" extrusionOk="0">
                  <a:moveTo>
                    <a:pt x="-1" y="0"/>
                  </a:moveTo>
                  <a:cubicBezTo>
                    <a:pt x="11929" y="0"/>
                    <a:pt x="21600" y="9670"/>
                    <a:pt x="21600" y="21600"/>
                  </a:cubicBezTo>
                  <a:cubicBezTo>
                    <a:pt x="21600" y="22789"/>
                    <a:pt x="21501" y="23977"/>
                    <a:pt x="21306" y="25151"/>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5" name="Arc 1039">
              <a:extLst>
                <a:ext uri="{FF2B5EF4-FFF2-40B4-BE49-F238E27FC236}">
                  <a16:creationId xmlns:a16="http://schemas.microsoft.com/office/drawing/2014/main" id="{845DB77B-BB6E-425D-8557-CF1D62E47D6F}"/>
                </a:ext>
              </a:extLst>
            </p:cNvPr>
            <p:cNvSpPr>
              <a:spLocks/>
            </p:cNvSpPr>
            <p:nvPr/>
          </p:nvSpPr>
          <p:spPr bwMode="auto">
            <a:xfrm>
              <a:off x="4080" y="1680"/>
              <a:ext cx="288" cy="9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57136" name="Rectangle 1040">
              <a:extLst>
                <a:ext uri="{FF2B5EF4-FFF2-40B4-BE49-F238E27FC236}">
                  <a16:creationId xmlns:a16="http://schemas.microsoft.com/office/drawing/2014/main" id="{24F9B0D6-D2D9-49BE-BD28-9EDBF623B970}"/>
                </a:ext>
              </a:extLst>
            </p:cNvPr>
            <p:cNvSpPr>
              <a:spLocks noChangeArrowheads="1"/>
            </p:cNvSpPr>
            <p:nvPr/>
          </p:nvSpPr>
          <p:spPr bwMode="auto">
            <a:xfrm>
              <a:off x="4128" y="1584"/>
              <a:ext cx="19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000000"/>
                  </a:solidFill>
                  <a:latin typeface="Symbol" panose="05050102010706020507" pitchFamily="18" charset="2"/>
                </a:rPr>
                <a:t></a:t>
              </a:r>
              <a:endParaRPr lang="en-US" altLang="en-US" sz="2000">
                <a:solidFill>
                  <a:srgbClr val="000000"/>
                </a:solidFill>
                <a:latin typeface="Symbol" panose="05050102010706020507" pitchFamily="18" charset="2"/>
              </a:endParaRPr>
            </a:p>
          </p:txBody>
        </p:sp>
        <p:sp>
          <p:nvSpPr>
            <p:cNvPr id="1157137" name="Rectangle 1041">
              <a:extLst>
                <a:ext uri="{FF2B5EF4-FFF2-40B4-BE49-F238E27FC236}">
                  <a16:creationId xmlns:a16="http://schemas.microsoft.com/office/drawing/2014/main" id="{2E3480F6-0ECF-4DD8-A1FD-E994A20A69C9}"/>
                </a:ext>
              </a:extLst>
            </p:cNvPr>
            <p:cNvSpPr>
              <a:spLocks noChangeArrowheads="1"/>
            </p:cNvSpPr>
            <p:nvPr/>
          </p:nvSpPr>
          <p:spPr bwMode="auto">
            <a:xfrm>
              <a:off x="4464" y="1824"/>
              <a:ext cx="2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solidFill>
                    <a:srgbClr val="000000"/>
                  </a:solidFill>
                  <a:latin typeface="Symbol" panose="05050102010706020507" pitchFamily="18" charset="2"/>
                </a:rPr>
                <a:t></a:t>
              </a:r>
              <a:endParaRPr lang="en-US" altLang="en-US">
                <a:solidFill>
                  <a:srgbClr val="000000"/>
                </a:solidFill>
                <a:latin typeface="Symbol" panose="05050102010706020507" pitchFamily="18" charset="2"/>
              </a:endParaRPr>
            </a:p>
          </p:txBody>
        </p:sp>
      </p:gr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6" name="Rectangle 2">
            <a:extLst>
              <a:ext uri="{FF2B5EF4-FFF2-40B4-BE49-F238E27FC236}">
                <a16:creationId xmlns:a16="http://schemas.microsoft.com/office/drawing/2014/main" id="{F43F3C84-4E18-49E8-900F-86C660B494F1}"/>
              </a:ext>
            </a:extLst>
          </p:cNvPr>
          <p:cNvSpPr>
            <a:spLocks noGrp="1" noChangeArrowheads="1"/>
          </p:cNvSpPr>
          <p:nvPr>
            <p:ph type="title"/>
          </p:nvPr>
        </p:nvSpPr>
        <p:spPr/>
        <p:txBody>
          <a:bodyPr/>
          <a:lstStyle/>
          <a:p>
            <a:r>
              <a:rPr lang="en-US" altLang="en-US"/>
              <a:t>Light sources</a:t>
            </a:r>
          </a:p>
        </p:txBody>
      </p:sp>
      <p:sp>
        <p:nvSpPr>
          <p:cNvPr id="1234947" name="Rectangle 3">
            <a:extLst>
              <a:ext uri="{FF2B5EF4-FFF2-40B4-BE49-F238E27FC236}">
                <a16:creationId xmlns:a16="http://schemas.microsoft.com/office/drawing/2014/main" id="{A914A83B-7FFB-4BFF-8121-F0673A7C3F6D}"/>
              </a:ext>
            </a:extLst>
          </p:cNvPr>
          <p:cNvSpPr>
            <a:spLocks noGrp="1" noChangeArrowheads="1"/>
          </p:cNvSpPr>
          <p:nvPr>
            <p:ph type="body" idx="1"/>
          </p:nvPr>
        </p:nvSpPr>
        <p:spPr/>
        <p:txBody>
          <a:bodyPr/>
          <a:lstStyle/>
          <a:p>
            <a:r>
              <a:rPr lang="en-US" altLang="en-US"/>
              <a:t>Ambient light – uniform lighting </a:t>
            </a:r>
          </a:p>
          <a:p>
            <a:endParaRPr lang="en-US" altLang="en-US"/>
          </a:p>
          <a:p>
            <a:r>
              <a:rPr lang="en-US" altLang="en-US"/>
              <a:t>Point source – emits light equally in all directions</a:t>
            </a:r>
          </a:p>
          <a:p>
            <a:endParaRPr lang="en-US" altLang="en-US"/>
          </a:p>
          <a:p>
            <a:r>
              <a:rPr lang="en-US" altLang="en-US"/>
              <a:t>Spotlight – characterized by a narrow range of angles through which light is emitted</a:t>
            </a:r>
          </a:p>
          <a:p>
            <a:endParaRPr lang="en-US" altLang="en-US"/>
          </a:p>
          <a:p>
            <a:r>
              <a:rPr lang="en-US" altLang="en-US"/>
              <a:t>Distance light sources – parallel rays of light</a:t>
            </a:r>
          </a:p>
        </p:txBody>
      </p:sp>
    </p:spTree>
  </p:cSld>
  <p:clrMapOvr>
    <a:masterClrMapping/>
  </p:clrMapOvr>
  <p:transition>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1026">
            <a:extLst>
              <a:ext uri="{FF2B5EF4-FFF2-40B4-BE49-F238E27FC236}">
                <a16:creationId xmlns:a16="http://schemas.microsoft.com/office/drawing/2014/main" id="{F3D88EF4-01FA-469A-A8C2-7E0F3737B07A}"/>
              </a:ext>
            </a:extLst>
          </p:cNvPr>
          <p:cNvSpPr>
            <a:spLocks noGrp="1" noChangeArrowheads="1"/>
          </p:cNvSpPr>
          <p:nvPr>
            <p:ph type="title"/>
          </p:nvPr>
        </p:nvSpPr>
        <p:spPr/>
        <p:txBody>
          <a:bodyPr/>
          <a:lstStyle/>
          <a:p>
            <a:r>
              <a:rPr lang="en-US" altLang="en-US"/>
              <a:t>Reflection Model</a:t>
            </a:r>
          </a:p>
        </p:txBody>
      </p:sp>
      <p:sp>
        <p:nvSpPr>
          <p:cNvPr id="1158147" name="Rectangle 1027">
            <a:extLst>
              <a:ext uri="{FF2B5EF4-FFF2-40B4-BE49-F238E27FC236}">
                <a16:creationId xmlns:a16="http://schemas.microsoft.com/office/drawing/2014/main" id="{395F01F5-969A-444D-A773-76C99A1D9D34}"/>
              </a:ext>
            </a:extLst>
          </p:cNvPr>
          <p:cNvSpPr>
            <a:spLocks noGrp="1" noChangeArrowheads="1"/>
          </p:cNvSpPr>
          <p:nvPr>
            <p:ph type="body" idx="1"/>
          </p:nvPr>
        </p:nvSpPr>
        <p:spPr/>
        <p:txBody>
          <a:bodyPr/>
          <a:lstStyle/>
          <a:p>
            <a:r>
              <a:rPr lang="en-GB" altLang="en-US"/>
              <a:t>A </a:t>
            </a:r>
            <a:r>
              <a:rPr lang="en-GB" altLang="en-US">
                <a:effectLst>
                  <a:outerShdw blurRad="38100" dist="38100" dir="2700000" algn="tl">
                    <a:srgbClr val="C0C0C0"/>
                  </a:outerShdw>
                </a:effectLst>
              </a:rPr>
              <a:t>reflection model</a:t>
            </a:r>
            <a:r>
              <a:rPr lang="en-GB" altLang="en-US"/>
              <a:t> (also called </a:t>
            </a:r>
            <a:r>
              <a:rPr lang="en-GB" altLang="en-US">
                <a:effectLst>
                  <a:outerShdw blurRad="38100" dist="38100" dir="2700000" algn="tl">
                    <a:srgbClr val="C0C0C0"/>
                  </a:outerShdw>
                </a:effectLst>
              </a:rPr>
              <a:t>lighting</a:t>
            </a:r>
            <a:r>
              <a:rPr lang="en-GB" altLang="en-US"/>
              <a:t> or </a:t>
            </a:r>
            <a:r>
              <a:rPr lang="en-GB" altLang="en-US">
                <a:effectLst>
                  <a:outerShdw blurRad="38100" dist="38100" dir="2700000" algn="tl">
                    <a:srgbClr val="C0C0C0"/>
                  </a:outerShdw>
                </a:effectLst>
              </a:rPr>
              <a:t>illumination</a:t>
            </a:r>
            <a:r>
              <a:rPr lang="en-GB" altLang="en-US"/>
              <a:t> model) describes the interaction between light and a surface</a:t>
            </a:r>
          </a:p>
          <a:p>
            <a:endParaRPr lang="en-GB" altLang="en-US"/>
          </a:p>
          <a:p>
            <a:r>
              <a:rPr lang="en-US" altLang="en-US"/>
              <a:t>The nature of interaction is determined by the material property </a:t>
            </a:r>
          </a:p>
          <a:p>
            <a:endParaRPr lang="en-US" altLang="en-US"/>
          </a:p>
          <a:p>
            <a:pPr>
              <a:lnSpc>
                <a:spcPct val="90000"/>
              </a:lnSpc>
            </a:pPr>
            <a:r>
              <a:rPr lang="en-US" altLang="en-US"/>
              <a:t>Three general types of interaction: specular reflection, diffuse reflection, transmission</a:t>
            </a:r>
          </a:p>
        </p:txBody>
      </p:sp>
    </p:spTree>
  </p:cSld>
  <p:clrMapOvr>
    <a:masterClrMapping/>
  </p:clrMapOvr>
  <p:transition>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a:extLst>
              <a:ext uri="{FF2B5EF4-FFF2-40B4-BE49-F238E27FC236}">
                <a16:creationId xmlns:a16="http://schemas.microsoft.com/office/drawing/2014/main" id="{541EF7DF-6C0D-4CA5-9FD2-F63E959AF73F}"/>
              </a:ext>
            </a:extLst>
          </p:cNvPr>
          <p:cNvSpPr>
            <a:spLocks noGrp="1" noChangeArrowheads="1"/>
          </p:cNvSpPr>
          <p:nvPr>
            <p:ph type="title"/>
          </p:nvPr>
        </p:nvSpPr>
        <p:spPr/>
        <p:txBody>
          <a:bodyPr/>
          <a:lstStyle/>
          <a:p>
            <a:r>
              <a:rPr lang="en-US" altLang="en-US"/>
              <a:t>Reflection Model</a:t>
            </a:r>
          </a:p>
        </p:txBody>
      </p:sp>
      <p:sp>
        <p:nvSpPr>
          <p:cNvPr id="804867" name="Rectangle 3">
            <a:extLst>
              <a:ext uri="{FF2B5EF4-FFF2-40B4-BE49-F238E27FC236}">
                <a16:creationId xmlns:a16="http://schemas.microsoft.com/office/drawing/2014/main" id="{B8B942C8-4FE3-4B65-89BF-4179F8447462}"/>
              </a:ext>
            </a:extLst>
          </p:cNvPr>
          <p:cNvSpPr>
            <a:spLocks noGrp="1" noChangeArrowheads="1"/>
          </p:cNvSpPr>
          <p:nvPr>
            <p:ph type="body" idx="1"/>
          </p:nvPr>
        </p:nvSpPr>
        <p:spPr>
          <a:xfrm>
            <a:off x="1219200" y="1828800"/>
            <a:ext cx="3467100" cy="4092575"/>
          </a:xfrm>
        </p:spPr>
        <p:txBody>
          <a:bodyPr/>
          <a:lstStyle/>
          <a:p>
            <a:r>
              <a:rPr lang="en-US" altLang="en-US" sz="2000" b="1"/>
              <a:t>Ambient</a:t>
            </a:r>
            <a:r>
              <a:rPr lang="en-US" altLang="en-US" sz="2000"/>
              <a:t> - reflected from other surfaces</a:t>
            </a:r>
          </a:p>
          <a:p>
            <a:endParaRPr lang="en-US" altLang="en-US" sz="2000"/>
          </a:p>
          <a:p>
            <a:r>
              <a:rPr lang="en-US" altLang="en-US" sz="2000" b="1"/>
              <a:t>Diffuse</a:t>
            </a:r>
            <a:r>
              <a:rPr lang="en-US" altLang="en-US" sz="2000"/>
              <a:t>  - from a point source reflected equally in all directions</a:t>
            </a:r>
          </a:p>
          <a:p>
            <a:endParaRPr lang="en-US" altLang="en-US" sz="2000"/>
          </a:p>
          <a:p>
            <a:r>
              <a:rPr lang="en-US" altLang="en-US" sz="2000" b="1"/>
              <a:t>Specular  -</a:t>
            </a:r>
            <a:r>
              <a:rPr lang="en-US" altLang="en-US" sz="2000"/>
              <a:t> from a point source reflected in a mirror-like fashion</a:t>
            </a:r>
            <a:endParaRPr lang="en-US" altLang="en-US" sz="1800"/>
          </a:p>
        </p:txBody>
      </p:sp>
      <p:sp>
        <p:nvSpPr>
          <p:cNvPr id="804868" name="Line 4">
            <a:extLst>
              <a:ext uri="{FF2B5EF4-FFF2-40B4-BE49-F238E27FC236}">
                <a16:creationId xmlns:a16="http://schemas.microsoft.com/office/drawing/2014/main" id="{0A3BA9CD-D660-4E1A-B221-CAE6DD4C98FF}"/>
              </a:ext>
            </a:extLst>
          </p:cNvPr>
          <p:cNvSpPr>
            <a:spLocks noChangeShapeType="1"/>
          </p:cNvSpPr>
          <p:nvPr/>
        </p:nvSpPr>
        <p:spPr bwMode="auto">
          <a:xfrm>
            <a:off x="5105400" y="3962400"/>
            <a:ext cx="2286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69" name="Line 5">
            <a:extLst>
              <a:ext uri="{FF2B5EF4-FFF2-40B4-BE49-F238E27FC236}">
                <a16:creationId xmlns:a16="http://schemas.microsoft.com/office/drawing/2014/main" id="{2025A896-B5BB-481C-AE5E-FEB687675411}"/>
              </a:ext>
            </a:extLst>
          </p:cNvPr>
          <p:cNvSpPr>
            <a:spLocks noChangeShapeType="1"/>
          </p:cNvSpPr>
          <p:nvPr/>
        </p:nvSpPr>
        <p:spPr bwMode="auto">
          <a:xfrm>
            <a:off x="5181600" y="2819400"/>
            <a:ext cx="1066800" cy="1143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0" name="Line 6">
            <a:extLst>
              <a:ext uri="{FF2B5EF4-FFF2-40B4-BE49-F238E27FC236}">
                <a16:creationId xmlns:a16="http://schemas.microsoft.com/office/drawing/2014/main" id="{3692F143-7FF2-4BED-A59C-9349BDD206F9}"/>
              </a:ext>
            </a:extLst>
          </p:cNvPr>
          <p:cNvSpPr>
            <a:spLocks noChangeShapeType="1"/>
          </p:cNvSpPr>
          <p:nvPr/>
        </p:nvSpPr>
        <p:spPr bwMode="auto">
          <a:xfrm flipV="1">
            <a:off x="6248400" y="3810000"/>
            <a:ext cx="609600" cy="152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1" name="Line 7">
            <a:extLst>
              <a:ext uri="{FF2B5EF4-FFF2-40B4-BE49-F238E27FC236}">
                <a16:creationId xmlns:a16="http://schemas.microsoft.com/office/drawing/2014/main" id="{2E6C4076-A4DF-42FE-B3FE-67C29312EBB8}"/>
              </a:ext>
            </a:extLst>
          </p:cNvPr>
          <p:cNvSpPr>
            <a:spLocks noChangeShapeType="1"/>
          </p:cNvSpPr>
          <p:nvPr/>
        </p:nvSpPr>
        <p:spPr bwMode="auto">
          <a:xfrm flipV="1">
            <a:off x="6248400" y="3581400"/>
            <a:ext cx="5334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2" name="Line 8">
            <a:extLst>
              <a:ext uri="{FF2B5EF4-FFF2-40B4-BE49-F238E27FC236}">
                <a16:creationId xmlns:a16="http://schemas.microsoft.com/office/drawing/2014/main" id="{17D8649D-0B67-49ED-B2B5-A875853384C9}"/>
              </a:ext>
            </a:extLst>
          </p:cNvPr>
          <p:cNvSpPr>
            <a:spLocks noChangeShapeType="1"/>
          </p:cNvSpPr>
          <p:nvPr/>
        </p:nvSpPr>
        <p:spPr bwMode="auto">
          <a:xfrm flipV="1">
            <a:off x="6248400" y="3429000"/>
            <a:ext cx="304800" cy="533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3" name="Line 9">
            <a:extLst>
              <a:ext uri="{FF2B5EF4-FFF2-40B4-BE49-F238E27FC236}">
                <a16:creationId xmlns:a16="http://schemas.microsoft.com/office/drawing/2014/main" id="{3C196710-3F7B-4D44-B7A1-38E079C6AD7C}"/>
              </a:ext>
            </a:extLst>
          </p:cNvPr>
          <p:cNvSpPr>
            <a:spLocks noChangeShapeType="1"/>
          </p:cNvSpPr>
          <p:nvPr/>
        </p:nvSpPr>
        <p:spPr bwMode="auto">
          <a:xfrm flipV="1">
            <a:off x="6248400" y="3352800"/>
            <a:ext cx="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4" name="Line 10">
            <a:extLst>
              <a:ext uri="{FF2B5EF4-FFF2-40B4-BE49-F238E27FC236}">
                <a16:creationId xmlns:a16="http://schemas.microsoft.com/office/drawing/2014/main" id="{76CECBAD-628E-4757-ACA9-DA960B0D29C4}"/>
              </a:ext>
            </a:extLst>
          </p:cNvPr>
          <p:cNvSpPr>
            <a:spLocks noChangeShapeType="1"/>
          </p:cNvSpPr>
          <p:nvPr/>
        </p:nvSpPr>
        <p:spPr bwMode="auto">
          <a:xfrm flipH="1" flipV="1">
            <a:off x="6019800" y="3429000"/>
            <a:ext cx="228600" cy="533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5" name="Line 11">
            <a:extLst>
              <a:ext uri="{FF2B5EF4-FFF2-40B4-BE49-F238E27FC236}">
                <a16:creationId xmlns:a16="http://schemas.microsoft.com/office/drawing/2014/main" id="{4A3ACF44-ABF4-40CE-9702-C01F20815A25}"/>
              </a:ext>
            </a:extLst>
          </p:cNvPr>
          <p:cNvSpPr>
            <a:spLocks noChangeShapeType="1"/>
          </p:cNvSpPr>
          <p:nvPr/>
        </p:nvSpPr>
        <p:spPr bwMode="auto">
          <a:xfrm flipH="1" flipV="1">
            <a:off x="5791200" y="3581400"/>
            <a:ext cx="4572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6" name="Line 12">
            <a:extLst>
              <a:ext uri="{FF2B5EF4-FFF2-40B4-BE49-F238E27FC236}">
                <a16:creationId xmlns:a16="http://schemas.microsoft.com/office/drawing/2014/main" id="{E815F4C0-3EF6-4DCB-892A-5A44EC22FD64}"/>
              </a:ext>
            </a:extLst>
          </p:cNvPr>
          <p:cNvSpPr>
            <a:spLocks noChangeShapeType="1"/>
          </p:cNvSpPr>
          <p:nvPr/>
        </p:nvSpPr>
        <p:spPr bwMode="auto">
          <a:xfrm flipH="1" flipV="1">
            <a:off x="5715000" y="3810000"/>
            <a:ext cx="533400" cy="152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7" name="Line 13">
            <a:extLst>
              <a:ext uri="{FF2B5EF4-FFF2-40B4-BE49-F238E27FC236}">
                <a16:creationId xmlns:a16="http://schemas.microsoft.com/office/drawing/2014/main" id="{3B781C36-6538-4A9E-A9EA-0611991C008B}"/>
              </a:ext>
            </a:extLst>
          </p:cNvPr>
          <p:cNvSpPr>
            <a:spLocks noChangeShapeType="1"/>
          </p:cNvSpPr>
          <p:nvPr/>
        </p:nvSpPr>
        <p:spPr bwMode="auto">
          <a:xfrm>
            <a:off x="5029200" y="5562600"/>
            <a:ext cx="23622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8" name="Line 14">
            <a:extLst>
              <a:ext uri="{FF2B5EF4-FFF2-40B4-BE49-F238E27FC236}">
                <a16:creationId xmlns:a16="http://schemas.microsoft.com/office/drawing/2014/main" id="{12FC8EA8-E721-4C4A-923B-8AE4269314A2}"/>
              </a:ext>
            </a:extLst>
          </p:cNvPr>
          <p:cNvSpPr>
            <a:spLocks noChangeShapeType="1"/>
          </p:cNvSpPr>
          <p:nvPr/>
        </p:nvSpPr>
        <p:spPr bwMode="auto">
          <a:xfrm>
            <a:off x="5257800" y="4419600"/>
            <a:ext cx="1066800" cy="1143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79" name="Line 15">
            <a:extLst>
              <a:ext uri="{FF2B5EF4-FFF2-40B4-BE49-F238E27FC236}">
                <a16:creationId xmlns:a16="http://schemas.microsoft.com/office/drawing/2014/main" id="{E8E86E35-B97C-404A-806A-F75123FC1341}"/>
              </a:ext>
            </a:extLst>
          </p:cNvPr>
          <p:cNvSpPr>
            <a:spLocks noChangeShapeType="1"/>
          </p:cNvSpPr>
          <p:nvPr/>
        </p:nvSpPr>
        <p:spPr bwMode="auto">
          <a:xfrm flipV="1">
            <a:off x="6324600" y="4953000"/>
            <a:ext cx="838200" cy="609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0" name="Line 16">
            <a:extLst>
              <a:ext uri="{FF2B5EF4-FFF2-40B4-BE49-F238E27FC236}">
                <a16:creationId xmlns:a16="http://schemas.microsoft.com/office/drawing/2014/main" id="{C6656A7A-8DC2-4379-B6C8-4B9EBD145059}"/>
              </a:ext>
            </a:extLst>
          </p:cNvPr>
          <p:cNvSpPr>
            <a:spLocks noChangeShapeType="1"/>
          </p:cNvSpPr>
          <p:nvPr/>
        </p:nvSpPr>
        <p:spPr bwMode="auto">
          <a:xfrm flipV="1">
            <a:off x="6324600" y="5029200"/>
            <a:ext cx="533400" cy="533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1" name="Line 17">
            <a:extLst>
              <a:ext uri="{FF2B5EF4-FFF2-40B4-BE49-F238E27FC236}">
                <a16:creationId xmlns:a16="http://schemas.microsoft.com/office/drawing/2014/main" id="{582E8CC6-4F91-4C66-9104-454F2D2774D0}"/>
              </a:ext>
            </a:extLst>
          </p:cNvPr>
          <p:cNvSpPr>
            <a:spLocks noChangeShapeType="1"/>
          </p:cNvSpPr>
          <p:nvPr/>
        </p:nvSpPr>
        <p:spPr bwMode="auto">
          <a:xfrm flipV="1">
            <a:off x="6324600" y="5257800"/>
            <a:ext cx="609600" cy="304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2" name="Line 18">
            <a:extLst>
              <a:ext uri="{FF2B5EF4-FFF2-40B4-BE49-F238E27FC236}">
                <a16:creationId xmlns:a16="http://schemas.microsoft.com/office/drawing/2014/main" id="{17819F96-A120-417F-B331-80003FFFA04F}"/>
              </a:ext>
            </a:extLst>
          </p:cNvPr>
          <p:cNvSpPr>
            <a:spLocks noChangeShapeType="1"/>
          </p:cNvSpPr>
          <p:nvPr/>
        </p:nvSpPr>
        <p:spPr bwMode="auto">
          <a:xfrm flipV="1">
            <a:off x="6324600" y="5181600"/>
            <a:ext cx="228600" cy="3810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3" name="Line 19">
            <a:extLst>
              <a:ext uri="{FF2B5EF4-FFF2-40B4-BE49-F238E27FC236}">
                <a16:creationId xmlns:a16="http://schemas.microsoft.com/office/drawing/2014/main" id="{1D98D2FD-0CE3-4532-A2D6-B7E651EB2F19}"/>
              </a:ext>
            </a:extLst>
          </p:cNvPr>
          <p:cNvSpPr>
            <a:spLocks noChangeShapeType="1"/>
          </p:cNvSpPr>
          <p:nvPr/>
        </p:nvSpPr>
        <p:spPr bwMode="auto">
          <a:xfrm flipV="1">
            <a:off x="6324600" y="5486400"/>
            <a:ext cx="381000" cy="76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04897" name="Group 33">
            <a:extLst>
              <a:ext uri="{FF2B5EF4-FFF2-40B4-BE49-F238E27FC236}">
                <a16:creationId xmlns:a16="http://schemas.microsoft.com/office/drawing/2014/main" id="{A74A60F4-E797-463C-B021-B66541CD15F4}"/>
              </a:ext>
            </a:extLst>
          </p:cNvPr>
          <p:cNvGrpSpPr>
            <a:grpSpLocks/>
          </p:cNvGrpSpPr>
          <p:nvPr/>
        </p:nvGrpSpPr>
        <p:grpSpPr bwMode="auto">
          <a:xfrm>
            <a:off x="5105400" y="1828800"/>
            <a:ext cx="2286000" cy="609600"/>
            <a:chOff x="3264" y="3312"/>
            <a:chExt cx="1440" cy="384"/>
          </a:xfrm>
        </p:grpSpPr>
        <p:sp>
          <p:nvSpPr>
            <p:cNvPr id="804884" name="Line 20">
              <a:extLst>
                <a:ext uri="{FF2B5EF4-FFF2-40B4-BE49-F238E27FC236}">
                  <a16:creationId xmlns:a16="http://schemas.microsoft.com/office/drawing/2014/main" id="{35814FE6-AADE-40AC-91E1-81AAA89DDC23}"/>
                </a:ext>
              </a:extLst>
            </p:cNvPr>
            <p:cNvSpPr>
              <a:spLocks noChangeShapeType="1"/>
            </p:cNvSpPr>
            <p:nvPr/>
          </p:nvSpPr>
          <p:spPr bwMode="auto">
            <a:xfrm>
              <a:off x="3264" y="3696"/>
              <a:ext cx="144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5" name="Line 21">
              <a:extLst>
                <a:ext uri="{FF2B5EF4-FFF2-40B4-BE49-F238E27FC236}">
                  <a16:creationId xmlns:a16="http://schemas.microsoft.com/office/drawing/2014/main" id="{F07F873C-8F8B-4EB5-BE20-0B2BB667AD47}"/>
                </a:ext>
              </a:extLst>
            </p:cNvPr>
            <p:cNvSpPr>
              <a:spLocks noChangeShapeType="1"/>
            </p:cNvSpPr>
            <p:nvPr/>
          </p:nvSpPr>
          <p:spPr bwMode="auto">
            <a:xfrm flipV="1">
              <a:off x="3984" y="3600"/>
              <a:ext cx="384" cy="96"/>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6" name="Line 22">
              <a:extLst>
                <a:ext uri="{FF2B5EF4-FFF2-40B4-BE49-F238E27FC236}">
                  <a16:creationId xmlns:a16="http://schemas.microsoft.com/office/drawing/2014/main" id="{C9092053-5362-46B1-AE4F-1CCF4D91F144}"/>
                </a:ext>
              </a:extLst>
            </p:cNvPr>
            <p:cNvSpPr>
              <a:spLocks noChangeShapeType="1"/>
            </p:cNvSpPr>
            <p:nvPr/>
          </p:nvSpPr>
          <p:spPr bwMode="auto">
            <a:xfrm flipV="1">
              <a:off x="3984" y="3456"/>
              <a:ext cx="336" cy="240"/>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7" name="Line 23">
              <a:extLst>
                <a:ext uri="{FF2B5EF4-FFF2-40B4-BE49-F238E27FC236}">
                  <a16:creationId xmlns:a16="http://schemas.microsoft.com/office/drawing/2014/main" id="{9B1A09E4-8E32-4D10-B378-05DDC015A653}"/>
                </a:ext>
              </a:extLst>
            </p:cNvPr>
            <p:cNvSpPr>
              <a:spLocks noChangeShapeType="1"/>
            </p:cNvSpPr>
            <p:nvPr/>
          </p:nvSpPr>
          <p:spPr bwMode="auto">
            <a:xfrm flipV="1">
              <a:off x="3984" y="3360"/>
              <a:ext cx="192" cy="336"/>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8" name="Line 24">
              <a:extLst>
                <a:ext uri="{FF2B5EF4-FFF2-40B4-BE49-F238E27FC236}">
                  <a16:creationId xmlns:a16="http://schemas.microsoft.com/office/drawing/2014/main" id="{D901587D-E298-476A-9E56-DEFF5BE5FC12}"/>
                </a:ext>
              </a:extLst>
            </p:cNvPr>
            <p:cNvSpPr>
              <a:spLocks noChangeShapeType="1"/>
            </p:cNvSpPr>
            <p:nvPr/>
          </p:nvSpPr>
          <p:spPr bwMode="auto">
            <a:xfrm flipV="1">
              <a:off x="3984" y="3312"/>
              <a:ext cx="0" cy="384"/>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89" name="Line 25">
              <a:extLst>
                <a:ext uri="{FF2B5EF4-FFF2-40B4-BE49-F238E27FC236}">
                  <a16:creationId xmlns:a16="http://schemas.microsoft.com/office/drawing/2014/main" id="{09D56083-3ECC-41D8-A9C3-CC7462A6455A}"/>
                </a:ext>
              </a:extLst>
            </p:cNvPr>
            <p:cNvSpPr>
              <a:spLocks noChangeShapeType="1"/>
            </p:cNvSpPr>
            <p:nvPr/>
          </p:nvSpPr>
          <p:spPr bwMode="auto">
            <a:xfrm flipH="1" flipV="1">
              <a:off x="3840" y="3360"/>
              <a:ext cx="144" cy="336"/>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90" name="Line 26">
              <a:extLst>
                <a:ext uri="{FF2B5EF4-FFF2-40B4-BE49-F238E27FC236}">
                  <a16:creationId xmlns:a16="http://schemas.microsoft.com/office/drawing/2014/main" id="{94A0CBFC-9A67-4646-9054-A5A530C9CF33}"/>
                </a:ext>
              </a:extLst>
            </p:cNvPr>
            <p:cNvSpPr>
              <a:spLocks noChangeShapeType="1"/>
            </p:cNvSpPr>
            <p:nvPr/>
          </p:nvSpPr>
          <p:spPr bwMode="auto">
            <a:xfrm flipH="1" flipV="1">
              <a:off x="3696" y="3456"/>
              <a:ext cx="288" cy="240"/>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04891" name="Line 27">
              <a:extLst>
                <a:ext uri="{FF2B5EF4-FFF2-40B4-BE49-F238E27FC236}">
                  <a16:creationId xmlns:a16="http://schemas.microsoft.com/office/drawing/2014/main" id="{4A1B11F4-7964-40A2-8BE0-D658406920D2}"/>
                </a:ext>
              </a:extLst>
            </p:cNvPr>
            <p:cNvSpPr>
              <a:spLocks noChangeShapeType="1"/>
            </p:cNvSpPr>
            <p:nvPr/>
          </p:nvSpPr>
          <p:spPr bwMode="auto">
            <a:xfrm flipH="1" flipV="1">
              <a:off x="3648" y="3600"/>
              <a:ext cx="336" cy="96"/>
            </a:xfrm>
            <a:prstGeom prst="line">
              <a:avLst/>
            </a:prstGeom>
            <a:noFill/>
            <a:ln w="28575">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804893" name="Object 29">
            <a:extLst>
              <a:ext uri="{FF2B5EF4-FFF2-40B4-BE49-F238E27FC236}">
                <a16:creationId xmlns:a16="http://schemas.microsoft.com/office/drawing/2014/main" id="{D40E2CE7-577D-487F-8D42-BC44EE43594D}"/>
              </a:ext>
            </a:extLst>
          </p:cNvPr>
          <p:cNvGraphicFramePr>
            <a:graphicFrameLocks noChangeAspect="1"/>
          </p:cNvGraphicFramePr>
          <p:nvPr/>
        </p:nvGraphicFramePr>
        <p:xfrm>
          <a:off x="7620000" y="4572000"/>
          <a:ext cx="981075" cy="990600"/>
        </p:xfrm>
        <a:graphic>
          <a:graphicData uri="http://schemas.openxmlformats.org/presentationml/2006/ole">
            <mc:AlternateContent xmlns:mc="http://schemas.openxmlformats.org/markup-compatibility/2006">
              <mc:Choice xmlns:v="urn:schemas-microsoft-com:vml" Requires="v">
                <p:oleObj spid="_x0000_s804899" name="Bitmap Image" r:id="rId3" imgW="2161905" imgH="2180952" progId="Paint.Picture">
                  <p:embed/>
                </p:oleObj>
              </mc:Choice>
              <mc:Fallback>
                <p:oleObj name="Bitmap Image" r:id="rId3" imgW="2161905" imgH="2180952" progId="Paint.Picture">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572000"/>
                        <a:ext cx="9810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04894" name="Rectangle 30">
            <a:extLst>
              <a:ext uri="{FF2B5EF4-FFF2-40B4-BE49-F238E27FC236}">
                <a16:creationId xmlns:a16="http://schemas.microsoft.com/office/drawing/2014/main" id="{4DFAF5D1-DBED-4BB0-AA63-B85E66FD41B9}"/>
              </a:ext>
            </a:extLst>
          </p:cNvPr>
          <p:cNvSpPr>
            <a:spLocks noChangeArrowheads="1"/>
          </p:cNvSpPr>
          <p:nvPr/>
        </p:nvSpPr>
        <p:spPr bwMode="auto">
          <a:xfrm>
            <a:off x="7467600" y="5715000"/>
            <a:ext cx="1398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0">
                <a:latin typeface="Arial" panose="020B0604020202020204" pitchFamily="34" charset="0"/>
              </a:rPr>
              <a:t>specularity</a:t>
            </a:r>
            <a:endParaRPr lang="en-GB" altLang="en-US" sz="2000" b="0">
              <a:latin typeface="Arial" panose="020B0604020202020204" pitchFamily="34" charset="0"/>
            </a:endParaRPr>
          </a:p>
        </p:txBody>
      </p:sp>
      <p:sp>
        <p:nvSpPr>
          <p:cNvPr id="804895" name="Line 31">
            <a:extLst>
              <a:ext uri="{FF2B5EF4-FFF2-40B4-BE49-F238E27FC236}">
                <a16:creationId xmlns:a16="http://schemas.microsoft.com/office/drawing/2014/main" id="{EAC8511F-8262-4496-AF4F-5488B15C0424}"/>
              </a:ext>
            </a:extLst>
          </p:cNvPr>
          <p:cNvSpPr>
            <a:spLocks noChangeShapeType="1"/>
          </p:cNvSpPr>
          <p:nvPr/>
        </p:nvSpPr>
        <p:spPr bwMode="auto">
          <a:xfrm flipV="1">
            <a:off x="8153400" y="5029200"/>
            <a:ext cx="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804896" name="Object 32">
            <a:extLst>
              <a:ext uri="{FF2B5EF4-FFF2-40B4-BE49-F238E27FC236}">
                <a16:creationId xmlns:a16="http://schemas.microsoft.com/office/drawing/2014/main" id="{3E975CED-151D-4ECB-98D9-52329BB583D9}"/>
              </a:ext>
            </a:extLst>
          </p:cNvPr>
          <p:cNvGraphicFramePr>
            <a:graphicFrameLocks noChangeAspect="1"/>
          </p:cNvGraphicFramePr>
          <p:nvPr/>
        </p:nvGraphicFramePr>
        <p:xfrm>
          <a:off x="7543800" y="3276600"/>
          <a:ext cx="1066800" cy="1022350"/>
        </p:xfrm>
        <a:graphic>
          <a:graphicData uri="http://schemas.openxmlformats.org/presentationml/2006/ole">
            <mc:AlternateContent xmlns:mc="http://schemas.openxmlformats.org/markup-compatibility/2006">
              <mc:Choice xmlns:v="urn:schemas-microsoft-com:vml" Requires="v">
                <p:oleObj spid="_x0000_s804900" name="Bitmap Image" r:id="rId5" imgW="2085714" imgH="2000000" progId="Paint.Picture">
                  <p:embed/>
                </p:oleObj>
              </mc:Choice>
              <mc:Fallback>
                <p:oleObj name="Bitmap Image" r:id="rId5" imgW="2085714" imgH="2000000" progId="Paint.Picture">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800" y="3276600"/>
                        <a:ext cx="1066800" cy="102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406" name="Rectangle 38">
            <a:extLst>
              <a:ext uri="{FF2B5EF4-FFF2-40B4-BE49-F238E27FC236}">
                <a16:creationId xmlns:a16="http://schemas.microsoft.com/office/drawing/2014/main" id="{A99AEE84-07D9-4EEB-A280-F4CEE7F36371}"/>
              </a:ext>
            </a:extLst>
          </p:cNvPr>
          <p:cNvSpPr>
            <a:spLocks noGrp="1" noChangeArrowheads="1"/>
          </p:cNvSpPr>
          <p:nvPr>
            <p:ph type="title"/>
          </p:nvPr>
        </p:nvSpPr>
        <p:spPr/>
        <p:txBody>
          <a:bodyPr/>
          <a:lstStyle/>
          <a:p>
            <a:r>
              <a:rPr lang="en-US" altLang="en-US"/>
              <a:t>The Phong</a:t>
            </a:r>
            <a:r>
              <a:rPr lang="en-IE" altLang="en-US"/>
              <a:t> Reflection Model</a:t>
            </a:r>
            <a:endParaRPr lang="en-GB" altLang="en-US"/>
          </a:p>
        </p:txBody>
      </p:sp>
      <p:sp>
        <p:nvSpPr>
          <p:cNvPr id="1210407" name="Rectangle 39">
            <a:extLst>
              <a:ext uri="{FF2B5EF4-FFF2-40B4-BE49-F238E27FC236}">
                <a16:creationId xmlns:a16="http://schemas.microsoft.com/office/drawing/2014/main" id="{AAE71B2E-1396-46CE-86BC-19AB1C3740FD}"/>
              </a:ext>
            </a:extLst>
          </p:cNvPr>
          <p:cNvSpPr>
            <a:spLocks noGrp="1" noChangeArrowheads="1"/>
          </p:cNvSpPr>
          <p:nvPr>
            <p:ph type="body" idx="1"/>
          </p:nvPr>
        </p:nvSpPr>
        <p:spPr>
          <a:xfrm>
            <a:off x="609600" y="1600200"/>
            <a:ext cx="7924800" cy="4343400"/>
          </a:xfrm>
        </p:spPr>
        <p:txBody>
          <a:bodyPr/>
          <a:lstStyle/>
          <a:p>
            <a:pPr>
              <a:lnSpc>
                <a:spcPct val="90000"/>
              </a:lnSpc>
            </a:pPr>
            <a:r>
              <a:rPr lang="en-US" altLang="en-US" sz="1600"/>
              <a:t>The Phong Illumination Model is a local illumination model and is largely an empirical model. However it is fast to compute and gives reasonably realistic results. </a:t>
            </a:r>
          </a:p>
          <a:p>
            <a:pPr>
              <a:lnSpc>
                <a:spcPct val="90000"/>
              </a:lnSpc>
            </a:pPr>
            <a:endParaRPr lang="en-US" altLang="en-US" sz="1600"/>
          </a:p>
          <a:p>
            <a:pPr>
              <a:lnSpc>
                <a:spcPct val="90000"/>
              </a:lnSpc>
            </a:pPr>
            <a:r>
              <a:rPr lang="en-US" altLang="en-US" sz="1600"/>
              <a:t>Light incident upon a surface may be reflected from a surface in two ways: </a:t>
            </a:r>
          </a:p>
          <a:p>
            <a:pPr>
              <a:lnSpc>
                <a:spcPct val="90000"/>
              </a:lnSpc>
            </a:pPr>
            <a:endParaRPr lang="en-US" altLang="en-US" sz="1600"/>
          </a:p>
          <a:p>
            <a:pPr lvl="1">
              <a:lnSpc>
                <a:spcPct val="90000"/>
              </a:lnSpc>
            </a:pPr>
            <a:r>
              <a:rPr lang="en-US" altLang="en-US" sz="1600" b="1"/>
              <a:t>Diffuse reflection</a:t>
            </a:r>
            <a:r>
              <a:rPr lang="en-US" altLang="en-US" sz="1600"/>
              <a:t>: Light incident on the surface is reflected equally in all directions and is attenuated by an amount dependent upon the physical properties of the surface. Since light is reflected equally in all directions the perceived illumination of the surface is not dependent on the position of the observer. Diffuse reflection models the light reflecting properties of matt surfaces</a:t>
            </a:r>
            <a:r>
              <a:rPr lang="en-US" altLang="en-US" sz="1400"/>
              <a:t>. </a:t>
            </a:r>
          </a:p>
          <a:p>
            <a:pPr>
              <a:lnSpc>
                <a:spcPct val="90000"/>
              </a:lnSpc>
            </a:pPr>
            <a:endParaRPr lang="en-US" altLang="en-US" sz="1600"/>
          </a:p>
          <a:p>
            <a:pPr lvl="1">
              <a:lnSpc>
                <a:spcPct val="90000"/>
              </a:lnSpc>
            </a:pPr>
            <a:r>
              <a:rPr lang="en-US" altLang="en-US" sz="1600" b="1"/>
              <a:t>Specular Reflection</a:t>
            </a:r>
            <a:r>
              <a:rPr lang="en-US" altLang="en-US" sz="1600"/>
              <a:t>: Light is reflected mainly in the direction of the reflected ray and is attenuated by an amount dependent upon the physical properties of the surface. Since the light reflected from the surface is mainly in the direction of the reflected ray the position of the observer determines the perceived illumination of the surface. Specular reflection models the light reflecting properties of shiny or mirror-like surfaces.</a:t>
            </a:r>
          </a:p>
          <a:p>
            <a:pPr>
              <a:lnSpc>
                <a:spcPct val="90000"/>
              </a:lnSpc>
            </a:pPr>
            <a:endParaRPr lang="en-US" altLang="en-US" sz="1800"/>
          </a:p>
        </p:txBody>
      </p:sp>
    </p:spTree>
  </p:cSld>
  <p:clrMapOvr>
    <a:masterClrMapping/>
  </p:clrMapOvr>
  <p:transition>
    <p:pull/>
  </p:transition>
</p:sld>
</file>

<file path=ppt/theme/theme1.xml><?xml version="1.0" encoding="utf-8"?>
<a:theme xmlns:a="http://schemas.openxmlformats.org/drawingml/2006/main" name="wiscslid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wiscslid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wiscslid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iscslid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iscslid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iscslid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iscslid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iscslid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iscslid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C:\schenney\courses\wiscslide.pot</Template>
  <TotalTime>3231</TotalTime>
  <Words>3460</Words>
  <Application>Microsoft Office PowerPoint</Application>
  <PresentationFormat>On-screen Show (4:3)</PresentationFormat>
  <Paragraphs>440</Paragraphs>
  <Slides>46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46</vt:i4>
      </vt:variant>
    </vt:vector>
  </HeadingPairs>
  <TitlesOfParts>
    <vt:vector size="55" baseType="lpstr">
      <vt:lpstr>Times New Roman</vt:lpstr>
      <vt:lpstr>Impact</vt:lpstr>
      <vt:lpstr>Arial</vt:lpstr>
      <vt:lpstr>Symbol</vt:lpstr>
      <vt:lpstr>Century Gothic</vt:lpstr>
      <vt:lpstr>wiscslide</vt:lpstr>
      <vt:lpstr>Bitmap Image</vt:lpstr>
      <vt:lpstr>Adobe Photoshop Image</vt:lpstr>
      <vt:lpstr>Microsoft Equation 3.0</vt:lpstr>
      <vt:lpstr>Lighting</vt:lpstr>
      <vt:lpstr>Rendering</vt:lpstr>
      <vt:lpstr>A Model for Lighting</vt:lpstr>
      <vt:lpstr>Illumination Variables</vt:lpstr>
      <vt:lpstr>Modelling the Light Source</vt:lpstr>
      <vt:lpstr>Light sources</vt:lpstr>
      <vt:lpstr>Reflection Model</vt:lpstr>
      <vt:lpstr>Reflection Model</vt:lpstr>
      <vt:lpstr>The Phong Reflection Model</vt:lpstr>
      <vt:lpstr>The Phong Reflection Model</vt:lpstr>
      <vt:lpstr>Ambient Reflection</vt:lpstr>
      <vt:lpstr>Diffuse Reflection</vt:lpstr>
      <vt:lpstr>Diffuse Reflection</vt:lpstr>
      <vt:lpstr>The Effect of Distance</vt:lpstr>
      <vt:lpstr>Specular Reflection</vt:lpstr>
      <vt:lpstr>Specular Reflection</vt:lpstr>
      <vt:lpstr>Specular Reflection</vt:lpstr>
      <vt:lpstr>Specular Reflection</vt:lpstr>
      <vt:lpstr>Specular Reflection</vt:lpstr>
      <vt:lpstr>Specular Highlights</vt:lpstr>
      <vt:lpstr>Ambient, Diffuse and Specular</vt:lpstr>
      <vt:lpstr>Colour</vt:lpstr>
      <vt:lpstr>Summary of the Phong Model </vt:lpstr>
      <vt:lpstr>Local Shading Models</vt:lpstr>
      <vt:lpstr>Flat Shading</vt:lpstr>
      <vt:lpstr>Flat Shading</vt:lpstr>
      <vt:lpstr>Flat Shading</vt:lpstr>
      <vt:lpstr>2D Graphics - Filling a Polygon</vt:lpstr>
      <vt:lpstr>Flat Shading</vt:lpstr>
      <vt:lpstr>Smooth Shading </vt:lpstr>
      <vt:lpstr>Smooth Shading </vt:lpstr>
      <vt:lpstr>Gouraud Shading </vt:lpstr>
      <vt:lpstr>Gouraud Shading</vt:lpstr>
      <vt:lpstr>Gouraud Shading</vt:lpstr>
      <vt:lpstr>Gouraud Shading</vt:lpstr>
      <vt:lpstr>Gouraud Shading</vt:lpstr>
      <vt:lpstr>Gouraud Shading Limitations</vt:lpstr>
      <vt:lpstr>Gouraud Limitations - Mach Bands</vt:lpstr>
      <vt:lpstr>Phong Shading</vt:lpstr>
      <vt:lpstr>Phong Shading</vt:lpstr>
      <vt:lpstr>Phong Shading</vt:lpstr>
      <vt:lpstr>Phong Shading</vt:lpstr>
      <vt:lpstr>Gouraud versus Phong</vt:lpstr>
      <vt:lpstr>Phong versus Gouraud Shading</vt:lpstr>
      <vt:lpstr>Flat, Gouraud and Phong Shading</vt:lpstr>
      <vt:lpstr>Shading Summary</vt:lpstr>
    </vt:vector>
  </TitlesOfParts>
  <Company>University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Lighting and Shading</dc:title>
  <dc:subject>CS 559 Computer Graphics</dc:subject>
  <dc:creator>Stephen Chenney</dc:creator>
  <cp:lastModifiedBy>NENY ROSMAWARNI -</cp:lastModifiedBy>
  <cp:revision>440</cp:revision>
  <dcterms:created xsi:type="dcterms:W3CDTF">2001-01-25T03:21:26Z</dcterms:created>
  <dcterms:modified xsi:type="dcterms:W3CDTF">2020-12-17T04:40:13Z</dcterms:modified>
</cp:coreProperties>
</file>