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9" r:id="rId5"/>
    <p:sldId id="260" r:id="rId6"/>
    <p:sldId id="261" r:id="rId7"/>
    <p:sldId id="262" r:id="rId8"/>
    <p:sldId id="263" r:id="rId9"/>
    <p:sldId id="264" r:id="rId10"/>
    <p:sldId id="265" r:id="rId11"/>
    <p:sldId id="266"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58"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0963" autoAdjust="0"/>
  </p:normalViewPr>
  <p:slideViewPr>
    <p:cSldViewPr snapToGrid="0">
      <p:cViewPr varScale="1">
        <p:scale>
          <a:sx n="82" d="100"/>
          <a:sy n="82" d="100"/>
        </p:scale>
        <p:origin x="89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B3838-F891-4B83-936F-6494A92F10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CED13E-34B2-41CF-8644-45327269DC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28FCF7-6980-4547-8C3E-69108A20A3C4}"/>
              </a:ext>
            </a:extLst>
          </p:cNvPr>
          <p:cNvSpPr>
            <a:spLocks noGrp="1"/>
          </p:cNvSpPr>
          <p:nvPr>
            <p:ph type="dt" sz="half" idx="10"/>
          </p:nvPr>
        </p:nvSpPr>
        <p:spPr/>
        <p:txBody>
          <a:bodyPr/>
          <a:lstStyle/>
          <a:p>
            <a:fld id="{4CE80317-FD7E-49DC-AA40-EA5602E7B7CE}" type="datetimeFigureOut">
              <a:rPr lang="en-US" smtClean="0"/>
              <a:t>9/27/2020</a:t>
            </a:fld>
            <a:endParaRPr lang="en-US"/>
          </a:p>
        </p:txBody>
      </p:sp>
      <p:sp>
        <p:nvSpPr>
          <p:cNvPr id="5" name="Footer Placeholder 4">
            <a:extLst>
              <a:ext uri="{FF2B5EF4-FFF2-40B4-BE49-F238E27FC236}">
                <a16:creationId xmlns:a16="http://schemas.microsoft.com/office/drawing/2014/main" id="{D5AD4260-86BE-4ACC-AE27-53C365B7F0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8601DA-1CD7-49F8-A463-04DC625964DF}"/>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4198181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56169-8358-4A69-9697-10D6622E32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4759E4-4E23-4512-BAE7-1AB542AEE55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E814D3-9666-405F-82AF-1D0D5B1B886F}"/>
              </a:ext>
            </a:extLst>
          </p:cNvPr>
          <p:cNvSpPr>
            <a:spLocks noGrp="1"/>
          </p:cNvSpPr>
          <p:nvPr>
            <p:ph type="dt" sz="half" idx="10"/>
          </p:nvPr>
        </p:nvSpPr>
        <p:spPr/>
        <p:txBody>
          <a:bodyPr/>
          <a:lstStyle/>
          <a:p>
            <a:fld id="{4CE80317-FD7E-49DC-AA40-EA5602E7B7CE}" type="datetimeFigureOut">
              <a:rPr lang="en-US" smtClean="0"/>
              <a:t>9/27/2020</a:t>
            </a:fld>
            <a:endParaRPr lang="en-US"/>
          </a:p>
        </p:txBody>
      </p:sp>
      <p:sp>
        <p:nvSpPr>
          <p:cNvPr id="5" name="Footer Placeholder 4">
            <a:extLst>
              <a:ext uri="{FF2B5EF4-FFF2-40B4-BE49-F238E27FC236}">
                <a16:creationId xmlns:a16="http://schemas.microsoft.com/office/drawing/2014/main" id="{DA5ED336-76C4-4204-8F5E-C9633C71CF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28B6E-9360-482C-B8D8-A1DFB96FF20E}"/>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2864205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1A42F2-88A2-42A0-9553-6BB5F96AD4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7AE9A1-9310-4AD8-8B5E-EC4D93BC03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9672D8-6EEC-4F07-AE6F-341FFF7A82E8}"/>
              </a:ext>
            </a:extLst>
          </p:cNvPr>
          <p:cNvSpPr>
            <a:spLocks noGrp="1"/>
          </p:cNvSpPr>
          <p:nvPr>
            <p:ph type="dt" sz="half" idx="10"/>
          </p:nvPr>
        </p:nvSpPr>
        <p:spPr/>
        <p:txBody>
          <a:bodyPr/>
          <a:lstStyle/>
          <a:p>
            <a:fld id="{4CE80317-FD7E-49DC-AA40-EA5602E7B7CE}" type="datetimeFigureOut">
              <a:rPr lang="en-US" smtClean="0"/>
              <a:t>9/27/2020</a:t>
            </a:fld>
            <a:endParaRPr lang="en-US"/>
          </a:p>
        </p:txBody>
      </p:sp>
      <p:sp>
        <p:nvSpPr>
          <p:cNvPr id="5" name="Footer Placeholder 4">
            <a:extLst>
              <a:ext uri="{FF2B5EF4-FFF2-40B4-BE49-F238E27FC236}">
                <a16:creationId xmlns:a16="http://schemas.microsoft.com/office/drawing/2014/main" id="{5D935B56-719B-4E00-9D14-BED379A4E5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BEA5D2-63C2-4042-84D2-DAFA6D8579DB}"/>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3736955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B3838-F891-4B83-936F-6494A92F10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CED13E-34B2-41CF-8644-45327269DC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28FCF7-6980-4547-8C3E-69108A20A3C4}"/>
              </a:ext>
            </a:extLst>
          </p:cNvPr>
          <p:cNvSpPr>
            <a:spLocks noGrp="1"/>
          </p:cNvSpPr>
          <p:nvPr>
            <p:ph type="dt" sz="half" idx="10"/>
          </p:nvPr>
        </p:nvSpPr>
        <p:spPr/>
        <p:txBody>
          <a:bodyPr/>
          <a:lstStyle/>
          <a:p>
            <a:fld id="{C2395190-2CC2-438E-B81D-B327B2F54F3E}" type="datetime1">
              <a:rPr lang="en-US" smtClean="0"/>
              <a:t>9/27/2020</a:t>
            </a:fld>
            <a:endParaRPr lang="en-US"/>
          </a:p>
        </p:txBody>
      </p:sp>
      <p:sp>
        <p:nvSpPr>
          <p:cNvPr id="5" name="Footer Placeholder 4">
            <a:extLst>
              <a:ext uri="{FF2B5EF4-FFF2-40B4-BE49-F238E27FC236}">
                <a16:creationId xmlns:a16="http://schemas.microsoft.com/office/drawing/2014/main" id="{D5AD4260-86BE-4ACC-AE27-53C365B7F01B}"/>
              </a:ext>
            </a:extLst>
          </p:cNvPr>
          <p:cNvSpPr>
            <a:spLocks noGrp="1"/>
          </p:cNvSpPr>
          <p:nvPr>
            <p:ph type="ftr" sz="quarter" idx="11"/>
          </p:nvPr>
        </p:nvSpPr>
        <p:spPr/>
        <p:txBody>
          <a:bodyPr/>
          <a:lstStyle/>
          <a:p>
            <a:r>
              <a:rPr lang="en-US"/>
              <a:t>Neny Rosmawarni Arsip</a:t>
            </a:r>
          </a:p>
        </p:txBody>
      </p:sp>
      <p:sp>
        <p:nvSpPr>
          <p:cNvPr id="6" name="Slide Number Placeholder 5">
            <a:extLst>
              <a:ext uri="{FF2B5EF4-FFF2-40B4-BE49-F238E27FC236}">
                <a16:creationId xmlns:a16="http://schemas.microsoft.com/office/drawing/2014/main" id="{358601DA-1CD7-49F8-A463-04DC625964DF}"/>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3839681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E3909-630E-456F-9F68-F5805ECE56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2EF3B4-FD49-40AE-BE96-8F7F1B9F837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DCE6F6-E76D-43BF-982A-77EFD08201B1}"/>
              </a:ext>
            </a:extLst>
          </p:cNvPr>
          <p:cNvSpPr>
            <a:spLocks noGrp="1"/>
          </p:cNvSpPr>
          <p:nvPr>
            <p:ph type="dt" sz="half" idx="10"/>
          </p:nvPr>
        </p:nvSpPr>
        <p:spPr/>
        <p:txBody>
          <a:bodyPr/>
          <a:lstStyle/>
          <a:p>
            <a:fld id="{CD3A5203-53B5-4DBE-9328-5CF34C299AE4}" type="datetime1">
              <a:rPr lang="en-US" smtClean="0"/>
              <a:t>9/27/2020</a:t>
            </a:fld>
            <a:endParaRPr lang="en-US"/>
          </a:p>
        </p:txBody>
      </p:sp>
      <p:sp>
        <p:nvSpPr>
          <p:cNvPr id="5" name="Footer Placeholder 4">
            <a:extLst>
              <a:ext uri="{FF2B5EF4-FFF2-40B4-BE49-F238E27FC236}">
                <a16:creationId xmlns:a16="http://schemas.microsoft.com/office/drawing/2014/main" id="{6D05A4B3-BDDD-4E5C-8D14-AADDBDEA5108}"/>
              </a:ext>
            </a:extLst>
          </p:cNvPr>
          <p:cNvSpPr>
            <a:spLocks noGrp="1"/>
          </p:cNvSpPr>
          <p:nvPr>
            <p:ph type="ftr" sz="quarter" idx="11"/>
          </p:nvPr>
        </p:nvSpPr>
        <p:spPr/>
        <p:txBody>
          <a:bodyPr/>
          <a:lstStyle/>
          <a:p>
            <a:r>
              <a:rPr lang="en-US"/>
              <a:t>Neny Rosmawarni Arsip</a:t>
            </a:r>
          </a:p>
        </p:txBody>
      </p:sp>
      <p:sp>
        <p:nvSpPr>
          <p:cNvPr id="6" name="Slide Number Placeholder 5">
            <a:extLst>
              <a:ext uri="{FF2B5EF4-FFF2-40B4-BE49-F238E27FC236}">
                <a16:creationId xmlns:a16="http://schemas.microsoft.com/office/drawing/2014/main" id="{FE7BB5AC-F22A-47F8-A29A-71BBC4066A9C}"/>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2684182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6EFF-ECB3-4208-90D7-FAE9ABBC3B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EFA505-FC89-4E42-81C7-721B7BC6B1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0334255-3327-41D6-A707-43CCD1278FCE}"/>
              </a:ext>
            </a:extLst>
          </p:cNvPr>
          <p:cNvSpPr>
            <a:spLocks noGrp="1"/>
          </p:cNvSpPr>
          <p:nvPr>
            <p:ph type="dt" sz="half" idx="10"/>
          </p:nvPr>
        </p:nvSpPr>
        <p:spPr/>
        <p:txBody>
          <a:bodyPr/>
          <a:lstStyle/>
          <a:p>
            <a:fld id="{1B140872-0823-4321-9689-B33E27FB6A5A}" type="datetime1">
              <a:rPr lang="en-US" smtClean="0"/>
              <a:t>9/27/2020</a:t>
            </a:fld>
            <a:endParaRPr lang="en-US"/>
          </a:p>
        </p:txBody>
      </p:sp>
      <p:sp>
        <p:nvSpPr>
          <p:cNvPr id="5" name="Footer Placeholder 4">
            <a:extLst>
              <a:ext uri="{FF2B5EF4-FFF2-40B4-BE49-F238E27FC236}">
                <a16:creationId xmlns:a16="http://schemas.microsoft.com/office/drawing/2014/main" id="{ED3FDC62-EBDF-4FFB-AB84-4831093C5366}"/>
              </a:ext>
            </a:extLst>
          </p:cNvPr>
          <p:cNvSpPr>
            <a:spLocks noGrp="1"/>
          </p:cNvSpPr>
          <p:nvPr>
            <p:ph type="ftr" sz="quarter" idx="11"/>
          </p:nvPr>
        </p:nvSpPr>
        <p:spPr/>
        <p:txBody>
          <a:bodyPr/>
          <a:lstStyle/>
          <a:p>
            <a:r>
              <a:rPr lang="en-US"/>
              <a:t>Neny Rosmawarni Arsip</a:t>
            </a:r>
          </a:p>
        </p:txBody>
      </p:sp>
      <p:sp>
        <p:nvSpPr>
          <p:cNvPr id="6" name="Slide Number Placeholder 5">
            <a:extLst>
              <a:ext uri="{FF2B5EF4-FFF2-40B4-BE49-F238E27FC236}">
                <a16:creationId xmlns:a16="http://schemas.microsoft.com/office/drawing/2014/main" id="{98D63451-86BA-441A-9245-D3DFEAF0F863}"/>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2697107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94C6-6159-44A6-B348-7D945B23AD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480C7E-1980-4C65-8EB6-BDB8C0AD95F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BCAA11-54BC-498A-AA07-3CA9CEBC0DC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541179-24F2-418B-8850-89445FD831DF}"/>
              </a:ext>
            </a:extLst>
          </p:cNvPr>
          <p:cNvSpPr>
            <a:spLocks noGrp="1"/>
          </p:cNvSpPr>
          <p:nvPr>
            <p:ph type="dt" sz="half" idx="10"/>
          </p:nvPr>
        </p:nvSpPr>
        <p:spPr/>
        <p:txBody>
          <a:bodyPr/>
          <a:lstStyle/>
          <a:p>
            <a:fld id="{13B0FC5A-74E2-4E7C-BCFD-05C435C0801F}" type="datetime1">
              <a:rPr lang="en-US" smtClean="0"/>
              <a:t>9/27/2020</a:t>
            </a:fld>
            <a:endParaRPr lang="en-US"/>
          </a:p>
        </p:txBody>
      </p:sp>
      <p:sp>
        <p:nvSpPr>
          <p:cNvPr id="6" name="Footer Placeholder 5">
            <a:extLst>
              <a:ext uri="{FF2B5EF4-FFF2-40B4-BE49-F238E27FC236}">
                <a16:creationId xmlns:a16="http://schemas.microsoft.com/office/drawing/2014/main" id="{E27FEC1D-9A62-44EF-BBD1-EEE1FD92F592}"/>
              </a:ext>
            </a:extLst>
          </p:cNvPr>
          <p:cNvSpPr>
            <a:spLocks noGrp="1"/>
          </p:cNvSpPr>
          <p:nvPr>
            <p:ph type="ftr" sz="quarter" idx="11"/>
          </p:nvPr>
        </p:nvSpPr>
        <p:spPr/>
        <p:txBody>
          <a:bodyPr/>
          <a:lstStyle/>
          <a:p>
            <a:r>
              <a:rPr lang="en-US"/>
              <a:t>Neny Rosmawarni Arsip</a:t>
            </a:r>
          </a:p>
        </p:txBody>
      </p:sp>
      <p:sp>
        <p:nvSpPr>
          <p:cNvPr id="7" name="Slide Number Placeholder 6">
            <a:extLst>
              <a:ext uri="{FF2B5EF4-FFF2-40B4-BE49-F238E27FC236}">
                <a16:creationId xmlns:a16="http://schemas.microsoft.com/office/drawing/2014/main" id="{08A0A18D-00F0-46AA-8C5C-89258A267C77}"/>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2451427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33594-BE42-41F8-B748-45B0DCBFC6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12A2B4-24BB-4893-B14F-90DB57D418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6191C76-25EF-4C1D-8677-A79C74EF327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399D87-8451-4571-AD6D-745AC96E91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5F2DD7-F203-4FA7-8D08-2C5EB055F9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35CA0C-52B4-4DFA-A697-D8B40A54126F}"/>
              </a:ext>
            </a:extLst>
          </p:cNvPr>
          <p:cNvSpPr>
            <a:spLocks noGrp="1"/>
          </p:cNvSpPr>
          <p:nvPr>
            <p:ph type="dt" sz="half" idx="10"/>
          </p:nvPr>
        </p:nvSpPr>
        <p:spPr/>
        <p:txBody>
          <a:bodyPr/>
          <a:lstStyle/>
          <a:p>
            <a:fld id="{BFA3E455-C21F-49D9-BAF2-6A7D8A8C2F01}" type="datetime1">
              <a:rPr lang="en-US" smtClean="0"/>
              <a:t>9/27/2020</a:t>
            </a:fld>
            <a:endParaRPr lang="en-US"/>
          </a:p>
        </p:txBody>
      </p:sp>
      <p:sp>
        <p:nvSpPr>
          <p:cNvPr id="8" name="Footer Placeholder 7">
            <a:extLst>
              <a:ext uri="{FF2B5EF4-FFF2-40B4-BE49-F238E27FC236}">
                <a16:creationId xmlns:a16="http://schemas.microsoft.com/office/drawing/2014/main" id="{17680016-8BB4-4253-AE11-A8CC29C807D5}"/>
              </a:ext>
            </a:extLst>
          </p:cNvPr>
          <p:cNvSpPr>
            <a:spLocks noGrp="1"/>
          </p:cNvSpPr>
          <p:nvPr>
            <p:ph type="ftr" sz="quarter" idx="11"/>
          </p:nvPr>
        </p:nvSpPr>
        <p:spPr/>
        <p:txBody>
          <a:bodyPr/>
          <a:lstStyle/>
          <a:p>
            <a:r>
              <a:rPr lang="en-US"/>
              <a:t>Neny Rosmawarni Arsip</a:t>
            </a:r>
          </a:p>
        </p:txBody>
      </p:sp>
      <p:sp>
        <p:nvSpPr>
          <p:cNvPr id="9" name="Slide Number Placeholder 8">
            <a:extLst>
              <a:ext uri="{FF2B5EF4-FFF2-40B4-BE49-F238E27FC236}">
                <a16:creationId xmlns:a16="http://schemas.microsoft.com/office/drawing/2014/main" id="{F95D6005-07CB-481B-8B36-71ABF7CC4452}"/>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1929686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60571-1C1A-41EA-85CC-C15519B8FC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B6C0B2-3E3A-4917-A4DB-1F3D59A43ACA}"/>
              </a:ext>
            </a:extLst>
          </p:cNvPr>
          <p:cNvSpPr>
            <a:spLocks noGrp="1"/>
          </p:cNvSpPr>
          <p:nvPr>
            <p:ph type="dt" sz="half" idx="10"/>
          </p:nvPr>
        </p:nvSpPr>
        <p:spPr/>
        <p:txBody>
          <a:bodyPr/>
          <a:lstStyle/>
          <a:p>
            <a:fld id="{B3009F29-A913-4EEC-A02B-91595ACE2D06}" type="datetime1">
              <a:rPr lang="en-US" smtClean="0"/>
              <a:t>9/27/2020</a:t>
            </a:fld>
            <a:endParaRPr lang="en-US"/>
          </a:p>
        </p:txBody>
      </p:sp>
      <p:sp>
        <p:nvSpPr>
          <p:cNvPr id="4" name="Footer Placeholder 3">
            <a:extLst>
              <a:ext uri="{FF2B5EF4-FFF2-40B4-BE49-F238E27FC236}">
                <a16:creationId xmlns:a16="http://schemas.microsoft.com/office/drawing/2014/main" id="{719A3118-BC49-4F53-8557-856E65F72529}"/>
              </a:ext>
            </a:extLst>
          </p:cNvPr>
          <p:cNvSpPr>
            <a:spLocks noGrp="1"/>
          </p:cNvSpPr>
          <p:nvPr>
            <p:ph type="ftr" sz="quarter" idx="11"/>
          </p:nvPr>
        </p:nvSpPr>
        <p:spPr/>
        <p:txBody>
          <a:bodyPr/>
          <a:lstStyle/>
          <a:p>
            <a:r>
              <a:rPr lang="en-US"/>
              <a:t>Neny Rosmawarni Arsip</a:t>
            </a:r>
          </a:p>
        </p:txBody>
      </p:sp>
      <p:sp>
        <p:nvSpPr>
          <p:cNvPr id="5" name="Slide Number Placeholder 4">
            <a:extLst>
              <a:ext uri="{FF2B5EF4-FFF2-40B4-BE49-F238E27FC236}">
                <a16:creationId xmlns:a16="http://schemas.microsoft.com/office/drawing/2014/main" id="{5E8C23E6-95D3-487D-8295-F94A91B26249}"/>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7620202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9942C6-8CAD-4E2C-BC53-99C9A3EB1A43}"/>
              </a:ext>
            </a:extLst>
          </p:cNvPr>
          <p:cNvSpPr>
            <a:spLocks noGrp="1"/>
          </p:cNvSpPr>
          <p:nvPr>
            <p:ph type="dt" sz="half" idx="10"/>
          </p:nvPr>
        </p:nvSpPr>
        <p:spPr/>
        <p:txBody>
          <a:bodyPr/>
          <a:lstStyle/>
          <a:p>
            <a:fld id="{9023E43C-5301-4AA3-8DDA-709DB992FD58}" type="datetime1">
              <a:rPr lang="en-US" smtClean="0"/>
              <a:t>9/27/2020</a:t>
            </a:fld>
            <a:endParaRPr lang="en-US"/>
          </a:p>
        </p:txBody>
      </p:sp>
      <p:sp>
        <p:nvSpPr>
          <p:cNvPr id="3" name="Footer Placeholder 2">
            <a:extLst>
              <a:ext uri="{FF2B5EF4-FFF2-40B4-BE49-F238E27FC236}">
                <a16:creationId xmlns:a16="http://schemas.microsoft.com/office/drawing/2014/main" id="{B9705059-1B62-4AA4-B9CD-39BB3CF0F7B4}"/>
              </a:ext>
            </a:extLst>
          </p:cNvPr>
          <p:cNvSpPr>
            <a:spLocks noGrp="1"/>
          </p:cNvSpPr>
          <p:nvPr>
            <p:ph type="ftr" sz="quarter" idx="11"/>
          </p:nvPr>
        </p:nvSpPr>
        <p:spPr/>
        <p:txBody>
          <a:bodyPr/>
          <a:lstStyle/>
          <a:p>
            <a:r>
              <a:rPr lang="en-US"/>
              <a:t>Neny Rosmawarni Arsip</a:t>
            </a:r>
          </a:p>
        </p:txBody>
      </p:sp>
      <p:sp>
        <p:nvSpPr>
          <p:cNvPr id="4" name="Slide Number Placeholder 3">
            <a:extLst>
              <a:ext uri="{FF2B5EF4-FFF2-40B4-BE49-F238E27FC236}">
                <a16:creationId xmlns:a16="http://schemas.microsoft.com/office/drawing/2014/main" id="{6DA1679C-4D0A-4650-9BAE-6E9F5B9DA659}"/>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19058212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FE321-2D0C-4C1C-B92E-73ACB192EA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E74645-5291-46D3-B30B-C5089F326D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CCA453-8F5F-4C9A-AD53-EF18BBB6D6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17F9C77-C369-451E-8775-253273F3DB5E}"/>
              </a:ext>
            </a:extLst>
          </p:cNvPr>
          <p:cNvSpPr>
            <a:spLocks noGrp="1"/>
          </p:cNvSpPr>
          <p:nvPr>
            <p:ph type="dt" sz="half" idx="10"/>
          </p:nvPr>
        </p:nvSpPr>
        <p:spPr/>
        <p:txBody>
          <a:bodyPr/>
          <a:lstStyle/>
          <a:p>
            <a:fld id="{3C2E3E71-BA96-47F4-BD85-D0E5C30B0B6D}" type="datetime1">
              <a:rPr lang="en-US" smtClean="0"/>
              <a:t>9/27/2020</a:t>
            </a:fld>
            <a:endParaRPr lang="en-US"/>
          </a:p>
        </p:txBody>
      </p:sp>
      <p:sp>
        <p:nvSpPr>
          <p:cNvPr id="6" name="Footer Placeholder 5">
            <a:extLst>
              <a:ext uri="{FF2B5EF4-FFF2-40B4-BE49-F238E27FC236}">
                <a16:creationId xmlns:a16="http://schemas.microsoft.com/office/drawing/2014/main" id="{5FB0ADC2-D4C9-4643-8E48-6A3AE2B8AF89}"/>
              </a:ext>
            </a:extLst>
          </p:cNvPr>
          <p:cNvSpPr>
            <a:spLocks noGrp="1"/>
          </p:cNvSpPr>
          <p:nvPr>
            <p:ph type="ftr" sz="quarter" idx="11"/>
          </p:nvPr>
        </p:nvSpPr>
        <p:spPr/>
        <p:txBody>
          <a:bodyPr/>
          <a:lstStyle/>
          <a:p>
            <a:r>
              <a:rPr lang="en-US"/>
              <a:t>Neny Rosmawarni Arsip</a:t>
            </a:r>
          </a:p>
        </p:txBody>
      </p:sp>
      <p:sp>
        <p:nvSpPr>
          <p:cNvPr id="7" name="Slide Number Placeholder 6">
            <a:extLst>
              <a:ext uri="{FF2B5EF4-FFF2-40B4-BE49-F238E27FC236}">
                <a16:creationId xmlns:a16="http://schemas.microsoft.com/office/drawing/2014/main" id="{D695FB7B-5BFA-4CBB-ACD3-32E88D7E6807}"/>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72821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E3909-630E-456F-9F68-F5805ECE56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2EF3B4-FD49-40AE-BE96-8F7F1B9F837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DCE6F6-E76D-43BF-982A-77EFD08201B1}"/>
              </a:ext>
            </a:extLst>
          </p:cNvPr>
          <p:cNvSpPr>
            <a:spLocks noGrp="1"/>
          </p:cNvSpPr>
          <p:nvPr>
            <p:ph type="dt" sz="half" idx="10"/>
          </p:nvPr>
        </p:nvSpPr>
        <p:spPr/>
        <p:txBody>
          <a:bodyPr/>
          <a:lstStyle/>
          <a:p>
            <a:fld id="{4CE80317-FD7E-49DC-AA40-EA5602E7B7CE}" type="datetimeFigureOut">
              <a:rPr lang="en-US" smtClean="0"/>
              <a:t>9/27/2020</a:t>
            </a:fld>
            <a:endParaRPr lang="en-US"/>
          </a:p>
        </p:txBody>
      </p:sp>
      <p:sp>
        <p:nvSpPr>
          <p:cNvPr id="5" name="Footer Placeholder 4">
            <a:extLst>
              <a:ext uri="{FF2B5EF4-FFF2-40B4-BE49-F238E27FC236}">
                <a16:creationId xmlns:a16="http://schemas.microsoft.com/office/drawing/2014/main" id="{6D05A4B3-BDDD-4E5C-8D14-AADDBDEA5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BB5AC-F22A-47F8-A29A-71BBC4066A9C}"/>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3775408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446A-976F-4C00-8FE4-C92F7A45EB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CB169D-C914-4DE8-87EA-20C32F0C47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708C8C-6ED6-4F42-B277-32800D4246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CA1058-DD5D-498C-BC68-7C790DD8DE8B}"/>
              </a:ext>
            </a:extLst>
          </p:cNvPr>
          <p:cNvSpPr>
            <a:spLocks noGrp="1"/>
          </p:cNvSpPr>
          <p:nvPr>
            <p:ph type="dt" sz="half" idx="10"/>
          </p:nvPr>
        </p:nvSpPr>
        <p:spPr/>
        <p:txBody>
          <a:bodyPr/>
          <a:lstStyle/>
          <a:p>
            <a:fld id="{5B9130C4-5153-457A-962A-9073ED1C39DE}" type="datetime1">
              <a:rPr lang="en-US" smtClean="0"/>
              <a:t>9/27/2020</a:t>
            </a:fld>
            <a:endParaRPr lang="en-US"/>
          </a:p>
        </p:txBody>
      </p:sp>
      <p:sp>
        <p:nvSpPr>
          <p:cNvPr id="6" name="Footer Placeholder 5">
            <a:extLst>
              <a:ext uri="{FF2B5EF4-FFF2-40B4-BE49-F238E27FC236}">
                <a16:creationId xmlns:a16="http://schemas.microsoft.com/office/drawing/2014/main" id="{6712A07A-E78E-40C3-A6E7-AB7167E97E9C}"/>
              </a:ext>
            </a:extLst>
          </p:cNvPr>
          <p:cNvSpPr>
            <a:spLocks noGrp="1"/>
          </p:cNvSpPr>
          <p:nvPr>
            <p:ph type="ftr" sz="quarter" idx="11"/>
          </p:nvPr>
        </p:nvSpPr>
        <p:spPr/>
        <p:txBody>
          <a:bodyPr/>
          <a:lstStyle/>
          <a:p>
            <a:r>
              <a:rPr lang="en-US"/>
              <a:t>Neny Rosmawarni Arsip</a:t>
            </a:r>
          </a:p>
        </p:txBody>
      </p:sp>
      <p:sp>
        <p:nvSpPr>
          <p:cNvPr id="7" name="Slide Number Placeholder 6">
            <a:extLst>
              <a:ext uri="{FF2B5EF4-FFF2-40B4-BE49-F238E27FC236}">
                <a16:creationId xmlns:a16="http://schemas.microsoft.com/office/drawing/2014/main" id="{A5DFFBC3-7963-45E9-9476-8137A08C6888}"/>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1793781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56169-8358-4A69-9697-10D6622E32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4759E4-4E23-4512-BAE7-1AB542AEE55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E814D3-9666-405F-82AF-1D0D5B1B886F}"/>
              </a:ext>
            </a:extLst>
          </p:cNvPr>
          <p:cNvSpPr>
            <a:spLocks noGrp="1"/>
          </p:cNvSpPr>
          <p:nvPr>
            <p:ph type="dt" sz="half" idx="10"/>
          </p:nvPr>
        </p:nvSpPr>
        <p:spPr/>
        <p:txBody>
          <a:bodyPr/>
          <a:lstStyle/>
          <a:p>
            <a:fld id="{207D1F36-BEEB-4C9A-85A8-57657C1F4B7D}" type="datetime1">
              <a:rPr lang="en-US" smtClean="0"/>
              <a:t>9/27/2020</a:t>
            </a:fld>
            <a:endParaRPr lang="en-US"/>
          </a:p>
        </p:txBody>
      </p:sp>
      <p:sp>
        <p:nvSpPr>
          <p:cNvPr id="5" name="Footer Placeholder 4">
            <a:extLst>
              <a:ext uri="{FF2B5EF4-FFF2-40B4-BE49-F238E27FC236}">
                <a16:creationId xmlns:a16="http://schemas.microsoft.com/office/drawing/2014/main" id="{DA5ED336-76C4-4204-8F5E-C9633C71CFD0}"/>
              </a:ext>
            </a:extLst>
          </p:cNvPr>
          <p:cNvSpPr>
            <a:spLocks noGrp="1"/>
          </p:cNvSpPr>
          <p:nvPr>
            <p:ph type="ftr" sz="quarter" idx="11"/>
          </p:nvPr>
        </p:nvSpPr>
        <p:spPr/>
        <p:txBody>
          <a:bodyPr/>
          <a:lstStyle/>
          <a:p>
            <a:r>
              <a:rPr lang="en-US"/>
              <a:t>Neny Rosmawarni Arsip</a:t>
            </a:r>
          </a:p>
        </p:txBody>
      </p:sp>
      <p:sp>
        <p:nvSpPr>
          <p:cNvPr id="6" name="Slide Number Placeholder 5">
            <a:extLst>
              <a:ext uri="{FF2B5EF4-FFF2-40B4-BE49-F238E27FC236}">
                <a16:creationId xmlns:a16="http://schemas.microsoft.com/office/drawing/2014/main" id="{D7628B6E-9360-482C-B8D8-A1DFB96FF20E}"/>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25582036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1A42F2-88A2-42A0-9553-6BB5F96AD4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7AE9A1-9310-4AD8-8B5E-EC4D93BC03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9672D8-6EEC-4F07-AE6F-341FFF7A82E8}"/>
              </a:ext>
            </a:extLst>
          </p:cNvPr>
          <p:cNvSpPr>
            <a:spLocks noGrp="1"/>
          </p:cNvSpPr>
          <p:nvPr>
            <p:ph type="dt" sz="half" idx="10"/>
          </p:nvPr>
        </p:nvSpPr>
        <p:spPr/>
        <p:txBody>
          <a:bodyPr/>
          <a:lstStyle/>
          <a:p>
            <a:fld id="{9AE4C77C-18FF-442A-8F3D-3A95777CCB3F}" type="datetime1">
              <a:rPr lang="en-US" smtClean="0"/>
              <a:t>9/27/2020</a:t>
            </a:fld>
            <a:endParaRPr lang="en-US"/>
          </a:p>
        </p:txBody>
      </p:sp>
      <p:sp>
        <p:nvSpPr>
          <p:cNvPr id="5" name="Footer Placeholder 4">
            <a:extLst>
              <a:ext uri="{FF2B5EF4-FFF2-40B4-BE49-F238E27FC236}">
                <a16:creationId xmlns:a16="http://schemas.microsoft.com/office/drawing/2014/main" id="{5D935B56-719B-4E00-9D14-BED379A4E512}"/>
              </a:ext>
            </a:extLst>
          </p:cNvPr>
          <p:cNvSpPr>
            <a:spLocks noGrp="1"/>
          </p:cNvSpPr>
          <p:nvPr>
            <p:ph type="ftr" sz="quarter" idx="11"/>
          </p:nvPr>
        </p:nvSpPr>
        <p:spPr/>
        <p:txBody>
          <a:bodyPr/>
          <a:lstStyle/>
          <a:p>
            <a:r>
              <a:rPr lang="en-US"/>
              <a:t>Neny Rosmawarni Arsip</a:t>
            </a:r>
          </a:p>
        </p:txBody>
      </p:sp>
      <p:sp>
        <p:nvSpPr>
          <p:cNvPr id="6" name="Slide Number Placeholder 5">
            <a:extLst>
              <a:ext uri="{FF2B5EF4-FFF2-40B4-BE49-F238E27FC236}">
                <a16:creationId xmlns:a16="http://schemas.microsoft.com/office/drawing/2014/main" id="{50BEA5D2-63C2-4042-84D2-DAFA6D8579DB}"/>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391465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66EFF-ECB3-4208-90D7-FAE9ABBC3B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EFA505-FC89-4E42-81C7-721B7BC6B1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0334255-3327-41D6-A707-43CCD1278FCE}"/>
              </a:ext>
            </a:extLst>
          </p:cNvPr>
          <p:cNvSpPr>
            <a:spLocks noGrp="1"/>
          </p:cNvSpPr>
          <p:nvPr>
            <p:ph type="dt" sz="half" idx="10"/>
          </p:nvPr>
        </p:nvSpPr>
        <p:spPr/>
        <p:txBody>
          <a:bodyPr/>
          <a:lstStyle/>
          <a:p>
            <a:fld id="{4CE80317-FD7E-49DC-AA40-EA5602E7B7CE}" type="datetimeFigureOut">
              <a:rPr lang="en-US" smtClean="0"/>
              <a:t>9/27/2020</a:t>
            </a:fld>
            <a:endParaRPr lang="en-US"/>
          </a:p>
        </p:txBody>
      </p:sp>
      <p:sp>
        <p:nvSpPr>
          <p:cNvPr id="5" name="Footer Placeholder 4">
            <a:extLst>
              <a:ext uri="{FF2B5EF4-FFF2-40B4-BE49-F238E27FC236}">
                <a16:creationId xmlns:a16="http://schemas.microsoft.com/office/drawing/2014/main" id="{ED3FDC62-EBDF-4FFB-AB84-4831093C53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D63451-86BA-441A-9245-D3DFEAF0F863}"/>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3590389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94C6-6159-44A6-B348-7D945B23AD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480C7E-1980-4C65-8EB6-BDB8C0AD95F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BCAA11-54BC-498A-AA07-3CA9CEBC0DC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541179-24F2-418B-8850-89445FD831DF}"/>
              </a:ext>
            </a:extLst>
          </p:cNvPr>
          <p:cNvSpPr>
            <a:spLocks noGrp="1"/>
          </p:cNvSpPr>
          <p:nvPr>
            <p:ph type="dt" sz="half" idx="10"/>
          </p:nvPr>
        </p:nvSpPr>
        <p:spPr/>
        <p:txBody>
          <a:bodyPr/>
          <a:lstStyle/>
          <a:p>
            <a:fld id="{4CE80317-FD7E-49DC-AA40-EA5602E7B7CE}" type="datetimeFigureOut">
              <a:rPr lang="en-US" smtClean="0"/>
              <a:t>9/27/2020</a:t>
            </a:fld>
            <a:endParaRPr lang="en-US"/>
          </a:p>
        </p:txBody>
      </p:sp>
      <p:sp>
        <p:nvSpPr>
          <p:cNvPr id="6" name="Footer Placeholder 5">
            <a:extLst>
              <a:ext uri="{FF2B5EF4-FFF2-40B4-BE49-F238E27FC236}">
                <a16:creationId xmlns:a16="http://schemas.microsoft.com/office/drawing/2014/main" id="{E27FEC1D-9A62-44EF-BBD1-EEE1FD92F5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A0A18D-00F0-46AA-8C5C-89258A267C77}"/>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4229818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33594-BE42-41F8-B748-45B0DCBFC6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12A2B4-24BB-4893-B14F-90DB57D418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6191C76-25EF-4C1D-8677-A79C74EF327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399D87-8451-4571-AD6D-745AC96E91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5F2DD7-F203-4FA7-8D08-2C5EB055F9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35CA0C-52B4-4DFA-A697-D8B40A54126F}"/>
              </a:ext>
            </a:extLst>
          </p:cNvPr>
          <p:cNvSpPr>
            <a:spLocks noGrp="1"/>
          </p:cNvSpPr>
          <p:nvPr>
            <p:ph type="dt" sz="half" idx="10"/>
          </p:nvPr>
        </p:nvSpPr>
        <p:spPr/>
        <p:txBody>
          <a:bodyPr/>
          <a:lstStyle/>
          <a:p>
            <a:fld id="{4CE80317-FD7E-49DC-AA40-EA5602E7B7CE}" type="datetimeFigureOut">
              <a:rPr lang="en-US" smtClean="0"/>
              <a:t>9/27/2020</a:t>
            </a:fld>
            <a:endParaRPr lang="en-US"/>
          </a:p>
        </p:txBody>
      </p:sp>
      <p:sp>
        <p:nvSpPr>
          <p:cNvPr id="8" name="Footer Placeholder 7">
            <a:extLst>
              <a:ext uri="{FF2B5EF4-FFF2-40B4-BE49-F238E27FC236}">
                <a16:creationId xmlns:a16="http://schemas.microsoft.com/office/drawing/2014/main" id="{17680016-8BB4-4253-AE11-A8CC29C807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5D6005-07CB-481B-8B36-71ABF7CC4452}"/>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4109435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60571-1C1A-41EA-85CC-C15519B8FC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B6C0B2-3E3A-4917-A4DB-1F3D59A43ACA}"/>
              </a:ext>
            </a:extLst>
          </p:cNvPr>
          <p:cNvSpPr>
            <a:spLocks noGrp="1"/>
          </p:cNvSpPr>
          <p:nvPr>
            <p:ph type="dt" sz="half" idx="10"/>
          </p:nvPr>
        </p:nvSpPr>
        <p:spPr/>
        <p:txBody>
          <a:bodyPr/>
          <a:lstStyle/>
          <a:p>
            <a:fld id="{4CE80317-FD7E-49DC-AA40-EA5602E7B7CE}" type="datetimeFigureOut">
              <a:rPr lang="en-US" smtClean="0"/>
              <a:t>9/27/2020</a:t>
            </a:fld>
            <a:endParaRPr lang="en-US"/>
          </a:p>
        </p:txBody>
      </p:sp>
      <p:sp>
        <p:nvSpPr>
          <p:cNvPr id="4" name="Footer Placeholder 3">
            <a:extLst>
              <a:ext uri="{FF2B5EF4-FFF2-40B4-BE49-F238E27FC236}">
                <a16:creationId xmlns:a16="http://schemas.microsoft.com/office/drawing/2014/main" id="{719A3118-BC49-4F53-8557-856E65F725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8C23E6-95D3-487D-8295-F94A91B26249}"/>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1219635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9942C6-8CAD-4E2C-BC53-99C9A3EB1A43}"/>
              </a:ext>
            </a:extLst>
          </p:cNvPr>
          <p:cNvSpPr>
            <a:spLocks noGrp="1"/>
          </p:cNvSpPr>
          <p:nvPr>
            <p:ph type="dt" sz="half" idx="10"/>
          </p:nvPr>
        </p:nvSpPr>
        <p:spPr/>
        <p:txBody>
          <a:bodyPr/>
          <a:lstStyle/>
          <a:p>
            <a:fld id="{4CE80317-FD7E-49DC-AA40-EA5602E7B7CE}" type="datetimeFigureOut">
              <a:rPr lang="en-US" smtClean="0"/>
              <a:t>9/27/2020</a:t>
            </a:fld>
            <a:endParaRPr lang="en-US"/>
          </a:p>
        </p:txBody>
      </p:sp>
      <p:sp>
        <p:nvSpPr>
          <p:cNvPr id="3" name="Footer Placeholder 2">
            <a:extLst>
              <a:ext uri="{FF2B5EF4-FFF2-40B4-BE49-F238E27FC236}">
                <a16:creationId xmlns:a16="http://schemas.microsoft.com/office/drawing/2014/main" id="{B9705059-1B62-4AA4-B9CD-39BB3CF0F7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A1679C-4D0A-4650-9BAE-6E9F5B9DA659}"/>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54980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FE321-2D0C-4C1C-B92E-73ACB192EA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E74645-5291-46D3-B30B-C5089F326D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CCA453-8F5F-4C9A-AD53-EF18BBB6D6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17F9C77-C369-451E-8775-253273F3DB5E}"/>
              </a:ext>
            </a:extLst>
          </p:cNvPr>
          <p:cNvSpPr>
            <a:spLocks noGrp="1"/>
          </p:cNvSpPr>
          <p:nvPr>
            <p:ph type="dt" sz="half" idx="10"/>
          </p:nvPr>
        </p:nvSpPr>
        <p:spPr/>
        <p:txBody>
          <a:bodyPr/>
          <a:lstStyle/>
          <a:p>
            <a:fld id="{4CE80317-FD7E-49DC-AA40-EA5602E7B7CE}" type="datetimeFigureOut">
              <a:rPr lang="en-US" smtClean="0"/>
              <a:t>9/27/2020</a:t>
            </a:fld>
            <a:endParaRPr lang="en-US"/>
          </a:p>
        </p:txBody>
      </p:sp>
      <p:sp>
        <p:nvSpPr>
          <p:cNvPr id="6" name="Footer Placeholder 5">
            <a:extLst>
              <a:ext uri="{FF2B5EF4-FFF2-40B4-BE49-F238E27FC236}">
                <a16:creationId xmlns:a16="http://schemas.microsoft.com/office/drawing/2014/main" id="{5FB0ADC2-D4C9-4643-8E48-6A3AE2B8AF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95FB7B-5BFA-4CBB-ACD3-32E88D7E6807}"/>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2142183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446A-976F-4C00-8FE4-C92F7A45EB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CB169D-C914-4DE8-87EA-20C32F0C47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708C8C-6ED6-4F42-B277-32800D4246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CA1058-DD5D-498C-BC68-7C790DD8DE8B}"/>
              </a:ext>
            </a:extLst>
          </p:cNvPr>
          <p:cNvSpPr>
            <a:spLocks noGrp="1"/>
          </p:cNvSpPr>
          <p:nvPr>
            <p:ph type="dt" sz="half" idx="10"/>
          </p:nvPr>
        </p:nvSpPr>
        <p:spPr/>
        <p:txBody>
          <a:bodyPr/>
          <a:lstStyle/>
          <a:p>
            <a:fld id="{4CE80317-FD7E-49DC-AA40-EA5602E7B7CE}" type="datetimeFigureOut">
              <a:rPr lang="en-US" smtClean="0"/>
              <a:t>9/27/2020</a:t>
            </a:fld>
            <a:endParaRPr lang="en-US"/>
          </a:p>
        </p:txBody>
      </p:sp>
      <p:sp>
        <p:nvSpPr>
          <p:cNvPr id="6" name="Footer Placeholder 5">
            <a:extLst>
              <a:ext uri="{FF2B5EF4-FFF2-40B4-BE49-F238E27FC236}">
                <a16:creationId xmlns:a16="http://schemas.microsoft.com/office/drawing/2014/main" id="{6712A07A-E78E-40C3-A6E7-AB7167E97E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DFFBC3-7963-45E9-9476-8137A08C6888}"/>
              </a:ext>
            </a:extLst>
          </p:cNvPr>
          <p:cNvSpPr>
            <a:spLocks noGrp="1"/>
          </p:cNvSpPr>
          <p:nvPr>
            <p:ph type="sldNum" sz="quarter" idx="12"/>
          </p:nvPr>
        </p:nvSpPr>
        <p:spPr/>
        <p:txBody>
          <a:bodyPr/>
          <a:lstStyle/>
          <a:p>
            <a:fld id="{0696C402-4B03-4300-92D5-69C4E843AD53}" type="slidenum">
              <a:rPr lang="en-US" smtClean="0"/>
              <a:t>‹#›</a:t>
            </a:fld>
            <a:endParaRPr lang="en-US"/>
          </a:p>
        </p:txBody>
      </p:sp>
    </p:spTree>
    <p:extLst>
      <p:ext uri="{BB962C8B-B14F-4D97-AF65-F5344CB8AC3E}">
        <p14:creationId xmlns:p14="http://schemas.microsoft.com/office/powerpoint/2010/main" val="2803412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B7E888-A028-4333-80DB-AEF2CB0AC3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82E05D-BA7F-4D6D-B172-5059E4C54B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4F15C8-010E-4D52-AB22-47AB84583E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80317-FD7E-49DC-AA40-EA5602E7B7CE}" type="datetimeFigureOut">
              <a:rPr lang="en-US" smtClean="0"/>
              <a:t>9/27/2020</a:t>
            </a:fld>
            <a:endParaRPr lang="en-US"/>
          </a:p>
        </p:txBody>
      </p:sp>
      <p:sp>
        <p:nvSpPr>
          <p:cNvPr id="5" name="Footer Placeholder 4">
            <a:extLst>
              <a:ext uri="{FF2B5EF4-FFF2-40B4-BE49-F238E27FC236}">
                <a16:creationId xmlns:a16="http://schemas.microsoft.com/office/drawing/2014/main" id="{8AA68AC8-67A1-4F9D-AF54-13D6A07B49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D58B40-0025-477E-9C41-1D0B72BDDD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96C402-4B03-4300-92D5-69C4E843AD53}" type="slidenum">
              <a:rPr lang="en-US" smtClean="0"/>
              <a:t>‹#›</a:t>
            </a:fld>
            <a:endParaRPr lang="en-US"/>
          </a:p>
        </p:txBody>
      </p:sp>
    </p:spTree>
    <p:extLst>
      <p:ext uri="{BB962C8B-B14F-4D97-AF65-F5344CB8AC3E}">
        <p14:creationId xmlns:p14="http://schemas.microsoft.com/office/powerpoint/2010/main" val="3355825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B7E888-A028-4333-80DB-AEF2CB0AC3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82E05D-BA7F-4D6D-B172-5059E4C54B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4F15C8-010E-4D52-AB22-47AB84583E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D38CC-5E1A-4355-9F41-3156F3606E4D}" type="datetime1">
              <a:rPr lang="en-US" smtClean="0"/>
              <a:t>9/27/2020</a:t>
            </a:fld>
            <a:endParaRPr lang="en-US"/>
          </a:p>
        </p:txBody>
      </p:sp>
      <p:sp>
        <p:nvSpPr>
          <p:cNvPr id="5" name="Footer Placeholder 4">
            <a:extLst>
              <a:ext uri="{FF2B5EF4-FFF2-40B4-BE49-F238E27FC236}">
                <a16:creationId xmlns:a16="http://schemas.microsoft.com/office/drawing/2014/main" id="{8AA68AC8-67A1-4F9D-AF54-13D6A07B49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Neny Rosmawarni Arsip</a:t>
            </a:r>
          </a:p>
        </p:txBody>
      </p:sp>
      <p:sp>
        <p:nvSpPr>
          <p:cNvPr id="6" name="Slide Number Placeholder 5">
            <a:extLst>
              <a:ext uri="{FF2B5EF4-FFF2-40B4-BE49-F238E27FC236}">
                <a16:creationId xmlns:a16="http://schemas.microsoft.com/office/drawing/2014/main" id="{99D58B40-0025-477E-9C41-1D0B72BDDD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96C402-4B03-4300-92D5-69C4E843AD53}" type="slidenum">
              <a:rPr lang="en-US" smtClean="0"/>
              <a:t>‹#›</a:t>
            </a:fld>
            <a:endParaRPr lang="en-US"/>
          </a:p>
        </p:txBody>
      </p:sp>
    </p:spTree>
    <p:extLst>
      <p:ext uri="{BB962C8B-B14F-4D97-AF65-F5344CB8AC3E}">
        <p14:creationId xmlns:p14="http://schemas.microsoft.com/office/powerpoint/2010/main" val="1477749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neny@istn.ac.id"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2DD25-3E25-4507-816C-0F68225A0B85}"/>
              </a:ext>
            </a:extLst>
          </p:cNvPr>
          <p:cNvSpPr>
            <a:spLocks noGrp="1"/>
          </p:cNvSpPr>
          <p:nvPr>
            <p:ph type="ctrTitle"/>
          </p:nvPr>
        </p:nvSpPr>
        <p:spPr/>
        <p:txBody>
          <a:bodyPr/>
          <a:lstStyle/>
          <a:p>
            <a:r>
              <a:rPr lang="en-US" dirty="0"/>
              <a:t>PERTEMUAN 2</a:t>
            </a:r>
            <a:br>
              <a:rPr lang="en-US" dirty="0"/>
            </a:br>
            <a:r>
              <a:rPr lang="en-US" dirty="0" err="1"/>
              <a:t>Grafika</a:t>
            </a:r>
            <a:r>
              <a:rPr lang="en-US" dirty="0"/>
              <a:t> </a:t>
            </a:r>
            <a:r>
              <a:rPr lang="en-US" dirty="0" err="1"/>
              <a:t>Komputer</a:t>
            </a:r>
            <a:endParaRPr lang="en-US" dirty="0"/>
          </a:p>
        </p:txBody>
      </p:sp>
      <p:sp>
        <p:nvSpPr>
          <p:cNvPr id="3" name="Subtitle 2">
            <a:extLst>
              <a:ext uri="{FF2B5EF4-FFF2-40B4-BE49-F238E27FC236}">
                <a16:creationId xmlns:a16="http://schemas.microsoft.com/office/drawing/2014/main" id="{A8D78021-FA44-4CCF-A2B3-2BAB8031DA61}"/>
              </a:ext>
            </a:extLst>
          </p:cNvPr>
          <p:cNvSpPr>
            <a:spLocks noGrp="1"/>
          </p:cNvSpPr>
          <p:nvPr>
            <p:ph type="subTitle" idx="1"/>
          </p:nvPr>
        </p:nvSpPr>
        <p:spPr/>
        <p:txBody>
          <a:bodyPr/>
          <a:lstStyle/>
          <a:p>
            <a:r>
              <a:rPr lang="en-US" dirty="0">
                <a:solidFill>
                  <a:srgbClr val="FF33CC"/>
                </a:solidFill>
              </a:rPr>
              <a:t>By </a:t>
            </a:r>
          </a:p>
          <a:p>
            <a:r>
              <a:rPr lang="en-US" dirty="0" err="1">
                <a:solidFill>
                  <a:srgbClr val="FF33CC"/>
                </a:solidFill>
              </a:rPr>
              <a:t>Neny</a:t>
            </a:r>
            <a:r>
              <a:rPr lang="en-US" dirty="0">
                <a:solidFill>
                  <a:srgbClr val="FF33CC"/>
                </a:solidFill>
              </a:rPr>
              <a:t> </a:t>
            </a:r>
            <a:r>
              <a:rPr lang="en-US" dirty="0" err="1">
                <a:solidFill>
                  <a:srgbClr val="FF33CC"/>
                </a:solidFill>
              </a:rPr>
              <a:t>Rosmawarni</a:t>
            </a:r>
            <a:r>
              <a:rPr lang="en-US" dirty="0">
                <a:solidFill>
                  <a:srgbClr val="FF33CC"/>
                </a:solidFill>
              </a:rPr>
              <a:t> </a:t>
            </a:r>
            <a:r>
              <a:rPr lang="en-US" dirty="0" err="1">
                <a:solidFill>
                  <a:srgbClr val="FF33CC"/>
                </a:solidFill>
              </a:rPr>
              <a:t>S.Kom</a:t>
            </a:r>
            <a:r>
              <a:rPr lang="en-US" dirty="0">
                <a:solidFill>
                  <a:srgbClr val="FF33CC"/>
                </a:solidFill>
              </a:rPr>
              <a:t>, </a:t>
            </a:r>
            <a:r>
              <a:rPr lang="en-US" dirty="0" err="1">
                <a:solidFill>
                  <a:srgbClr val="FF33CC"/>
                </a:solidFill>
              </a:rPr>
              <a:t>M.Kom</a:t>
            </a:r>
            <a:endParaRPr lang="en-US" dirty="0">
              <a:solidFill>
                <a:srgbClr val="FF33CC"/>
              </a:solidFill>
            </a:endParaRPr>
          </a:p>
        </p:txBody>
      </p:sp>
    </p:spTree>
    <p:extLst>
      <p:ext uri="{BB962C8B-B14F-4D97-AF65-F5344CB8AC3E}">
        <p14:creationId xmlns:p14="http://schemas.microsoft.com/office/powerpoint/2010/main" val="2357603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08BAF-CACD-4C8B-B7AD-17DC440D56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7D61A14-9B45-4853-860E-AD4B5AC8589B}"/>
              </a:ext>
            </a:extLst>
          </p:cNvPr>
          <p:cNvSpPr>
            <a:spLocks noGrp="1"/>
          </p:cNvSpPr>
          <p:nvPr>
            <p:ph idx="1"/>
          </p:nvPr>
        </p:nvSpPr>
        <p:spPr/>
        <p:txBody>
          <a:bodyPr/>
          <a:lstStyle/>
          <a:p>
            <a:r>
              <a:rPr lang="en-US" dirty="0"/>
              <a:t>Display Processor (DPU)</a:t>
            </a:r>
          </a:p>
          <a:p>
            <a:r>
              <a:rPr lang="en-US" dirty="0"/>
              <a:t>Display Processor (DPU) </a:t>
            </a:r>
            <a:r>
              <a:rPr lang="en-US" dirty="0" err="1"/>
              <a:t>adalah</a:t>
            </a:r>
            <a:r>
              <a:rPr lang="en-US" dirty="0"/>
              <a:t> </a:t>
            </a:r>
            <a:r>
              <a:rPr lang="en-US" dirty="0" err="1"/>
              <a:t>sebuah</a:t>
            </a:r>
            <a:r>
              <a:rPr lang="en-US" dirty="0"/>
              <a:t> </a:t>
            </a:r>
            <a:r>
              <a:rPr lang="en-US" dirty="0" err="1"/>
              <a:t>komputer</a:t>
            </a:r>
            <a:r>
              <a:rPr lang="en-US" dirty="0"/>
              <a:t> </a:t>
            </a:r>
            <a:r>
              <a:rPr lang="en-US" dirty="0" err="1"/>
              <a:t>bertujuan</a:t>
            </a:r>
            <a:r>
              <a:rPr lang="en-US" dirty="0"/>
              <a:t> </a:t>
            </a:r>
            <a:r>
              <a:rPr lang="en-US" dirty="0" err="1"/>
              <a:t>khusus</a:t>
            </a:r>
            <a:r>
              <a:rPr lang="en-US" dirty="0"/>
              <a:t> yang </a:t>
            </a:r>
            <a:r>
              <a:rPr lang="en-US" dirty="0" err="1"/>
              <a:t>digunakan</a:t>
            </a:r>
            <a:r>
              <a:rPr lang="en-US" dirty="0"/>
              <a:t> </a:t>
            </a:r>
            <a:r>
              <a:rPr lang="en-US" dirty="0" err="1"/>
              <a:t>untuk</a:t>
            </a:r>
            <a:r>
              <a:rPr lang="en-US" dirty="0"/>
              <a:t> me-refresh display. Graphic </a:t>
            </a:r>
            <a:r>
              <a:rPr lang="en-US" dirty="0" err="1"/>
              <a:t>disimpan</a:t>
            </a:r>
            <a:r>
              <a:rPr lang="en-US" dirty="0"/>
              <a:t> </a:t>
            </a:r>
            <a:r>
              <a:rPr lang="en-US" dirty="0" err="1"/>
              <a:t>dalam</a:t>
            </a:r>
            <a:r>
              <a:rPr lang="en-US" dirty="0"/>
              <a:t> display list (display file) pada display processor. Host </a:t>
            </a:r>
            <a:r>
              <a:rPr lang="en-US" dirty="0" err="1"/>
              <a:t>meng</a:t>
            </a:r>
            <a:r>
              <a:rPr lang="en-US" dirty="0"/>
              <a:t>-compile display list dan </a:t>
            </a:r>
            <a:r>
              <a:rPr lang="en-US" dirty="0" err="1"/>
              <a:t>mengirimnya</a:t>
            </a:r>
            <a:r>
              <a:rPr lang="en-US" dirty="0"/>
              <a:t> </a:t>
            </a:r>
            <a:r>
              <a:rPr lang="en-US" dirty="0" err="1"/>
              <a:t>ke</a:t>
            </a:r>
            <a:r>
              <a:rPr lang="en-US" dirty="0"/>
              <a:t> DPU.</a:t>
            </a:r>
          </a:p>
          <a:p>
            <a:endParaRPr lang="en-US" dirty="0"/>
          </a:p>
        </p:txBody>
      </p:sp>
      <p:pic>
        <p:nvPicPr>
          <p:cNvPr id="4" name="Picture 3">
            <a:extLst>
              <a:ext uri="{FF2B5EF4-FFF2-40B4-BE49-F238E27FC236}">
                <a16:creationId xmlns:a16="http://schemas.microsoft.com/office/drawing/2014/main" id="{4DC8EB19-B127-4889-9221-8CDD46E176B0}"/>
              </a:ext>
            </a:extLst>
          </p:cNvPr>
          <p:cNvPicPr>
            <a:picLocks noChangeAspect="1"/>
          </p:cNvPicPr>
          <p:nvPr/>
        </p:nvPicPr>
        <p:blipFill>
          <a:blip r:embed="rId2"/>
          <a:stretch>
            <a:fillRect/>
          </a:stretch>
        </p:blipFill>
        <p:spPr>
          <a:xfrm>
            <a:off x="3739661" y="4143375"/>
            <a:ext cx="4829908" cy="2082898"/>
          </a:xfrm>
          <a:prstGeom prst="rect">
            <a:avLst/>
          </a:prstGeom>
        </p:spPr>
      </p:pic>
    </p:spTree>
    <p:extLst>
      <p:ext uri="{BB962C8B-B14F-4D97-AF65-F5344CB8AC3E}">
        <p14:creationId xmlns:p14="http://schemas.microsoft.com/office/powerpoint/2010/main" val="1136540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0B2AD-24E8-45B9-A631-1885A2D23F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F2CC8C-4B0E-4A31-9994-6754F827F310}"/>
              </a:ext>
            </a:extLst>
          </p:cNvPr>
          <p:cNvSpPr>
            <a:spLocks noGrp="1"/>
          </p:cNvSpPr>
          <p:nvPr>
            <p:ph idx="1"/>
          </p:nvPr>
        </p:nvSpPr>
        <p:spPr/>
        <p:txBody>
          <a:bodyPr/>
          <a:lstStyle/>
          <a:p>
            <a:r>
              <a:rPr lang="en-US" dirty="0"/>
              <a:t>Frame Buffer</a:t>
            </a:r>
          </a:p>
          <a:p>
            <a:endParaRPr lang="en-US" dirty="0"/>
          </a:p>
          <a:p>
            <a:r>
              <a:rPr lang="en-US" dirty="0" err="1"/>
              <a:t>Menentukan</a:t>
            </a:r>
            <a:r>
              <a:rPr lang="en-US" dirty="0"/>
              <a:t> </a:t>
            </a:r>
            <a:r>
              <a:rPr lang="en-US" dirty="0" err="1"/>
              <a:t>sebuah</a:t>
            </a:r>
            <a:r>
              <a:rPr lang="en-US" dirty="0"/>
              <a:t> buffer </a:t>
            </a:r>
            <a:r>
              <a:rPr lang="en-US" dirty="0" err="1"/>
              <a:t>berdasarkan</a:t>
            </a:r>
            <a:r>
              <a:rPr lang="en-US" dirty="0"/>
              <a:t> </a:t>
            </a:r>
            <a:r>
              <a:rPr lang="en-US" dirty="0" err="1"/>
              <a:t>resolusi</a:t>
            </a:r>
            <a:r>
              <a:rPr lang="en-US" dirty="0"/>
              <a:t> </a:t>
            </a:r>
            <a:r>
              <a:rPr lang="en-US" dirty="0" err="1"/>
              <a:t>spasialnya</a:t>
            </a:r>
            <a:r>
              <a:rPr lang="en-US" dirty="0"/>
              <a:t> (n x m) dan </a:t>
            </a:r>
            <a:r>
              <a:rPr lang="en-US" dirty="0" err="1"/>
              <a:t>kedalamannya</a:t>
            </a:r>
            <a:r>
              <a:rPr lang="en-US" dirty="0"/>
              <a:t> (</a:t>
            </a:r>
            <a:r>
              <a:rPr lang="en-US" dirty="0" err="1"/>
              <a:t>atau</a:t>
            </a:r>
            <a:r>
              <a:rPr lang="en-US" dirty="0"/>
              <a:t> precision) k, </a:t>
            </a:r>
            <a:r>
              <a:rPr lang="en-US" dirty="0" err="1"/>
              <a:t>jumlah</a:t>
            </a:r>
            <a:r>
              <a:rPr lang="en-US" dirty="0"/>
              <a:t> bits/pixel.</a:t>
            </a:r>
          </a:p>
        </p:txBody>
      </p:sp>
      <p:pic>
        <p:nvPicPr>
          <p:cNvPr id="4" name="Picture 3">
            <a:extLst>
              <a:ext uri="{FF2B5EF4-FFF2-40B4-BE49-F238E27FC236}">
                <a16:creationId xmlns:a16="http://schemas.microsoft.com/office/drawing/2014/main" id="{48BE56B4-F2F1-4BDC-B9F5-17E4C5E9844A}"/>
              </a:ext>
            </a:extLst>
          </p:cNvPr>
          <p:cNvPicPr>
            <a:picLocks noChangeAspect="1"/>
          </p:cNvPicPr>
          <p:nvPr/>
        </p:nvPicPr>
        <p:blipFill>
          <a:blip r:embed="rId2"/>
          <a:stretch>
            <a:fillRect/>
          </a:stretch>
        </p:blipFill>
        <p:spPr>
          <a:xfrm>
            <a:off x="3505199" y="4001294"/>
            <a:ext cx="4407877" cy="2630952"/>
          </a:xfrm>
          <a:prstGeom prst="rect">
            <a:avLst/>
          </a:prstGeom>
        </p:spPr>
      </p:pic>
    </p:spTree>
    <p:extLst>
      <p:ext uri="{BB962C8B-B14F-4D97-AF65-F5344CB8AC3E}">
        <p14:creationId xmlns:p14="http://schemas.microsoft.com/office/powerpoint/2010/main" val="918076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5B0E2-78DD-4881-815F-5D9D4208CC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CA9B57-D9C5-45DD-9BF0-1EC8542C125D}"/>
              </a:ext>
            </a:extLst>
          </p:cNvPr>
          <p:cNvSpPr>
            <a:spLocks noGrp="1"/>
          </p:cNvSpPr>
          <p:nvPr>
            <p:ph idx="1"/>
          </p:nvPr>
        </p:nvSpPr>
        <p:spPr/>
        <p:txBody>
          <a:bodyPr/>
          <a:lstStyle/>
          <a:p>
            <a:r>
              <a:rPr lang="en-US" dirty="0"/>
              <a:t>OpenGL Buffer</a:t>
            </a:r>
          </a:p>
          <a:p>
            <a:r>
              <a:rPr lang="en-US" dirty="0" err="1"/>
              <a:t>Warna</a:t>
            </a:r>
            <a:r>
              <a:rPr lang="en-US" dirty="0"/>
              <a:t> buffer yang </a:t>
            </a:r>
            <a:r>
              <a:rPr lang="en-US" dirty="0" err="1"/>
              <a:t>dapat</a:t>
            </a:r>
            <a:r>
              <a:rPr lang="en-US" dirty="0"/>
              <a:t> </a:t>
            </a:r>
            <a:r>
              <a:rPr lang="en-US" dirty="0" err="1"/>
              <a:t>ditampilkan</a:t>
            </a:r>
            <a:r>
              <a:rPr lang="en-US" dirty="0"/>
              <a:t> : Front, Back, Auxiliary, Overlay</a:t>
            </a:r>
          </a:p>
          <a:p>
            <a:r>
              <a:rPr lang="en-US" dirty="0" err="1"/>
              <a:t>Kedalaman</a:t>
            </a:r>
            <a:endParaRPr lang="en-US" dirty="0"/>
          </a:p>
          <a:p>
            <a:r>
              <a:rPr lang="en-US" dirty="0" err="1"/>
              <a:t>Akumulasi</a:t>
            </a:r>
            <a:r>
              <a:rPr lang="en-US" dirty="0"/>
              <a:t> : high resolution buffer</a:t>
            </a:r>
          </a:p>
          <a:p>
            <a:r>
              <a:rPr lang="en-US" dirty="0"/>
              <a:t>Stencil : holds masks</a:t>
            </a:r>
          </a:p>
        </p:txBody>
      </p:sp>
      <p:pic>
        <p:nvPicPr>
          <p:cNvPr id="4" name="Picture 3">
            <a:extLst>
              <a:ext uri="{FF2B5EF4-FFF2-40B4-BE49-F238E27FC236}">
                <a16:creationId xmlns:a16="http://schemas.microsoft.com/office/drawing/2014/main" id="{34B84CB0-B22E-45D3-AC6E-B7571D881166}"/>
              </a:ext>
            </a:extLst>
          </p:cNvPr>
          <p:cNvPicPr>
            <a:picLocks noChangeAspect="1"/>
          </p:cNvPicPr>
          <p:nvPr/>
        </p:nvPicPr>
        <p:blipFill>
          <a:blip r:embed="rId2"/>
          <a:stretch>
            <a:fillRect/>
          </a:stretch>
        </p:blipFill>
        <p:spPr>
          <a:xfrm>
            <a:off x="6365630" y="3429000"/>
            <a:ext cx="3579771" cy="2427532"/>
          </a:xfrm>
          <a:prstGeom prst="rect">
            <a:avLst/>
          </a:prstGeom>
        </p:spPr>
      </p:pic>
    </p:spTree>
    <p:extLst>
      <p:ext uri="{BB962C8B-B14F-4D97-AF65-F5344CB8AC3E}">
        <p14:creationId xmlns:p14="http://schemas.microsoft.com/office/powerpoint/2010/main" val="1594739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36522-8E6F-40B3-AA0D-B6BF288F1B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A4C399-3832-4C6D-99DA-2C9C32E61618}"/>
              </a:ext>
            </a:extLst>
          </p:cNvPr>
          <p:cNvSpPr>
            <a:spLocks noGrp="1"/>
          </p:cNvSpPr>
          <p:nvPr>
            <p:ph idx="1"/>
          </p:nvPr>
        </p:nvSpPr>
        <p:spPr/>
        <p:txBody>
          <a:bodyPr/>
          <a:lstStyle/>
          <a:p>
            <a:r>
              <a:rPr lang="en-US" dirty="0" err="1"/>
              <a:t>Penulisan</a:t>
            </a:r>
            <a:r>
              <a:rPr lang="en-US" dirty="0"/>
              <a:t> </a:t>
            </a:r>
            <a:r>
              <a:rPr lang="en-US" dirty="0" err="1"/>
              <a:t>dalam</a:t>
            </a:r>
            <a:r>
              <a:rPr lang="en-US" dirty="0"/>
              <a:t> Buffer</a:t>
            </a:r>
          </a:p>
          <a:p>
            <a:endParaRPr lang="en-US" dirty="0"/>
          </a:p>
          <a:p>
            <a:r>
              <a:rPr lang="en-US" dirty="0" err="1"/>
              <a:t>Secara</a:t>
            </a:r>
            <a:r>
              <a:rPr lang="en-US" dirty="0"/>
              <a:t> </a:t>
            </a:r>
            <a:r>
              <a:rPr lang="en-US" dirty="0" err="1"/>
              <a:t>konsep</a:t>
            </a:r>
            <a:r>
              <a:rPr lang="en-US" dirty="0"/>
              <a:t>, </a:t>
            </a:r>
            <a:r>
              <a:rPr lang="en-US" dirty="0" err="1"/>
              <a:t>kita</a:t>
            </a:r>
            <a:r>
              <a:rPr lang="en-US" dirty="0"/>
              <a:t> </a:t>
            </a:r>
            <a:r>
              <a:rPr lang="en-US" dirty="0" err="1"/>
              <a:t>dapat</a:t>
            </a:r>
            <a:r>
              <a:rPr lang="en-US" dirty="0"/>
              <a:t> </a:t>
            </a:r>
            <a:r>
              <a:rPr lang="en-US" dirty="0" err="1"/>
              <a:t>mempertimbangkan</a:t>
            </a:r>
            <a:r>
              <a:rPr lang="en-US" dirty="0"/>
              <a:t> </a:t>
            </a:r>
            <a:r>
              <a:rPr lang="en-US" dirty="0" err="1"/>
              <a:t>semua</a:t>
            </a:r>
            <a:r>
              <a:rPr lang="en-US" dirty="0"/>
              <a:t> </a:t>
            </a:r>
            <a:r>
              <a:rPr lang="en-US" dirty="0" err="1"/>
              <a:t>memori</a:t>
            </a:r>
            <a:r>
              <a:rPr lang="en-US" dirty="0"/>
              <a:t> </a:t>
            </a:r>
            <a:r>
              <a:rPr lang="en-US" dirty="0" err="1"/>
              <a:t>sebagai</a:t>
            </a:r>
            <a:r>
              <a:rPr lang="en-US" dirty="0"/>
              <a:t> </a:t>
            </a:r>
            <a:r>
              <a:rPr lang="en-US" dirty="0" err="1"/>
              <a:t>sebuah</a:t>
            </a:r>
            <a:r>
              <a:rPr lang="en-US" dirty="0"/>
              <a:t> array pixel 2D yang </a:t>
            </a:r>
            <a:r>
              <a:rPr lang="en-US" dirty="0" err="1"/>
              <a:t>besar</a:t>
            </a:r>
            <a:r>
              <a:rPr lang="en-US" dirty="0"/>
              <a:t>. Kita </a:t>
            </a:r>
            <a:r>
              <a:rPr lang="en-US" dirty="0" err="1"/>
              <a:t>membaca</a:t>
            </a:r>
            <a:r>
              <a:rPr lang="en-US" dirty="0"/>
              <a:t> dan </a:t>
            </a:r>
            <a:r>
              <a:rPr lang="en-US" dirty="0" err="1"/>
              <a:t>menulis</a:t>
            </a:r>
            <a:r>
              <a:rPr lang="en-US" dirty="0"/>
              <a:t> </a:t>
            </a:r>
            <a:r>
              <a:rPr lang="en-US" dirty="0" err="1"/>
              <a:t>blok</a:t>
            </a:r>
            <a:r>
              <a:rPr lang="en-US" dirty="0"/>
              <a:t> pixel </a:t>
            </a:r>
            <a:r>
              <a:rPr lang="en-US" dirty="0" err="1"/>
              <a:t>persegi</a:t>
            </a:r>
            <a:r>
              <a:rPr lang="en-US" dirty="0"/>
              <a:t> </a:t>
            </a:r>
            <a:r>
              <a:rPr lang="en-US" dirty="0" err="1"/>
              <a:t>panjang</a:t>
            </a:r>
            <a:r>
              <a:rPr lang="en-US" dirty="0"/>
              <a:t> (</a:t>
            </a:r>
            <a:r>
              <a:rPr lang="en-US" dirty="0" err="1"/>
              <a:t>operasi</a:t>
            </a:r>
            <a:r>
              <a:rPr lang="en-US" dirty="0"/>
              <a:t> bit block transfer (</a:t>
            </a:r>
            <a:r>
              <a:rPr lang="en-US" dirty="0" err="1"/>
              <a:t>bitblt</a:t>
            </a:r>
            <a:r>
              <a:rPr lang="en-US" dirty="0"/>
              <a:t>)). Frame buffer </a:t>
            </a:r>
            <a:r>
              <a:rPr lang="en-US" dirty="0" err="1"/>
              <a:t>adalah</a:t>
            </a:r>
            <a:r>
              <a:rPr lang="en-US" dirty="0"/>
              <a:t> </a:t>
            </a:r>
            <a:r>
              <a:rPr lang="en-US" dirty="0" err="1"/>
              <a:t>bagian</a:t>
            </a:r>
            <a:r>
              <a:rPr lang="en-US" dirty="0"/>
              <a:t> </a:t>
            </a:r>
            <a:r>
              <a:rPr lang="en-US" dirty="0" err="1"/>
              <a:t>dari</a:t>
            </a:r>
            <a:r>
              <a:rPr lang="en-US" dirty="0"/>
              <a:t> </a:t>
            </a:r>
            <a:r>
              <a:rPr lang="en-US" dirty="0" err="1"/>
              <a:t>memori</a:t>
            </a:r>
            <a:r>
              <a:rPr lang="en-US" dirty="0"/>
              <a:t> </a:t>
            </a:r>
            <a:r>
              <a:rPr lang="en-US" dirty="0" err="1"/>
              <a:t>ini</a:t>
            </a:r>
            <a:r>
              <a:rPr lang="en-US" dirty="0"/>
              <a:t>.</a:t>
            </a:r>
          </a:p>
          <a:p>
            <a:pPr marL="0" indent="0">
              <a:buNone/>
            </a:pPr>
            <a:endParaRPr lang="en-US" dirty="0"/>
          </a:p>
        </p:txBody>
      </p:sp>
    </p:spTree>
    <p:extLst>
      <p:ext uri="{BB962C8B-B14F-4D97-AF65-F5344CB8AC3E}">
        <p14:creationId xmlns:p14="http://schemas.microsoft.com/office/powerpoint/2010/main" val="1076822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BC261-B1F9-4B26-9B80-40067D00B8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76F5A4-4F1E-4C70-A8E5-30A57A631C76}"/>
              </a:ext>
            </a:extLst>
          </p:cNvPr>
          <p:cNvSpPr>
            <a:spLocks noGrp="1"/>
          </p:cNvSpPr>
          <p:nvPr>
            <p:ph idx="1"/>
          </p:nvPr>
        </p:nvSpPr>
        <p:spPr/>
        <p:txBody>
          <a:bodyPr>
            <a:normAutofit fontScale="92500" lnSpcReduction="10000"/>
          </a:bodyPr>
          <a:lstStyle/>
          <a:p>
            <a:r>
              <a:rPr lang="en-US" dirty="0"/>
              <a:t>OpenGL (Open Graphics Library)[3] </a:t>
            </a:r>
            <a:r>
              <a:rPr lang="en-US" dirty="0" err="1"/>
              <a:t>adalah</a:t>
            </a:r>
            <a:r>
              <a:rPr lang="en-US" dirty="0"/>
              <a:t> </a:t>
            </a:r>
            <a:r>
              <a:rPr lang="en-US" dirty="0" err="1"/>
              <a:t>spesifikasi</a:t>
            </a:r>
            <a:r>
              <a:rPr lang="en-US" dirty="0"/>
              <a:t> </a:t>
            </a:r>
            <a:r>
              <a:rPr lang="en-US" dirty="0" err="1"/>
              <a:t>standar</a:t>
            </a:r>
            <a:r>
              <a:rPr lang="en-US" dirty="0"/>
              <a:t> yang </a:t>
            </a:r>
            <a:r>
              <a:rPr lang="en-US" dirty="0" err="1"/>
              <a:t>mendefinisikan</a:t>
            </a:r>
            <a:r>
              <a:rPr lang="en-US" dirty="0"/>
              <a:t> </a:t>
            </a:r>
            <a:r>
              <a:rPr lang="en-US" dirty="0" err="1"/>
              <a:t>sebuah</a:t>
            </a:r>
            <a:r>
              <a:rPr lang="en-US" dirty="0"/>
              <a:t> </a:t>
            </a:r>
            <a:r>
              <a:rPr lang="en-US" dirty="0" err="1"/>
              <a:t>lintas-bahasa</a:t>
            </a:r>
            <a:r>
              <a:rPr lang="en-US" dirty="0"/>
              <a:t>, </a:t>
            </a:r>
            <a:r>
              <a:rPr lang="en-US" dirty="0" err="1"/>
              <a:t>lintas</a:t>
            </a:r>
            <a:r>
              <a:rPr lang="en-US" dirty="0"/>
              <a:t> platform API </a:t>
            </a:r>
            <a:r>
              <a:rPr lang="en-US" dirty="0" err="1"/>
              <a:t>untuk</a:t>
            </a:r>
            <a:r>
              <a:rPr lang="en-US" dirty="0"/>
              <a:t> </a:t>
            </a:r>
            <a:r>
              <a:rPr lang="en-US" dirty="0" err="1"/>
              <a:t>mengembangkan</a:t>
            </a:r>
            <a:r>
              <a:rPr lang="en-US" dirty="0"/>
              <a:t> </a:t>
            </a:r>
            <a:r>
              <a:rPr lang="en-US" dirty="0" err="1"/>
              <a:t>aplikasi</a:t>
            </a:r>
            <a:r>
              <a:rPr lang="en-US" dirty="0"/>
              <a:t> yang </a:t>
            </a:r>
            <a:r>
              <a:rPr lang="en-US" dirty="0" err="1"/>
              <a:t>menghasilkan</a:t>
            </a:r>
            <a:r>
              <a:rPr lang="en-US" dirty="0"/>
              <a:t> </a:t>
            </a:r>
            <a:r>
              <a:rPr lang="en-US" dirty="0" err="1"/>
              <a:t>grafis</a:t>
            </a:r>
            <a:r>
              <a:rPr lang="en-US" dirty="0"/>
              <a:t> </a:t>
            </a:r>
            <a:r>
              <a:rPr lang="en-US" dirty="0" err="1"/>
              <a:t>komputer</a:t>
            </a:r>
            <a:r>
              <a:rPr lang="en-US" dirty="0"/>
              <a:t> 2D </a:t>
            </a:r>
            <a:r>
              <a:rPr lang="en-US" dirty="0" err="1"/>
              <a:t>maupun</a:t>
            </a:r>
            <a:r>
              <a:rPr lang="en-US" dirty="0"/>
              <a:t> 3D. </a:t>
            </a:r>
            <a:r>
              <a:rPr lang="en-US" dirty="0" err="1"/>
              <a:t>Antarmuka</a:t>
            </a:r>
            <a:r>
              <a:rPr lang="en-US" dirty="0"/>
              <a:t> </a:t>
            </a:r>
            <a:r>
              <a:rPr lang="en-US" dirty="0" err="1"/>
              <a:t>terdiri</a:t>
            </a:r>
            <a:r>
              <a:rPr lang="en-US" dirty="0"/>
              <a:t> </a:t>
            </a:r>
            <a:r>
              <a:rPr lang="en-US" dirty="0" err="1"/>
              <a:t>dari</a:t>
            </a:r>
            <a:r>
              <a:rPr lang="en-US" dirty="0"/>
              <a:t> </a:t>
            </a:r>
            <a:r>
              <a:rPr lang="en-US" dirty="0" err="1"/>
              <a:t>lebih</a:t>
            </a:r>
            <a:r>
              <a:rPr lang="en-US" dirty="0"/>
              <a:t> </a:t>
            </a:r>
            <a:r>
              <a:rPr lang="en-US" dirty="0" err="1"/>
              <a:t>dari</a:t>
            </a:r>
            <a:r>
              <a:rPr lang="en-US" dirty="0"/>
              <a:t> 250 </a:t>
            </a:r>
            <a:r>
              <a:rPr lang="en-US" dirty="0" err="1"/>
              <a:t>panggilan</a:t>
            </a:r>
            <a:r>
              <a:rPr lang="en-US" dirty="0"/>
              <a:t> </a:t>
            </a:r>
            <a:r>
              <a:rPr lang="en-US" dirty="0" err="1"/>
              <a:t>fungsi</a:t>
            </a:r>
            <a:r>
              <a:rPr lang="en-US" dirty="0"/>
              <a:t> yang </a:t>
            </a:r>
            <a:r>
              <a:rPr lang="en-US" dirty="0" err="1"/>
              <a:t>berbeda</a:t>
            </a:r>
            <a:r>
              <a:rPr lang="en-US" dirty="0"/>
              <a:t> yang </a:t>
            </a:r>
            <a:r>
              <a:rPr lang="en-US" dirty="0" err="1"/>
              <a:t>dapat</a:t>
            </a:r>
            <a:r>
              <a:rPr lang="en-US" dirty="0"/>
              <a:t> </a:t>
            </a:r>
            <a:r>
              <a:rPr lang="en-US" dirty="0" err="1"/>
              <a:t>digunakan</a:t>
            </a:r>
            <a:r>
              <a:rPr lang="en-US" dirty="0"/>
              <a:t> </a:t>
            </a:r>
            <a:r>
              <a:rPr lang="en-US" dirty="0" err="1"/>
              <a:t>untuk</a:t>
            </a:r>
            <a:r>
              <a:rPr lang="en-US" dirty="0"/>
              <a:t> </a:t>
            </a:r>
            <a:r>
              <a:rPr lang="en-US" dirty="0" err="1"/>
              <a:t>menggambar</a:t>
            </a:r>
            <a:r>
              <a:rPr lang="en-US" dirty="0"/>
              <a:t> </a:t>
            </a:r>
            <a:r>
              <a:rPr lang="en-US" dirty="0" err="1"/>
              <a:t>tiga</a:t>
            </a:r>
            <a:r>
              <a:rPr lang="en-US" dirty="0"/>
              <a:t> </a:t>
            </a:r>
            <a:r>
              <a:rPr lang="en-US" dirty="0" err="1"/>
              <a:t>dimensi</a:t>
            </a:r>
            <a:r>
              <a:rPr lang="en-US" dirty="0"/>
              <a:t> yang </a:t>
            </a:r>
            <a:r>
              <a:rPr lang="en-US" dirty="0" err="1"/>
              <a:t>adegan-adegan</a:t>
            </a:r>
            <a:r>
              <a:rPr lang="en-US" dirty="0"/>
              <a:t> </a:t>
            </a:r>
            <a:r>
              <a:rPr lang="en-US" dirty="0" err="1"/>
              <a:t>kompleks</a:t>
            </a:r>
            <a:r>
              <a:rPr lang="en-US" dirty="0"/>
              <a:t> </a:t>
            </a:r>
            <a:r>
              <a:rPr lang="en-US" dirty="0" err="1"/>
              <a:t>dari</a:t>
            </a:r>
            <a:r>
              <a:rPr lang="en-US" dirty="0"/>
              <a:t> </a:t>
            </a:r>
            <a:r>
              <a:rPr lang="en-US" dirty="0" err="1"/>
              <a:t>bentuk-bentuk</a:t>
            </a:r>
            <a:r>
              <a:rPr lang="en-US" dirty="0"/>
              <a:t> </a:t>
            </a:r>
            <a:r>
              <a:rPr lang="en-US" dirty="0" err="1"/>
              <a:t>primitif</a:t>
            </a:r>
            <a:r>
              <a:rPr lang="en-US" dirty="0"/>
              <a:t> </a:t>
            </a:r>
            <a:r>
              <a:rPr lang="en-US" dirty="0" err="1"/>
              <a:t>sederhana</a:t>
            </a:r>
            <a:r>
              <a:rPr lang="en-US" dirty="0"/>
              <a:t>. OpenGL </a:t>
            </a:r>
            <a:r>
              <a:rPr lang="en-US" dirty="0" err="1"/>
              <a:t>dikembangkan</a:t>
            </a:r>
            <a:r>
              <a:rPr lang="en-US" dirty="0"/>
              <a:t> oleh Silicon Graphics Inc (SGI) pada </a:t>
            </a:r>
            <a:r>
              <a:rPr lang="en-US" dirty="0" err="1"/>
              <a:t>tahun</a:t>
            </a:r>
            <a:r>
              <a:rPr lang="en-US" dirty="0"/>
              <a:t> 1992 [2] dan </a:t>
            </a:r>
            <a:r>
              <a:rPr lang="en-US" dirty="0" err="1"/>
              <a:t>secara</a:t>
            </a:r>
            <a:r>
              <a:rPr lang="en-US" dirty="0"/>
              <a:t> </a:t>
            </a:r>
            <a:r>
              <a:rPr lang="en-US" dirty="0" err="1"/>
              <a:t>luas</a:t>
            </a:r>
            <a:r>
              <a:rPr lang="en-US" dirty="0"/>
              <a:t> </a:t>
            </a:r>
            <a:r>
              <a:rPr lang="en-US" dirty="0" err="1"/>
              <a:t>digunakan</a:t>
            </a:r>
            <a:r>
              <a:rPr lang="en-US" dirty="0"/>
              <a:t> </a:t>
            </a:r>
            <a:r>
              <a:rPr lang="en-US" dirty="0" err="1"/>
              <a:t>dalam</a:t>
            </a:r>
            <a:r>
              <a:rPr lang="en-US" dirty="0"/>
              <a:t> CAD, </a:t>
            </a:r>
            <a:r>
              <a:rPr lang="en-US" dirty="0" err="1"/>
              <a:t>realitas</a:t>
            </a:r>
            <a:r>
              <a:rPr lang="en-US" dirty="0"/>
              <a:t> </a:t>
            </a:r>
            <a:r>
              <a:rPr lang="en-US" dirty="0" err="1"/>
              <a:t>maya</a:t>
            </a:r>
            <a:r>
              <a:rPr lang="en-US" dirty="0"/>
              <a:t>, </a:t>
            </a:r>
            <a:r>
              <a:rPr lang="en-US" dirty="0" err="1"/>
              <a:t>visualisasi</a:t>
            </a:r>
            <a:r>
              <a:rPr lang="en-US" dirty="0"/>
              <a:t> </a:t>
            </a:r>
            <a:r>
              <a:rPr lang="en-US" dirty="0" err="1"/>
              <a:t>ilmiah</a:t>
            </a:r>
            <a:r>
              <a:rPr lang="en-US" dirty="0"/>
              <a:t>, </a:t>
            </a:r>
            <a:r>
              <a:rPr lang="en-US" dirty="0" err="1"/>
              <a:t>visualisasi</a:t>
            </a:r>
            <a:r>
              <a:rPr lang="en-US" dirty="0"/>
              <a:t> </a:t>
            </a:r>
            <a:r>
              <a:rPr lang="en-US" dirty="0" err="1"/>
              <a:t>informasi</a:t>
            </a:r>
            <a:r>
              <a:rPr lang="en-US" dirty="0"/>
              <a:t>, dan </a:t>
            </a:r>
            <a:r>
              <a:rPr lang="en-US" dirty="0" err="1"/>
              <a:t>simulasi</a:t>
            </a:r>
            <a:r>
              <a:rPr lang="en-US" dirty="0"/>
              <a:t> </a:t>
            </a:r>
            <a:r>
              <a:rPr lang="en-US" dirty="0" err="1"/>
              <a:t>penerbangan</a:t>
            </a:r>
            <a:r>
              <a:rPr lang="en-US" dirty="0"/>
              <a:t>. </a:t>
            </a:r>
            <a:r>
              <a:rPr lang="en-US" dirty="0" err="1"/>
              <a:t>Ini</a:t>
            </a:r>
            <a:r>
              <a:rPr lang="en-US" dirty="0"/>
              <a:t> juga </a:t>
            </a:r>
            <a:r>
              <a:rPr lang="en-US" dirty="0" err="1"/>
              <a:t>digunakan</a:t>
            </a:r>
            <a:r>
              <a:rPr lang="en-US" dirty="0"/>
              <a:t> </a:t>
            </a:r>
            <a:r>
              <a:rPr lang="en-US" dirty="0" err="1"/>
              <a:t>dalam</a:t>
            </a:r>
            <a:r>
              <a:rPr lang="en-US" dirty="0"/>
              <a:t> video game, yang </a:t>
            </a:r>
            <a:r>
              <a:rPr lang="en-US" dirty="0" err="1"/>
              <a:t>bersaing</a:t>
            </a:r>
            <a:r>
              <a:rPr lang="en-US" dirty="0"/>
              <a:t> </a:t>
            </a:r>
            <a:r>
              <a:rPr lang="en-US" dirty="0" err="1"/>
              <a:t>dengan</a:t>
            </a:r>
            <a:r>
              <a:rPr lang="en-US" dirty="0"/>
              <a:t> Direct3D di Microsoft Windows platform (</a:t>
            </a:r>
            <a:r>
              <a:rPr lang="en-US" dirty="0" err="1"/>
              <a:t>lihat</a:t>
            </a:r>
            <a:r>
              <a:rPr lang="en-US" dirty="0"/>
              <a:t> OpenGL vs Direct3D). OpenGL </a:t>
            </a:r>
            <a:r>
              <a:rPr lang="en-US" dirty="0" err="1"/>
              <a:t>dikelola</a:t>
            </a:r>
            <a:r>
              <a:rPr lang="en-US" dirty="0"/>
              <a:t> oleh </a:t>
            </a:r>
            <a:r>
              <a:rPr lang="en-US" dirty="0" err="1"/>
              <a:t>sebuah</a:t>
            </a:r>
            <a:r>
              <a:rPr lang="en-US" dirty="0"/>
              <a:t> </a:t>
            </a:r>
            <a:r>
              <a:rPr lang="en-US" dirty="0" err="1"/>
              <a:t>teknologi</a:t>
            </a:r>
            <a:r>
              <a:rPr lang="en-US" dirty="0"/>
              <a:t> </a:t>
            </a:r>
            <a:r>
              <a:rPr lang="en-US" dirty="0" err="1"/>
              <a:t>konsorsium</a:t>
            </a:r>
            <a:r>
              <a:rPr lang="en-US" dirty="0"/>
              <a:t> </a:t>
            </a:r>
            <a:r>
              <a:rPr lang="en-US" dirty="0" err="1"/>
              <a:t>nirlaba</a:t>
            </a:r>
            <a:r>
              <a:rPr lang="en-US" dirty="0"/>
              <a:t> </a:t>
            </a:r>
            <a:r>
              <a:rPr lang="en-US" dirty="0" err="1"/>
              <a:t>yaitu</a:t>
            </a:r>
            <a:r>
              <a:rPr lang="en-US" dirty="0"/>
              <a:t> </a:t>
            </a:r>
            <a:r>
              <a:rPr lang="en-US" dirty="0" err="1"/>
              <a:t>Khronos</a:t>
            </a:r>
            <a:r>
              <a:rPr lang="en-US" dirty="0"/>
              <a:t> Group.</a:t>
            </a:r>
          </a:p>
        </p:txBody>
      </p:sp>
    </p:spTree>
    <p:extLst>
      <p:ext uri="{BB962C8B-B14F-4D97-AF65-F5344CB8AC3E}">
        <p14:creationId xmlns:p14="http://schemas.microsoft.com/office/powerpoint/2010/main" val="1057369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38335-A690-4A69-9392-7BF5A9E2B1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AC608E-1F82-4B40-BA63-044ED334AFB0}"/>
              </a:ext>
            </a:extLst>
          </p:cNvPr>
          <p:cNvSpPr>
            <a:spLocks noGrp="1"/>
          </p:cNvSpPr>
          <p:nvPr>
            <p:ph idx="1"/>
          </p:nvPr>
        </p:nvSpPr>
        <p:spPr/>
        <p:txBody>
          <a:bodyPr>
            <a:normAutofit fontScale="92500" lnSpcReduction="10000"/>
          </a:bodyPr>
          <a:lstStyle/>
          <a:p>
            <a:r>
              <a:rPr lang="en-US" dirty="0"/>
              <a:t>Sejarah OpenGL</a:t>
            </a:r>
          </a:p>
          <a:p>
            <a:r>
              <a:rPr lang="en-US" dirty="0" err="1"/>
              <a:t>Tahun</a:t>
            </a:r>
            <a:r>
              <a:rPr lang="en-US" dirty="0"/>
              <a:t> 1980-an, </a:t>
            </a:r>
            <a:r>
              <a:rPr lang="en-US" dirty="0" err="1"/>
              <a:t>mengembangkan</a:t>
            </a:r>
            <a:r>
              <a:rPr lang="en-US" dirty="0"/>
              <a:t> </a:t>
            </a:r>
            <a:r>
              <a:rPr lang="en-US" dirty="0" err="1"/>
              <a:t>perangkat</a:t>
            </a:r>
            <a:r>
              <a:rPr lang="en-US" dirty="0"/>
              <a:t> </a:t>
            </a:r>
            <a:r>
              <a:rPr lang="en-US" dirty="0" err="1"/>
              <a:t>lunak</a:t>
            </a:r>
            <a:r>
              <a:rPr lang="en-US" dirty="0"/>
              <a:t> yang </a:t>
            </a:r>
            <a:r>
              <a:rPr lang="en-US" dirty="0" err="1"/>
              <a:t>dapat</a:t>
            </a:r>
            <a:r>
              <a:rPr lang="en-US" dirty="0"/>
              <a:t> </a:t>
            </a:r>
            <a:r>
              <a:rPr lang="en-US" dirty="0" err="1"/>
              <a:t>berfungsi</a:t>
            </a:r>
            <a:r>
              <a:rPr lang="en-US" dirty="0"/>
              <a:t> </a:t>
            </a:r>
            <a:r>
              <a:rPr lang="en-US" dirty="0" err="1"/>
              <a:t>dengan</a:t>
            </a:r>
            <a:r>
              <a:rPr lang="en-US" dirty="0"/>
              <a:t> </a:t>
            </a:r>
            <a:r>
              <a:rPr lang="en-US" dirty="0" err="1"/>
              <a:t>berbagai</a:t>
            </a:r>
            <a:r>
              <a:rPr lang="en-US" dirty="0"/>
              <a:t> hardware </a:t>
            </a:r>
            <a:r>
              <a:rPr lang="en-US" dirty="0" err="1"/>
              <a:t>grafis</a:t>
            </a:r>
            <a:r>
              <a:rPr lang="en-US" dirty="0"/>
              <a:t> </a:t>
            </a:r>
            <a:r>
              <a:rPr lang="en-US" dirty="0" err="1"/>
              <a:t>adalah</a:t>
            </a:r>
            <a:r>
              <a:rPr lang="en-US" dirty="0"/>
              <a:t> </a:t>
            </a:r>
            <a:r>
              <a:rPr lang="en-US" dirty="0" err="1"/>
              <a:t>tantangan</a:t>
            </a:r>
            <a:r>
              <a:rPr lang="en-US" dirty="0"/>
              <a:t> </a:t>
            </a:r>
            <a:r>
              <a:rPr lang="en-US" dirty="0" err="1"/>
              <a:t>nyata</a:t>
            </a:r>
            <a:r>
              <a:rPr lang="en-US" dirty="0"/>
              <a:t>. </a:t>
            </a:r>
            <a:r>
              <a:rPr lang="en-US" dirty="0" err="1"/>
              <a:t>Pengembang</a:t>
            </a:r>
            <a:r>
              <a:rPr lang="en-US" dirty="0"/>
              <a:t> </a:t>
            </a:r>
            <a:r>
              <a:rPr lang="en-US" dirty="0" err="1"/>
              <a:t>perangkat</a:t>
            </a:r>
            <a:r>
              <a:rPr lang="en-US" dirty="0"/>
              <a:t> </a:t>
            </a:r>
            <a:r>
              <a:rPr lang="en-US" dirty="0" err="1"/>
              <a:t>lunak</a:t>
            </a:r>
            <a:r>
              <a:rPr lang="en-US" dirty="0"/>
              <a:t> </a:t>
            </a:r>
            <a:r>
              <a:rPr lang="en-US" dirty="0" err="1"/>
              <a:t>antarmuka</a:t>
            </a:r>
            <a:r>
              <a:rPr lang="en-US" dirty="0"/>
              <a:t> dan </a:t>
            </a:r>
            <a:r>
              <a:rPr lang="en-US" dirty="0" err="1"/>
              <a:t>kebiasaan</a:t>
            </a:r>
            <a:r>
              <a:rPr lang="en-US" dirty="0"/>
              <a:t> </a:t>
            </a:r>
            <a:r>
              <a:rPr lang="en-US" dirty="0" err="1"/>
              <a:t>menulis</a:t>
            </a:r>
            <a:r>
              <a:rPr lang="en-US" dirty="0"/>
              <a:t> driver </a:t>
            </a:r>
            <a:r>
              <a:rPr lang="en-US" dirty="0" err="1"/>
              <a:t>untuk</a:t>
            </a:r>
            <a:r>
              <a:rPr lang="en-US" dirty="0"/>
              <a:t> </a:t>
            </a:r>
            <a:r>
              <a:rPr lang="en-US" dirty="0" err="1"/>
              <a:t>setiap</a:t>
            </a:r>
            <a:r>
              <a:rPr lang="en-US" dirty="0"/>
              <a:t> </a:t>
            </a:r>
            <a:r>
              <a:rPr lang="en-US" dirty="0" err="1"/>
              <a:t>perangkat</a:t>
            </a:r>
            <a:r>
              <a:rPr lang="en-US" dirty="0"/>
              <a:t> </a:t>
            </a:r>
            <a:r>
              <a:rPr lang="en-US" dirty="0" err="1"/>
              <a:t>keras</a:t>
            </a:r>
            <a:r>
              <a:rPr lang="en-US" dirty="0"/>
              <a:t>. </a:t>
            </a:r>
            <a:r>
              <a:rPr lang="en-US" dirty="0" err="1"/>
              <a:t>Ini</a:t>
            </a:r>
            <a:r>
              <a:rPr lang="en-US" dirty="0"/>
              <a:t> mahal dan </a:t>
            </a:r>
            <a:r>
              <a:rPr lang="en-US" dirty="0" err="1"/>
              <a:t>mengakibatkan</a:t>
            </a:r>
            <a:r>
              <a:rPr lang="en-US" dirty="0"/>
              <a:t> </a:t>
            </a:r>
            <a:r>
              <a:rPr lang="en-US" dirty="0" err="1"/>
              <a:t>banyak</a:t>
            </a:r>
            <a:r>
              <a:rPr lang="en-US" dirty="0"/>
              <a:t> </a:t>
            </a:r>
            <a:r>
              <a:rPr lang="en-US" dirty="0" err="1"/>
              <a:t>duplikasi</a:t>
            </a:r>
            <a:r>
              <a:rPr lang="en-US" dirty="0"/>
              <a:t> </a:t>
            </a:r>
            <a:r>
              <a:rPr lang="en-US" dirty="0" err="1"/>
              <a:t>usaha</a:t>
            </a:r>
            <a:r>
              <a:rPr lang="en-US" dirty="0"/>
              <a:t>.</a:t>
            </a:r>
          </a:p>
          <a:p>
            <a:r>
              <a:rPr lang="en-US" dirty="0"/>
              <a:t>Pada </a:t>
            </a:r>
            <a:r>
              <a:rPr lang="en-US" dirty="0" err="1"/>
              <a:t>awal</a:t>
            </a:r>
            <a:r>
              <a:rPr lang="en-US" dirty="0"/>
              <a:t> 1990-an, Silicon Graphics (SGI) </a:t>
            </a:r>
            <a:r>
              <a:rPr lang="en-US" dirty="0" err="1"/>
              <a:t>adalah</a:t>
            </a:r>
            <a:r>
              <a:rPr lang="en-US" dirty="0"/>
              <a:t> </a:t>
            </a:r>
            <a:r>
              <a:rPr lang="en-US" dirty="0" err="1"/>
              <a:t>seorang</a:t>
            </a:r>
            <a:r>
              <a:rPr lang="en-US" dirty="0"/>
              <a:t> </a:t>
            </a:r>
            <a:r>
              <a:rPr lang="en-US" dirty="0" err="1"/>
              <a:t>pemimpin</a:t>
            </a:r>
            <a:r>
              <a:rPr lang="en-US" dirty="0"/>
              <a:t> </a:t>
            </a:r>
            <a:r>
              <a:rPr lang="en-US" dirty="0" err="1"/>
              <a:t>dalam</a:t>
            </a:r>
            <a:r>
              <a:rPr lang="en-US" dirty="0"/>
              <a:t> </a:t>
            </a:r>
            <a:r>
              <a:rPr lang="en-US" dirty="0" err="1"/>
              <a:t>grafis</a:t>
            </a:r>
            <a:r>
              <a:rPr lang="en-US" dirty="0"/>
              <a:t> 3D </a:t>
            </a:r>
            <a:r>
              <a:rPr lang="en-US" dirty="0" err="1"/>
              <a:t>untuk</a:t>
            </a:r>
            <a:r>
              <a:rPr lang="en-US" dirty="0"/>
              <a:t> workstation. </a:t>
            </a:r>
            <a:r>
              <a:rPr lang="en-US" dirty="0" err="1"/>
              <a:t>Mereka</a:t>
            </a:r>
            <a:r>
              <a:rPr lang="en-US" dirty="0"/>
              <a:t> IRIS GL API </a:t>
            </a:r>
            <a:r>
              <a:rPr lang="en-US" dirty="0" err="1"/>
              <a:t>dianggap</a:t>
            </a:r>
            <a:r>
              <a:rPr lang="en-US" dirty="0"/>
              <a:t> </a:t>
            </a:r>
            <a:r>
              <a:rPr lang="en-US" dirty="0" err="1"/>
              <a:t>keadaan</a:t>
            </a:r>
            <a:r>
              <a:rPr lang="en-US" dirty="0"/>
              <a:t> </a:t>
            </a:r>
            <a:r>
              <a:rPr lang="en-US" dirty="0" err="1"/>
              <a:t>seni</a:t>
            </a:r>
            <a:r>
              <a:rPr lang="en-US" dirty="0"/>
              <a:t> dan </a:t>
            </a:r>
            <a:r>
              <a:rPr lang="en-US" dirty="0" err="1"/>
              <a:t>menjadi</a:t>
            </a:r>
            <a:r>
              <a:rPr lang="en-US" dirty="0"/>
              <a:t> </a:t>
            </a:r>
            <a:r>
              <a:rPr lang="en-US" dirty="0" err="1"/>
              <a:t>standar</a:t>
            </a:r>
            <a:r>
              <a:rPr lang="en-US" dirty="0"/>
              <a:t> </a:t>
            </a:r>
            <a:r>
              <a:rPr lang="en-US" dirty="0" err="1"/>
              <a:t>industri</a:t>
            </a:r>
            <a:r>
              <a:rPr lang="en-US" dirty="0"/>
              <a:t> de facto, </a:t>
            </a:r>
            <a:r>
              <a:rPr lang="en-US" dirty="0" err="1"/>
              <a:t>membayangi</a:t>
            </a:r>
            <a:r>
              <a:rPr lang="en-US" dirty="0"/>
              <a:t> </a:t>
            </a:r>
            <a:r>
              <a:rPr lang="en-US" dirty="0" err="1"/>
              <a:t>terbuka</a:t>
            </a:r>
            <a:r>
              <a:rPr lang="en-US" dirty="0"/>
              <a:t> </a:t>
            </a:r>
            <a:r>
              <a:rPr lang="en-US" dirty="0" err="1"/>
              <a:t>berbasis</a:t>
            </a:r>
            <a:r>
              <a:rPr lang="en-US" dirty="0"/>
              <a:t> </a:t>
            </a:r>
            <a:r>
              <a:rPr lang="en-US" dirty="0" err="1"/>
              <a:t>standar</a:t>
            </a:r>
            <a:r>
              <a:rPr lang="en-US" dirty="0"/>
              <a:t> PHIGS. </a:t>
            </a:r>
            <a:r>
              <a:rPr lang="en-US" dirty="0" err="1"/>
              <a:t>Ini</a:t>
            </a:r>
            <a:r>
              <a:rPr lang="en-US" dirty="0"/>
              <a:t> </a:t>
            </a:r>
            <a:r>
              <a:rPr lang="en-US" dirty="0" err="1"/>
              <a:t>karena</a:t>
            </a:r>
            <a:r>
              <a:rPr lang="en-US" dirty="0"/>
              <a:t> GL IRIS </a:t>
            </a:r>
            <a:r>
              <a:rPr lang="en-US" dirty="0" err="1"/>
              <a:t>dianggap</a:t>
            </a:r>
            <a:r>
              <a:rPr lang="en-US" dirty="0"/>
              <a:t> </a:t>
            </a:r>
            <a:r>
              <a:rPr lang="en-US" dirty="0" err="1"/>
              <a:t>lebih</a:t>
            </a:r>
            <a:r>
              <a:rPr lang="en-US" dirty="0"/>
              <a:t> </a:t>
            </a:r>
            <a:r>
              <a:rPr lang="en-US" dirty="0" err="1"/>
              <a:t>mudah</a:t>
            </a:r>
            <a:r>
              <a:rPr lang="en-US" dirty="0"/>
              <a:t> </a:t>
            </a:r>
            <a:r>
              <a:rPr lang="en-US" dirty="0" err="1"/>
              <a:t>digunakan</a:t>
            </a:r>
            <a:r>
              <a:rPr lang="en-US" dirty="0"/>
              <a:t>, dan </a:t>
            </a:r>
            <a:r>
              <a:rPr lang="en-US" dirty="0" err="1"/>
              <a:t>karena</a:t>
            </a:r>
            <a:r>
              <a:rPr lang="en-US" dirty="0"/>
              <a:t> </a:t>
            </a:r>
            <a:r>
              <a:rPr lang="en-US" dirty="0" err="1"/>
              <a:t>itu</a:t>
            </a:r>
            <a:r>
              <a:rPr lang="en-US" dirty="0"/>
              <a:t> </a:t>
            </a:r>
            <a:r>
              <a:rPr lang="en-US" dirty="0" err="1"/>
              <a:t>mendukung</a:t>
            </a:r>
            <a:r>
              <a:rPr lang="en-US" dirty="0"/>
              <a:t> modus </a:t>
            </a:r>
            <a:r>
              <a:rPr lang="en-US" dirty="0" err="1"/>
              <a:t>langsung</a:t>
            </a:r>
            <a:r>
              <a:rPr lang="en-US" dirty="0"/>
              <a:t> rendering. By contrast, </a:t>
            </a:r>
            <a:r>
              <a:rPr lang="en-US" dirty="0" err="1"/>
              <a:t>Sebaliknya</a:t>
            </a:r>
            <a:r>
              <a:rPr lang="en-US" dirty="0"/>
              <a:t>, PHIGS </a:t>
            </a:r>
            <a:r>
              <a:rPr lang="en-US" dirty="0" err="1"/>
              <a:t>dianggap</a:t>
            </a:r>
            <a:r>
              <a:rPr lang="en-US" dirty="0"/>
              <a:t> </a:t>
            </a:r>
            <a:r>
              <a:rPr lang="en-US" dirty="0" err="1"/>
              <a:t>sulit</a:t>
            </a:r>
            <a:r>
              <a:rPr lang="en-US" dirty="0"/>
              <a:t> </a:t>
            </a:r>
            <a:r>
              <a:rPr lang="en-US" dirty="0" err="1"/>
              <a:t>untuk</a:t>
            </a:r>
            <a:r>
              <a:rPr lang="en-US" dirty="0"/>
              <a:t> </a:t>
            </a:r>
            <a:r>
              <a:rPr lang="en-US" dirty="0" err="1"/>
              <a:t>digunakan</a:t>
            </a:r>
            <a:r>
              <a:rPr lang="en-US" dirty="0"/>
              <a:t> dan </a:t>
            </a:r>
            <a:r>
              <a:rPr lang="en-US" dirty="0" err="1"/>
              <a:t>ketinggalan</a:t>
            </a:r>
            <a:r>
              <a:rPr lang="en-US" dirty="0"/>
              <a:t> zaman </a:t>
            </a:r>
            <a:r>
              <a:rPr lang="en-US" dirty="0" err="1"/>
              <a:t>dalam</a:t>
            </a:r>
            <a:r>
              <a:rPr lang="en-US" dirty="0"/>
              <a:t> </a:t>
            </a:r>
            <a:r>
              <a:rPr lang="en-US" dirty="0" err="1"/>
              <a:t>hal</a:t>
            </a:r>
            <a:r>
              <a:rPr lang="en-US" dirty="0"/>
              <a:t> </a:t>
            </a:r>
            <a:r>
              <a:rPr lang="en-US" dirty="0" err="1"/>
              <a:t>fungsionalitas</a:t>
            </a:r>
            <a:r>
              <a:rPr lang="en-US" dirty="0"/>
              <a:t>.</a:t>
            </a:r>
          </a:p>
        </p:txBody>
      </p:sp>
    </p:spTree>
    <p:extLst>
      <p:ext uri="{BB962C8B-B14F-4D97-AF65-F5344CB8AC3E}">
        <p14:creationId xmlns:p14="http://schemas.microsoft.com/office/powerpoint/2010/main" val="1968935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7FE26-83C2-4238-84C4-3036B51409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FB6183-9EDD-4145-89A1-40587AD596E3}"/>
              </a:ext>
            </a:extLst>
          </p:cNvPr>
          <p:cNvSpPr>
            <a:spLocks noGrp="1"/>
          </p:cNvSpPr>
          <p:nvPr>
            <p:ph idx="1"/>
          </p:nvPr>
        </p:nvSpPr>
        <p:spPr/>
        <p:txBody>
          <a:bodyPr>
            <a:normAutofit fontScale="77500" lnSpcReduction="20000"/>
          </a:bodyPr>
          <a:lstStyle/>
          <a:p>
            <a:r>
              <a:rPr lang="en-US" dirty="0"/>
              <a:t>SGI’s </a:t>
            </a:r>
            <a:r>
              <a:rPr lang="en-US" dirty="0" err="1"/>
              <a:t>pesaing</a:t>
            </a:r>
            <a:r>
              <a:rPr lang="en-US" dirty="0"/>
              <a:t> (</a:t>
            </a:r>
            <a:r>
              <a:rPr lang="en-US" dirty="0" err="1"/>
              <a:t>termasuk</a:t>
            </a:r>
            <a:r>
              <a:rPr lang="en-US" dirty="0"/>
              <a:t> Sun Microsystems, Hewlett-Packard dan IBM) juga </a:t>
            </a:r>
            <a:r>
              <a:rPr lang="en-US" dirty="0" err="1"/>
              <a:t>dapat</a:t>
            </a:r>
            <a:r>
              <a:rPr lang="en-US" dirty="0"/>
              <a:t> </a:t>
            </a:r>
            <a:r>
              <a:rPr lang="en-US" dirty="0" err="1"/>
              <a:t>membawa</a:t>
            </a:r>
            <a:r>
              <a:rPr lang="en-US" dirty="0"/>
              <a:t> </a:t>
            </a:r>
            <a:r>
              <a:rPr lang="en-US" dirty="0" err="1"/>
              <a:t>ke</a:t>
            </a:r>
            <a:r>
              <a:rPr lang="en-US" dirty="0"/>
              <a:t> pasar 3D hardware, </a:t>
            </a:r>
            <a:r>
              <a:rPr lang="en-US" dirty="0" err="1"/>
              <a:t>didukung</a:t>
            </a:r>
            <a:r>
              <a:rPr lang="en-US" dirty="0"/>
              <a:t> oleh </a:t>
            </a:r>
            <a:r>
              <a:rPr lang="en-US" dirty="0" err="1"/>
              <a:t>ekstensi</a:t>
            </a:r>
            <a:r>
              <a:rPr lang="en-US" dirty="0"/>
              <a:t> yang </a:t>
            </a:r>
            <a:r>
              <a:rPr lang="en-US" dirty="0" err="1"/>
              <a:t>dibuat</a:t>
            </a:r>
            <a:r>
              <a:rPr lang="en-US" dirty="0"/>
              <a:t> pada PHIGS </a:t>
            </a:r>
            <a:r>
              <a:rPr lang="en-US" dirty="0" err="1"/>
              <a:t>standar</a:t>
            </a:r>
            <a:r>
              <a:rPr lang="en-US" dirty="0"/>
              <a:t>. Hal </a:t>
            </a:r>
            <a:r>
              <a:rPr lang="en-US" dirty="0" err="1"/>
              <a:t>ini</a:t>
            </a:r>
            <a:r>
              <a:rPr lang="en-US" dirty="0"/>
              <a:t> pada </a:t>
            </a:r>
            <a:r>
              <a:rPr lang="en-US" dirty="0" err="1"/>
              <a:t>gilirannya</a:t>
            </a:r>
            <a:r>
              <a:rPr lang="en-US" dirty="0"/>
              <a:t> </a:t>
            </a:r>
            <a:r>
              <a:rPr lang="en-US" dirty="0" err="1"/>
              <a:t>menyebabkan</a:t>
            </a:r>
            <a:r>
              <a:rPr lang="en-US" dirty="0"/>
              <a:t> </a:t>
            </a:r>
            <a:r>
              <a:rPr lang="en-US" dirty="0" err="1"/>
              <a:t>pangsa</a:t>
            </a:r>
            <a:r>
              <a:rPr lang="en-US" dirty="0"/>
              <a:t> pasar SGI </a:t>
            </a:r>
            <a:r>
              <a:rPr lang="en-US" dirty="0" err="1"/>
              <a:t>untuk</a:t>
            </a:r>
            <a:r>
              <a:rPr lang="en-US" dirty="0"/>
              <a:t> </a:t>
            </a:r>
            <a:r>
              <a:rPr lang="en-US" dirty="0" err="1"/>
              <a:t>melemahkan</a:t>
            </a:r>
            <a:r>
              <a:rPr lang="en-US" dirty="0"/>
              <a:t> </a:t>
            </a:r>
            <a:r>
              <a:rPr lang="en-US" dirty="0" err="1"/>
              <a:t>karena</a:t>
            </a:r>
            <a:r>
              <a:rPr lang="en-US" dirty="0"/>
              <a:t> </a:t>
            </a:r>
            <a:r>
              <a:rPr lang="en-US" dirty="0" err="1"/>
              <a:t>lebih</a:t>
            </a:r>
            <a:r>
              <a:rPr lang="en-US" dirty="0"/>
              <a:t> </a:t>
            </a:r>
            <a:r>
              <a:rPr lang="en-US" dirty="0" err="1"/>
              <a:t>banyak</a:t>
            </a:r>
            <a:r>
              <a:rPr lang="en-US" dirty="0"/>
              <a:t> hardware </a:t>
            </a:r>
            <a:r>
              <a:rPr lang="en-US" dirty="0" err="1"/>
              <a:t>grafis</a:t>
            </a:r>
            <a:r>
              <a:rPr lang="en-US" dirty="0"/>
              <a:t> 3D </a:t>
            </a:r>
            <a:r>
              <a:rPr lang="en-US" dirty="0" err="1"/>
              <a:t>pemasok</a:t>
            </a:r>
            <a:r>
              <a:rPr lang="en-US" dirty="0"/>
              <a:t> </a:t>
            </a:r>
            <a:r>
              <a:rPr lang="en-US" dirty="0" err="1"/>
              <a:t>memasuki</a:t>
            </a:r>
            <a:r>
              <a:rPr lang="en-US" dirty="0"/>
              <a:t> pasar. </a:t>
            </a:r>
            <a:r>
              <a:rPr lang="en-US" dirty="0" err="1"/>
              <a:t>Dalam</a:t>
            </a:r>
            <a:r>
              <a:rPr lang="en-US" dirty="0"/>
              <a:t> </a:t>
            </a:r>
            <a:r>
              <a:rPr lang="en-US" dirty="0" err="1"/>
              <a:t>upaya</a:t>
            </a:r>
            <a:r>
              <a:rPr lang="en-US" dirty="0"/>
              <a:t> </a:t>
            </a:r>
            <a:r>
              <a:rPr lang="en-US" dirty="0" err="1"/>
              <a:t>untuk</a:t>
            </a:r>
            <a:r>
              <a:rPr lang="en-US" dirty="0"/>
              <a:t> </a:t>
            </a:r>
            <a:r>
              <a:rPr lang="en-US" dirty="0" err="1"/>
              <a:t>mempengaruhi</a:t>
            </a:r>
            <a:r>
              <a:rPr lang="en-US" dirty="0"/>
              <a:t> pasar, SGI </a:t>
            </a:r>
            <a:r>
              <a:rPr lang="en-US" dirty="0" err="1"/>
              <a:t>memutuskan</a:t>
            </a:r>
            <a:r>
              <a:rPr lang="en-US" dirty="0"/>
              <a:t> </a:t>
            </a:r>
            <a:r>
              <a:rPr lang="en-US" dirty="0" err="1"/>
              <a:t>untuk</a:t>
            </a:r>
            <a:r>
              <a:rPr lang="en-US" dirty="0"/>
              <a:t> </a:t>
            </a:r>
            <a:r>
              <a:rPr lang="en-US" dirty="0" err="1"/>
              <a:t>mengubah</a:t>
            </a:r>
            <a:r>
              <a:rPr lang="en-US" dirty="0"/>
              <a:t> </a:t>
            </a:r>
            <a:r>
              <a:rPr lang="en-US" dirty="0" err="1"/>
              <a:t>IrisGL</a:t>
            </a:r>
            <a:r>
              <a:rPr lang="en-US" dirty="0"/>
              <a:t> API </a:t>
            </a:r>
            <a:r>
              <a:rPr lang="en-US" dirty="0" err="1"/>
              <a:t>menjadi</a:t>
            </a:r>
            <a:r>
              <a:rPr lang="en-US" dirty="0"/>
              <a:t> </a:t>
            </a:r>
            <a:r>
              <a:rPr lang="en-US" dirty="0" err="1"/>
              <a:t>standar</a:t>
            </a:r>
            <a:r>
              <a:rPr lang="en-US" dirty="0"/>
              <a:t> </a:t>
            </a:r>
            <a:r>
              <a:rPr lang="en-US" dirty="0" err="1"/>
              <a:t>terbuka</a:t>
            </a:r>
            <a:r>
              <a:rPr lang="en-US" dirty="0"/>
              <a:t>. SGI </a:t>
            </a:r>
            <a:r>
              <a:rPr lang="en-US" dirty="0" err="1"/>
              <a:t>menganggap</a:t>
            </a:r>
            <a:r>
              <a:rPr lang="en-US" dirty="0"/>
              <a:t> </a:t>
            </a:r>
            <a:r>
              <a:rPr lang="en-US" dirty="0" err="1"/>
              <a:t>bahwa</a:t>
            </a:r>
            <a:r>
              <a:rPr lang="en-US" dirty="0"/>
              <a:t> </a:t>
            </a:r>
            <a:r>
              <a:rPr lang="en-US" dirty="0" err="1"/>
              <a:t>IrisGL</a:t>
            </a:r>
            <a:r>
              <a:rPr lang="en-US" dirty="0"/>
              <a:t> API </a:t>
            </a:r>
            <a:r>
              <a:rPr lang="en-US" dirty="0" err="1"/>
              <a:t>itu</a:t>
            </a:r>
            <a:r>
              <a:rPr lang="en-US" dirty="0"/>
              <a:t> </a:t>
            </a:r>
            <a:r>
              <a:rPr lang="en-US" dirty="0" err="1"/>
              <a:t>sendiri</a:t>
            </a:r>
            <a:r>
              <a:rPr lang="en-US" dirty="0"/>
              <a:t> </a:t>
            </a:r>
            <a:r>
              <a:rPr lang="en-US" dirty="0" err="1"/>
              <a:t>tidak</a:t>
            </a:r>
            <a:r>
              <a:rPr lang="en-US" dirty="0"/>
              <a:t> </a:t>
            </a:r>
            <a:r>
              <a:rPr lang="en-US" dirty="0" err="1"/>
              <a:t>cocok</a:t>
            </a:r>
            <a:r>
              <a:rPr lang="en-US" dirty="0"/>
              <a:t> </a:t>
            </a:r>
            <a:r>
              <a:rPr lang="en-US" dirty="0" err="1"/>
              <a:t>untuk</a:t>
            </a:r>
            <a:r>
              <a:rPr lang="en-US" dirty="0"/>
              <a:t> </a:t>
            </a:r>
            <a:r>
              <a:rPr lang="en-US" dirty="0" err="1"/>
              <a:t>membuka</a:t>
            </a:r>
            <a:r>
              <a:rPr lang="en-US" dirty="0"/>
              <a:t> </a:t>
            </a:r>
            <a:r>
              <a:rPr lang="en-US" dirty="0" err="1"/>
              <a:t>karena</a:t>
            </a:r>
            <a:r>
              <a:rPr lang="en-US" dirty="0"/>
              <a:t> </a:t>
            </a:r>
            <a:r>
              <a:rPr lang="en-US" dirty="0" err="1"/>
              <a:t>masalah</a:t>
            </a:r>
            <a:r>
              <a:rPr lang="en-US" dirty="0"/>
              <a:t> </a:t>
            </a:r>
            <a:r>
              <a:rPr lang="en-US" dirty="0" err="1"/>
              <a:t>lisensi</a:t>
            </a:r>
            <a:r>
              <a:rPr lang="en-US" dirty="0"/>
              <a:t> dan paten. Juga, </a:t>
            </a:r>
            <a:r>
              <a:rPr lang="en-US" dirty="0" err="1"/>
              <a:t>IrisGL</a:t>
            </a:r>
            <a:r>
              <a:rPr lang="en-US" dirty="0"/>
              <a:t> </a:t>
            </a:r>
            <a:r>
              <a:rPr lang="en-US" dirty="0" err="1"/>
              <a:t>memiliki</a:t>
            </a:r>
            <a:r>
              <a:rPr lang="en-US" dirty="0"/>
              <a:t> </a:t>
            </a:r>
            <a:r>
              <a:rPr lang="en-US" dirty="0" err="1"/>
              <a:t>fungsi-fungsi</a:t>
            </a:r>
            <a:r>
              <a:rPr lang="en-US" dirty="0"/>
              <a:t> API yang </a:t>
            </a:r>
            <a:r>
              <a:rPr lang="en-US" dirty="0" err="1"/>
              <a:t>tidak</a:t>
            </a:r>
            <a:r>
              <a:rPr lang="en-US" dirty="0"/>
              <a:t> </a:t>
            </a:r>
            <a:r>
              <a:rPr lang="en-US" dirty="0" err="1"/>
              <a:t>relevan</a:t>
            </a:r>
            <a:r>
              <a:rPr lang="en-US" dirty="0"/>
              <a:t> </a:t>
            </a:r>
            <a:r>
              <a:rPr lang="en-US" dirty="0" err="1"/>
              <a:t>dengan</a:t>
            </a:r>
            <a:r>
              <a:rPr lang="en-US" dirty="0"/>
              <a:t> </a:t>
            </a:r>
            <a:r>
              <a:rPr lang="en-US" dirty="0" err="1"/>
              <a:t>grafis</a:t>
            </a:r>
            <a:r>
              <a:rPr lang="en-US" dirty="0"/>
              <a:t> 3D. </a:t>
            </a:r>
            <a:r>
              <a:rPr lang="en-US" dirty="0" err="1"/>
              <a:t>Sebagai</a:t>
            </a:r>
            <a:r>
              <a:rPr lang="en-US" dirty="0"/>
              <a:t> </a:t>
            </a:r>
            <a:r>
              <a:rPr lang="en-US" dirty="0" err="1"/>
              <a:t>contoh</a:t>
            </a:r>
            <a:r>
              <a:rPr lang="en-US" dirty="0"/>
              <a:t>, </a:t>
            </a:r>
            <a:r>
              <a:rPr lang="en-US" dirty="0" err="1"/>
              <a:t>termasuk</a:t>
            </a:r>
            <a:r>
              <a:rPr lang="en-US" dirty="0"/>
              <a:t> windowing, keyboard dan mouse API, </a:t>
            </a:r>
            <a:r>
              <a:rPr lang="en-US" dirty="0" err="1"/>
              <a:t>sebagian</a:t>
            </a:r>
            <a:r>
              <a:rPr lang="en-US" dirty="0"/>
              <a:t> </a:t>
            </a:r>
            <a:r>
              <a:rPr lang="en-US" dirty="0" err="1"/>
              <a:t>karena</a:t>
            </a:r>
            <a:r>
              <a:rPr lang="en-US" dirty="0"/>
              <a:t> </a:t>
            </a:r>
            <a:r>
              <a:rPr lang="en-US" dirty="0" err="1"/>
              <a:t>dikembangkan</a:t>
            </a:r>
            <a:r>
              <a:rPr lang="en-US" dirty="0"/>
              <a:t> </a:t>
            </a:r>
            <a:r>
              <a:rPr lang="en-US" dirty="0" err="1"/>
              <a:t>sebelum</a:t>
            </a:r>
            <a:r>
              <a:rPr lang="en-US" dirty="0"/>
              <a:t> </a:t>
            </a:r>
            <a:r>
              <a:rPr lang="en-US" dirty="0" err="1"/>
              <a:t>Sistem</a:t>
            </a:r>
            <a:r>
              <a:rPr lang="en-US" dirty="0"/>
              <a:t> X Window dan Sun’s NEWS </a:t>
            </a:r>
            <a:r>
              <a:rPr lang="en-US" dirty="0" err="1"/>
              <a:t>sistem</a:t>
            </a:r>
            <a:r>
              <a:rPr lang="en-US" dirty="0"/>
              <a:t> </a:t>
            </a:r>
            <a:r>
              <a:rPr lang="en-US" dirty="0" err="1"/>
              <a:t>dikembangkan</a:t>
            </a:r>
            <a:r>
              <a:rPr lang="en-US" dirty="0"/>
              <a:t>. </a:t>
            </a:r>
            <a:r>
              <a:rPr lang="en-US" dirty="0" err="1"/>
              <a:t>Selain</a:t>
            </a:r>
            <a:r>
              <a:rPr lang="en-US" dirty="0"/>
              <a:t> </a:t>
            </a:r>
            <a:r>
              <a:rPr lang="en-US" dirty="0" err="1"/>
              <a:t>itu</a:t>
            </a:r>
            <a:r>
              <a:rPr lang="en-US" dirty="0"/>
              <a:t>, SGI </a:t>
            </a:r>
            <a:r>
              <a:rPr lang="en-US" dirty="0" err="1"/>
              <a:t>memiliki</a:t>
            </a:r>
            <a:r>
              <a:rPr lang="en-US" dirty="0"/>
              <a:t> </a:t>
            </a:r>
            <a:r>
              <a:rPr lang="en-US" dirty="0" err="1"/>
              <a:t>sejumlah</a:t>
            </a:r>
            <a:r>
              <a:rPr lang="en-US" dirty="0"/>
              <a:t> </a:t>
            </a:r>
            <a:r>
              <a:rPr lang="en-US" dirty="0" err="1"/>
              <a:t>besar</a:t>
            </a:r>
            <a:r>
              <a:rPr lang="en-US" dirty="0"/>
              <a:t> </a:t>
            </a:r>
            <a:r>
              <a:rPr lang="en-US" dirty="0" err="1"/>
              <a:t>pelanggan</a:t>
            </a:r>
            <a:r>
              <a:rPr lang="en-US" dirty="0"/>
              <a:t> </a:t>
            </a:r>
            <a:r>
              <a:rPr lang="en-US" dirty="0" err="1"/>
              <a:t>perangkat</a:t>
            </a:r>
            <a:r>
              <a:rPr lang="en-US" dirty="0"/>
              <a:t> </a:t>
            </a:r>
            <a:r>
              <a:rPr lang="en-US" dirty="0" err="1"/>
              <a:t>lunak</a:t>
            </a:r>
            <a:r>
              <a:rPr lang="en-US" dirty="0"/>
              <a:t>; </a:t>
            </a:r>
            <a:r>
              <a:rPr lang="en-US" dirty="0" err="1"/>
              <a:t>dengan</a:t>
            </a:r>
            <a:r>
              <a:rPr lang="en-US" dirty="0"/>
              <a:t> </a:t>
            </a:r>
            <a:r>
              <a:rPr lang="en-US" dirty="0" err="1"/>
              <a:t>mengubah</a:t>
            </a:r>
            <a:r>
              <a:rPr lang="en-US" dirty="0"/>
              <a:t> </a:t>
            </a:r>
            <a:r>
              <a:rPr lang="en-US" dirty="0" err="1"/>
              <a:t>ke</a:t>
            </a:r>
            <a:r>
              <a:rPr lang="en-US" dirty="0"/>
              <a:t> OpenGL API </a:t>
            </a:r>
            <a:r>
              <a:rPr lang="en-US" dirty="0" err="1"/>
              <a:t>mereka</a:t>
            </a:r>
            <a:r>
              <a:rPr lang="en-US" dirty="0"/>
              <a:t> </a:t>
            </a:r>
            <a:r>
              <a:rPr lang="en-US" dirty="0" err="1"/>
              <a:t>berencana</a:t>
            </a:r>
            <a:r>
              <a:rPr lang="en-US" dirty="0"/>
              <a:t> </a:t>
            </a:r>
            <a:r>
              <a:rPr lang="en-US" dirty="0" err="1"/>
              <a:t>untuk</a:t>
            </a:r>
            <a:r>
              <a:rPr lang="en-US" dirty="0"/>
              <a:t> </a:t>
            </a:r>
            <a:r>
              <a:rPr lang="en-US" dirty="0" err="1"/>
              <a:t>mempertahankan</a:t>
            </a:r>
            <a:r>
              <a:rPr lang="en-US" dirty="0"/>
              <a:t> </a:t>
            </a:r>
            <a:r>
              <a:rPr lang="en-US" dirty="0" err="1"/>
              <a:t>pelanggan</a:t>
            </a:r>
            <a:r>
              <a:rPr lang="en-US" dirty="0"/>
              <a:t> </a:t>
            </a:r>
            <a:r>
              <a:rPr lang="en-US" dirty="0" err="1"/>
              <a:t>mereka</a:t>
            </a:r>
            <a:r>
              <a:rPr lang="en-US" dirty="0"/>
              <a:t> </a:t>
            </a:r>
            <a:r>
              <a:rPr lang="en-US" dirty="0" err="1"/>
              <a:t>terkunci</a:t>
            </a:r>
            <a:r>
              <a:rPr lang="en-US" dirty="0"/>
              <a:t> </a:t>
            </a:r>
            <a:r>
              <a:rPr lang="en-US" dirty="0" err="1"/>
              <a:t>ke</a:t>
            </a:r>
            <a:r>
              <a:rPr lang="en-US" dirty="0"/>
              <a:t> SGI (dan IBM) hardware </a:t>
            </a:r>
            <a:r>
              <a:rPr lang="en-US" dirty="0" err="1"/>
              <a:t>untuk</a:t>
            </a:r>
            <a:r>
              <a:rPr lang="en-US" dirty="0"/>
              <a:t> </a:t>
            </a:r>
            <a:r>
              <a:rPr lang="en-US" dirty="0" err="1"/>
              <a:t>beberapa</a:t>
            </a:r>
            <a:r>
              <a:rPr lang="en-US" dirty="0"/>
              <a:t> </a:t>
            </a:r>
            <a:r>
              <a:rPr lang="en-US" dirty="0" err="1"/>
              <a:t>tahun</a:t>
            </a:r>
            <a:r>
              <a:rPr lang="en-US" dirty="0"/>
              <a:t> </a:t>
            </a:r>
            <a:r>
              <a:rPr lang="en-US" dirty="0" err="1"/>
              <a:t>sementara</a:t>
            </a:r>
            <a:r>
              <a:rPr lang="en-US" dirty="0"/>
              <a:t> pasar </a:t>
            </a:r>
            <a:r>
              <a:rPr lang="en-US" dirty="0" err="1"/>
              <a:t>dukungan</a:t>
            </a:r>
            <a:r>
              <a:rPr lang="en-US" dirty="0"/>
              <a:t> </a:t>
            </a:r>
            <a:r>
              <a:rPr lang="en-US" dirty="0" err="1"/>
              <a:t>untuk</a:t>
            </a:r>
            <a:r>
              <a:rPr lang="en-US" dirty="0"/>
              <a:t> OpenGL </a:t>
            </a:r>
            <a:r>
              <a:rPr lang="en-US" dirty="0" err="1"/>
              <a:t>matang</a:t>
            </a:r>
            <a:r>
              <a:rPr lang="en-US" dirty="0"/>
              <a:t>. </a:t>
            </a:r>
            <a:r>
              <a:rPr lang="en-US" dirty="0" err="1"/>
              <a:t>Sementara</a:t>
            </a:r>
            <a:r>
              <a:rPr lang="en-US" dirty="0"/>
              <a:t> </a:t>
            </a:r>
            <a:r>
              <a:rPr lang="en-US" dirty="0" err="1"/>
              <a:t>itu</a:t>
            </a:r>
            <a:r>
              <a:rPr lang="en-US" dirty="0"/>
              <a:t>, SGI </a:t>
            </a:r>
            <a:r>
              <a:rPr lang="en-US" dirty="0" err="1"/>
              <a:t>akan</a:t>
            </a:r>
            <a:r>
              <a:rPr lang="en-US" dirty="0"/>
              <a:t> </a:t>
            </a:r>
            <a:r>
              <a:rPr lang="en-US" dirty="0" err="1"/>
              <a:t>terus</a:t>
            </a:r>
            <a:r>
              <a:rPr lang="en-US" dirty="0"/>
              <a:t> </a:t>
            </a:r>
            <a:r>
              <a:rPr lang="en-US" dirty="0" err="1"/>
              <a:t>berusaha</a:t>
            </a:r>
            <a:r>
              <a:rPr lang="en-US" dirty="0"/>
              <a:t> </a:t>
            </a:r>
            <a:r>
              <a:rPr lang="en-US" dirty="0" err="1"/>
              <a:t>untuk</a:t>
            </a:r>
            <a:r>
              <a:rPr lang="en-US" dirty="0"/>
              <a:t> </a:t>
            </a:r>
            <a:r>
              <a:rPr lang="en-US" dirty="0" err="1"/>
              <a:t>mempertahankan</a:t>
            </a:r>
            <a:r>
              <a:rPr lang="en-US" dirty="0"/>
              <a:t> </a:t>
            </a:r>
            <a:r>
              <a:rPr lang="en-US" dirty="0" err="1"/>
              <a:t>pelanggan</a:t>
            </a:r>
            <a:r>
              <a:rPr lang="en-US" dirty="0"/>
              <a:t> </a:t>
            </a:r>
            <a:r>
              <a:rPr lang="en-US" dirty="0" err="1"/>
              <a:t>mereka</a:t>
            </a:r>
            <a:r>
              <a:rPr lang="en-US" dirty="0"/>
              <a:t> </a:t>
            </a:r>
            <a:r>
              <a:rPr lang="en-US" dirty="0" err="1"/>
              <a:t>terikat</a:t>
            </a:r>
            <a:r>
              <a:rPr lang="en-US" dirty="0"/>
              <a:t> pada hardware SGI </a:t>
            </a:r>
            <a:r>
              <a:rPr lang="en-US" dirty="0" err="1"/>
              <a:t>dengan</a:t>
            </a:r>
            <a:r>
              <a:rPr lang="en-US" dirty="0"/>
              <a:t> </a:t>
            </a:r>
            <a:r>
              <a:rPr lang="en-US" dirty="0" err="1"/>
              <a:t>mengembangkan</a:t>
            </a:r>
            <a:r>
              <a:rPr lang="en-US" dirty="0"/>
              <a:t> </a:t>
            </a:r>
            <a:r>
              <a:rPr lang="en-US" dirty="0" err="1"/>
              <a:t>maju</a:t>
            </a:r>
            <a:r>
              <a:rPr lang="en-US" dirty="0"/>
              <a:t> dan </a:t>
            </a:r>
            <a:r>
              <a:rPr lang="en-US" dirty="0" err="1"/>
              <a:t>kepemilikan</a:t>
            </a:r>
            <a:r>
              <a:rPr lang="en-US" dirty="0"/>
              <a:t> Iris Inventor dan Iris Performer </a:t>
            </a:r>
            <a:r>
              <a:rPr lang="en-US" dirty="0" err="1"/>
              <a:t>pemrograman</a:t>
            </a:r>
            <a:r>
              <a:rPr lang="en-US" dirty="0"/>
              <a:t> API.</a:t>
            </a:r>
          </a:p>
          <a:p>
            <a:r>
              <a:rPr lang="en-US" dirty="0" err="1"/>
              <a:t>Akibatnya</a:t>
            </a:r>
            <a:r>
              <a:rPr lang="en-US" dirty="0"/>
              <a:t>, SGI </a:t>
            </a:r>
            <a:r>
              <a:rPr lang="en-US" dirty="0" err="1"/>
              <a:t>merilis</a:t>
            </a:r>
            <a:r>
              <a:rPr lang="en-US" dirty="0"/>
              <a:t> </a:t>
            </a:r>
            <a:r>
              <a:rPr lang="en-US" dirty="0" err="1"/>
              <a:t>standar</a:t>
            </a:r>
            <a:r>
              <a:rPr lang="en-US" dirty="0"/>
              <a:t> OpenGL.</a:t>
            </a:r>
          </a:p>
        </p:txBody>
      </p:sp>
    </p:spTree>
    <p:extLst>
      <p:ext uri="{BB962C8B-B14F-4D97-AF65-F5344CB8AC3E}">
        <p14:creationId xmlns:p14="http://schemas.microsoft.com/office/powerpoint/2010/main" val="789092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60C0E-2937-4332-B398-DF5CC13DF1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81E72D-1422-4C7E-BADB-5983A5AF6A94}"/>
              </a:ext>
            </a:extLst>
          </p:cNvPr>
          <p:cNvSpPr>
            <a:spLocks noGrp="1"/>
          </p:cNvSpPr>
          <p:nvPr>
            <p:ph idx="1"/>
          </p:nvPr>
        </p:nvSpPr>
        <p:spPr/>
        <p:txBody>
          <a:bodyPr/>
          <a:lstStyle/>
          <a:p>
            <a:r>
              <a:rPr lang="en-US" dirty="0"/>
              <a:t>OpenGL </a:t>
            </a:r>
            <a:r>
              <a:rPr lang="en-US" dirty="0" err="1"/>
              <a:t>adalah</a:t>
            </a:r>
            <a:r>
              <a:rPr lang="en-US" dirty="0"/>
              <a:t> </a:t>
            </a:r>
            <a:r>
              <a:rPr lang="en-US" dirty="0" err="1"/>
              <a:t>suatu</a:t>
            </a:r>
            <a:r>
              <a:rPr lang="en-US" dirty="0"/>
              <a:t> library </a:t>
            </a:r>
            <a:r>
              <a:rPr lang="en-US" dirty="0" err="1"/>
              <a:t>grafis</a:t>
            </a:r>
            <a:r>
              <a:rPr lang="en-US" dirty="0"/>
              <a:t> </a:t>
            </a:r>
            <a:r>
              <a:rPr lang="en-US" dirty="0" err="1"/>
              <a:t>standart</a:t>
            </a:r>
            <a:r>
              <a:rPr lang="en-US" dirty="0"/>
              <a:t> yang </a:t>
            </a:r>
            <a:r>
              <a:rPr lang="en-US" dirty="0" err="1"/>
              <a:t>digunakan</a:t>
            </a:r>
            <a:r>
              <a:rPr lang="en-US" dirty="0"/>
              <a:t> </a:t>
            </a:r>
            <a:r>
              <a:rPr lang="en-US" dirty="0" err="1"/>
              <a:t>untuk</a:t>
            </a:r>
            <a:r>
              <a:rPr lang="en-US" dirty="0"/>
              <a:t> </a:t>
            </a:r>
            <a:r>
              <a:rPr lang="en-US" dirty="0" err="1"/>
              <a:t>keperluan-keperluan</a:t>
            </a:r>
            <a:r>
              <a:rPr lang="en-US" dirty="0"/>
              <a:t> </a:t>
            </a:r>
            <a:r>
              <a:rPr lang="en-US" dirty="0" err="1"/>
              <a:t>pemrograman</a:t>
            </a:r>
            <a:r>
              <a:rPr lang="en-US" dirty="0"/>
              <a:t> </a:t>
            </a:r>
            <a:r>
              <a:rPr lang="en-US" dirty="0" err="1"/>
              <a:t>grafis</a:t>
            </a:r>
            <a:r>
              <a:rPr lang="en-US" dirty="0"/>
              <a:t>. </a:t>
            </a:r>
            <a:r>
              <a:rPr lang="en-US" dirty="0" err="1"/>
              <a:t>Sebenarnya</a:t>
            </a:r>
            <a:r>
              <a:rPr lang="en-US" dirty="0"/>
              <a:t> </a:t>
            </a:r>
            <a:r>
              <a:rPr lang="en-US" dirty="0" err="1"/>
              <a:t>ada</a:t>
            </a:r>
            <a:r>
              <a:rPr lang="en-US" dirty="0"/>
              <a:t> </a:t>
            </a:r>
            <a:r>
              <a:rPr lang="en-US" dirty="0" err="1"/>
              <a:t>banyak</a:t>
            </a:r>
            <a:r>
              <a:rPr lang="en-US" dirty="0"/>
              <a:t> library </a:t>
            </a:r>
            <a:r>
              <a:rPr lang="en-US" dirty="0" err="1"/>
              <a:t>pemrograman</a:t>
            </a:r>
            <a:r>
              <a:rPr lang="en-US" dirty="0"/>
              <a:t> </a:t>
            </a:r>
            <a:r>
              <a:rPr lang="en-US" dirty="0" err="1"/>
              <a:t>grafis</a:t>
            </a:r>
            <a:r>
              <a:rPr lang="en-US" dirty="0"/>
              <a:t> </a:t>
            </a:r>
            <a:r>
              <a:rPr lang="en-US" dirty="0" err="1"/>
              <a:t>disini</a:t>
            </a:r>
            <a:r>
              <a:rPr lang="en-US" dirty="0"/>
              <a:t> </a:t>
            </a:r>
            <a:r>
              <a:rPr lang="en-US" dirty="0" err="1"/>
              <a:t>selain</a:t>
            </a:r>
            <a:r>
              <a:rPr lang="en-US" dirty="0"/>
              <a:t> </a:t>
            </a:r>
            <a:r>
              <a:rPr lang="en-US" dirty="0" err="1"/>
              <a:t>openGL</a:t>
            </a:r>
            <a:r>
              <a:rPr lang="en-US" dirty="0"/>
              <a:t>, </a:t>
            </a:r>
            <a:r>
              <a:rPr lang="en-US" dirty="0" err="1"/>
              <a:t>misalnya</a:t>
            </a:r>
            <a:r>
              <a:rPr lang="en-US" dirty="0"/>
              <a:t> DirectX.</a:t>
            </a:r>
          </a:p>
        </p:txBody>
      </p:sp>
    </p:spTree>
    <p:extLst>
      <p:ext uri="{BB962C8B-B14F-4D97-AF65-F5344CB8AC3E}">
        <p14:creationId xmlns:p14="http://schemas.microsoft.com/office/powerpoint/2010/main" val="3356733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1B1AB-89BB-4ED6-9019-88CD5CDCE0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705424-2E83-4235-AE59-067C64CA4065}"/>
              </a:ext>
            </a:extLst>
          </p:cNvPr>
          <p:cNvSpPr>
            <a:spLocks noGrp="1"/>
          </p:cNvSpPr>
          <p:nvPr>
            <p:ph idx="1"/>
          </p:nvPr>
        </p:nvSpPr>
        <p:spPr/>
        <p:txBody>
          <a:bodyPr>
            <a:normAutofit/>
          </a:bodyPr>
          <a:lstStyle/>
          <a:p>
            <a:r>
              <a:rPr lang="en-US" dirty="0"/>
              <a:t>Architecture </a:t>
            </a:r>
            <a:r>
              <a:rPr lang="en-US" dirty="0" err="1"/>
              <a:t>dari</a:t>
            </a:r>
            <a:r>
              <a:rPr lang="en-US" dirty="0"/>
              <a:t> OpenGL </a:t>
            </a:r>
            <a:r>
              <a:rPr lang="en-US" dirty="0" err="1"/>
              <a:t>ada</a:t>
            </a:r>
            <a:r>
              <a:rPr lang="en-US" dirty="0"/>
              <a:t> </a:t>
            </a:r>
            <a:r>
              <a:rPr lang="en-US" dirty="0" err="1"/>
              <a:t>dua</a:t>
            </a:r>
            <a:r>
              <a:rPr lang="en-US" dirty="0"/>
              <a:t>:</a:t>
            </a:r>
          </a:p>
          <a:p>
            <a:endParaRPr lang="en-US" dirty="0"/>
          </a:p>
          <a:p>
            <a:r>
              <a:rPr lang="en-US" dirty="0"/>
              <a:t>– OpenGL </a:t>
            </a:r>
            <a:r>
              <a:rPr lang="en-US" dirty="0" err="1"/>
              <a:t>sebagai</a:t>
            </a:r>
            <a:r>
              <a:rPr lang="en-US" dirty="0"/>
              <a:t> media</a:t>
            </a:r>
          </a:p>
          <a:p>
            <a:endParaRPr lang="en-US" dirty="0"/>
          </a:p>
          <a:p>
            <a:r>
              <a:rPr lang="en-US" dirty="0"/>
              <a:t>– OpenGL </a:t>
            </a:r>
            <a:r>
              <a:rPr lang="en-US" dirty="0" err="1"/>
              <a:t>sebagai</a:t>
            </a:r>
            <a:r>
              <a:rPr lang="en-US" dirty="0"/>
              <a:t> </a:t>
            </a:r>
            <a:r>
              <a:rPr lang="en-US" dirty="0" err="1"/>
              <a:t>mesin</a:t>
            </a:r>
            <a:r>
              <a:rPr lang="en-US" dirty="0"/>
              <a:t> </a:t>
            </a:r>
            <a:r>
              <a:rPr lang="en-US" dirty="0" err="1"/>
              <a:t>aliran</a:t>
            </a:r>
            <a:r>
              <a:rPr lang="en-US" dirty="0"/>
              <a:t> data.</a:t>
            </a:r>
          </a:p>
          <a:p>
            <a:r>
              <a:rPr lang="en-US" dirty="0" err="1"/>
              <a:t>Mengapa</a:t>
            </a:r>
            <a:r>
              <a:rPr lang="en-US" dirty="0"/>
              <a:t> </a:t>
            </a:r>
            <a:r>
              <a:rPr lang="en-US" dirty="0" err="1"/>
              <a:t>memakai</a:t>
            </a:r>
            <a:r>
              <a:rPr lang="en-US" dirty="0"/>
              <a:t> </a:t>
            </a:r>
            <a:r>
              <a:rPr lang="en-US" dirty="0" err="1"/>
              <a:t>openGL</a:t>
            </a:r>
            <a:r>
              <a:rPr lang="en-US" dirty="0"/>
              <a:t>?? </a:t>
            </a:r>
            <a:r>
              <a:rPr lang="en-US" dirty="0" err="1"/>
              <a:t>karena</a:t>
            </a:r>
            <a:r>
              <a:rPr lang="en-US" dirty="0"/>
              <a:t> </a:t>
            </a:r>
            <a:r>
              <a:rPr lang="en-US" dirty="0" err="1"/>
              <a:t>openGL</a:t>
            </a:r>
            <a:r>
              <a:rPr lang="en-US" dirty="0"/>
              <a:t> </a:t>
            </a:r>
            <a:r>
              <a:rPr lang="en-US" dirty="0" err="1"/>
              <a:t>ini</a:t>
            </a:r>
            <a:r>
              <a:rPr lang="en-US" dirty="0"/>
              <a:t> </a:t>
            </a:r>
            <a:r>
              <a:rPr lang="en-US" dirty="0" err="1"/>
              <a:t>bersifat</a:t>
            </a:r>
            <a:r>
              <a:rPr lang="en-US" dirty="0"/>
              <a:t> Open-Source, multi-platform dan multi-</a:t>
            </a:r>
            <a:r>
              <a:rPr lang="en-US" dirty="0" err="1"/>
              <a:t>languange</a:t>
            </a:r>
            <a:r>
              <a:rPr lang="en-US" dirty="0"/>
              <a:t>. </a:t>
            </a:r>
            <a:r>
              <a:rPr lang="en-US" dirty="0" err="1"/>
              <a:t>selain</a:t>
            </a:r>
            <a:r>
              <a:rPr lang="en-US" dirty="0"/>
              <a:t> </a:t>
            </a:r>
            <a:r>
              <a:rPr lang="en-US" dirty="0" err="1"/>
              <a:t>itu</a:t>
            </a:r>
            <a:r>
              <a:rPr lang="en-US" dirty="0"/>
              <a:t> </a:t>
            </a:r>
            <a:r>
              <a:rPr lang="en-US" dirty="0" err="1"/>
              <a:t>openGL</a:t>
            </a:r>
            <a:r>
              <a:rPr lang="en-US" dirty="0"/>
              <a:t> </a:t>
            </a:r>
            <a:r>
              <a:rPr lang="en-US" dirty="0" err="1"/>
              <a:t>mendukung</a:t>
            </a:r>
            <a:r>
              <a:rPr lang="en-US" dirty="0"/>
              <a:t> </a:t>
            </a:r>
            <a:r>
              <a:rPr lang="en-US" dirty="0" err="1"/>
              <a:t>semua</a:t>
            </a:r>
            <a:r>
              <a:rPr lang="en-US" dirty="0"/>
              <a:t> </a:t>
            </a:r>
            <a:r>
              <a:rPr lang="en-US" dirty="0" err="1"/>
              <a:t>bahasa</a:t>
            </a:r>
            <a:r>
              <a:rPr lang="en-US" dirty="0"/>
              <a:t> </a:t>
            </a:r>
            <a:r>
              <a:rPr lang="en-US" dirty="0" err="1"/>
              <a:t>pemrograman</a:t>
            </a:r>
            <a:r>
              <a:rPr lang="en-US" dirty="0"/>
              <a:t> dan </a:t>
            </a:r>
            <a:r>
              <a:rPr lang="en-US" dirty="0" err="1"/>
              <a:t>dapat</a:t>
            </a:r>
            <a:r>
              <a:rPr lang="en-US" dirty="0"/>
              <a:t> </a:t>
            </a:r>
            <a:r>
              <a:rPr lang="en-US" dirty="0" err="1"/>
              <a:t>bekerja</a:t>
            </a:r>
            <a:r>
              <a:rPr lang="en-US" dirty="0"/>
              <a:t> di </a:t>
            </a:r>
            <a:r>
              <a:rPr lang="en-US" dirty="0" err="1"/>
              <a:t>lingkungan</a:t>
            </a:r>
            <a:r>
              <a:rPr lang="en-US" dirty="0"/>
              <a:t> Windows, Unix, SGI, Linux, </a:t>
            </a:r>
            <a:r>
              <a:rPr lang="en-US" dirty="0" err="1"/>
              <a:t>freeBSD</a:t>
            </a:r>
            <a:r>
              <a:rPr lang="en-US" dirty="0"/>
              <a:t>, </a:t>
            </a:r>
            <a:r>
              <a:rPr lang="en-US" dirty="0" err="1"/>
              <a:t>dll</a:t>
            </a:r>
            <a:r>
              <a:rPr lang="en-US" dirty="0"/>
              <a:t>.</a:t>
            </a:r>
          </a:p>
          <a:p>
            <a:endParaRPr lang="en-US" dirty="0"/>
          </a:p>
        </p:txBody>
      </p:sp>
    </p:spTree>
    <p:extLst>
      <p:ext uri="{BB962C8B-B14F-4D97-AF65-F5344CB8AC3E}">
        <p14:creationId xmlns:p14="http://schemas.microsoft.com/office/powerpoint/2010/main" val="2820992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C536B-D00E-43B3-9FA8-FEF0A30263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AB6C9F-03FA-425F-9316-C0CD10B50AB6}"/>
              </a:ext>
            </a:extLst>
          </p:cNvPr>
          <p:cNvSpPr>
            <a:spLocks noGrp="1"/>
          </p:cNvSpPr>
          <p:nvPr>
            <p:ph idx="1"/>
          </p:nvPr>
        </p:nvSpPr>
        <p:spPr/>
        <p:txBody>
          <a:bodyPr>
            <a:normAutofit/>
          </a:bodyPr>
          <a:lstStyle/>
          <a:p>
            <a:r>
              <a:rPr lang="en-US" dirty="0"/>
              <a:t>Library </a:t>
            </a:r>
            <a:r>
              <a:rPr lang="en-US" dirty="0" err="1"/>
              <a:t>dasar</a:t>
            </a:r>
            <a:r>
              <a:rPr lang="en-US" dirty="0"/>
              <a:t> </a:t>
            </a:r>
            <a:r>
              <a:rPr lang="en-US" dirty="0" err="1"/>
              <a:t>dari</a:t>
            </a:r>
            <a:r>
              <a:rPr lang="en-US" dirty="0"/>
              <a:t> </a:t>
            </a:r>
            <a:r>
              <a:rPr lang="en-US" dirty="0" err="1"/>
              <a:t>openGL</a:t>
            </a:r>
            <a:r>
              <a:rPr lang="en-US" dirty="0"/>
              <a:t> </a:t>
            </a:r>
            <a:r>
              <a:rPr lang="en-US" dirty="0" err="1"/>
              <a:t>adalah</a:t>
            </a:r>
            <a:r>
              <a:rPr lang="en-US" dirty="0"/>
              <a:t> GLUT. GLUT </a:t>
            </a:r>
            <a:r>
              <a:rPr lang="en-US" dirty="0" err="1"/>
              <a:t>disini</a:t>
            </a:r>
            <a:r>
              <a:rPr lang="en-US" dirty="0"/>
              <a:t> </a:t>
            </a:r>
            <a:r>
              <a:rPr lang="en-US" dirty="0" err="1"/>
              <a:t>ialah</a:t>
            </a:r>
            <a:r>
              <a:rPr lang="en-US" dirty="0"/>
              <a:t> </a:t>
            </a:r>
            <a:r>
              <a:rPr lang="en-US" dirty="0" err="1"/>
              <a:t>fasilitas</a:t>
            </a:r>
            <a:r>
              <a:rPr lang="en-US" dirty="0"/>
              <a:t> library yang </a:t>
            </a:r>
            <a:r>
              <a:rPr lang="en-US" dirty="0" err="1"/>
              <a:t>dapat</a:t>
            </a:r>
            <a:r>
              <a:rPr lang="en-US" dirty="0"/>
              <a:t> </a:t>
            </a:r>
            <a:r>
              <a:rPr lang="en-US" dirty="0" err="1"/>
              <a:t>dikembangkan</a:t>
            </a:r>
            <a:r>
              <a:rPr lang="en-US" dirty="0"/>
              <a:t>.</a:t>
            </a:r>
          </a:p>
          <a:p>
            <a:r>
              <a:rPr lang="en-US" dirty="0" err="1"/>
              <a:t>Untuk</a:t>
            </a:r>
            <a:r>
              <a:rPr lang="en-US" dirty="0"/>
              <a:t> </a:t>
            </a:r>
            <a:r>
              <a:rPr lang="en-US" dirty="0" err="1"/>
              <a:t>sistem</a:t>
            </a:r>
            <a:r>
              <a:rPr lang="en-US" dirty="0"/>
              <a:t> </a:t>
            </a:r>
            <a:r>
              <a:rPr lang="en-US" dirty="0" err="1"/>
              <a:t>operasi</a:t>
            </a:r>
            <a:r>
              <a:rPr lang="en-US" dirty="0"/>
              <a:t> Windows, library </a:t>
            </a:r>
            <a:r>
              <a:rPr lang="en-US" dirty="0" err="1"/>
              <a:t>ini</a:t>
            </a:r>
            <a:r>
              <a:rPr lang="en-US" dirty="0"/>
              <a:t> </a:t>
            </a:r>
            <a:r>
              <a:rPr lang="en-US" dirty="0" err="1"/>
              <a:t>terdiri</a:t>
            </a:r>
            <a:r>
              <a:rPr lang="en-US" dirty="0"/>
              <a:t> </a:t>
            </a:r>
            <a:r>
              <a:rPr lang="en-US" dirty="0" err="1"/>
              <a:t>dari</a:t>
            </a:r>
            <a:r>
              <a:rPr lang="en-US" dirty="0"/>
              <a:t> 3 file, </a:t>
            </a:r>
            <a:r>
              <a:rPr lang="en-US" dirty="0" err="1"/>
              <a:t>yaitu</a:t>
            </a:r>
            <a:r>
              <a:rPr lang="en-US" dirty="0"/>
              <a:t> :</a:t>
            </a:r>
          </a:p>
          <a:p>
            <a:r>
              <a:rPr lang="en-US" dirty="0"/>
              <a:t>– </a:t>
            </a:r>
            <a:r>
              <a:rPr lang="en-US" dirty="0" err="1"/>
              <a:t>glut.h</a:t>
            </a:r>
            <a:endParaRPr lang="en-US" dirty="0"/>
          </a:p>
          <a:p>
            <a:r>
              <a:rPr lang="en-US" dirty="0"/>
              <a:t>– glut32.lib</a:t>
            </a:r>
          </a:p>
          <a:p>
            <a:r>
              <a:rPr lang="en-US" dirty="0"/>
              <a:t>– glut32.dll</a:t>
            </a:r>
          </a:p>
          <a:p>
            <a:r>
              <a:rPr lang="en-US" dirty="0" err="1"/>
              <a:t>lalu</a:t>
            </a:r>
            <a:r>
              <a:rPr lang="en-US" dirty="0"/>
              <a:t> </a:t>
            </a:r>
            <a:r>
              <a:rPr lang="en-US" dirty="0" err="1"/>
              <a:t>bagaimana</a:t>
            </a:r>
            <a:r>
              <a:rPr lang="en-US" dirty="0"/>
              <a:t> </a:t>
            </a:r>
            <a:r>
              <a:rPr lang="en-US" dirty="0" err="1"/>
              <a:t>instalasi</a:t>
            </a:r>
            <a:r>
              <a:rPr lang="en-US" dirty="0"/>
              <a:t> GLUT pada Windows??</a:t>
            </a:r>
          </a:p>
          <a:p>
            <a:endParaRPr lang="en-US" dirty="0"/>
          </a:p>
          <a:p>
            <a:endParaRPr lang="en-US" dirty="0"/>
          </a:p>
        </p:txBody>
      </p:sp>
    </p:spTree>
    <p:extLst>
      <p:ext uri="{BB962C8B-B14F-4D97-AF65-F5344CB8AC3E}">
        <p14:creationId xmlns:p14="http://schemas.microsoft.com/office/powerpoint/2010/main" val="2804284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2582E-1524-4E53-8AD8-930392ED778C}"/>
              </a:ext>
            </a:extLst>
          </p:cNvPr>
          <p:cNvSpPr>
            <a:spLocks noGrp="1"/>
          </p:cNvSpPr>
          <p:nvPr>
            <p:ph type="title"/>
          </p:nvPr>
        </p:nvSpPr>
        <p:spPr/>
        <p:txBody>
          <a:bodyPr/>
          <a:lstStyle/>
          <a:p>
            <a:r>
              <a:rPr lang="en-US" dirty="0">
                <a:solidFill>
                  <a:srgbClr val="FF33CC"/>
                </a:solidFill>
              </a:rPr>
              <a:t>OUTLINE</a:t>
            </a:r>
          </a:p>
        </p:txBody>
      </p:sp>
      <p:sp>
        <p:nvSpPr>
          <p:cNvPr id="3" name="Content Placeholder 2">
            <a:extLst>
              <a:ext uri="{FF2B5EF4-FFF2-40B4-BE49-F238E27FC236}">
                <a16:creationId xmlns:a16="http://schemas.microsoft.com/office/drawing/2014/main" id="{5B4922BD-70F2-4CF6-B9C1-8B95F67ABE3C}"/>
              </a:ext>
            </a:extLst>
          </p:cNvPr>
          <p:cNvSpPr>
            <a:spLocks noGrp="1"/>
          </p:cNvSpPr>
          <p:nvPr>
            <p:ph idx="1"/>
          </p:nvPr>
        </p:nvSpPr>
        <p:spPr/>
        <p:txBody>
          <a:bodyPr>
            <a:normAutofit lnSpcReduction="10000"/>
          </a:bodyPr>
          <a:lstStyle/>
          <a:p>
            <a:r>
              <a:rPr lang="en-US" dirty="0"/>
              <a:t>Introduction to OpenGL</a:t>
            </a:r>
          </a:p>
          <a:p>
            <a:pPr lvl="1"/>
            <a:r>
              <a:rPr lang="en-US" dirty="0"/>
              <a:t>Computer Graphics</a:t>
            </a:r>
            <a:endParaRPr lang="en-US" sz="4000" dirty="0"/>
          </a:p>
          <a:p>
            <a:pPr lvl="1"/>
            <a:r>
              <a:rPr lang="en-US" dirty="0"/>
              <a:t>What’s OpenGL ?</a:t>
            </a:r>
            <a:endParaRPr lang="en-US" sz="4000" dirty="0"/>
          </a:p>
          <a:p>
            <a:pPr lvl="1"/>
            <a:r>
              <a:rPr lang="en-US" dirty="0"/>
              <a:t>OpenGL History</a:t>
            </a:r>
            <a:endParaRPr lang="en-US" sz="4000" dirty="0"/>
          </a:p>
          <a:p>
            <a:pPr lvl="1"/>
            <a:r>
              <a:rPr lang="en-US" dirty="0"/>
              <a:t>OpenGL Architecture</a:t>
            </a:r>
            <a:endParaRPr lang="en-US" sz="4000" dirty="0"/>
          </a:p>
          <a:p>
            <a:pPr lvl="1"/>
            <a:r>
              <a:rPr lang="en-US" dirty="0"/>
              <a:t>Fixed-Function vs Programmability</a:t>
            </a:r>
            <a:endParaRPr lang="en-US" sz="4000" dirty="0"/>
          </a:p>
          <a:p>
            <a:pPr lvl="1"/>
            <a:r>
              <a:rPr lang="en-US" dirty="0"/>
              <a:t>Related Libraries</a:t>
            </a:r>
            <a:endParaRPr lang="en-US" sz="4000" dirty="0"/>
          </a:p>
          <a:p>
            <a:pPr lvl="1"/>
            <a:r>
              <a:rPr lang="en-US" dirty="0"/>
              <a:t>OpenGL Syntax</a:t>
            </a:r>
            <a:endParaRPr lang="en-US" sz="4000" dirty="0"/>
          </a:p>
          <a:p>
            <a:pPr lvl="1"/>
            <a:r>
              <a:rPr lang="en-US" dirty="0"/>
              <a:t>Simple CG Program Architecture</a:t>
            </a:r>
            <a:endParaRPr lang="en-US" sz="4000" dirty="0"/>
          </a:p>
          <a:p>
            <a:pPr lvl="1"/>
            <a:r>
              <a:rPr lang="en-US" dirty="0"/>
              <a:t>Setup OpenGL </a:t>
            </a:r>
            <a:endParaRPr lang="en-US" sz="4000" dirty="0"/>
          </a:p>
          <a:p>
            <a:pPr lvl="1"/>
            <a:r>
              <a:rPr lang="en-US" dirty="0"/>
              <a:t>Demos Program</a:t>
            </a:r>
          </a:p>
        </p:txBody>
      </p:sp>
    </p:spTree>
    <p:extLst>
      <p:ext uri="{BB962C8B-B14F-4D97-AF65-F5344CB8AC3E}">
        <p14:creationId xmlns:p14="http://schemas.microsoft.com/office/powerpoint/2010/main" val="703422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3689A-F58B-417C-AD0B-DFFE7C51B3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3B0C8B-9B5E-4DEB-8F56-BA986BBCB04D}"/>
              </a:ext>
            </a:extLst>
          </p:cNvPr>
          <p:cNvSpPr>
            <a:spLocks noGrp="1"/>
          </p:cNvSpPr>
          <p:nvPr>
            <p:ph idx="1"/>
          </p:nvPr>
        </p:nvSpPr>
        <p:spPr/>
        <p:txBody>
          <a:bodyPr>
            <a:normAutofit/>
          </a:bodyPr>
          <a:lstStyle/>
          <a:p>
            <a:r>
              <a:rPr lang="en-US" dirty="0" err="1"/>
              <a:t>Perlu</a:t>
            </a:r>
            <a:r>
              <a:rPr lang="en-US" dirty="0"/>
              <a:t> </a:t>
            </a:r>
            <a:r>
              <a:rPr lang="en-US" dirty="0" err="1"/>
              <a:t>kawan-kawan</a:t>
            </a:r>
            <a:r>
              <a:rPr lang="en-US" dirty="0"/>
              <a:t> </a:t>
            </a:r>
            <a:r>
              <a:rPr lang="en-US" dirty="0" err="1"/>
              <a:t>ketahui</a:t>
            </a:r>
            <a:r>
              <a:rPr lang="en-US" dirty="0"/>
              <a:t> </a:t>
            </a:r>
            <a:r>
              <a:rPr lang="en-US" dirty="0" err="1"/>
              <a:t>bahwa</a:t>
            </a:r>
            <a:r>
              <a:rPr lang="en-US" dirty="0"/>
              <a:t> </a:t>
            </a:r>
            <a:r>
              <a:rPr lang="en-US" dirty="0" err="1"/>
              <a:t>instalasi</a:t>
            </a:r>
            <a:r>
              <a:rPr lang="en-US" dirty="0"/>
              <a:t> GLUT </a:t>
            </a:r>
            <a:r>
              <a:rPr lang="en-US" dirty="0" err="1"/>
              <a:t>ini</a:t>
            </a:r>
            <a:r>
              <a:rPr lang="en-US" dirty="0"/>
              <a:t> </a:t>
            </a:r>
            <a:r>
              <a:rPr lang="en-US" dirty="0" err="1"/>
              <a:t>dilakukan</a:t>
            </a:r>
            <a:r>
              <a:rPr lang="en-US" dirty="0"/>
              <a:t> </a:t>
            </a:r>
            <a:r>
              <a:rPr lang="en-US" dirty="0" err="1"/>
              <a:t>setelah</a:t>
            </a:r>
            <a:r>
              <a:rPr lang="en-US" dirty="0"/>
              <a:t> </a:t>
            </a:r>
            <a:r>
              <a:rPr lang="en-US" dirty="0" err="1"/>
              <a:t>instalasi</a:t>
            </a:r>
            <a:r>
              <a:rPr lang="en-US" dirty="0"/>
              <a:t> </a:t>
            </a:r>
            <a:r>
              <a:rPr lang="en-US" dirty="0" err="1"/>
              <a:t>kita</a:t>
            </a:r>
            <a:r>
              <a:rPr lang="en-US" dirty="0"/>
              <a:t> </a:t>
            </a:r>
            <a:r>
              <a:rPr lang="en-US" dirty="0" err="1"/>
              <a:t>melakukan</a:t>
            </a:r>
            <a:r>
              <a:rPr lang="en-US" dirty="0"/>
              <a:t> </a:t>
            </a:r>
            <a:r>
              <a:rPr lang="en-US" dirty="0" err="1"/>
              <a:t>insatalasi</a:t>
            </a:r>
            <a:r>
              <a:rPr lang="en-US" dirty="0"/>
              <a:t> Microsoft Visual C++, </a:t>
            </a:r>
            <a:r>
              <a:rPr lang="en-US" dirty="0" err="1"/>
              <a:t>kemudian</a:t>
            </a:r>
            <a:r>
              <a:rPr lang="en-US" dirty="0"/>
              <a:t> </a:t>
            </a:r>
            <a:r>
              <a:rPr lang="en-US" dirty="0" err="1"/>
              <a:t>kawan-kawan</a:t>
            </a:r>
            <a:r>
              <a:rPr lang="en-US" dirty="0"/>
              <a:t> </a:t>
            </a:r>
            <a:r>
              <a:rPr lang="en-US" dirty="0" err="1"/>
              <a:t>lakukanlah</a:t>
            </a:r>
            <a:r>
              <a:rPr lang="en-US" dirty="0"/>
              <a:t> </a:t>
            </a:r>
            <a:r>
              <a:rPr lang="en-US" dirty="0" err="1"/>
              <a:t>perintah</a:t>
            </a:r>
            <a:r>
              <a:rPr lang="en-US" dirty="0"/>
              <a:t> di </a:t>
            </a:r>
            <a:r>
              <a:rPr lang="en-US" dirty="0" err="1"/>
              <a:t>bawah</a:t>
            </a:r>
            <a:r>
              <a:rPr lang="en-US" dirty="0"/>
              <a:t> </a:t>
            </a:r>
            <a:r>
              <a:rPr lang="en-US" dirty="0" err="1"/>
              <a:t>ini</a:t>
            </a:r>
            <a:r>
              <a:rPr lang="en-US" dirty="0"/>
              <a:t>. . .</a:t>
            </a:r>
          </a:p>
          <a:p>
            <a:r>
              <a:rPr lang="en-US" dirty="0"/>
              <a:t>– </a:t>
            </a:r>
            <a:r>
              <a:rPr lang="en-US" dirty="0" err="1"/>
              <a:t>Copykan</a:t>
            </a:r>
            <a:r>
              <a:rPr lang="en-US" dirty="0"/>
              <a:t> file </a:t>
            </a:r>
            <a:r>
              <a:rPr lang="en-US" dirty="0" err="1"/>
              <a:t>glut.h</a:t>
            </a:r>
            <a:r>
              <a:rPr lang="en-US" dirty="0"/>
              <a:t> </a:t>
            </a:r>
            <a:r>
              <a:rPr lang="en-US" dirty="0" err="1"/>
              <a:t>ke</a:t>
            </a:r>
            <a:r>
              <a:rPr lang="en-US" dirty="0"/>
              <a:t> </a:t>
            </a:r>
            <a:r>
              <a:rPr lang="en-US" dirty="0" err="1"/>
              <a:t>dalam</a:t>
            </a:r>
            <a:r>
              <a:rPr lang="en-US" dirty="0"/>
              <a:t> folder c:\Program Files\Microsoft Visual Studio\VC98\Include\GL</a:t>
            </a:r>
          </a:p>
          <a:p>
            <a:r>
              <a:rPr lang="en-US" dirty="0"/>
              <a:t>– </a:t>
            </a:r>
            <a:r>
              <a:rPr lang="en-US" dirty="0" err="1"/>
              <a:t>Copykan</a:t>
            </a:r>
            <a:r>
              <a:rPr lang="en-US" dirty="0"/>
              <a:t> file glut32.lib di </a:t>
            </a:r>
            <a:r>
              <a:rPr lang="en-US" dirty="0" err="1"/>
              <a:t>dalam</a:t>
            </a:r>
            <a:r>
              <a:rPr lang="en-US" dirty="0"/>
              <a:t> folder c:\Program Files\Microsoft Visual Studio\VC98\lib</a:t>
            </a:r>
          </a:p>
          <a:p>
            <a:r>
              <a:rPr lang="en-US" dirty="0"/>
              <a:t>– </a:t>
            </a:r>
            <a:r>
              <a:rPr lang="en-US" dirty="0" err="1"/>
              <a:t>Copykan</a:t>
            </a:r>
            <a:r>
              <a:rPr lang="en-US" dirty="0"/>
              <a:t> file glut32.dll di </a:t>
            </a:r>
            <a:r>
              <a:rPr lang="en-US" dirty="0" err="1"/>
              <a:t>dalam</a:t>
            </a:r>
            <a:r>
              <a:rPr lang="en-US" dirty="0"/>
              <a:t> folder c:\Windows\System32</a:t>
            </a:r>
          </a:p>
          <a:p>
            <a:endParaRPr lang="en-US" dirty="0"/>
          </a:p>
        </p:txBody>
      </p:sp>
    </p:spTree>
    <p:extLst>
      <p:ext uri="{BB962C8B-B14F-4D97-AF65-F5344CB8AC3E}">
        <p14:creationId xmlns:p14="http://schemas.microsoft.com/office/powerpoint/2010/main" val="1165207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E969B-62E6-4FCF-A35E-DAD03B18CE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B90B47-08D0-4DF0-9DB7-C7355919F966}"/>
              </a:ext>
            </a:extLst>
          </p:cNvPr>
          <p:cNvSpPr>
            <a:spLocks noGrp="1"/>
          </p:cNvSpPr>
          <p:nvPr>
            <p:ph idx="1"/>
          </p:nvPr>
        </p:nvSpPr>
        <p:spPr/>
        <p:txBody>
          <a:bodyPr/>
          <a:lstStyle/>
          <a:p>
            <a:endParaRPr lang="en-US" dirty="0"/>
          </a:p>
          <a:p>
            <a:r>
              <a:rPr lang="en-US" dirty="0" err="1"/>
              <a:t>Untuk</a:t>
            </a:r>
            <a:r>
              <a:rPr lang="en-US" dirty="0"/>
              <a:t> program </a:t>
            </a:r>
            <a:r>
              <a:rPr lang="en-US" dirty="0" err="1"/>
              <a:t>pertama</a:t>
            </a:r>
            <a:r>
              <a:rPr lang="en-US" dirty="0"/>
              <a:t> yang </a:t>
            </a:r>
            <a:r>
              <a:rPr lang="en-US" dirty="0" err="1"/>
              <a:t>saya</a:t>
            </a:r>
            <a:r>
              <a:rPr lang="en-US" dirty="0"/>
              <a:t> </a:t>
            </a:r>
            <a:r>
              <a:rPr lang="en-US" dirty="0" err="1"/>
              <a:t>coba</a:t>
            </a:r>
            <a:r>
              <a:rPr lang="en-US" dirty="0"/>
              <a:t>, </a:t>
            </a:r>
            <a:r>
              <a:rPr lang="en-US" dirty="0" err="1"/>
              <a:t>ialah</a:t>
            </a:r>
            <a:r>
              <a:rPr lang="en-US" dirty="0"/>
              <a:t> program yang </a:t>
            </a:r>
            <a:r>
              <a:rPr lang="en-US" dirty="0" err="1"/>
              <a:t>sangat</a:t>
            </a:r>
            <a:r>
              <a:rPr lang="en-US" dirty="0"/>
              <a:t> </a:t>
            </a:r>
            <a:r>
              <a:rPr lang="en-US" dirty="0" err="1"/>
              <a:t>sederhana</a:t>
            </a:r>
            <a:r>
              <a:rPr lang="en-US" dirty="0"/>
              <a:t>, </a:t>
            </a:r>
            <a:r>
              <a:rPr lang="en-US" dirty="0" err="1"/>
              <a:t>yaitu</a:t>
            </a:r>
            <a:r>
              <a:rPr lang="en-US" dirty="0"/>
              <a:t> </a:t>
            </a:r>
            <a:r>
              <a:rPr lang="en-US" dirty="0" err="1"/>
              <a:t>membuat</a:t>
            </a:r>
            <a:r>
              <a:rPr lang="en-US" dirty="0"/>
              <a:t> :</a:t>
            </a:r>
          </a:p>
          <a:p>
            <a:endParaRPr lang="en-US" dirty="0"/>
          </a:p>
        </p:txBody>
      </p:sp>
      <p:pic>
        <p:nvPicPr>
          <p:cNvPr id="4" name="Picture 3">
            <a:extLst>
              <a:ext uri="{FF2B5EF4-FFF2-40B4-BE49-F238E27FC236}">
                <a16:creationId xmlns:a16="http://schemas.microsoft.com/office/drawing/2014/main" id="{7B999139-B53F-4B17-82DA-549EC71DA582}"/>
              </a:ext>
            </a:extLst>
          </p:cNvPr>
          <p:cNvPicPr>
            <a:picLocks noChangeAspect="1"/>
          </p:cNvPicPr>
          <p:nvPr/>
        </p:nvPicPr>
        <p:blipFill>
          <a:blip r:embed="rId2"/>
          <a:stretch>
            <a:fillRect/>
          </a:stretch>
        </p:blipFill>
        <p:spPr>
          <a:xfrm>
            <a:off x="4772757" y="3130428"/>
            <a:ext cx="2857500" cy="2847975"/>
          </a:xfrm>
          <a:prstGeom prst="rect">
            <a:avLst/>
          </a:prstGeom>
        </p:spPr>
      </p:pic>
    </p:spTree>
    <p:extLst>
      <p:ext uri="{BB962C8B-B14F-4D97-AF65-F5344CB8AC3E}">
        <p14:creationId xmlns:p14="http://schemas.microsoft.com/office/powerpoint/2010/main" val="2144656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3DBBB-C085-41C9-B74D-6BCEE8E52403}"/>
              </a:ext>
            </a:extLst>
          </p:cNvPr>
          <p:cNvSpPr>
            <a:spLocks noGrp="1"/>
          </p:cNvSpPr>
          <p:nvPr>
            <p:ph type="title"/>
          </p:nvPr>
        </p:nvSpPr>
        <p:spPr/>
        <p:txBody>
          <a:bodyPr/>
          <a:lstStyle/>
          <a:p>
            <a:r>
              <a:rPr lang="en-US" dirty="0"/>
              <a:t>Python and </a:t>
            </a:r>
            <a:r>
              <a:rPr lang="en-US" dirty="0" err="1"/>
              <a:t>PyOpenGL</a:t>
            </a:r>
            <a:r>
              <a:rPr lang="en-US" dirty="0"/>
              <a:t> Installation</a:t>
            </a:r>
          </a:p>
        </p:txBody>
      </p:sp>
      <p:sp>
        <p:nvSpPr>
          <p:cNvPr id="3" name="Content Placeholder 2">
            <a:extLst>
              <a:ext uri="{FF2B5EF4-FFF2-40B4-BE49-F238E27FC236}">
                <a16:creationId xmlns:a16="http://schemas.microsoft.com/office/drawing/2014/main" id="{47C7B6DE-F90F-41E3-9A9B-34EDEAE82BC7}"/>
              </a:ext>
            </a:extLst>
          </p:cNvPr>
          <p:cNvSpPr>
            <a:spLocks noGrp="1"/>
          </p:cNvSpPr>
          <p:nvPr>
            <p:ph idx="1"/>
          </p:nvPr>
        </p:nvSpPr>
        <p:spPr/>
        <p:txBody>
          <a:bodyPr>
            <a:normAutofit fontScale="92500" lnSpcReduction="20000"/>
          </a:bodyPr>
          <a:lstStyle/>
          <a:p>
            <a:r>
              <a:rPr lang="en-US" dirty="0"/>
              <a:t>For the assignments we'll be using Python 2.7 along with </a:t>
            </a:r>
            <a:r>
              <a:rPr lang="en-US" dirty="0" err="1"/>
              <a:t>PyOpenGL</a:t>
            </a:r>
            <a:r>
              <a:rPr lang="en-US" dirty="0"/>
              <a:t> 3x. It'd also be good to have NumPy and SciPy installed. Note that the SOCS lab machines in Trottier already have these installed. So if you have trouble running the starter code or your implementation, you might first try it on the SOCS machine (instructions for remote testing is at the end). Once you've installed all the necessary components be sure to check your installation using this sample code.</a:t>
            </a:r>
          </a:p>
          <a:p>
            <a:endParaRPr lang="en-US" dirty="0"/>
          </a:p>
          <a:p>
            <a:r>
              <a:rPr lang="en-US" dirty="0"/>
              <a:t>There are two options for setting up your machine for the assignments. If you already have python 2.7 installed and just want to do a minimal installation then look at the Minimal Installation section. However, it's recommended (to save time and headache) that you install a distribution of python along with </a:t>
            </a:r>
            <a:r>
              <a:rPr lang="en-US" dirty="0" err="1"/>
              <a:t>PyOpenGL</a:t>
            </a:r>
            <a:r>
              <a:rPr lang="en-US" dirty="0"/>
              <a:t> by following the Python Distribution section.</a:t>
            </a:r>
          </a:p>
        </p:txBody>
      </p:sp>
    </p:spTree>
    <p:extLst>
      <p:ext uri="{BB962C8B-B14F-4D97-AF65-F5344CB8AC3E}">
        <p14:creationId xmlns:p14="http://schemas.microsoft.com/office/powerpoint/2010/main" val="2476972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3D3EA-EB0A-48A9-BD09-6B890B37C1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370F10-8C02-4125-9697-75CA5627E13D}"/>
              </a:ext>
            </a:extLst>
          </p:cNvPr>
          <p:cNvSpPr>
            <a:spLocks noGrp="1"/>
          </p:cNvSpPr>
          <p:nvPr>
            <p:ph idx="1"/>
          </p:nvPr>
        </p:nvSpPr>
        <p:spPr/>
        <p:txBody>
          <a:bodyPr>
            <a:normAutofit fontScale="62500" lnSpcReduction="20000"/>
          </a:bodyPr>
          <a:lstStyle/>
          <a:p>
            <a:r>
              <a:rPr lang="en-US" dirty="0"/>
              <a:t>1. Minimal installation:</a:t>
            </a:r>
          </a:p>
          <a:p>
            <a:r>
              <a:rPr lang="en-US" dirty="0"/>
              <a:t>If there's an existing python 2.7 (you might try this with python 3 but that combination hasn't been tested) installation but no </a:t>
            </a:r>
            <a:r>
              <a:rPr lang="en-US" dirty="0" err="1"/>
              <a:t>PyOpenGL</a:t>
            </a:r>
            <a:r>
              <a:rPr lang="en-US" dirty="0"/>
              <a:t> (and NumPy, SciPy) then the easiest option is to install using pip from the terminal. Instructions for manual installation can be found at: http://pyopengl.sourceforge.net/documentation/installation.html</a:t>
            </a:r>
          </a:p>
          <a:p>
            <a:endParaRPr lang="en-US" dirty="0"/>
          </a:p>
          <a:p>
            <a:r>
              <a:rPr lang="en-US" dirty="0"/>
              <a:t>pip install </a:t>
            </a:r>
            <a:r>
              <a:rPr lang="en-US" dirty="0" err="1"/>
              <a:t>numpy</a:t>
            </a:r>
            <a:r>
              <a:rPr lang="en-US" dirty="0"/>
              <a:t> </a:t>
            </a:r>
            <a:r>
              <a:rPr lang="en-US" dirty="0" err="1"/>
              <a:t>scipy</a:t>
            </a:r>
            <a:r>
              <a:rPr lang="en-US" dirty="0"/>
              <a:t> </a:t>
            </a:r>
            <a:r>
              <a:rPr lang="en-US" dirty="0" err="1"/>
              <a:t>pyopengl</a:t>
            </a:r>
            <a:endParaRPr lang="en-US" dirty="0"/>
          </a:p>
          <a:p>
            <a:r>
              <a:rPr lang="en-US" dirty="0"/>
              <a:t>Linux/Mac: Install GLUT in case it's not already installed (Mac OS may already have it installed). This will depend on your system. E.g. for Ubuntu</a:t>
            </a:r>
          </a:p>
          <a:p>
            <a:endParaRPr lang="en-US" dirty="0"/>
          </a:p>
          <a:p>
            <a:r>
              <a:rPr lang="en-US" dirty="0" err="1"/>
              <a:t>sudo</a:t>
            </a:r>
            <a:r>
              <a:rPr lang="en-US" dirty="0"/>
              <a:t> apt-get install freeglut3-dev</a:t>
            </a:r>
          </a:p>
          <a:p>
            <a:r>
              <a:rPr lang="en-US" dirty="0"/>
              <a:t>Windows: For installing </a:t>
            </a:r>
            <a:r>
              <a:rPr lang="en-US" dirty="0" err="1"/>
              <a:t>PyOpenGL</a:t>
            </a:r>
            <a:r>
              <a:rPr lang="en-US" dirty="0"/>
              <a:t> (including GLUT) on Windows see note in the following section.</a:t>
            </a:r>
          </a:p>
          <a:p>
            <a:endParaRPr lang="en-US" dirty="0"/>
          </a:p>
          <a:p>
            <a:r>
              <a:rPr lang="en-US" dirty="0"/>
              <a:t>If pip doesn't exist on your system then it can be installed by following https://pip.pypa.io/en/latest/installing.html (or OS specific installer e.g. for ubuntu: </a:t>
            </a:r>
            <a:r>
              <a:rPr lang="en-US" dirty="0" err="1"/>
              <a:t>sudo</a:t>
            </a:r>
            <a:r>
              <a:rPr lang="en-US" dirty="0"/>
              <a:t> apt-get install python-pip)</a:t>
            </a:r>
          </a:p>
        </p:txBody>
      </p:sp>
    </p:spTree>
    <p:extLst>
      <p:ext uri="{BB962C8B-B14F-4D97-AF65-F5344CB8AC3E}">
        <p14:creationId xmlns:p14="http://schemas.microsoft.com/office/powerpoint/2010/main" val="2221948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F4263-A207-4860-89FE-160FDCB59C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1D3D64-3FA9-4AD7-8D0F-A2CE40EDA857}"/>
              </a:ext>
            </a:extLst>
          </p:cNvPr>
          <p:cNvSpPr>
            <a:spLocks noGrp="1"/>
          </p:cNvSpPr>
          <p:nvPr>
            <p:ph idx="1"/>
          </p:nvPr>
        </p:nvSpPr>
        <p:spPr/>
        <p:txBody>
          <a:bodyPr>
            <a:normAutofit fontScale="70000" lnSpcReduction="20000"/>
          </a:bodyPr>
          <a:lstStyle/>
          <a:p>
            <a:r>
              <a:rPr lang="en-US" dirty="0"/>
              <a:t>2. Installing Python Distribution:</a:t>
            </a:r>
          </a:p>
          <a:p>
            <a:r>
              <a:rPr lang="en-US" dirty="0"/>
              <a:t>There are three major python distributions: </a:t>
            </a:r>
            <a:r>
              <a:rPr lang="en-US" dirty="0" err="1"/>
              <a:t>PythonXY</a:t>
            </a:r>
            <a:r>
              <a:rPr lang="en-US" dirty="0"/>
              <a:t> (windows only), Anaconda (win/</a:t>
            </a:r>
            <a:r>
              <a:rPr lang="en-US" dirty="0" err="1"/>
              <a:t>linux</a:t>
            </a:r>
            <a:r>
              <a:rPr lang="en-US" dirty="0"/>
              <a:t>/mac), and Enthought Canopy (win/</a:t>
            </a:r>
            <a:r>
              <a:rPr lang="en-US" dirty="0" err="1"/>
              <a:t>linux</a:t>
            </a:r>
            <a:r>
              <a:rPr lang="en-US" dirty="0"/>
              <a:t>/mac). We found anaconda to work smoothly on most platforms and so this is the recommended distribution for doing the assignments. (</a:t>
            </a:r>
            <a:r>
              <a:rPr lang="en-US" dirty="0" err="1"/>
              <a:t>PythonXY</a:t>
            </a:r>
            <a:r>
              <a:rPr lang="en-US" dirty="0"/>
              <a:t> also works well but it's only available for windows and may require uninstalling existing python installation.)</a:t>
            </a:r>
          </a:p>
          <a:p>
            <a:endParaRPr lang="en-US" dirty="0"/>
          </a:p>
          <a:p>
            <a:r>
              <a:rPr lang="en-US" dirty="0"/>
              <a:t>Installing Anaconda + </a:t>
            </a:r>
            <a:r>
              <a:rPr lang="en-US" dirty="0" err="1"/>
              <a:t>PyOpenGL</a:t>
            </a:r>
            <a:endParaRPr lang="en-US" dirty="0"/>
          </a:p>
          <a:p>
            <a:r>
              <a:rPr lang="en-US" dirty="0"/>
              <a:t>Anaconda python 2.7 can be downloaded from: http://continuum.io/downloads#27. It'll install all the required packages except for </a:t>
            </a:r>
            <a:r>
              <a:rPr lang="en-US" dirty="0" err="1"/>
              <a:t>PyOpenGL</a:t>
            </a:r>
            <a:r>
              <a:rPr lang="en-US" dirty="0"/>
              <a:t>. Use the following instructions to install it.</a:t>
            </a:r>
          </a:p>
          <a:p>
            <a:r>
              <a:rPr lang="en-US" dirty="0"/>
              <a:t>Linux/Mac: Once Anaconda is installed on your Mac/Linux, you can open a terminal and install </a:t>
            </a:r>
            <a:r>
              <a:rPr lang="en-US" dirty="0" err="1"/>
              <a:t>PyOpenGL</a:t>
            </a:r>
            <a:r>
              <a:rPr lang="en-US" dirty="0"/>
              <a:t> as follows:</a:t>
            </a:r>
          </a:p>
          <a:p>
            <a:endParaRPr lang="en-US" dirty="0"/>
          </a:p>
          <a:p>
            <a:r>
              <a:rPr lang="en-US" dirty="0"/>
              <a:t>pip install </a:t>
            </a:r>
            <a:r>
              <a:rPr lang="en-US" dirty="0" err="1"/>
              <a:t>pyopengl</a:t>
            </a:r>
            <a:endParaRPr lang="en-US" dirty="0"/>
          </a:p>
          <a:p>
            <a:r>
              <a:rPr lang="en-US" dirty="0"/>
              <a:t>Windows: If you're running Windows then you need to download </a:t>
            </a:r>
            <a:r>
              <a:rPr lang="en-US" dirty="0" err="1"/>
              <a:t>PyOpenGL</a:t>
            </a:r>
            <a:r>
              <a:rPr lang="en-US" dirty="0"/>
              <a:t> installer from: http://www.lfd.uci.edu/~gohlke/pythonlibs/#pyopengl</a:t>
            </a:r>
          </a:p>
          <a:p>
            <a:endParaRPr lang="en-US" dirty="0"/>
          </a:p>
        </p:txBody>
      </p:sp>
    </p:spTree>
    <p:extLst>
      <p:ext uri="{BB962C8B-B14F-4D97-AF65-F5344CB8AC3E}">
        <p14:creationId xmlns:p14="http://schemas.microsoft.com/office/powerpoint/2010/main" val="293599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E35DE-D04C-406C-877D-ED96DE79D7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7274B4-450D-433B-B8F0-69CE8F263083}"/>
              </a:ext>
            </a:extLst>
          </p:cNvPr>
          <p:cNvSpPr>
            <a:spLocks noGrp="1"/>
          </p:cNvSpPr>
          <p:nvPr>
            <p:ph idx="1"/>
          </p:nvPr>
        </p:nvSpPr>
        <p:spPr/>
        <p:txBody>
          <a:bodyPr>
            <a:normAutofit fontScale="62500" lnSpcReduction="20000"/>
          </a:bodyPr>
          <a:lstStyle/>
          <a:p>
            <a:r>
              <a:rPr lang="en-US" dirty="0"/>
              <a:t>Note for Windows installation:</a:t>
            </a:r>
          </a:p>
          <a:p>
            <a:endParaRPr lang="en-US" dirty="0"/>
          </a:p>
          <a:p>
            <a:r>
              <a:rPr lang="en-US" dirty="0"/>
              <a:t>[</a:t>
            </a:r>
            <a:r>
              <a:rPr lang="en-US" dirty="0" err="1"/>
              <a:t>Update:The</a:t>
            </a:r>
            <a:r>
              <a:rPr lang="en-US" dirty="0"/>
              <a:t> installers at the above link seems to have changed since the time this instruction was posted. Install the wheel (.</a:t>
            </a:r>
            <a:r>
              <a:rPr lang="en-US" dirty="0" err="1"/>
              <a:t>whl</a:t>
            </a:r>
            <a:r>
              <a:rPr lang="en-US" dirty="0"/>
              <a:t>) file as follows from the command prompt:</a:t>
            </a:r>
          </a:p>
          <a:p>
            <a:endParaRPr lang="en-US" dirty="0"/>
          </a:p>
          <a:p>
            <a:r>
              <a:rPr lang="en-US" dirty="0"/>
              <a:t>pip install path-to-the-</a:t>
            </a:r>
            <a:r>
              <a:rPr lang="en-US" dirty="0" err="1"/>
              <a:t>whl</a:t>
            </a:r>
            <a:r>
              <a:rPr lang="en-US" dirty="0"/>
              <a:t>-file-that-you-downloaded</a:t>
            </a:r>
          </a:p>
          <a:p>
            <a:r>
              <a:rPr lang="en-US" dirty="0"/>
              <a:t>Some additional notes: If your Anaconda is a local installation and you cannot use pip just from the command prompt then use the Anaconda prompt (search "Anaconda Command Prompt" from the start menu). Then "cd Scripts" and use pip as above. ]</a:t>
            </a:r>
          </a:p>
          <a:p>
            <a:r>
              <a:rPr lang="en-US" dirty="0"/>
              <a:t>If you installed 64-bit version of Anaconda then you should download PyOpenGL-3.1.0.win-amd64-py2.7.exe PyOpenGL-3.1.0-cp27-none-win_amd64.whl otherwise for 32-bit Anaconda download PyOpenGL-3.1.0.win32-py2.7.exe PyOpenGL-3.1.0-cp27-none-win32.whl</a:t>
            </a:r>
          </a:p>
          <a:p>
            <a:endParaRPr lang="en-US" dirty="0"/>
          </a:p>
          <a:p>
            <a:r>
              <a:rPr lang="en-US" dirty="0"/>
              <a:t>Note 2: You can also try the "pip install </a:t>
            </a:r>
            <a:r>
              <a:rPr lang="en-US" dirty="0" err="1"/>
              <a:t>pyopengl</a:t>
            </a:r>
            <a:r>
              <a:rPr lang="en-US" dirty="0"/>
              <a:t>" route for windows. But in that case the </a:t>
            </a:r>
            <a:r>
              <a:rPr lang="en-US" dirty="0" err="1"/>
              <a:t>pyopengl</a:t>
            </a:r>
            <a:r>
              <a:rPr lang="en-US" dirty="0"/>
              <a:t> installer wouldn't install the GLUT library properly. You can manually install GLUT by following this link and copy glut32.dll to "python-installation-directory/Lib/site-packages/OpenGL/DLLS"</a:t>
            </a:r>
          </a:p>
          <a:p>
            <a:endParaRPr lang="en-US" dirty="0"/>
          </a:p>
        </p:txBody>
      </p:sp>
    </p:spTree>
    <p:extLst>
      <p:ext uri="{BB962C8B-B14F-4D97-AF65-F5344CB8AC3E}">
        <p14:creationId xmlns:p14="http://schemas.microsoft.com/office/powerpoint/2010/main" val="886235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ACA75-A2BD-40A3-942E-BCD2FCBA1789}"/>
              </a:ext>
            </a:extLst>
          </p:cNvPr>
          <p:cNvSpPr>
            <a:spLocks noGrp="1"/>
          </p:cNvSpPr>
          <p:nvPr>
            <p:ph type="title"/>
          </p:nvPr>
        </p:nvSpPr>
        <p:spPr/>
        <p:txBody>
          <a:bodyPr/>
          <a:lstStyle/>
          <a:p>
            <a:r>
              <a:rPr lang="en-US" dirty="0"/>
              <a:t>SEKIAN DAN TERIMAKASIH</a:t>
            </a:r>
          </a:p>
        </p:txBody>
      </p:sp>
      <p:sp>
        <p:nvSpPr>
          <p:cNvPr id="3" name="Content Placeholder 2">
            <a:extLst>
              <a:ext uri="{FF2B5EF4-FFF2-40B4-BE49-F238E27FC236}">
                <a16:creationId xmlns:a16="http://schemas.microsoft.com/office/drawing/2014/main" id="{9495ED36-1269-4CEC-94B7-DE9EED431726}"/>
              </a:ext>
            </a:extLst>
          </p:cNvPr>
          <p:cNvSpPr>
            <a:spLocks noGrp="1"/>
          </p:cNvSpPr>
          <p:nvPr>
            <p:ph idx="1"/>
          </p:nvPr>
        </p:nvSpPr>
        <p:spPr/>
        <p:txBody>
          <a:bodyPr/>
          <a:lstStyle/>
          <a:p>
            <a:r>
              <a:rPr lang="en-US" dirty="0">
                <a:solidFill>
                  <a:srgbClr val="FF33CC"/>
                </a:solidFill>
              </a:rPr>
              <a:t>ADA PERTANYAAN?</a:t>
            </a:r>
          </a:p>
          <a:p>
            <a:endParaRPr lang="en-US" dirty="0">
              <a:solidFill>
                <a:srgbClr val="FF33CC"/>
              </a:solidFill>
            </a:endParaRPr>
          </a:p>
          <a:p>
            <a:endParaRPr lang="en-US" dirty="0">
              <a:solidFill>
                <a:srgbClr val="FF33CC"/>
              </a:solidFill>
            </a:endParaRPr>
          </a:p>
          <a:p>
            <a:endParaRPr lang="en-US" dirty="0">
              <a:solidFill>
                <a:srgbClr val="FF33CC"/>
              </a:solidFill>
            </a:endParaRPr>
          </a:p>
          <a:p>
            <a:endParaRPr lang="en-US" dirty="0">
              <a:solidFill>
                <a:srgbClr val="FF33CC"/>
              </a:solidFill>
            </a:endParaRPr>
          </a:p>
          <a:p>
            <a:r>
              <a:rPr lang="en-US" dirty="0" err="1">
                <a:solidFill>
                  <a:srgbClr val="FF33CC"/>
                </a:solidFill>
              </a:rPr>
              <a:t>Tugas</a:t>
            </a:r>
            <a:r>
              <a:rPr lang="en-US" dirty="0">
                <a:solidFill>
                  <a:srgbClr val="FF33CC"/>
                </a:solidFill>
              </a:rPr>
              <a:t> 2 </a:t>
            </a:r>
            <a:r>
              <a:rPr lang="en-US" dirty="0" err="1">
                <a:solidFill>
                  <a:srgbClr val="FF33CC"/>
                </a:solidFill>
              </a:rPr>
              <a:t>Membuat</a:t>
            </a:r>
            <a:r>
              <a:rPr lang="en-US" dirty="0">
                <a:solidFill>
                  <a:srgbClr val="FF33CC"/>
                </a:solidFill>
              </a:rPr>
              <a:t> tutorial </a:t>
            </a:r>
            <a:r>
              <a:rPr lang="en-US" dirty="0" err="1">
                <a:solidFill>
                  <a:srgbClr val="FF33CC"/>
                </a:solidFill>
              </a:rPr>
              <a:t>cara</a:t>
            </a:r>
            <a:r>
              <a:rPr lang="en-US" dirty="0">
                <a:solidFill>
                  <a:srgbClr val="FF33CC"/>
                </a:solidFill>
              </a:rPr>
              <a:t> </a:t>
            </a:r>
            <a:r>
              <a:rPr lang="en-US" dirty="0" err="1">
                <a:solidFill>
                  <a:srgbClr val="FF33CC"/>
                </a:solidFill>
              </a:rPr>
              <a:t>installasi</a:t>
            </a:r>
            <a:r>
              <a:rPr lang="en-US" dirty="0">
                <a:solidFill>
                  <a:srgbClr val="FF33CC"/>
                </a:solidFill>
              </a:rPr>
              <a:t> python </a:t>
            </a:r>
            <a:r>
              <a:rPr lang="en-US" dirty="0" err="1">
                <a:solidFill>
                  <a:srgbClr val="FF33CC"/>
                </a:solidFill>
              </a:rPr>
              <a:t>dengan</a:t>
            </a:r>
            <a:r>
              <a:rPr lang="en-US" dirty="0">
                <a:solidFill>
                  <a:srgbClr val="FF33CC"/>
                </a:solidFill>
              </a:rPr>
              <a:t> </a:t>
            </a:r>
            <a:r>
              <a:rPr lang="en-US" dirty="0" err="1">
                <a:solidFill>
                  <a:srgbClr val="FF33CC"/>
                </a:solidFill>
              </a:rPr>
              <a:t>menggunakan</a:t>
            </a:r>
            <a:r>
              <a:rPr lang="en-US" dirty="0">
                <a:solidFill>
                  <a:srgbClr val="FF33CC"/>
                </a:solidFill>
              </a:rPr>
              <a:t> lib </a:t>
            </a:r>
            <a:r>
              <a:rPr lang="en-US" dirty="0" err="1">
                <a:solidFill>
                  <a:srgbClr val="FF33CC"/>
                </a:solidFill>
              </a:rPr>
              <a:t>openGL</a:t>
            </a:r>
            <a:r>
              <a:rPr lang="en-US" dirty="0">
                <a:solidFill>
                  <a:srgbClr val="FF33CC"/>
                </a:solidFill>
              </a:rPr>
              <a:t> (</a:t>
            </a:r>
            <a:r>
              <a:rPr lang="en-US" dirty="0" err="1">
                <a:solidFill>
                  <a:srgbClr val="FF33CC"/>
                </a:solidFill>
              </a:rPr>
              <a:t>Perkelompok</a:t>
            </a:r>
            <a:r>
              <a:rPr lang="en-US">
                <a:solidFill>
                  <a:srgbClr val="FF33CC"/>
                </a:solidFill>
              </a:rPr>
              <a:t>) !</a:t>
            </a:r>
            <a:endParaRPr lang="en-US" dirty="0">
              <a:solidFill>
                <a:srgbClr val="FF33CC"/>
              </a:solidFill>
            </a:endParaRPr>
          </a:p>
        </p:txBody>
      </p:sp>
    </p:spTree>
    <p:extLst>
      <p:ext uri="{BB962C8B-B14F-4D97-AF65-F5344CB8AC3E}">
        <p14:creationId xmlns:p14="http://schemas.microsoft.com/office/powerpoint/2010/main" val="1120083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D4CE1-3A6E-4160-9D0A-75864E47D8A9}"/>
              </a:ext>
            </a:extLst>
          </p:cNvPr>
          <p:cNvSpPr>
            <a:spLocks noGrp="1"/>
          </p:cNvSpPr>
          <p:nvPr>
            <p:ph type="title"/>
          </p:nvPr>
        </p:nvSpPr>
        <p:spPr/>
        <p:txBody>
          <a:bodyPr/>
          <a:lstStyle/>
          <a:p>
            <a:r>
              <a:rPr lang="en-US" dirty="0"/>
              <a:t>Rule </a:t>
            </a:r>
            <a:r>
              <a:rPr lang="en-US" dirty="0" err="1"/>
              <a:t>Menjawab</a:t>
            </a:r>
            <a:r>
              <a:rPr lang="en-US" dirty="0"/>
              <a:t> </a:t>
            </a:r>
            <a:r>
              <a:rPr lang="en-US" dirty="0" err="1"/>
              <a:t>Tugas</a:t>
            </a:r>
            <a:endParaRPr lang="en-US" dirty="0"/>
          </a:p>
        </p:txBody>
      </p:sp>
      <p:sp>
        <p:nvSpPr>
          <p:cNvPr id="3" name="Content Placeholder 2">
            <a:extLst>
              <a:ext uri="{FF2B5EF4-FFF2-40B4-BE49-F238E27FC236}">
                <a16:creationId xmlns:a16="http://schemas.microsoft.com/office/drawing/2014/main" id="{6F766F6D-4D29-48C8-9A45-45CA475AFA0C}"/>
              </a:ext>
            </a:extLst>
          </p:cNvPr>
          <p:cNvSpPr>
            <a:spLocks noGrp="1"/>
          </p:cNvSpPr>
          <p:nvPr>
            <p:ph idx="1"/>
          </p:nvPr>
        </p:nvSpPr>
        <p:spPr/>
        <p:txBody>
          <a:bodyPr/>
          <a:lstStyle/>
          <a:p>
            <a:r>
              <a:rPr lang="en-US" dirty="0" err="1"/>
              <a:t>Kerjakan</a:t>
            </a:r>
            <a:r>
              <a:rPr lang="en-US" dirty="0"/>
              <a:t> </a:t>
            </a:r>
            <a:r>
              <a:rPr lang="en-US" dirty="0" err="1"/>
              <a:t>Ms</a:t>
            </a:r>
            <a:r>
              <a:rPr lang="en-US" dirty="0"/>
              <a:t> Word, </a:t>
            </a:r>
            <a:r>
              <a:rPr lang="en-US" dirty="0" err="1"/>
              <a:t>tulisan</a:t>
            </a:r>
            <a:r>
              <a:rPr lang="en-US" dirty="0"/>
              <a:t> </a:t>
            </a:r>
            <a:r>
              <a:rPr lang="en-US" dirty="0" err="1"/>
              <a:t>arial</a:t>
            </a:r>
            <a:r>
              <a:rPr lang="en-US" dirty="0"/>
              <a:t>  font 12 </a:t>
            </a:r>
            <a:r>
              <a:rPr lang="en-US" dirty="0" err="1"/>
              <a:t>spasi</a:t>
            </a:r>
            <a:r>
              <a:rPr lang="en-US" dirty="0"/>
              <a:t> 1.5 </a:t>
            </a:r>
            <a:r>
              <a:rPr lang="en-US" dirty="0" err="1"/>
              <a:t>kertas</a:t>
            </a:r>
            <a:r>
              <a:rPr lang="en-US" dirty="0"/>
              <a:t> A4</a:t>
            </a:r>
          </a:p>
          <a:p>
            <a:r>
              <a:rPr lang="en-US" dirty="0" err="1"/>
              <a:t>Tuliskan</a:t>
            </a:r>
            <a:r>
              <a:rPr lang="en-US" dirty="0"/>
              <a:t> Nama </a:t>
            </a:r>
            <a:r>
              <a:rPr lang="en-US" dirty="0" err="1"/>
              <a:t>lengkap</a:t>
            </a:r>
            <a:r>
              <a:rPr lang="en-US" dirty="0"/>
              <a:t> dan </a:t>
            </a:r>
            <a:r>
              <a:rPr lang="en-US" dirty="0" err="1"/>
              <a:t>Nim</a:t>
            </a:r>
            <a:endParaRPr lang="en-US" dirty="0"/>
          </a:p>
          <a:p>
            <a:r>
              <a:rPr lang="en-US" dirty="0" err="1"/>
              <a:t>Tulis</a:t>
            </a:r>
            <a:r>
              <a:rPr lang="en-US" dirty="0"/>
              <a:t> </a:t>
            </a:r>
            <a:r>
              <a:rPr lang="en-US" dirty="0" err="1"/>
              <a:t>nama</a:t>
            </a:r>
            <a:r>
              <a:rPr lang="en-US" dirty="0"/>
              <a:t> </a:t>
            </a:r>
            <a:r>
              <a:rPr lang="en-US" dirty="0" err="1"/>
              <a:t>matakuliah</a:t>
            </a:r>
            <a:r>
              <a:rPr lang="en-US" dirty="0"/>
              <a:t> dan </a:t>
            </a:r>
            <a:r>
              <a:rPr lang="en-US" dirty="0" err="1"/>
              <a:t>kode</a:t>
            </a:r>
            <a:r>
              <a:rPr lang="en-US" dirty="0"/>
              <a:t> </a:t>
            </a:r>
            <a:r>
              <a:rPr lang="en-US" dirty="0" err="1"/>
              <a:t>kelasnya</a:t>
            </a:r>
            <a:endParaRPr lang="en-US" dirty="0"/>
          </a:p>
          <a:p>
            <a:r>
              <a:rPr lang="en-US" dirty="0"/>
              <a:t>Dan </a:t>
            </a:r>
            <a:r>
              <a:rPr lang="en-US" dirty="0" err="1"/>
              <a:t>kirim</a:t>
            </a:r>
            <a:r>
              <a:rPr lang="en-US" dirty="0"/>
              <a:t> </a:t>
            </a:r>
            <a:r>
              <a:rPr lang="en-US" dirty="0" err="1"/>
              <a:t>ke</a:t>
            </a:r>
            <a:r>
              <a:rPr lang="en-US" dirty="0"/>
              <a:t> email </a:t>
            </a:r>
            <a:r>
              <a:rPr lang="en-US" dirty="0">
                <a:hlinkClick r:id="rId2"/>
              </a:rPr>
              <a:t>neny@istn.ac.id</a:t>
            </a:r>
            <a:endParaRPr lang="en-US" dirty="0"/>
          </a:p>
          <a:p>
            <a:r>
              <a:rPr lang="en-US" dirty="0"/>
              <a:t>Subject email : Nama </a:t>
            </a:r>
            <a:r>
              <a:rPr lang="en-US" dirty="0" err="1"/>
              <a:t>matakuliah_nim_tugas</a:t>
            </a:r>
            <a:r>
              <a:rPr lang="en-US" dirty="0"/>
              <a:t> </a:t>
            </a:r>
            <a:r>
              <a:rPr lang="en-US" dirty="0" err="1"/>
              <a:t>ke</a:t>
            </a:r>
            <a:r>
              <a:rPr lang="en-US" dirty="0"/>
              <a:t>….</a:t>
            </a:r>
          </a:p>
        </p:txBody>
      </p:sp>
      <p:sp>
        <p:nvSpPr>
          <p:cNvPr id="4" name="Footer Placeholder 3">
            <a:extLst>
              <a:ext uri="{FF2B5EF4-FFF2-40B4-BE49-F238E27FC236}">
                <a16:creationId xmlns:a16="http://schemas.microsoft.com/office/drawing/2014/main" id="{FD0711A5-E900-41B6-9817-E040250614B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Neny Rosmawarni Arsip</a:t>
            </a:r>
          </a:p>
        </p:txBody>
      </p:sp>
    </p:spTree>
    <p:extLst>
      <p:ext uri="{BB962C8B-B14F-4D97-AF65-F5344CB8AC3E}">
        <p14:creationId xmlns:p14="http://schemas.microsoft.com/office/powerpoint/2010/main" val="1610803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F05B1-4C09-4610-94C0-B63AB2CE23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9E0A6F-3DCA-4BDE-92EC-52C6FF4094D2}"/>
              </a:ext>
            </a:extLst>
          </p:cNvPr>
          <p:cNvSpPr>
            <a:spLocks noGrp="1"/>
          </p:cNvSpPr>
          <p:nvPr>
            <p:ph idx="1"/>
          </p:nvPr>
        </p:nvSpPr>
        <p:spPr/>
        <p:txBody>
          <a:bodyPr/>
          <a:lstStyle/>
          <a:p>
            <a:r>
              <a:rPr lang="en-US" dirty="0"/>
              <a:t>Computer Graphic </a:t>
            </a:r>
            <a:r>
              <a:rPr lang="en-US" dirty="0" err="1"/>
              <a:t>adalah</a:t>
            </a:r>
            <a:r>
              <a:rPr lang="en-US" dirty="0"/>
              <a:t> </a:t>
            </a:r>
            <a:r>
              <a:rPr lang="en-US" dirty="0" err="1"/>
              <a:t>suatu</a:t>
            </a:r>
            <a:r>
              <a:rPr lang="en-US" dirty="0"/>
              <a:t> </a:t>
            </a:r>
            <a:r>
              <a:rPr lang="en-US" dirty="0" err="1"/>
              <a:t>cabang</a:t>
            </a:r>
            <a:r>
              <a:rPr lang="en-US" dirty="0"/>
              <a:t> </a:t>
            </a:r>
            <a:r>
              <a:rPr lang="en-US" dirty="0" err="1"/>
              <a:t>ilmu</a:t>
            </a:r>
            <a:r>
              <a:rPr lang="en-US" dirty="0"/>
              <a:t> yang </a:t>
            </a:r>
            <a:r>
              <a:rPr lang="en-US" dirty="0" err="1"/>
              <a:t>mempelajari</a:t>
            </a:r>
            <a:r>
              <a:rPr lang="en-US" dirty="0"/>
              <a:t> </a:t>
            </a:r>
            <a:r>
              <a:rPr lang="en-US" dirty="0" err="1"/>
              <a:t>bagaimana</a:t>
            </a:r>
            <a:r>
              <a:rPr lang="en-US" dirty="0"/>
              <a:t> </a:t>
            </a:r>
            <a:r>
              <a:rPr lang="en-US" dirty="0" err="1"/>
              <a:t>membuat</a:t>
            </a:r>
            <a:r>
              <a:rPr lang="en-US" dirty="0"/>
              <a:t> dan </a:t>
            </a:r>
            <a:r>
              <a:rPr lang="en-US" dirty="0" err="1"/>
              <a:t>memanipulasi</a:t>
            </a:r>
            <a:r>
              <a:rPr lang="en-US" dirty="0"/>
              <a:t> </a:t>
            </a:r>
            <a:r>
              <a:rPr lang="en-US" dirty="0" err="1"/>
              <a:t>suatu</a:t>
            </a:r>
            <a:r>
              <a:rPr lang="en-US" dirty="0"/>
              <a:t> </a:t>
            </a:r>
            <a:r>
              <a:rPr lang="en-US" dirty="0" err="1"/>
              <a:t>gambar</a:t>
            </a:r>
            <a:r>
              <a:rPr lang="en-US" dirty="0"/>
              <a:t> </a:t>
            </a:r>
            <a:r>
              <a:rPr lang="en-US" dirty="0" err="1"/>
              <a:t>dengan</a:t>
            </a:r>
            <a:r>
              <a:rPr lang="en-US" dirty="0"/>
              <a:t> </a:t>
            </a:r>
            <a:r>
              <a:rPr lang="en-US" dirty="0" err="1"/>
              <a:t>komputer</a:t>
            </a:r>
            <a:r>
              <a:rPr lang="en-US" dirty="0"/>
              <a:t> </a:t>
            </a:r>
            <a:r>
              <a:rPr lang="en-US" dirty="0" err="1"/>
              <a:t>atau</a:t>
            </a:r>
            <a:r>
              <a:rPr lang="en-US" dirty="0"/>
              <a:t> </a:t>
            </a:r>
            <a:r>
              <a:rPr lang="en-US" dirty="0" err="1"/>
              <a:t>secara</a:t>
            </a:r>
            <a:r>
              <a:rPr lang="en-US" dirty="0"/>
              <a:t> digital. </a:t>
            </a:r>
            <a:r>
              <a:rPr lang="en-US" dirty="0" err="1"/>
              <a:t>Selain</a:t>
            </a:r>
            <a:r>
              <a:rPr lang="en-US" dirty="0"/>
              <a:t> </a:t>
            </a:r>
            <a:r>
              <a:rPr lang="en-US" dirty="0" err="1"/>
              <a:t>itu</a:t>
            </a:r>
            <a:r>
              <a:rPr lang="en-US" dirty="0"/>
              <a:t>, computer graphic juga </a:t>
            </a:r>
            <a:r>
              <a:rPr lang="en-US" dirty="0" err="1"/>
              <a:t>dapat</a:t>
            </a:r>
            <a:r>
              <a:rPr lang="en-US" dirty="0"/>
              <a:t> </a:t>
            </a:r>
            <a:r>
              <a:rPr lang="en-US" dirty="0" err="1"/>
              <a:t>dikatakan</a:t>
            </a:r>
            <a:r>
              <a:rPr lang="en-US" dirty="0"/>
              <a:t> </a:t>
            </a:r>
            <a:r>
              <a:rPr lang="en-US" dirty="0" err="1"/>
              <a:t>sebagai</a:t>
            </a:r>
            <a:r>
              <a:rPr lang="en-US" dirty="0"/>
              <a:t> </a:t>
            </a:r>
            <a:r>
              <a:rPr lang="en-US" dirty="0" err="1"/>
              <a:t>suatu</a:t>
            </a:r>
            <a:r>
              <a:rPr lang="en-US" dirty="0"/>
              <a:t> proses </a:t>
            </a:r>
            <a:r>
              <a:rPr lang="en-US" dirty="0" err="1"/>
              <a:t>pembuatan</a:t>
            </a:r>
            <a:r>
              <a:rPr lang="en-US" dirty="0"/>
              <a:t> </a:t>
            </a:r>
            <a:r>
              <a:rPr lang="en-US" dirty="0" err="1"/>
              <a:t>gambar</a:t>
            </a:r>
            <a:r>
              <a:rPr lang="en-US" dirty="0"/>
              <a:t> digital </a:t>
            </a:r>
            <a:r>
              <a:rPr lang="en-US" dirty="0" err="1"/>
              <a:t>dimana</a:t>
            </a:r>
            <a:r>
              <a:rPr lang="en-US" dirty="0"/>
              <a:t> </a:t>
            </a:r>
            <a:r>
              <a:rPr lang="en-US" dirty="0" err="1"/>
              <a:t>gambar</a:t>
            </a:r>
            <a:r>
              <a:rPr lang="en-US" dirty="0"/>
              <a:t> </a:t>
            </a:r>
            <a:r>
              <a:rPr lang="en-US" dirty="0" err="1"/>
              <a:t>tersebut</a:t>
            </a:r>
            <a:r>
              <a:rPr lang="en-US" dirty="0"/>
              <a:t> </a:t>
            </a:r>
            <a:r>
              <a:rPr lang="en-US" dirty="0" err="1"/>
              <a:t>dibuat</a:t>
            </a:r>
            <a:r>
              <a:rPr lang="en-US" dirty="0"/>
              <a:t> </a:t>
            </a:r>
            <a:r>
              <a:rPr lang="en-US" dirty="0" err="1"/>
              <a:t>semirip</a:t>
            </a:r>
            <a:r>
              <a:rPr lang="en-US" dirty="0"/>
              <a:t> </a:t>
            </a:r>
            <a:r>
              <a:rPr lang="en-US" dirty="0" err="1"/>
              <a:t>mungkin</a:t>
            </a:r>
            <a:r>
              <a:rPr lang="en-US" dirty="0"/>
              <a:t> </a:t>
            </a:r>
            <a:r>
              <a:rPr lang="en-US" dirty="0" err="1"/>
              <a:t>dengan</a:t>
            </a:r>
            <a:r>
              <a:rPr lang="en-US" dirty="0"/>
              <a:t> </a:t>
            </a:r>
            <a:r>
              <a:rPr lang="en-US" dirty="0" err="1"/>
              <a:t>objek</a:t>
            </a:r>
            <a:r>
              <a:rPr lang="en-US" dirty="0"/>
              <a:t> </a:t>
            </a:r>
            <a:r>
              <a:rPr lang="en-US" dirty="0" err="1"/>
              <a:t>asli</a:t>
            </a:r>
            <a:r>
              <a:rPr lang="en-US" dirty="0"/>
              <a:t> di dunia </a:t>
            </a:r>
            <a:r>
              <a:rPr lang="en-US" dirty="0" err="1"/>
              <a:t>nyata</a:t>
            </a:r>
            <a:r>
              <a:rPr lang="en-US" dirty="0"/>
              <a:t>.</a:t>
            </a:r>
          </a:p>
        </p:txBody>
      </p:sp>
    </p:spTree>
    <p:extLst>
      <p:ext uri="{BB962C8B-B14F-4D97-AF65-F5344CB8AC3E}">
        <p14:creationId xmlns:p14="http://schemas.microsoft.com/office/powerpoint/2010/main" val="2773514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41724-FD45-40F9-813E-0DDF6D05292C}"/>
              </a:ext>
            </a:extLst>
          </p:cNvPr>
          <p:cNvSpPr>
            <a:spLocks noGrp="1"/>
          </p:cNvSpPr>
          <p:nvPr>
            <p:ph type="title"/>
          </p:nvPr>
        </p:nvSpPr>
        <p:spPr/>
        <p:txBody>
          <a:bodyPr/>
          <a:lstStyle/>
          <a:p>
            <a:r>
              <a:rPr lang="en-US" dirty="0" err="1"/>
              <a:t>Filosofi</a:t>
            </a:r>
            <a:r>
              <a:rPr lang="en-US" dirty="0"/>
              <a:t> </a:t>
            </a:r>
            <a:r>
              <a:rPr lang="en-US" dirty="0" err="1"/>
              <a:t>dari</a:t>
            </a:r>
            <a:r>
              <a:rPr lang="en-US" dirty="0"/>
              <a:t> Computer Graphic</a:t>
            </a:r>
          </a:p>
        </p:txBody>
      </p:sp>
      <p:pic>
        <p:nvPicPr>
          <p:cNvPr id="4" name="Content Placeholder 3">
            <a:extLst>
              <a:ext uri="{FF2B5EF4-FFF2-40B4-BE49-F238E27FC236}">
                <a16:creationId xmlns:a16="http://schemas.microsoft.com/office/drawing/2014/main" id="{44D9C898-D614-4E47-99B8-2BA9B53240F1}"/>
              </a:ext>
            </a:extLst>
          </p:cNvPr>
          <p:cNvPicPr>
            <a:picLocks noGrp="1" noChangeAspect="1"/>
          </p:cNvPicPr>
          <p:nvPr>
            <p:ph idx="1"/>
          </p:nvPr>
        </p:nvPicPr>
        <p:blipFill>
          <a:blip r:embed="rId2"/>
          <a:stretch>
            <a:fillRect/>
          </a:stretch>
        </p:blipFill>
        <p:spPr>
          <a:xfrm>
            <a:off x="1775637" y="1978253"/>
            <a:ext cx="7995684" cy="3797949"/>
          </a:xfrm>
          <a:prstGeom prst="rect">
            <a:avLst/>
          </a:prstGeom>
        </p:spPr>
      </p:pic>
    </p:spTree>
    <p:extLst>
      <p:ext uri="{BB962C8B-B14F-4D97-AF65-F5344CB8AC3E}">
        <p14:creationId xmlns:p14="http://schemas.microsoft.com/office/powerpoint/2010/main" val="53021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3796B-D9C3-48A3-B3B0-B98762D981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F7C380-FEBF-4A9D-8F18-C84F90B2ACBE}"/>
              </a:ext>
            </a:extLst>
          </p:cNvPr>
          <p:cNvSpPr>
            <a:spLocks noGrp="1"/>
          </p:cNvSpPr>
          <p:nvPr>
            <p:ph idx="1"/>
          </p:nvPr>
        </p:nvSpPr>
        <p:spPr/>
        <p:txBody>
          <a:bodyPr/>
          <a:lstStyle/>
          <a:p>
            <a:r>
              <a:rPr lang="en-US" dirty="0" err="1"/>
              <a:t>Penggunaan</a:t>
            </a:r>
            <a:r>
              <a:rPr lang="en-US" dirty="0"/>
              <a:t> / </a:t>
            </a:r>
            <a:r>
              <a:rPr lang="en-US" dirty="0" err="1"/>
              <a:t>Pemanfaatan</a:t>
            </a:r>
            <a:r>
              <a:rPr lang="en-US" dirty="0"/>
              <a:t> Computer Graphic </a:t>
            </a:r>
            <a:r>
              <a:rPr lang="en-US" dirty="0" err="1"/>
              <a:t>dalam</a:t>
            </a:r>
            <a:r>
              <a:rPr lang="en-US" dirty="0"/>
              <a:t> </a:t>
            </a:r>
            <a:r>
              <a:rPr lang="en-US" dirty="0" err="1"/>
              <a:t>Berbagai</a:t>
            </a:r>
            <a:r>
              <a:rPr lang="en-US" dirty="0"/>
              <a:t> </a:t>
            </a:r>
            <a:r>
              <a:rPr lang="en-US" dirty="0" err="1"/>
              <a:t>Bidang</a:t>
            </a:r>
            <a:endParaRPr lang="en-US" dirty="0"/>
          </a:p>
          <a:p>
            <a:endParaRPr lang="en-US" dirty="0"/>
          </a:p>
          <a:p>
            <a:r>
              <a:rPr lang="en-US" dirty="0"/>
              <a:t>Art, Entertainment, &amp; Publishing : movie, tv, </a:t>
            </a:r>
            <a:r>
              <a:rPr lang="en-US" dirty="0" err="1"/>
              <a:t>buku</a:t>
            </a:r>
            <a:r>
              <a:rPr lang="en-US" dirty="0"/>
              <a:t>, </a:t>
            </a:r>
            <a:r>
              <a:rPr lang="en-US" dirty="0" err="1"/>
              <a:t>majalah</a:t>
            </a:r>
            <a:r>
              <a:rPr lang="en-US" dirty="0"/>
              <a:t>, game, </a:t>
            </a:r>
            <a:r>
              <a:rPr lang="en-US" dirty="0" err="1"/>
              <a:t>dll</a:t>
            </a:r>
            <a:r>
              <a:rPr lang="en-US" dirty="0"/>
              <a:t>.</a:t>
            </a:r>
          </a:p>
          <a:p>
            <a:r>
              <a:rPr lang="en-US" dirty="0"/>
              <a:t>Monitoring Process : </a:t>
            </a:r>
            <a:r>
              <a:rPr lang="en-US" dirty="0" err="1"/>
              <a:t>sistem</a:t>
            </a:r>
            <a:r>
              <a:rPr lang="en-US" dirty="0"/>
              <a:t> </a:t>
            </a:r>
            <a:r>
              <a:rPr lang="en-US" dirty="0" err="1"/>
              <a:t>besar</a:t>
            </a:r>
            <a:r>
              <a:rPr lang="en-US" dirty="0"/>
              <a:t>, </a:t>
            </a:r>
            <a:r>
              <a:rPr lang="en-US" dirty="0" err="1"/>
              <a:t>sistem</a:t>
            </a:r>
            <a:r>
              <a:rPr lang="en-US" dirty="0"/>
              <a:t> </a:t>
            </a:r>
            <a:r>
              <a:rPr lang="en-US" dirty="0" err="1"/>
              <a:t>tanaman</a:t>
            </a:r>
            <a:r>
              <a:rPr lang="en-US" dirty="0"/>
              <a:t>, </a:t>
            </a:r>
            <a:r>
              <a:rPr lang="en-US" dirty="0" err="1"/>
              <a:t>dll</a:t>
            </a:r>
            <a:r>
              <a:rPr lang="en-US" dirty="0"/>
              <a:t>.</a:t>
            </a:r>
          </a:p>
          <a:p>
            <a:r>
              <a:rPr lang="en-US" dirty="0"/>
              <a:t>Display Simulation : flight simulator, virtual worlds, </a:t>
            </a:r>
            <a:r>
              <a:rPr lang="en-US" dirty="0" err="1"/>
              <a:t>dll</a:t>
            </a:r>
            <a:r>
              <a:rPr lang="en-US" dirty="0"/>
              <a:t>.</a:t>
            </a:r>
          </a:p>
          <a:p>
            <a:r>
              <a:rPr lang="en-US" dirty="0"/>
              <a:t>Computer Aided-Design : </a:t>
            </a:r>
            <a:r>
              <a:rPr lang="en-US" dirty="0" err="1"/>
              <a:t>arsitektur</a:t>
            </a:r>
            <a:r>
              <a:rPr lang="en-US" dirty="0"/>
              <a:t>, electric circuit design, </a:t>
            </a:r>
            <a:r>
              <a:rPr lang="en-US" dirty="0" err="1"/>
              <a:t>dll</a:t>
            </a:r>
            <a:r>
              <a:rPr lang="en-US" dirty="0"/>
              <a:t>.</a:t>
            </a:r>
          </a:p>
          <a:p>
            <a:r>
              <a:rPr lang="en-US" dirty="0"/>
              <a:t>Scientific Analysis &amp;Visualization : molecular biology, weather, </a:t>
            </a:r>
            <a:r>
              <a:rPr lang="en-US" dirty="0" err="1"/>
              <a:t>matlab</a:t>
            </a:r>
            <a:r>
              <a:rPr lang="en-US" dirty="0"/>
              <a:t>, </a:t>
            </a:r>
            <a:r>
              <a:rPr lang="en-US" dirty="0" err="1"/>
              <a:t>dll</a:t>
            </a:r>
            <a:r>
              <a:rPr lang="en-US" dirty="0"/>
              <a:t>.</a:t>
            </a:r>
          </a:p>
          <a:p>
            <a:endParaRPr lang="en-US" dirty="0"/>
          </a:p>
        </p:txBody>
      </p:sp>
    </p:spTree>
    <p:extLst>
      <p:ext uri="{BB962C8B-B14F-4D97-AF65-F5344CB8AC3E}">
        <p14:creationId xmlns:p14="http://schemas.microsoft.com/office/powerpoint/2010/main" val="2139344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50BB8-0867-4F21-9165-95FE5F2F57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A42134-64F6-4103-AD1F-2F707EE834A7}"/>
              </a:ext>
            </a:extLst>
          </p:cNvPr>
          <p:cNvSpPr>
            <a:spLocks noGrp="1"/>
          </p:cNvSpPr>
          <p:nvPr>
            <p:ph idx="1"/>
          </p:nvPr>
        </p:nvSpPr>
        <p:spPr/>
        <p:txBody>
          <a:bodyPr>
            <a:normAutofit fontScale="92500"/>
          </a:bodyPr>
          <a:lstStyle/>
          <a:p>
            <a:r>
              <a:rPr lang="en-US" dirty="0"/>
              <a:t>Dasar </a:t>
            </a:r>
            <a:r>
              <a:rPr lang="en-US" dirty="0" err="1"/>
              <a:t>dari</a:t>
            </a:r>
            <a:r>
              <a:rPr lang="en-US" dirty="0"/>
              <a:t> Computer Graphic</a:t>
            </a:r>
          </a:p>
          <a:p>
            <a:r>
              <a:rPr lang="en-US" dirty="0"/>
              <a:t>Modeling : </a:t>
            </a:r>
            <a:r>
              <a:rPr lang="en-US" dirty="0" err="1"/>
              <a:t>cara</a:t>
            </a:r>
            <a:r>
              <a:rPr lang="en-US" dirty="0"/>
              <a:t> </a:t>
            </a:r>
            <a:r>
              <a:rPr lang="en-US" dirty="0" err="1"/>
              <a:t>atau</a:t>
            </a:r>
            <a:r>
              <a:rPr lang="en-US" dirty="0"/>
              <a:t> </a:t>
            </a:r>
            <a:r>
              <a:rPr lang="en-US" dirty="0" err="1"/>
              <a:t>pilihan</a:t>
            </a:r>
            <a:r>
              <a:rPr lang="en-US" dirty="0"/>
              <a:t> </a:t>
            </a:r>
            <a:r>
              <a:rPr lang="en-US" dirty="0" err="1"/>
              <a:t>representasi</a:t>
            </a:r>
            <a:r>
              <a:rPr lang="en-US" dirty="0"/>
              <a:t> yang </a:t>
            </a:r>
            <a:r>
              <a:rPr lang="en-US" dirty="0" err="1"/>
              <a:t>digunakan</a:t>
            </a:r>
            <a:r>
              <a:rPr lang="en-US" dirty="0"/>
              <a:t> </a:t>
            </a:r>
            <a:r>
              <a:rPr lang="en-US" dirty="0" err="1"/>
              <a:t>untuk</a:t>
            </a:r>
            <a:r>
              <a:rPr lang="en-US" dirty="0"/>
              <a:t> </a:t>
            </a:r>
            <a:r>
              <a:rPr lang="en-US" dirty="0" err="1"/>
              <a:t>menjelaskan</a:t>
            </a:r>
            <a:r>
              <a:rPr lang="en-US" dirty="0"/>
              <a:t> </a:t>
            </a:r>
            <a:r>
              <a:rPr lang="en-US" dirty="0" err="1"/>
              <a:t>suatu</a:t>
            </a:r>
            <a:r>
              <a:rPr lang="en-US" dirty="0"/>
              <a:t> </a:t>
            </a:r>
            <a:r>
              <a:rPr lang="en-US" dirty="0" err="1"/>
              <a:t>objek</a:t>
            </a:r>
            <a:r>
              <a:rPr lang="en-US" dirty="0"/>
              <a:t>, </a:t>
            </a:r>
            <a:r>
              <a:rPr lang="en-US" dirty="0" err="1"/>
              <a:t>dapat</a:t>
            </a:r>
            <a:r>
              <a:rPr lang="en-US" dirty="0"/>
              <a:t> </a:t>
            </a:r>
            <a:r>
              <a:rPr lang="en-US" dirty="0" err="1"/>
              <a:t>berupa</a:t>
            </a:r>
            <a:r>
              <a:rPr lang="en-US" dirty="0"/>
              <a:t> model yang </a:t>
            </a:r>
            <a:r>
              <a:rPr lang="en-US" dirty="0" err="1"/>
              <a:t>dapat</a:t>
            </a:r>
            <a:r>
              <a:rPr lang="en-US" dirty="0"/>
              <a:t> </a:t>
            </a:r>
            <a:r>
              <a:rPr lang="en-US" dirty="0" err="1"/>
              <a:t>bergerak</a:t>
            </a:r>
            <a:r>
              <a:rPr lang="en-US" dirty="0"/>
              <a:t> </a:t>
            </a:r>
            <a:r>
              <a:rPr lang="en-US" dirty="0" err="1"/>
              <a:t>atau</a:t>
            </a:r>
            <a:r>
              <a:rPr lang="en-US" dirty="0"/>
              <a:t> diam, dan </a:t>
            </a:r>
            <a:r>
              <a:rPr lang="en-US" dirty="0" err="1"/>
              <a:t>sebagainya</a:t>
            </a:r>
            <a:r>
              <a:rPr lang="en-US" dirty="0"/>
              <a:t>.</a:t>
            </a:r>
          </a:p>
          <a:p>
            <a:r>
              <a:rPr lang="en-US" dirty="0"/>
              <a:t>Rendering : </a:t>
            </a:r>
            <a:r>
              <a:rPr lang="en-US" dirty="0" err="1"/>
              <a:t>pemetaan</a:t>
            </a:r>
            <a:r>
              <a:rPr lang="en-US" dirty="0"/>
              <a:t> </a:t>
            </a:r>
            <a:r>
              <a:rPr lang="en-US" dirty="0" err="1"/>
              <a:t>dari</a:t>
            </a:r>
            <a:r>
              <a:rPr lang="en-US" dirty="0"/>
              <a:t> real world </a:t>
            </a:r>
            <a:r>
              <a:rPr lang="en-US" dirty="0" err="1"/>
              <a:t>ke</a:t>
            </a:r>
            <a:r>
              <a:rPr lang="en-US" dirty="0"/>
              <a:t> image space dan </a:t>
            </a:r>
            <a:r>
              <a:rPr lang="en-US" dirty="0" err="1"/>
              <a:t>simulasi</a:t>
            </a:r>
            <a:r>
              <a:rPr lang="en-US" dirty="0"/>
              <a:t> </a:t>
            </a:r>
            <a:r>
              <a:rPr lang="en-US" dirty="0" err="1"/>
              <a:t>dari</a:t>
            </a:r>
            <a:r>
              <a:rPr lang="en-US" dirty="0"/>
              <a:t> </a:t>
            </a:r>
            <a:r>
              <a:rPr lang="en-US" dirty="0" err="1"/>
              <a:t>interaksi</a:t>
            </a:r>
            <a:r>
              <a:rPr lang="en-US" dirty="0"/>
              <a:t> </a:t>
            </a:r>
            <a:r>
              <a:rPr lang="en-US" dirty="0" err="1"/>
              <a:t>cahaya</a:t>
            </a:r>
            <a:r>
              <a:rPr lang="en-US" dirty="0"/>
              <a:t> </a:t>
            </a:r>
            <a:r>
              <a:rPr lang="en-US" dirty="0" err="1"/>
              <a:t>dengan</a:t>
            </a:r>
            <a:r>
              <a:rPr lang="en-US" dirty="0"/>
              <a:t> </a:t>
            </a:r>
            <a:r>
              <a:rPr lang="en-US" dirty="0" err="1"/>
              <a:t>objek</a:t>
            </a:r>
            <a:r>
              <a:rPr lang="en-US" dirty="0"/>
              <a:t>, </a:t>
            </a:r>
            <a:r>
              <a:rPr lang="en-US" dirty="0" err="1"/>
              <a:t>seperti</a:t>
            </a:r>
            <a:r>
              <a:rPr lang="en-US" dirty="0"/>
              <a:t> </a:t>
            </a:r>
            <a:r>
              <a:rPr lang="en-US" dirty="0" err="1"/>
              <a:t>refleksi</a:t>
            </a:r>
            <a:r>
              <a:rPr lang="en-US" dirty="0"/>
              <a:t>, </a:t>
            </a:r>
            <a:r>
              <a:rPr lang="en-US" dirty="0" err="1"/>
              <a:t>transmisi</a:t>
            </a:r>
            <a:r>
              <a:rPr lang="en-US" dirty="0"/>
              <a:t>, dan lain-lain.</a:t>
            </a:r>
          </a:p>
          <a:p>
            <a:r>
              <a:rPr lang="en-US" dirty="0"/>
              <a:t>Animation : proses </a:t>
            </a:r>
            <a:r>
              <a:rPr lang="en-US" dirty="0" err="1"/>
              <a:t>pembuatan</a:t>
            </a:r>
            <a:r>
              <a:rPr lang="en-US" dirty="0"/>
              <a:t> </a:t>
            </a:r>
            <a:r>
              <a:rPr lang="en-US" dirty="0" err="1"/>
              <a:t>animasi</a:t>
            </a:r>
            <a:r>
              <a:rPr lang="en-US" dirty="0"/>
              <a:t> pada </a:t>
            </a:r>
            <a:r>
              <a:rPr lang="en-US" dirty="0" err="1"/>
              <a:t>objek</a:t>
            </a:r>
            <a:r>
              <a:rPr lang="en-US" dirty="0"/>
              <a:t>, </a:t>
            </a:r>
            <a:r>
              <a:rPr lang="en-US" dirty="0" err="1"/>
              <a:t>seperti</a:t>
            </a:r>
            <a:r>
              <a:rPr lang="en-US" dirty="0"/>
              <a:t> </a:t>
            </a:r>
            <a:r>
              <a:rPr lang="en-US" dirty="0" err="1"/>
              <a:t>pergerakan</a:t>
            </a:r>
            <a:r>
              <a:rPr lang="en-US" dirty="0"/>
              <a:t> </a:t>
            </a:r>
            <a:r>
              <a:rPr lang="en-US" dirty="0" err="1"/>
              <a:t>objek</a:t>
            </a:r>
            <a:r>
              <a:rPr lang="en-US" dirty="0"/>
              <a:t> </a:t>
            </a:r>
            <a:r>
              <a:rPr lang="en-US" dirty="0" err="1"/>
              <a:t>ataupun</a:t>
            </a:r>
            <a:r>
              <a:rPr lang="en-US" dirty="0"/>
              <a:t> </a:t>
            </a:r>
            <a:r>
              <a:rPr lang="en-US" dirty="0" err="1"/>
              <a:t>pergerakan</a:t>
            </a:r>
            <a:r>
              <a:rPr lang="en-US" dirty="0"/>
              <a:t> </a:t>
            </a:r>
            <a:r>
              <a:rPr lang="en-US" dirty="0" err="1"/>
              <a:t>dari</a:t>
            </a:r>
            <a:r>
              <a:rPr lang="en-US" dirty="0"/>
              <a:t> camera </a:t>
            </a:r>
            <a:r>
              <a:rPr lang="en-US" dirty="0" err="1"/>
              <a:t>untuk</a:t>
            </a:r>
            <a:r>
              <a:rPr lang="en-US" dirty="0"/>
              <a:t> </a:t>
            </a:r>
            <a:r>
              <a:rPr lang="en-US" dirty="0" err="1"/>
              <a:t>menciptakan</a:t>
            </a:r>
            <a:r>
              <a:rPr lang="en-US" dirty="0"/>
              <a:t> </a:t>
            </a:r>
            <a:r>
              <a:rPr lang="en-US" dirty="0" err="1"/>
              <a:t>efek</a:t>
            </a:r>
            <a:r>
              <a:rPr lang="en-US" dirty="0"/>
              <a:t> </a:t>
            </a:r>
            <a:r>
              <a:rPr lang="en-US" dirty="0" err="1"/>
              <a:t>animasi</a:t>
            </a:r>
            <a:r>
              <a:rPr lang="en-US" dirty="0"/>
              <a:t>.</a:t>
            </a:r>
          </a:p>
          <a:p>
            <a:r>
              <a:rPr lang="en-US" dirty="0"/>
              <a:t>Interaction : proses </a:t>
            </a:r>
            <a:r>
              <a:rPr lang="en-US" dirty="0" err="1"/>
              <a:t>interaksi</a:t>
            </a:r>
            <a:r>
              <a:rPr lang="en-US" dirty="0"/>
              <a:t> </a:t>
            </a:r>
            <a:r>
              <a:rPr lang="en-US" dirty="0" err="1"/>
              <a:t>antara</a:t>
            </a:r>
            <a:r>
              <a:rPr lang="en-US" dirty="0"/>
              <a:t> computer graphic </a:t>
            </a:r>
            <a:r>
              <a:rPr lang="en-US" dirty="0" err="1"/>
              <a:t>dengan</a:t>
            </a:r>
            <a:r>
              <a:rPr lang="en-US" dirty="0"/>
              <a:t> user, </a:t>
            </a:r>
            <a:r>
              <a:rPr lang="en-US" dirty="0" err="1"/>
              <a:t>seperti</a:t>
            </a:r>
            <a:r>
              <a:rPr lang="en-US" dirty="0"/>
              <a:t> user </a:t>
            </a:r>
            <a:r>
              <a:rPr lang="en-US" dirty="0" err="1"/>
              <a:t>dapat</a:t>
            </a:r>
            <a:r>
              <a:rPr lang="en-US" dirty="0"/>
              <a:t> </a:t>
            </a:r>
            <a:r>
              <a:rPr lang="en-US" dirty="0" err="1"/>
              <a:t>memutar</a:t>
            </a:r>
            <a:r>
              <a:rPr lang="en-US" dirty="0"/>
              <a:t> </a:t>
            </a:r>
            <a:r>
              <a:rPr lang="en-US" dirty="0" err="1"/>
              <a:t>atau</a:t>
            </a:r>
            <a:r>
              <a:rPr lang="en-US" dirty="0"/>
              <a:t> </a:t>
            </a:r>
            <a:r>
              <a:rPr lang="en-US" dirty="0" err="1"/>
              <a:t>menggerakan</a:t>
            </a:r>
            <a:r>
              <a:rPr lang="en-US" dirty="0"/>
              <a:t> </a:t>
            </a:r>
            <a:r>
              <a:rPr lang="en-US" dirty="0" err="1"/>
              <a:t>objek</a:t>
            </a:r>
            <a:r>
              <a:rPr lang="en-US" dirty="0"/>
              <a:t> yang </a:t>
            </a:r>
            <a:r>
              <a:rPr lang="en-US" dirty="0" err="1"/>
              <a:t>ada</a:t>
            </a:r>
            <a:r>
              <a:rPr lang="en-US" dirty="0"/>
              <a:t>.</a:t>
            </a:r>
          </a:p>
        </p:txBody>
      </p:sp>
    </p:spTree>
    <p:extLst>
      <p:ext uri="{BB962C8B-B14F-4D97-AF65-F5344CB8AC3E}">
        <p14:creationId xmlns:p14="http://schemas.microsoft.com/office/powerpoint/2010/main" val="4155746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7D560-5D9D-4F34-A285-291BAEAC49CD}"/>
              </a:ext>
            </a:extLst>
          </p:cNvPr>
          <p:cNvSpPr>
            <a:spLocks noGrp="1"/>
          </p:cNvSpPr>
          <p:nvPr>
            <p:ph type="title"/>
          </p:nvPr>
        </p:nvSpPr>
        <p:spPr/>
        <p:txBody>
          <a:bodyPr/>
          <a:lstStyle/>
          <a:p>
            <a:r>
              <a:rPr lang="en-US" dirty="0" err="1"/>
              <a:t>Arsitektur</a:t>
            </a:r>
            <a:r>
              <a:rPr lang="en-US" dirty="0"/>
              <a:t> Pipeline </a:t>
            </a:r>
            <a:r>
              <a:rPr lang="en-US" dirty="0" err="1"/>
              <a:t>Grafik</a:t>
            </a:r>
            <a:r>
              <a:rPr lang="en-US" dirty="0"/>
              <a:t> 3D</a:t>
            </a:r>
          </a:p>
        </p:txBody>
      </p:sp>
      <p:pic>
        <p:nvPicPr>
          <p:cNvPr id="4" name="Content Placeholder 3">
            <a:extLst>
              <a:ext uri="{FF2B5EF4-FFF2-40B4-BE49-F238E27FC236}">
                <a16:creationId xmlns:a16="http://schemas.microsoft.com/office/drawing/2014/main" id="{AB9C9B72-E9B2-48FC-9F45-04005D709794}"/>
              </a:ext>
            </a:extLst>
          </p:cNvPr>
          <p:cNvPicPr>
            <a:picLocks noGrp="1" noChangeAspect="1"/>
          </p:cNvPicPr>
          <p:nvPr>
            <p:ph idx="1"/>
          </p:nvPr>
        </p:nvPicPr>
        <p:blipFill>
          <a:blip r:embed="rId2"/>
          <a:stretch>
            <a:fillRect/>
          </a:stretch>
        </p:blipFill>
        <p:spPr>
          <a:xfrm>
            <a:off x="4508205" y="1437076"/>
            <a:ext cx="2477341" cy="5055799"/>
          </a:xfrm>
          <a:prstGeom prst="rect">
            <a:avLst/>
          </a:prstGeom>
        </p:spPr>
      </p:pic>
    </p:spTree>
    <p:extLst>
      <p:ext uri="{BB962C8B-B14F-4D97-AF65-F5344CB8AC3E}">
        <p14:creationId xmlns:p14="http://schemas.microsoft.com/office/powerpoint/2010/main" val="3396099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F4DAC-29C1-4D61-A742-1CEC1D52C9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CE8DD4-1D72-487D-A5B4-D0066A509395}"/>
              </a:ext>
            </a:extLst>
          </p:cNvPr>
          <p:cNvSpPr>
            <a:spLocks noGrp="1"/>
          </p:cNvSpPr>
          <p:nvPr>
            <p:ph idx="1"/>
          </p:nvPr>
        </p:nvSpPr>
        <p:spPr/>
        <p:txBody>
          <a:bodyPr>
            <a:normAutofit fontScale="70000" lnSpcReduction="20000"/>
          </a:bodyPr>
          <a:lstStyle/>
          <a:p>
            <a:r>
              <a:rPr lang="en-US" dirty="0"/>
              <a:t>Modeling Transformation : Model 3D </a:t>
            </a:r>
            <a:r>
              <a:rPr lang="en-US" dirty="0" err="1"/>
              <a:t>ditentukan</a:t>
            </a:r>
            <a:r>
              <a:rPr lang="en-US" dirty="0"/>
              <a:t> pada </a:t>
            </a:r>
            <a:r>
              <a:rPr lang="en-US" dirty="0" err="1"/>
              <a:t>sistem</a:t>
            </a:r>
            <a:r>
              <a:rPr lang="en-US" dirty="0"/>
              <a:t> </a:t>
            </a:r>
            <a:r>
              <a:rPr lang="en-US" dirty="0" err="1"/>
              <a:t>koordinatnya</a:t>
            </a:r>
            <a:r>
              <a:rPr lang="en-US" dirty="0"/>
              <a:t> (object space) </a:t>
            </a:r>
            <a:r>
              <a:rPr lang="en-US" dirty="0" err="1"/>
              <a:t>masing</a:t>
            </a:r>
            <a:r>
              <a:rPr lang="en-US" dirty="0"/>
              <a:t>- </a:t>
            </a:r>
            <a:r>
              <a:rPr lang="en-US" dirty="0" err="1"/>
              <a:t>masing</a:t>
            </a:r>
            <a:r>
              <a:rPr lang="en-US" dirty="0"/>
              <a:t>. </a:t>
            </a:r>
            <a:r>
              <a:rPr lang="en-US" dirty="0" err="1"/>
              <a:t>Pemodelan</a:t>
            </a:r>
            <a:r>
              <a:rPr lang="en-US" dirty="0"/>
              <a:t> </a:t>
            </a:r>
            <a:r>
              <a:rPr lang="en-US" dirty="0" err="1"/>
              <a:t>transformasi</a:t>
            </a:r>
            <a:r>
              <a:rPr lang="en-US" dirty="0"/>
              <a:t> </a:t>
            </a:r>
            <a:r>
              <a:rPr lang="en-US" dirty="0" err="1"/>
              <a:t>mengorientasikan</a:t>
            </a:r>
            <a:r>
              <a:rPr lang="en-US" dirty="0"/>
              <a:t> model </a:t>
            </a:r>
            <a:r>
              <a:rPr lang="en-US" dirty="0" err="1"/>
              <a:t>dalam</a:t>
            </a:r>
            <a:r>
              <a:rPr lang="en-US" dirty="0"/>
              <a:t> </a:t>
            </a:r>
            <a:r>
              <a:rPr lang="en-US" dirty="0" err="1"/>
              <a:t>suatu</a:t>
            </a:r>
            <a:r>
              <a:rPr lang="en-US" dirty="0"/>
              <a:t> frame </a:t>
            </a:r>
            <a:r>
              <a:rPr lang="en-US" dirty="0" err="1"/>
              <a:t>koordinat</a:t>
            </a:r>
            <a:r>
              <a:rPr lang="en-US" dirty="0"/>
              <a:t> </a:t>
            </a:r>
            <a:r>
              <a:rPr lang="en-US" dirty="0" err="1"/>
              <a:t>umum</a:t>
            </a:r>
            <a:r>
              <a:rPr lang="en-US" dirty="0"/>
              <a:t> (world space).</a:t>
            </a:r>
          </a:p>
          <a:p>
            <a:r>
              <a:rPr lang="en-US" dirty="0"/>
              <a:t>Illumination (Shading) : </a:t>
            </a:r>
            <a:r>
              <a:rPr lang="en-US" dirty="0" err="1"/>
              <a:t>Simpul</a:t>
            </a:r>
            <a:r>
              <a:rPr lang="en-US" dirty="0"/>
              <a:t> lit (</a:t>
            </a:r>
            <a:r>
              <a:rPr lang="en-US" dirty="0" err="1"/>
              <a:t>berbayang</a:t>
            </a:r>
            <a:r>
              <a:rPr lang="en-US" dirty="0"/>
              <a:t>) </a:t>
            </a:r>
            <a:r>
              <a:rPr lang="en-US" dirty="0" err="1"/>
              <a:t>menurut</a:t>
            </a:r>
            <a:r>
              <a:rPr lang="en-US" dirty="0"/>
              <a:t> material properties, surface properties, dan </a:t>
            </a:r>
            <a:r>
              <a:rPr lang="en-US" dirty="0" err="1"/>
              <a:t>sumber</a:t>
            </a:r>
            <a:r>
              <a:rPr lang="en-US" dirty="0"/>
              <a:t> </a:t>
            </a:r>
            <a:r>
              <a:rPr lang="en-US" dirty="0" err="1"/>
              <a:t>cahaya</a:t>
            </a:r>
            <a:r>
              <a:rPr lang="en-US" dirty="0"/>
              <a:t>. Local lighting model (diffuse, ambient, specular, </a:t>
            </a:r>
            <a:r>
              <a:rPr lang="en-US" dirty="0" err="1"/>
              <a:t>etc</a:t>
            </a:r>
            <a:r>
              <a:rPr lang="en-US" dirty="0"/>
              <a:t>).</a:t>
            </a:r>
          </a:p>
          <a:p>
            <a:r>
              <a:rPr lang="en-US" dirty="0"/>
              <a:t>Viewing Transformation (Perspective/Orthographic) : </a:t>
            </a:r>
            <a:r>
              <a:rPr lang="en-US" dirty="0" err="1"/>
              <a:t>Memetakan</a:t>
            </a:r>
            <a:r>
              <a:rPr lang="en-US" dirty="0"/>
              <a:t> world space </a:t>
            </a:r>
            <a:r>
              <a:rPr lang="en-US" dirty="0" err="1"/>
              <a:t>ke</a:t>
            </a:r>
            <a:r>
              <a:rPr lang="en-US" dirty="0"/>
              <a:t> eye space. </a:t>
            </a:r>
            <a:r>
              <a:rPr lang="en-US" dirty="0" err="1"/>
              <a:t>Posisi</a:t>
            </a:r>
            <a:r>
              <a:rPr lang="en-US" dirty="0"/>
              <a:t> viewing </a:t>
            </a:r>
            <a:r>
              <a:rPr lang="en-US" dirty="0" err="1"/>
              <a:t>ditransformasi</a:t>
            </a:r>
            <a:r>
              <a:rPr lang="en-US" dirty="0"/>
              <a:t> </a:t>
            </a:r>
            <a:r>
              <a:rPr lang="en-US" dirty="0" err="1"/>
              <a:t>ke</a:t>
            </a:r>
            <a:r>
              <a:rPr lang="en-US" dirty="0"/>
              <a:t> </a:t>
            </a:r>
            <a:r>
              <a:rPr lang="en-US" dirty="0" err="1"/>
              <a:t>asal</a:t>
            </a:r>
            <a:r>
              <a:rPr lang="en-US" dirty="0"/>
              <a:t> dan </a:t>
            </a:r>
            <a:r>
              <a:rPr lang="en-US" dirty="0" err="1"/>
              <a:t>arah</a:t>
            </a:r>
            <a:r>
              <a:rPr lang="en-US" dirty="0"/>
              <a:t> </a:t>
            </a:r>
            <a:r>
              <a:rPr lang="en-US" dirty="0" err="1"/>
              <a:t>diorientasikan</a:t>
            </a:r>
            <a:r>
              <a:rPr lang="en-US" dirty="0"/>
              <a:t> </a:t>
            </a:r>
            <a:r>
              <a:rPr lang="en-US" dirty="0" err="1"/>
              <a:t>sepanjang</a:t>
            </a:r>
            <a:r>
              <a:rPr lang="en-US" dirty="0"/>
              <a:t> </a:t>
            </a:r>
            <a:r>
              <a:rPr lang="en-US" dirty="0" err="1"/>
              <a:t>beberapa</a:t>
            </a:r>
            <a:r>
              <a:rPr lang="en-US" dirty="0"/>
              <a:t> </a:t>
            </a:r>
            <a:r>
              <a:rPr lang="en-US" dirty="0" err="1"/>
              <a:t>sumbu</a:t>
            </a:r>
            <a:r>
              <a:rPr lang="en-US" dirty="0"/>
              <a:t> (</a:t>
            </a:r>
            <a:r>
              <a:rPr lang="en-US" dirty="0" err="1"/>
              <a:t>biasanya</a:t>
            </a:r>
            <a:r>
              <a:rPr lang="en-US" dirty="0"/>
              <a:t> </a:t>
            </a:r>
            <a:r>
              <a:rPr lang="en-US" dirty="0" err="1"/>
              <a:t>sumbu</a:t>
            </a:r>
            <a:r>
              <a:rPr lang="en-US" dirty="0"/>
              <a:t> z).</a:t>
            </a:r>
          </a:p>
          <a:p>
            <a:r>
              <a:rPr lang="en-US" dirty="0"/>
              <a:t>Clipping Against Viewing Volume : </a:t>
            </a:r>
            <a:r>
              <a:rPr lang="en-US" dirty="0" err="1"/>
              <a:t>Transformasi</a:t>
            </a:r>
            <a:r>
              <a:rPr lang="en-US" dirty="0"/>
              <a:t> </a:t>
            </a:r>
            <a:r>
              <a:rPr lang="en-US" dirty="0" err="1"/>
              <a:t>ke</a:t>
            </a:r>
            <a:r>
              <a:rPr lang="en-US" dirty="0"/>
              <a:t> normalized device coordinates (NDC). </a:t>
            </a:r>
            <a:r>
              <a:rPr lang="en-US" dirty="0" err="1"/>
              <a:t>Bagian</a:t>
            </a:r>
            <a:r>
              <a:rPr lang="en-US" dirty="0"/>
              <a:t> </a:t>
            </a:r>
            <a:r>
              <a:rPr lang="en-US" dirty="0" err="1"/>
              <a:t>objek</a:t>
            </a:r>
            <a:r>
              <a:rPr lang="en-US" dirty="0"/>
              <a:t> yang </a:t>
            </a:r>
            <a:r>
              <a:rPr lang="en-US" dirty="0" err="1"/>
              <a:t>berada</a:t>
            </a:r>
            <a:r>
              <a:rPr lang="en-US" dirty="0"/>
              <a:t> </a:t>
            </a:r>
            <a:r>
              <a:rPr lang="en-US" dirty="0" err="1"/>
              <a:t>diluar</a:t>
            </a:r>
            <a:r>
              <a:rPr lang="en-US" dirty="0"/>
              <a:t> volume view </a:t>
            </a:r>
            <a:r>
              <a:rPr lang="en-US" dirty="0" err="1"/>
              <a:t>dibuang</a:t>
            </a:r>
            <a:r>
              <a:rPr lang="en-US" dirty="0"/>
              <a:t>.</a:t>
            </a:r>
          </a:p>
          <a:p>
            <a:r>
              <a:rPr lang="en-US" dirty="0"/>
              <a:t>Projection to Screen Space : </a:t>
            </a:r>
            <a:r>
              <a:rPr lang="en-US" dirty="0" err="1"/>
              <a:t>Objek</a:t>
            </a:r>
            <a:r>
              <a:rPr lang="en-US" dirty="0"/>
              <a:t> </a:t>
            </a:r>
            <a:r>
              <a:rPr lang="en-US" dirty="0" err="1"/>
              <a:t>diproyeksikan</a:t>
            </a:r>
            <a:r>
              <a:rPr lang="en-US" dirty="0"/>
              <a:t> </a:t>
            </a:r>
            <a:r>
              <a:rPr lang="en-US" dirty="0" err="1"/>
              <a:t>ke</a:t>
            </a:r>
            <a:r>
              <a:rPr lang="en-US" dirty="0"/>
              <a:t> 2D image space (screen space).</a:t>
            </a:r>
          </a:p>
          <a:p>
            <a:r>
              <a:rPr lang="en-US" dirty="0"/>
              <a:t>Scan Conversion (Rasterization) : </a:t>
            </a:r>
            <a:r>
              <a:rPr lang="en-US" dirty="0" err="1"/>
              <a:t>Rasterisasi</a:t>
            </a:r>
            <a:r>
              <a:rPr lang="en-US" dirty="0"/>
              <a:t> </a:t>
            </a:r>
            <a:r>
              <a:rPr lang="en-US" dirty="0" err="1"/>
              <a:t>objek</a:t>
            </a:r>
            <a:r>
              <a:rPr lang="en-US" dirty="0"/>
              <a:t> </a:t>
            </a:r>
            <a:r>
              <a:rPr lang="en-US" dirty="0" err="1"/>
              <a:t>menjadi</a:t>
            </a:r>
            <a:r>
              <a:rPr lang="en-US" dirty="0"/>
              <a:t> pixel. </a:t>
            </a:r>
            <a:r>
              <a:rPr lang="en-US" dirty="0" err="1"/>
              <a:t>Menginterpolasi</a:t>
            </a:r>
            <a:r>
              <a:rPr lang="en-US" dirty="0"/>
              <a:t> </a:t>
            </a:r>
            <a:r>
              <a:rPr lang="en-US" dirty="0" err="1"/>
              <a:t>nilai</a:t>
            </a:r>
            <a:r>
              <a:rPr lang="en-US" dirty="0"/>
              <a:t> color, depth, dan lain-lain.</a:t>
            </a:r>
          </a:p>
          <a:p>
            <a:r>
              <a:rPr lang="en-US" dirty="0"/>
              <a:t>Visibility / Display : </a:t>
            </a:r>
            <a:r>
              <a:rPr lang="en-US" dirty="0" err="1"/>
              <a:t>Setiap</a:t>
            </a:r>
            <a:r>
              <a:rPr lang="en-US" dirty="0"/>
              <a:t> pixel </a:t>
            </a:r>
            <a:r>
              <a:rPr lang="en-US" dirty="0" err="1"/>
              <a:t>menyimpan</a:t>
            </a:r>
            <a:r>
              <a:rPr lang="en-US" dirty="0"/>
              <a:t> </a:t>
            </a:r>
            <a:r>
              <a:rPr lang="en-US" dirty="0" err="1"/>
              <a:t>objek</a:t>
            </a:r>
            <a:r>
              <a:rPr lang="en-US" dirty="0"/>
              <a:t> </a:t>
            </a:r>
            <a:r>
              <a:rPr lang="en-US" dirty="0" err="1"/>
              <a:t>terdekat</a:t>
            </a:r>
            <a:r>
              <a:rPr lang="en-US" dirty="0"/>
              <a:t> (depth buffer). </a:t>
            </a:r>
            <a:r>
              <a:rPr lang="en-US" dirty="0" err="1"/>
              <a:t>Hampir</a:t>
            </a:r>
            <a:r>
              <a:rPr lang="en-US" dirty="0"/>
              <a:t> </a:t>
            </a:r>
            <a:r>
              <a:rPr lang="en-US" dirty="0" err="1"/>
              <a:t>setiap</a:t>
            </a:r>
            <a:r>
              <a:rPr lang="en-US" dirty="0"/>
              <a:t> </a:t>
            </a:r>
            <a:r>
              <a:rPr lang="en-US" dirty="0" err="1"/>
              <a:t>langkah</a:t>
            </a:r>
            <a:r>
              <a:rPr lang="en-US" dirty="0"/>
              <a:t> </a:t>
            </a:r>
            <a:r>
              <a:rPr lang="en-US" dirty="0" err="1"/>
              <a:t>dalam</a:t>
            </a:r>
            <a:r>
              <a:rPr lang="en-US" dirty="0"/>
              <a:t> graphic pipeline </a:t>
            </a:r>
            <a:r>
              <a:rPr lang="en-US" dirty="0" err="1"/>
              <a:t>melibatkan</a:t>
            </a:r>
            <a:r>
              <a:rPr lang="en-US" dirty="0"/>
              <a:t> </a:t>
            </a:r>
            <a:r>
              <a:rPr lang="en-US" dirty="0" err="1"/>
              <a:t>suatu</a:t>
            </a:r>
            <a:r>
              <a:rPr lang="en-US" dirty="0"/>
              <a:t> </a:t>
            </a:r>
            <a:r>
              <a:rPr lang="en-US" dirty="0" err="1"/>
              <a:t>perubahan</a:t>
            </a:r>
            <a:r>
              <a:rPr lang="en-US" dirty="0"/>
              <a:t> </a:t>
            </a:r>
            <a:r>
              <a:rPr lang="en-US" dirty="0" err="1"/>
              <a:t>dalam</a:t>
            </a:r>
            <a:r>
              <a:rPr lang="en-US" dirty="0"/>
              <a:t> </a:t>
            </a:r>
            <a:r>
              <a:rPr lang="en-US" dirty="0" err="1"/>
              <a:t>sistem</a:t>
            </a:r>
            <a:r>
              <a:rPr lang="en-US" dirty="0"/>
              <a:t> </a:t>
            </a:r>
            <a:r>
              <a:rPr lang="en-US" dirty="0" err="1"/>
              <a:t>koordinat</a:t>
            </a:r>
            <a:r>
              <a:rPr lang="en-US" dirty="0"/>
              <a:t>. </a:t>
            </a:r>
            <a:r>
              <a:rPr lang="en-US" dirty="0" err="1"/>
              <a:t>Transformasi</a:t>
            </a:r>
            <a:r>
              <a:rPr lang="en-US" dirty="0"/>
              <a:t> </a:t>
            </a:r>
            <a:r>
              <a:rPr lang="en-US" dirty="0" err="1"/>
              <a:t>adalah</a:t>
            </a:r>
            <a:r>
              <a:rPr lang="en-US" dirty="0"/>
              <a:t> </a:t>
            </a:r>
            <a:r>
              <a:rPr lang="en-US" dirty="0" err="1"/>
              <a:t>pusat</a:t>
            </a:r>
            <a:r>
              <a:rPr lang="en-US" dirty="0"/>
              <a:t> </a:t>
            </a:r>
            <a:r>
              <a:rPr lang="en-US" dirty="0" err="1"/>
              <a:t>untuk</a:t>
            </a:r>
            <a:r>
              <a:rPr lang="en-US" dirty="0"/>
              <a:t> </a:t>
            </a:r>
            <a:r>
              <a:rPr lang="en-US" dirty="0" err="1"/>
              <a:t>memahami</a:t>
            </a:r>
            <a:r>
              <a:rPr lang="en-US" dirty="0"/>
              <a:t> 3D computer graphics.</a:t>
            </a:r>
          </a:p>
        </p:txBody>
      </p:sp>
    </p:spTree>
    <p:extLst>
      <p:ext uri="{BB962C8B-B14F-4D97-AF65-F5344CB8AC3E}">
        <p14:creationId xmlns:p14="http://schemas.microsoft.com/office/powerpoint/2010/main" val="2741900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53891-87E9-434D-8F2E-674AC16501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9BE01D-0F34-4F1D-A378-2AA46224740A}"/>
              </a:ext>
            </a:extLst>
          </p:cNvPr>
          <p:cNvSpPr>
            <a:spLocks noGrp="1"/>
          </p:cNvSpPr>
          <p:nvPr>
            <p:ph idx="1"/>
          </p:nvPr>
        </p:nvSpPr>
        <p:spPr/>
        <p:txBody>
          <a:bodyPr>
            <a:normAutofit fontScale="85000" lnSpcReduction="20000"/>
          </a:bodyPr>
          <a:lstStyle/>
          <a:p>
            <a:r>
              <a:rPr lang="en-US" dirty="0" err="1"/>
              <a:t>Komponen</a:t>
            </a:r>
            <a:r>
              <a:rPr lang="en-US" dirty="0"/>
              <a:t> </a:t>
            </a:r>
            <a:r>
              <a:rPr lang="en-US" dirty="0" err="1"/>
              <a:t>Grafik</a:t>
            </a:r>
            <a:endParaRPr lang="en-US" dirty="0"/>
          </a:p>
          <a:p>
            <a:r>
              <a:rPr lang="en-US" dirty="0"/>
              <a:t>Point : </a:t>
            </a:r>
            <a:r>
              <a:rPr lang="en-US" dirty="0" err="1"/>
              <a:t>lokasi</a:t>
            </a:r>
            <a:r>
              <a:rPr lang="en-US" dirty="0"/>
              <a:t> </a:t>
            </a:r>
            <a:r>
              <a:rPr lang="en-US" dirty="0" err="1"/>
              <a:t>dalam</a:t>
            </a:r>
            <a:r>
              <a:rPr lang="en-US" dirty="0"/>
              <a:t> space (2D/3D), </a:t>
            </a:r>
            <a:r>
              <a:rPr lang="en-US" dirty="0" err="1"/>
              <a:t>terkadang</a:t>
            </a:r>
            <a:r>
              <a:rPr lang="en-US" dirty="0"/>
              <a:t> </a:t>
            </a:r>
            <a:r>
              <a:rPr lang="en-US" dirty="0" err="1"/>
              <a:t>menunjukan</a:t>
            </a:r>
            <a:r>
              <a:rPr lang="en-US" dirty="0"/>
              <a:t> </a:t>
            </a:r>
            <a:r>
              <a:rPr lang="en-US" dirty="0" err="1"/>
              <a:t>satu</a:t>
            </a:r>
            <a:r>
              <a:rPr lang="en-US" dirty="0"/>
              <a:t> pixel.</a:t>
            </a:r>
          </a:p>
          <a:p>
            <a:r>
              <a:rPr lang="en-US" dirty="0"/>
              <a:t>Line : path </a:t>
            </a:r>
            <a:r>
              <a:rPr lang="en-US" dirty="0" err="1"/>
              <a:t>lurus</a:t>
            </a:r>
            <a:r>
              <a:rPr lang="en-US" dirty="0"/>
              <a:t> yang </a:t>
            </a:r>
            <a:r>
              <a:rPr lang="en-US" dirty="0" err="1"/>
              <a:t>menghubungkan</a:t>
            </a:r>
            <a:r>
              <a:rPr lang="en-US" dirty="0"/>
              <a:t> 2 point </a:t>
            </a:r>
            <a:r>
              <a:rPr lang="en-US" dirty="0" err="1"/>
              <a:t>dengan</a:t>
            </a:r>
            <a:r>
              <a:rPr lang="en-US" dirty="0"/>
              <a:t> </a:t>
            </a:r>
            <a:r>
              <a:rPr lang="en-US" dirty="0" err="1"/>
              <a:t>lebar</a:t>
            </a:r>
            <a:r>
              <a:rPr lang="en-US" dirty="0"/>
              <a:t> yang </a:t>
            </a:r>
            <a:r>
              <a:rPr lang="en-US" dirty="0" err="1"/>
              <a:t>sangat</a:t>
            </a:r>
            <a:r>
              <a:rPr lang="en-US" dirty="0"/>
              <a:t> </a:t>
            </a:r>
            <a:r>
              <a:rPr lang="en-US" dirty="0" err="1"/>
              <a:t>kecil</a:t>
            </a:r>
            <a:r>
              <a:rPr lang="en-US" dirty="0"/>
              <a:t>, </a:t>
            </a:r>
            <a:r>
              <a:rPr lang="en-US" dirty="0" err="1"/>
              <a:t>kepadatannya</a:t>
            </a:r>
            <a:r>
              <a:rPr lang="en-US" dirty="0"/>
              <a:t> </a:t>
            </a:r>
            <a:r>
              <a:rPr lang="en-US" dirty="0" err="1"/>
              <a:t>konsisten</a:t>
            </a:r>
            <a:r>
              <a:rPr lang="en-US" dirty="0"/>
              <a:t> </a:t>
            </a:r>
            <a:r>
              <a:rPr lang="en-US" dirty="0" err="1"/>
              <a:t>serta</a:t>
            </a:r>
            <a:r>
              <a:rPr lang="en-US" dirty="0"/>
              <a:t> </a:t>
            </a:r>
            <a:r>
              <a:rPr lang="en-US" dirty="0" err="1"/>
              <a:t>dimulai</a:t>
            </a:r>
            <a:r>
              <a:rPr lang="en-US" dirty="0"/>
              <a:t> dan </a:t>
            </a:r>
            <a:r>
              <a:rPr lang="en-US" dirty="0" err="1"/>
              <a:t>berakhir</a:t>
            </a:r>
            <a:r>
              <a:rPr lang="en-US" dirty="0"/>
              <a:t> pada point yang </a:t>
            </a:r>
            <a:r>
              <a:rPr lang="en-US" dirty="0" err="1"/>
              <a:t>jelas</a:t>
            </a:r>
            <a:r>
              <a:rPr lang="en-US" dirty="0"/>
              <a:t>/</a:t>
            </a:r>
            <a:r>
              <a:rPr lang="en-US" dirty="0" err="1"/>
              <a:t>terdefinisikan</a:t>
            </a:r>
            <a:r>
              <a:rPr lang="en-US" dirty="0"/>
              <a:t>.</a:t>
            </a:r>
          </a:p>
          <a:p>
            <a:r>
              <a:rPr lang="en-US" dirty="0"/>
              <a:t>Vertex : </a:t>
            </a:r>
            <a:r>
              <a:rPr lang="en-US" dirty="0" err="1"/>
              <a:t>titik</a:t>
            </a:r>
            <a:r>
              <a:rPr lang="en-US" dirty="0"/>
              <a:t> pada 3D, </a:t>
            </a:r>
            <a:r>
              <a:rPr lang="en-US" dirty="0" err="1"/>
              <a:t>biasanya</a:t>
            </a:r>
            <a:r>
              <a:rPr lang="en-US" dirty="0"/>
              <a:t> </a:t>
            </a:r>
            <a:r>
              <a:rPr lang="en-US" dirty="0" err="1"/>
              <a:t>merupakan</a:t>
            </a:r>
            <a:r>
              <a:rPr lang="en-US" dirty="0"/>
              <a:t> </a:t>
            </a:r>
            <a:r>
              <a:rPr lang="en-US" dirty="0" err="1"/>
              <a:t>titik</a:t>
            </a:r>
            <a:r>
              <a:rPr lang="en-US" dirty="0"/>
              <a:t> </a:t>
            </a:r>
            <a:r>
              <a:rPr lang="en-US" dirty="0" err="1"/>
              <a:t>potong</a:t>
            </a:r>
            <a:r>
              <a:rPr lang="en-US" dirty="0"/>
              <a:t>.</a:t>
            </a:r>
          </a:p>
          <a:p>
            <a:r>
              <a:rPr lang="en-US" dirty="0"/>
              <a:t>Edge : line pada 3D yang </a:t>
            </a:r>
            <a:r>
              <a:rPr lang="en-US" dirty="0" err="1"/>
              <a:t>menghubungkan</a:t>
            </a:r>
            <a:r>
              <a:rPr lang="en-US" dirty="0"/>
              <a:t> 2 </a:t>
            </a:r>
            <a:r>
              <a:rPr lang="en-US" dirty="0" err="1"/>
              <a:t>simpul</a:t>
            </a:r>
            <a:r>
              <a:rPr lang="en-US" dirty="0"/>
              <a:t>.</a:t>
            </a:r>
          </a:p>
          <a:p>
            <a:r>
              <a:rPr lang="en-US" dirty="0"/>
              <a:t>Polygon / Face / Facet : </a:t>
            </a:r>
            <a:r>
              <a:rPr lang="en-US" dirty="0" err="1"/>
              <a:t>bentuk</a:t>
            </a:r>
            <a:r>
              <a:rPr lang="en-US" dirty="0"/>
              <a:t> </a:t>
            </a:r>
            <a:r>
              <a:rPr lang="en-US" dirty="0" err="1"/>
              <a:t>sembarang</a:t>
            </a:r>
            <a:r>
              <a:rPr lang="en-US" dirty="0"/>
              <a:t> yang </a:t>
            </a:r>
            <a:r>
              <a:rPr lang="en-US" dirty="0" err="1"/>
              <a:t>terbentuk</a:t>
            </a:r>
            <a:r>
              <a:rPr lang="en-US" dirty="0"/>
              <a:t> oleh </a:t>
            </a:r>
            <a:r>
              <a:rPr lang="en-US" dirty="0" err="1"/>
              <a:t>simpul</a:t>
            </a:r>
            <a:r>
              <a:rPr lang="en-US" dirty="0"/>
              <a:t> yang </a:t>
            </a:r>
            <a:r>
              <a:rPr lang="en-US" dirty="0" err="1"/>
              <a:t>berhubungan</a:t>
            </a:r>
            <a:r>
              <a:rPr lang="en-US" dirty="0"/>
              <a:t>, dan </a:t>
            </a:r>
            <a:r>
              <a:rPr lang="en-US" dirty="0" err="1"/>
              <a:t>merupakan</a:t>
            </a:r>
            <a:r>
              <a:rPr lang="en-US" dirty="0"/>
              <a:t> unit </a:t>
            </a:r>
            <a:r>
              <a:rPr lang="en-US" dirty="0" err="1"/>
              <a:t>dasar</a:t>
            </a:r>
            <a:r>
              <a:rPr lang="en-US" dirty="0"/>
              <a:t> </a:t>
            </a:r>
            <a:r>
              <a:rPr lang="en-US" dirty="0" err="1"/>
              <a:t>dari</a:t>
            </a:r>
            <a:r>
              <a:rPr lang="en-US" dirty="0"/>
              <a:t> 3D computer graphics.</a:t>
            </a:r>
          </a:p>
          <a:p>
            <a:r>
              <a:rPr lang="en-US" dirty="0"/>
              <a:t>Raster : </a:t>
            </a:r>
            <a:r>
              <a:rPr lang="en-US" dirty="0" err="1"/>
              <a:t>berasal</a:t>
            </a:r>
            <a:r>
              <a:rPr lang="en-US" dirty="0"/>
              <a:t> </a:t>
            </a:r>
            <a:r>
              <a:rPr lang="en-US" dirty="0" err="1"/>
              <a:t>dari</a:t>
            </a:r>
            <a:r>
              <a:rPr lang="en-US" dirty="0"/>
              <a:t> </a:t>
            </a:r>
            <a:r>
              <a:rPr lang="en-US" dirty="0" err="1"/>
              <a:t>sistem</a:t>
            </a:r>
            <a:r>
              <a:rPr lang="en-US" dirty="0"/>
              <a:t> TV </a:t>
            </a:r>
            <a:r>
              <a:rPr lang="en-US" dirty="0" err="1"/>
              <a:t>untuk</a:t>
            </a:r>
            <a:r>
              <a:rPr lang="en-US" dirty="0"/>
              <a:t> </a:t>
            </a:r>
            <a:r>
              <a:rPr lang="en-US" dirty="0" err="1"/>
              <a:t>deretan</a:t>
            </a:r>
            <a:r>
              <a:rPr lang="en-US" dirty="0"/>
              <a:t> pixel, </a:t>
            </a:r>
            <a:r>
              <a:rPr lang="en-US" dirty="0" err="1"/>
              <a:t>sering</a:t>
            </a:r>
            <a:r>
              <a:rPr lang="en-US" dirty="0"/>
              <a:t> </a:t>
            </a:r>
            <a:r>
              <a:rPr lang="en-US" dirty="0" err="1"/>
              <a:t>disebut</a:t>
            </a:r>
            <a:r>
              <a:rPr lang="en-US" dirty="0"/>
              <a:t> </a:t>
            </a:r>
            <a:r>
              <a:rPr lang="en-US" dirty="0" err="1"/>
              <a:t>sebagai</a:t>
            </a:r>
            <a:r>
              <a:rPr lang="en-US" dirty="0"/>
              <a:t> scanline, </a:t>
            </a:r>
            <a:r>
              <a:rPr lang="en-US" dirty="0" err="1"/>
              <a:t>melakukan</a:t>
            </a:r>
            <a:r>
              <a:rPr lang="en-US" dirty="0"/>
              <a:t> </a:t>
            </a:r>
            <a:r>
              <a:rPr lang="en-US" dirty="0" err="1"/>
              <a:t>algoritma</a:t>
            </a:r>
            <a:r>
              <a:rPr lang="en-US" dirty="0"/>
              <a:t> yang </a:t>
            </a:r>
            <a:r>
              <a:rPr lang="en-US" dirty="0" err="1"/>
              <a:t>berpengaruh</a:t>
            </a:r>
            <a:r>
              <a:rPr lang="en-US" dirty="0"/>
              <a:t> (</a:t>
            </a:r>
            <a:r>
              <a:rPr lang="en-US" dirty="0" err="1"/>
              <a:t>mengurangi</a:t>
            </a:r>
            <a:r>
              <a:rPr lang="en-US" dirty="0"/>
              <a:t> </a:t>
            </a:r>
            <a:r>
              <a:rPr lang="en-US" dirty="0" err="1"/>
              <a:t>kebutuhan</a:t>
            </a:r>
            <a:r>
              <a:rPr lang="en-US" dirty="0"/>
              <a:t> memory, parallelism, </a:t>
            </a:r>
            <a:r>
              <a:rPr lang="en-US" dirty="0" err="1"/>
              <a:t>etc</a:t>
            </a:r>
            <a:r>
              <a:rPr lang="en-US" dirty="0"/>
              <a:t>) dan </a:t>
            </a:r>
            <a:r>
              <a:rPr lang="en-US" dirty="0" err="1"/>
              <a:t>merupakan</a:t>
            </a:r>
            <a:r>
              <a:rPr lang="en-US" dirty="0"/>
              <a:t> </a:t>
            </a:r>
            <a:r>
              <a:rPr lang="en-US" dirty="0" err="1"/>
              <a:t>turunan</a:t>
            </a:r>
            <a:r>
              <a:rPr lang="en-US" dirty="0"/>
              <a:t> </a:t>
            </a:r>
            <a:r>
              <a:rPr lang="en-US" dirty="0" err="1"/>
              <a:t>dari</a:t>
            </a:r>
            <a:r>
              <a:rPr lang="en-US" dirty="0"/>
              <a:t> </a:t>
            </a:r>
            <a:r>
              <a:rPr lang="en-US" dirty="0" err="1"/>
              <a:t>rasterisasi</a:t>
            </a:r>
            <a:r>
              <a:rPr lang="en-US" dirty="0"/>
              <a:t>, scan-line algorithm.</a:t>
            </a:r>
          </a:p>
        </p:txBody>
      </p:sp>
    </p:spTree>
    <p:extLst>
      <p:ext uri="{BB962C8B-B14F-4D97-AF65-F5344CB8AC3E}">
        <p14:creationId xmlns:p14="http://schemas.microsoft.com/office/powerpoint/2010/main" val="3530804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TotalTime>
  <Words>2132</Words>
  <Application>Microsoft Office PowerPoint</Application>
  <PresentationFormat>Widescreen</PresentationFormat>
  <Paragraphs>128</Paragraphs>
  <Slides>27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27</vt:i4>
      </vt:variant>
    </vt:vector>
  </HeadingPairs>
  <TitlesOfParts>
    <vt:vector size="32" baseType="lpstr">
      <vt:lpstr>Arial</vt:lpstr>
      <vt:lpstr>Calibri</vt:lpstr>
      <vt:lpstr>Calibri Light</vt:lpstr>
      <vt:lpstr>Office Theme</vt:lpstr>
      <vt:lpstr>1_Office Theme</vt:lpstr>
      <vt:lpstr>PERTEMUAN 2 Grafika Komputer</vt:lpstr>
      <vt:lpstr>OUTLINE</vt:lpstr>
      <vt:lpstr>PowerPoint Presentation</vt:lpstr>
      <vt:lpstr>Filosofi dari Computer Graphic</vt:lpstr>
      <vt:lpstr>PowerPoint Presentation</vt:lpstr>
      <vt:lpstr>PowerPoint Presentation</vt:lpstr>
      <vt:lpstr>Arsitektur Pipeline Grafik 3D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Python and PyOpenGL Installation</vt:lpstr>
      <vt:lpstr>PowerPoint Presentation</vt:lpstr>
      <vt:lpstr>PowerPoint Presentation</vt:lpstr>
      <vt:lpstr>PowerPoint Presentation</vt:lpstr>
      <vt:lpstr>SEKIAN DAN TERIMAKASIH</vt:lpstr>
      <vt:lpstr>Rule Menjawab Tugas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1 Grafika Kompter</dc:title>
  <dc:creator>User</dc:creator>
  <cp:lastModifiedBy>User</cp:lastModifiedBy>
  <cp:revision>9</cp:revision>
  <dcterms:created xsi:type="dcterms:W3CDTF">2020-09-23T10:03:59Z</dcterms:created>
  <dcterms:modified xsi:type="dcterms:W3CDTF">2020-09-27T02:23:24Z</dcterms:modified>
</cp:coreProperties>
</file>