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453" r:id="rId4"/>
    <p:sldId id="454" r:id="rId5"/>
    <p:sldId id="455" r:id="rId6"/>
    <p:sldId id="496" r:id="rId7"/>
    <p:sldId id="497" r:id="rId8"/>
    <p:sldId id="499" r:id="rId9"/>
    <p:sldId id="498" r:id="rId10"/>
    <p:sldId id="500" r:id="rId11"/>
    <p:sldId id="467" r:id="rId12"/>
    <p:sldId id="468" r:id="rId13"/>
    <p:sldId id="469" r:id="rId14"/>
    <p:sldId id="470" r:id="rId15"/>
    <p:sldId id="501" r:id="rId16"/>
    <p:sldId id="502" r:id="rId17"/>
    <p:sldId id="503" r:id="rId18"/>
    <p:sldId id="505" r:id="rId19"/>
    <p:sldId id="509" r:id="rId20"/>
    <p:sldId id="510" r:id="rId21"/>
    <p:sldId id="511" r:id="rId22"/>
    <p:sldId id="515" r:id="rId23"/>
    <p:sldId id="516" r:id="rId24"/>
    <p:sldId id="520" r:id="rId25"/>
    <p:sldId id="518" r:id="rId26"/>
    <p:sldId id="521" r:id="rId27"/>
    <p:sldId id="522" r:id="rId28"/>
    <p:sldId id="525" r:id="rId29"/>
    <p:sldId id="475" r:id="rId30"/>
    <p:sldId id="476" r:id="rId31"/>
    <p:sldId id="512" r:id="rId32"/>
    <p:sldId id="526" r:id="rId33"/>
    <p:sldId id="527" r:id="rId34"/>
    <p:sldId id="478" r:id="rId35"/>
    <p:sldId id="528" r:id="rId36"/>
    <p:sldId id="530" r:id="rId37"/>
    <p:sldId id="531" r:id="rId38"/>
    <p:sldId id="449" r:id="rId39"/>
    <p:sldId id="532" r:id="rId40"/>
    <p:sldId id="533" r:id="rId41"/>
    <p:sldId id="538" r:id="rId42"/>
    <p:sldId id="534" r:id="rId43"/>
    <p:sldId id="535" r:id="rId44"/>
    <p:sldId id="536" r:id="rId45"/>
    <p:sldId id="537" r:id="rId46"/>
    <p:sldId id="539" r:id="rId47"/>
    <p:sldId id="471" r:id="rId48"/>
    <p:sldId id="472" r:id="rId49"/>
    <p:sldId id="473" r:id="rId50"/>
    <p:sldId id="548" r:id="rId51"/>
    <p:sldId id="474" r:id="rId52"/>
    <p:sldId id="540" r:id="rId53"/>
    <p:sldId id="541" r:id="rId54"/>
    <p:sldId id="542" r:id="rId55"/>
    <p:sldId id="544" r:id="rId56"/>
    <p:sldId id="545" r:id="rId57"/>
    <p:sldId id="546" r:id="rId58"/>
    <p:sldId id="492" r:id="rId59"/>
    <p:sldId id="493" r:id="rId60"/>
    <p:sldId id="494" r:id="rId61"/>
    <p:sldId id="547" r:id="rId62"/>
    <p:sldId id="261" r:id="rId6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11" autoAdjust="0"/>
    <p:restoredTop sz="94660"/>
  </p:normalViewPr>
  <p:slideViewPr>
    <p:cSldViewPr snapToGrid="0">
      <p:cViewPr varScale="1">
        <p:scale>
          <a:sx n="90" d="100"/>
          <a:sy n="90" d="100"/>
        </p:scale>
        <p:origin x="51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3AB6F-00A1-4E78-A613-132CCDEB6D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009C884-A8C8-4663-AF63-6171C8DCDE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8B43823-800E-4F7A-AC5F-A6C6489822F7}"/>
              </a:ext>
            </a:extLst>
          </p:cNvPr>
          <p:cNvSpPr>
            <a:spLocks noGrp="1"/>
          </p:cNvSpPr>
          <p:nvPr>
            <p:ph type="dt" sz="half" idx="10"/>
          </p:nvPr>
        </p:nvSpPr>
        <p:spPr/>
        <p:txBody>
          <a:bodyPr/>
          <a:lstStyle/>
          <a:p>
            <a:fld id="{6914A661-0367-48C8-A8BF-35D6719530B6}" type="datetimeFigureOut">
              <a:rPr lang="en-US" smtClean="0"/>
              <a:t>10/24/2020</a:t>
            </a:fld>
            <a:endParaRPr lang="en-US"/>
          </a:p>
        </p:txBody>
      </p:sp>
      <p:sp>
        <p:nvSpPr>
          <p:cNvPr id="5" name="Footer Placeholder 4">
            <a:extLst>
              <a:ext uri="{FF2B5EF4-FFF2-40B4-BE49-F238E27FC236}">
                <a16:creationId xmlns:a16="http://schemas.microsoft.com/office/drawing/2014/main" id="{12E35341-573E-4701-8ED5-872E3052A9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9086C8-0055-434A-8C3B-54E0C17A03DD}"/>
              </a:ext>
            </a:extLst>
          </p:cNvPr>
          <p:cNvSpPr>
            <a:spLocks noGrp="1"/>
          </p:cNvSpPr>
          <p:nvPr>
            <p:ph type="sldNum" sz="quarter" idx="12"/>
          </p:nvPr>
        </p:nvSpPr>
        <p:spPr/>
        <p:txBody>
          <a:bodyPr/>
          <a:lstStyle/>
          <a:p>
            <a:fld id="{BC299866-8D25-45F6-AEB6-C2527EF71282}" type="slidenum">
              <a:rPr lang="en-US" smtClean="0"/>
              <a:t>‹#›</a:t>
            </a:fld>
            <a:endParaRPr lang="en-US"/>
          </a:p>
        </p:txBody>
      </p:sp>
    </p:spTree>
    <p:extLst>
      <p:ext uri="{BB962C8B-B14F-4D97-AF65-F5344CB8AC3E}">
        <p14:creationId xmlns:p14="http://schemas.microsoft.com/office/powerpoint/2010/main" val="3999068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A2E6D-B11F-4055-B099-B40BEBD218F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0CBAB52-D3E5-4D17-B38C-8E404DD4E1C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EB214E-B463-4B8B-9E79-57BBCC7C64C8}"/>
              </a:ext>
            </a:extLst>
          </p:cNvPr>
          <p:cNvSpPr>
            <a:spLocks noGrp="1"/>
          </p:cNvSpPr>
          <p:nvPr>
            <p:ph type="dt" sz="half" idx="10"/>
          </p:nvPr>
        </p:nvSpPr>
        <p:spPr/>
        <p:txBody>
          <a:bodyPr/>
          <a:lstStyle/>
          <a:p>
            <a:fld id="{6914A661-0367-48C8-A8BF-35D6719530B6}" type="datetimeFigureOut">
              <a:rPr lang="en-US" smtClean="0"/>
              <a:t>10/24/2020</a:t>
            </a:fld>
            <a:endParaRPr lang="en-US"/>
          </a:p>
        </p:txBody>
      </p:sp>
      <p:sp>
        <p:nvSpPr>
          <p:cNvPr id="5" name="Footer Placeholder 4">
            <a:extLst>
              <a:ext uri="{FF2B5EF4-FFF2-40B4-BE49-F238E27FC236}">
                <a16:creationId xmlns:a16="http://schemas.microsoft.com/office/drawing/2014/main" id="{E4BAAE73-BB7D-478E-82E1-465C134281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63CFFF-A411-4E45-B81C-41434CB0C4C4}"/>
              </a:ext>
            </a:extLst>
          </p:cNvPr>
          <p:cNvSpPr>
            <a:spLocks noGrp="1"/>
          </p:cNvSpPr>
          <p:nvPr>
            <p:ph type="sldNum" sz="quarter" idx="12"/>
          </p:nvPr>
        </p:nvSpPr>
        <p:spPr/>
        <p:txBody>
          <a:bodyPr/>
          <a:lstStyle/>
          <a:p>
            <a:fld id="{BC299866-8D25-45F6-AEB6-C2527EF71282}" type="slidenum">
              <a:rPr lang="en-US" smtClean="0"/>
              <a:t>‹#›</a:t>
            </a:fld>
            <a:endParaRPr lang="en-US"/>
          </a:p>
        </p:txBody>
      </p:sp>
    </p:spTree>
    <p:extLst>
      <p:ext uri="{BB962C8B-B14F-4D97-AF65-F5344CB8AC3E}">
        <p14:creationId xmlns:p14="http://schemas.microsoft.com/office/powerpoint/2010/main" val="1277282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A7002A-45FB-4250-BC68-1C0A94C0BD8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DA427F-26E8-4EBE-9DD7-858F584343D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D1F1B7-5783-4B31-A990-B233F8912DEC}"/>
              </a:ext>
            </a:extLst>
          </p:cNvPr>
          <p:cNvSpPr>
            <a:spLocks noGrp="1"/>
          </p:cNvSpPr>
          <p:nvPr>
            <p:ph type="dt" sz="half" idx="10"/>
          </p:nvPr>
        </p:nvSpPr>
        <p:spPr/>
        <p:txBody>
          <a:bodyPr/>
          <a:lstStyle/>
          <a:p>
            <a:fld id="{6914A661-0367-48C8-A8BF-35D6719530B6}" type="datetimeFigureOut">
              <a:rPr lang="en-US" smtClean="0"/>
              <a:t>10/24/2020</a:t>
            </a:fld>
            <a:endParaRPr lang="en-US"/>
          </a:p>
        </p:txBody>
      </p:sp>
      <p:sp>
        <p:nvSpPr>
          <p:cNvPr id="5" name="Footer Placeholder 4">
            <a:extLst>
              <a:ext uri="{FF2B5EF4-FFF2-40B4-BE49-F238E27FC236}">
                <a16:creationId xmlns:a16="http://schemas.microsoft.com/office/drawing/2014/main" id="{7FB2CC16-1814-4562-B5F4-8981FC43D8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A27134-A2D7-432A-A662-78F8BEAA8B7B}"/>
              </a:ext>
            </a:extLst>
          </p:cNvPr>
          <p:cNvSpPr>
            <a:spLocks noGrp="1"/>
          </p:cNvSpPr>
          <p:nvPr>
            <p:ph type="sldNum" sz="quarter" idx="12"/>
          </p:nvPr>
        </p:nvSpPr>
        <p:spPr/>
        <p:txBody>
          <a:bodyPr/>
          <a:lstStyle/>
          <a:p>
            <a:fld id="{BC299866-8D25-45F6-AEB6-C2527EF71282}" type="slidenum">
              <a:rPr lang="en-US" smtClean="0"/>
              <a:t>‹#›</a:t>
            </a:fld>
            <a:endParaRPr lang="en-US"/>
          </a:p>
        </p:txBody>
      </p:sp>
    </p:spTree>
    <p:extLst>
      <p:ext uri="{BB962C8B-B14F-4D97-AF65-F5344CB8AC3E}">
        <p14:creationId xmlns:p14="http://schemas.microsoft.com/office/powerpoint/2010/main" val="1666885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09B2D-9FD5-46A4-B356-043DDE0E4E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4D74DB-C6C5-4909-8223-1ED3BD0F2C2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00CAD5-7493-47CA-BD80-013A35BDA021}"/>
              </a:ext>
            </a:extLst>
          </p:cNvPr>
          <p:cNvSpPr>
            <a:spLocks noGrp="1"/>
          </p:cNvSpPr>
          <p:nvPr>
            <p:ph type="dt" sz="half" idx="10"/>
          </p:nvPr>
        </p:nvSpPr>
        <p:spPr/>
        <p:txBody>
          <a:bodyPr/>
          <a:lstStyle/>
          <a:p>
            <a:fld id="{6914A661-0367-48C8-A8BF-35D6719530B6}" type="datetimeFigureOut">
              <a:rPr lang="en-US" smtClean="0"/>
              <a:t>10/24/2020</a:t>
            </a:fld>
            <a:endParaRPr lang="en-US"/>
          </a:p>
        </p:txBody>
      </p:sp>
      <p:sp>
        <p:nvSpPr>
          <p:cNvPr id="5" name="Footer Placeholder 4">
            <a:extLst>
              <a:ext uri="{FF2B5EF4-FFF2-40B4-BE49-F238E27FC236}">
                <a16:creationId xmlns:a16="http://schemas.microsoft.com/office/drawing/2014/main" id="{FBAA8CF0-B464-4082-A706-D6F1611A4A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318D39-6EE9-480A-8F40-BC5A4635ABDF}"/>
              </a:ext>
            </a:extLst>
          </p:cNvPr>
          <p:cNvSpPr>
            <a:spLocks noGrp="1"/>
          </p:cNvSpPr>
          <p:nvPr>
            <p:ph type="sldNum" sz="quarter" idx="12"/>
          </p:nvPr>
        </p:nvSpPr>
        <p:spPr/>
        <p:txBody>
          <a:bodyPr/>
          <a:lstStyle/>
          <a:p>
            <a:fld id="{BC299866-8D25-45F6-AEB6-C2527EF71282}" type="slidenum">
              <a:rPr lang="en-US" smtClean="0"/>
              <a:t>‹#›</a:t>
            </a:fld>
            <a:endParaRPr lang="en-US"/>
          </a:p>
        </p:txBody>
      </p:sp>
    </p:spTree>
    <p:extLst>
      <p:ext uri="{BB962C8B-B14F-4D97-AF65-F5344CB8AC3E}">
        <p14:creationId xmlns:p14="http://schemas.microsoft.com/office/powerpoint/2010/main" val="3627521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204C2-1A94-47C7-98EF-3B6DF7A2CD7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FA0508-9A42-4F2B-9F78-48F2275F84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5020BE9-1D7F-4DB2-BC48-BC0FD1995EEA}"/>
              </a:ext>
            </a:extLst>
          </p:cNvPr>
          <p:cNvSpPr>
            <a:spLocks noGrp="1"/>
          </p:cNvSpPr>
          <p:nvPr>
            <p:ph type="dt" sz="half" idx="10"/>
          </p:nvPr>
        </p:nvSpPr>
        <p:spPr/>
        <p:txBody>
          <a:bodyPr/>
          <a:lstStyle/>
          <a:p>
            <a:fld id="{6914A661-0367-48C8-A8BF-35D6719530B6}" type="datetimeFigureOut">
              <a:rPr lang="en-US" smtClean="0"/>
              <a:t>10/24/2020</a:t>
            </a:fld>
            <a:endParaRPr lang="en-US"/>
          </a:p>
        </p:txBody>
      </p:sp>
      <p:sp>
        <p:nvSpPr>
          <p:cNvPr id="5" name="Footer Placeholder 4">
            <a:extLst>
              <a:ext uri="{FF2B5EF4-FFF2-40B4-BE49-F238E27FC236}">
                <a16:creationId xmlns:a16="http://schemas.microsoft.com/office/drawing/2014/main" id="{4B583CEC-F146-4B20-8FF2-1A343D8630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231E26-3A7D-4A69-B007-6BDECEB34A9A}"/>
              </a:ext>
            </a:extLst>
          </p:cNvPr>
          <p:cNvSpPr>
            <a:spLocks noGrp="1"/>
          </p:cNvSpPr>
          <p:nvPr>
            <p:ph type="sldNum" sz="quarter" idx="12"/>
          </p:nvPr>
        </p:nvSpPr>
        <p:spPr/>
        <p:txBody>
          <a:bodyPr/>
          <a:lstStyle/>
          <a:p>
            <a:fld id="{BC299866-8D25-45F6-AEB6-C2527EF71282}" type="slidenum">
              <a:rPr lang="en-US" smtClean="0"/>
              <a:t>‹#›</a:t>
            </a:fld>
            <a:endParaRPr lang="en-US"/>
          </a:p>
        </p:txBody>
      </p:sp>
    </p:spTree>
    <p:extLst>
      <p:ext uri="{BB962C8B-B14F-4D97-AF65-F5344CB8AC3E}">
        <p14:creationId xmlns:p14="http://schemas.microsoft.com/office/powerpoint/2010/main" val="1511347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E95E0-F7A7-4CDC-90B4-54C78EB91A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80A12A-1DB9-4F1B-8521-481114B4435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93768A5-AC7B-429A-B2CA-929FFC862A5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7985706-B8DA-4757-A7A9-D7559B0465BF}"/>
              </a:ext>
            </a:extLst>
          </p:cNvPr>
          <p:cNvSpPr>
            <a:spLocks noGrp="1"/>
          </p:cNvSpPr>
          <p:nvPr>
            <p:ph type="dt" sz="half" idx="10"/>
          </p:nvPr>
        </p:nvSpPr>
        <p:spPr/>
        <p:txBody>
          <a:bodyPr/>
          <a:lstStyle/>
          <a:p>
            <a:fld id="{6914A661-0367-48C8-A8BF-35D6719530B6}" type="datetimeFigureOut">
              <a:rPr lang="en-US" smtClean="0"/>
              <a:t>10/24/2020</a:t>
            </a:fld>
            <a:endParaRPr lang="en-US"/>
          </a:p>
        </p:txBody>
      </p:sp>
      <p:sp>
        <p:nvSpPr>
          <p:cNvPr id="6" name="Footer Placeholder 5">
            <a:extLst>
              <a:ext uri="{FF2B5EF4-FFF2-40B4-BE49-F238E27FC236}">
                <a16:creationId xmlns:a16="http://schemas.microsoft.com/office/drawing/2014/main" id="{1B7583DA-D7EA-46C1-9044-8F22B34E9A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6D9AA2-D00B-49C3-8A0B-2B3344E7DA74}"/>
              </a:ext>
            </a:extLst>
          </p:cNvPr>
          <p:cNvSpPr>
            <a:spLocks noGrp="1"/>
          </p:cNvSpPr>
          <p:nvPr>
            <p:ph type="sldNum" sz="quarter" idx="12"/>
          </p:nvPr>
        </p:nvSpPr>
        <p:spPr/>
        <p:txBody>
          <a:bodyPr/>
          <a:lstStyle/>
          <a:p>
            <a:fld id="{BC299866-8D25-45F6-AEB6-C2527EF71282}" type="slidenum">
              <a:rPr lang="en-US" smtClean="0"/>
              <a:t>‹#›</a:t>
            </a:fld>
            <a:endParaRPr lang="en-US"/>
          </a:p>
        </p:txBody>
      </p:sp>
    </p:spTree>
    <p:extLst>
      <p:ext uri="{BB962C8B-B14F-4D97-AF65-F5344CB8AC3E}">
        <p14:creationId xmlns:p14="http://schemas.microsoft.com/office/powerpoint/2010/main" val="2597288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8DC3F-FFC3-426B-BC36-E0138401ED5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E410A97-A726-43EC-8478-B85B8695B2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4F36E60-1FA8-47B4-9742-71443FCDDEA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7604614-DF10-4606-BA40-ACC020B804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037F1C9-E993-443D-A24E-2977F0CF3D9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6ADCFA5-81B4-4B38-A245-3836C4C50209}"/>
              </a:ext>
            </a:extLst>
          </p:cNvPr>
          <p:cNvSpPr>
            <a:spLocks noGrp="1"/>
          </p:cNvSpPr>
          <p:nvPr>
            <p:ph type="dt" sz="half" idx="10"/>
          </p:nvPr>
        </p:nvSpPr>
        <p:spPr/>
        <p:txBody>
          <a:bodyPr/>
          <a:lstStyle/>
          <a:p>
            <a:fld id="{6914A661-0367-48C8-A8BF-35D6719530B6}" type="datetimeFigureOut">
              <a:rPr lang="en-US" smtClean="0"/>
              <a:t>10/24/2020</a:t>
            </a:fld>
            <a:endParaRPr lang="en-US"/>
          </a:p>
        </p:txBody>
      </p:sp>
      <p:sp>
        <p:nvSpPr>
          <p:cNvPr id="8" name="Footer Placeholder 7">
            <a:extLst>
              <a:ext uri="{FF2B5EF4-FFF2-40B4-BE49-F238E27FC236}">
                <a16:creationId xmlns:a16="http://schemas.microsoft.com/office/drawing/2014/main" id="{4C0E83E6-5E52-44E4-9525-679D262FAEA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027F858-4F22-4EDE-ADB1-CE8238B43583}"/>
              </a:ext>
            </a:extLst>
          </p:cNvPr>
          <p:cNvSpPr>
            <a:spLocks noGrp="1"/>
          </p:cNvSpPr>
          <p:nvPr>
            <p:ph type="sldNum" sz="quarter" idx="12"/>
          </p:nvPr>
        </p:nvSpPr>
        <p:spPr/>
        <p:txBody>
          <a:bodyPr/>
          <a:lstStyle/>
          <a:p>
            <a:fld id="{BC299866-8D25-45F6-AEB6-C2527EF71282}" type="slidenum">
              <a:rPr lang="en-US" smtClean="0"/>
              <a:t>‹#›</a:t>
            </a:fld>
            <a:endParaRPr lang="en-US"/>
          </a:p>
        </p:txBody>
      </p:sp>
    </p:spTree>
    <p:extLst>
      <p:ext uri="{BB962C8B-B14F-4D97-AF65-F5344CB8AC3E}">
        <p14:creationId xmlns:p14="http://schemas.microsoft.com/office/powerpoint/2010/main" val="2467188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21732-46B5-4359-96A6-4D4A7282043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0955B7F-476D-483B-A447-A99C686C08DB}"/>
              </a:ext>
            </a:extLst>
          </p:cNvPr>
          <p:cNvSpPr>
            <a:spLocks noGrp="1"/>
          </p:cNvSpPr>
          <p:nvPr>
            <p:ph type="dt" sz="half" idx="10"/>
          </p:nvPr>
        </p:nvSpPr>
        <p:spPr/>
        <p:txBody>
          <a:bodyPr/>
          <a:lstStyle/>
          <a:p>
            <a:fld id="{6914A661-0367-48C8-A8BF-35D6719530B6}" type="datetimeFigureOut">
              <a:rPr lang="en-US" smtClean="0"/>
              <a:t>10/24/2020</a:t>
            </a:fld>
            <a:endParaRPr lang="en-US"/>
          </a:p>
        </p:txBody>
      </p:sp>
      <p:sp>
        <p:nvSpPr>
          <p:cNvPr id="4" name="Footer Placeholder 3">
            <a:extLst>
              <a:ext uri="{FF2B5EF4-FFF2-40B4-BE49-F238E27FC236}">
                <a16:creationId xmlns:a16="http://schemas.microsoft.com/office/drawing/2014/main" id="{46BBEE77-7120-40DC-BEF2-5511F0CF40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F49C33A-627E-4148-8E4F-65ED231450F0}"/>
              </a:ext>
            </a:extLst>
          </p:cNvPr>
          <p:cNvSpPr>
            <a:spLocks noGrp="1"/>
          </p:cNvSpPr>
          <p:nvPr>
            <p:ph type="sldNum" sz="quarter" idx="12"/>
          </p:nvPr>
        </p:nvSpPr>
        <p:spPr/>
        <p:txBody>
          <a:bodyPr/>
          <a:lstStyle/>
          <a:p>
            <a:fld id="{BC299866-8D25-45F6-AEB6-C2527EF71282}" type="slidenum">
              <a:rPr lang="en-US" smtClean="0"/>
              <a:t>‹#›</a:t>
            </a:fld>
            <a:endParaRPr lang="en-US"/>
          </a:p>
        </p:txBody>
      </p:sp>
    </p:spTree>
    <p:extLst>
      <p:ext uri="{BB962C8B-B14F-4D97-AF65-F5344CB8AC3E}">
        <p14:creationId xmlns:p14="http://schemas.microsoft.com/office/powerpoint/2010/main" val="2969640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88471E-2770-4E94-B1F2-55306C425CAA}"/>
              </a:ext>
            </a:extLst>
          </p:cNvPr>
          <p:cNvSpPr>
            <a:spLocks noGrp="1"/>
          </p:cNvSpPr>
          <p:nvPr>
            <p:ph type="dt" sz="half" idx="10"/>
          </p:nvPr>
        </p:nvSpPr>
        <p:spPr/>
        <p:txBody>
          <a:bodyPr/>
          <a:lstStyle/>
          <a:p>
            <a:fld id="{6914A661-0367-48C8-A8BF-35D6719530B6}" type="datetimeFigureOut">
              <a:rPr lang="en-US" smtClean="0"/>
              <a:t>10/24/2020</a:t>
            </a:fld>
            <a:endParaRPr lang="en-US"/>
          </a:p>
        </p:txBody>
      </p:sp>
      <p:sp>
        <p:nvSpPr>
          <p:cNvPr id="3" name="Footer Placeholder 2">
            <a:extLst>
              <a:ext uri="{FF2B5EF4-FFF2-40B4-BE49-F238E27FC236}">
                <a16:creationId xmlns:a16="http://schemas.microsoft.com/office/drawing/2014/main" id="{4A3A68E2-CA0C-4780-A9AA-C44DA69B934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80993CD-C6F7-419E-93BB-399FB9B5DDBF}"/>
              </a:ext>
            </a:extLst>
          </p:cNvPr>
          <p:cNvSpPr>
            <a:spLocks noGrp="1"/>
          </p:cNvSpPr>
          <p:nvPr>
            <p:ph type="sldNum" sz="quarter" idx="12"/>
          </p:nvPr>
        </p:nvSpPr>
        <p:spPr/>
        <p:txBody>
          <a:bodyPr/>
          <a:lstStyle/>
          <a:p>
            <a:fld id="{BC299866-8D25-45F6-AEB6-C2527EF71282}" type="slidenum">
              <a:rPr lang="en-US" smtClean="0"/>
              <a:t>‹#›</a:t>
            </a:fld>
            <a:endParaRPr lang="en-US"/>
          </a:p>
        </p:txBody>
      </p:sp>
    </p:spTree>
    <p:extLst>
      <p:ext uri="{BB962C8B-B14F-4D97-AF65-F5344CB8AC3E}">
        <p14:creationId xmlns:p14="http://schemas.microsoft.com/office/powerpoint/2010/main" val="3238183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44DBC-0ABF-447A-B951-B954B4DEE2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F3D1B97-CDDA-4EF7-BA3E-3AA9D36F1D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8550D05-EFA7-41BD-A795-C3B8332582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47DEB9E-D3D4-4179-9B1C-AEF3EFE35BAB}"/>
              </a:ext>
            </a:extLst>
          </p:cNvPr>
          <p:cNvSpPr>
            <a:spLocks noGrp="1"/>
          </p:cNvSpPr>
          <p:nvPr>
            <p:ph type="dt" sz="half" idx="10"/>
          </p:nvPr>
        </p:nvSpPr>
        <p:spPr/>
        <p:txBody>
          <a:bodyPr/>
          <a:lstStyle/>
          <a:p>
            <a:fld id="{6914A661-0367-48C8-A8BF-35D6719530B6}" type="datetimeFigureOut">
              <a:rPr lang="en-US" smtClean="0"/>
              <a:t>10/24/2020</a:t>
            </a:fld>
            <a:endParaRPr lang="en-US"/>
          </a:p>
        </p:txBody>
      </p:sp>
      <p:sp>
        <p:nvSpPr>
          <p:cNvPr id="6" name="Footer Placeholder 5">
            <a:extLst>
              <a:ext uri="{FF2B5EF4-FFF2-40B4-BE49-F238E27FC236}">
                <a16:creationId xmlns:a16="http://schemas.microsoft.com/office/drawing/2014/main" id="{1C4A7D1A-DB3A-4788-BBA2-16621E1812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5CB810-FB0F-4851-96CE-A07F3A0B544D}"/>
              </a:ext>
            </a:extLst>
          </p:cNvPr>
          <p:cNvSpPr>
            <a:spLocks noGrp="1"/>
          </p:cNvSpPr>
          <p:nvPr>
            <p:ph type="sldNum" sz="quarter" idx="12"/>
          </p:nvPr>
        </p:nvSpPr>
        <p:spPr/>
        <p:txBody>
          <a:bodyPr/>
          <a:lstStyle/>
          <a:p>
            <a:fld id="{BC299866-8D25-45F6-AEB6-C2527EF71282}" type="slidenum">
              <a:rPr lang="en-US" smtClean="0"/>
              <a:t>‹#›</a:t>
            </a:fld>
            <a:endParaRPr lang="en-US"/>
          </a:p>
        </p:txBody>
      </p:sp>
    </p:spTree>
    <p:extLst>
      <p:ext uri="{BB962C8B-B14F-4D97-AF65-F5344CB8AC3E}">
        <p14:creationId xmlns:p14="http://schemas.microsoft.com/office/powerpoint/2010/main" val="2258319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938B4-ECAE-4831-AC63-B2BFF7B5EB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B7EFF5A-89B2-4681-B156-7E830234A9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DAB447D-A029-427D-87D0-3C4F0685E6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77981D8-C565-4C7C-B416-36CAC5C1D1D1}"/>
              </a:ext>
            </a:extLst>
          </p:cNvPr>
          <p:cNvSpPr>
            <a:spLocks noGrp="1"/>
          </p:cNvSpPr>
          <p:nvPr>
            <p:ph type="dt" sz="half" idx="10"/>
          </p:nvPr>
        </p:nvSpPr>
        <p:spPr/>
        <p:txBody>
          <a:bodyPr/>
          <a:lstStyle/>
          <a:p>
            <a:fld id="{6914A661-0367-48C8-A8BF-35D6719530B6}" type="datetimeFigureOut">
              <a:rPr lang="en-US" smtClean="0"/>
              <a:t>10/24/2020</a:t>
            </a:fld>
            <a:endParaRPr lang="en-US"/>
          </a:p>
        </p:txBody>
      </p:sp>
      <p:sp>
        <p:nvSpPr>
          <p:cNvPr id="6" name="Footer Placeholder 5">
            <a:extLst>
              <a:ext uri="{FF2B5EF4-FFF2-40B4-BE49-F238E27FC236}">
                <a16:creationId xmlns:a16="http://schemas.microsoft.com/office/drawing/2014/main" id="{21DA3651-1540-413B-A072-9C6B43A289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C4455B-BDF9-4E31-AD9E-0D6F58E02840}"/>
              </a:ext>
            </a:extLst>
          </p:cNvPr>
          <p:cNvSpPr>
            <a:spLocks noGrp="1"/>
          </p:cNvSpPr>
          <p:nvPr>
            <p:ph type="sldNum" sz="quarter" idx="12"/>
          </p:nvPr>
        </p:nvSpPr>
        <p:spPr/>
        <p:txBody>
          <a:bodyPr/>
          <a:lstStyle/>
          <a:p>
            <a:fld id="{BC299866-8D25-45F6-AEB6-C2527EF71282}" type="slidenum">
              <a:rPr lang="en-US" smtClean="0"/>
              <a:t>‹#›</a:t>
            </a:fld>
            <a:endParaRPr lang="en-US"/>
          </a:p>
        </p:txBody>
      </p:sp>
    </p:spTree>
    <p:extLst>
      <p:ext uri="{BB962C8B-B14F-4D97-AF65-F5344CB8AC3E}">
        <p14:creationId xmlns:p14="http://schemas.microsoft.com/office/powerpoint/2010/main" val="1489136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9E2CF4E-2803-4918-A2F1-00B523C7C9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63EF591-6E4B-40EA-A1A2-8AF46EEE95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055BF1-D735-411A-84BB-40FE1E95F6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14A661-0367-48C8-A8BF-35D6719530B6}" type="datetimeFigureOut">
              <a:rPr lang="en-US" smtClean="0"/>
              <a:t>10/24/2020</a:t>
            </a:fld>
            <a:endParaRPr lang="en-US"/>
          </a:p>
        </p:txBody>
      </p:sp>
      <p:sp>
        <p:nvSpPr>
          <p:cNvPr id="5" name="Footer Placeholder 4">
            <a:extLst>
              <a:ext uri="{FF2B5EF4-FFF2-40B4-BE49-F238E27FC236}">
                <a16:creationId xmlns:a16="http://schemas.microsoft.com/office/drawing/2014/main" id="{1AB29007-EE56-4AF5-852E-42759EFDD0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EAC845D-8007-41CD-8044-7B2C1C274E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299866-8D25-45F6-AEB6-C2527EF71282}" type="slidenum">
              <a:rPr lang="en-US" smtClean="0"/>
              <a:t>‹#›</a:t>
            </a:fld>
            <a:endParaRPr lang="en-US"/>
          </a:p>
        </p:txBody>
      </p:sp>
    </p:spTree>
    <p:extLst>
      <p:ext uri="{BB962C8B-B14F-4D97-AF65-F5344CB8AC3E}">
        <p14:creationId xmlns:p14="http://schemas.microsoft.com/office/powerpoint/2010/main" val="1371848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215E0-82F0-455F-830B-A9B412881632}"/>
              </a:ext>
            </a:extLst>
          </p:cNvPr>
          <p:cNvSpPr>
            <a:spLocks noGrp="1"/>
          </p:cNvSpPr>
          <p:nvPr>
            <p:ph type="ctrTitle"/>
          </p:nvPr>
        </p:nvSpPr>
        <p:spPr/>
        <p:txBody>
          <a:bodyPr/>
          <a:lstStyle/>
          <a:p>
            <a:r>
              <a:rPr lang="en-US" dirty="0"/>
              <a:t>Data Compression</a:t>
            </a:r>
            <a:br>
              <a:rPr lang="en-US" dirty="0"/>
            </a:br>
            <a:r>
              <a:rPr lang="en-US" dirty="0" err="1"/>
              <a:t>Pertemuan</a:t>
            </a:r>
            <a:r>
              <a:rPr lang="en-US" dirty="0"/>
              <a:t> 7</a:t>
            </a:r>
          </a:p>
        </p:txBody>
      </p:sp>
      <p:sp>
        <p:nvSpPr>
          <p:cNvPr id="3" name="Subtitle 2">
            <a:extLst>
              <a:ext uri="{FF2B5EF4-FFF2-40B4-BE49-F238E27FC236}">
                <a16:creationId xmlns:a16="http://schemas.microsoft.com/office/drawing/2014/main" id="{0AE27775-36EC-4D86-9FCC-A8ED8E676BD1}"/>
              </a:ext>
            </a:extLst>
          </p:cNvPr>
          <p:cNvSpPr>
            <a:spLocks noGrp="1"/>
          </p:cNvSpPr>
          <p:nvPr>
            <p:ph type="subTitle" idx="1"/>
          </p:nvPr>
        </p:nvSpPr>
        <p:spPr/>
        <p:txBody>
          <a:bodyPr/>
          <a:lstStyle/>
          <a:p>
            <a:r>
              <a:rPr lang="en-US" dirty="0"/>
              <a:t>By </a:t>
            </a:r>
            <a:r>
              <a:rPr lang="en-US" dirty="0" err="1"/>
              <a:t>Neny</a:t>
            </a:r>
            <a:r>
              <a:rPr lang="en-US" dirty="0"/>
              <a:t> </a:t>
            </a:r>
            <a:r>
              <a:rPr lang="en-US" dirty="0" err="1"/>
              <a:t>Rosmawarni</a:t>
            </a:r>
            <a:r>
              <a:rPr lang="en-US" dirty="0"/>
              <a:t> </a:t>
            </a:r>
            <a:r>
              <a:rPr lang="en-US" dirty="0" err="1"/>
              <a:t>S.Kom</a:t>
            </a:r>
            <a:r>
              <a:rPr lang="en-US" dirty="0"/>
              <a:t>, </a:t>
            </a:r>
            <a:r>
              <a:rPr lang="en-US" dirty="0" err="1"/>
              <a:t>M.Kom</a:t>
            </a:r>
            <a:endParaRPr lang="en-US" dirty="0"/>
          </a:p>
        </p:txBody>
      </p:sp>
    </p:spTree>
    <p:extLst>
      <p:ext uri="{BB962C8B-B14F-4D97-AF65-F5344CB8AC3E}">
        <p14:creationId xmlns:p14="http://schemas.microsoft.com/office/powerpoint/2010/main" val="1209680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D2FE411D-B639-42F1-8493-CF7D78FF569E}"/>
              </a:ext>
            </a:extLst>
          </p:cNvPr>
          <p:cNvSpPr>
            <a:spLocks noGrp="1"/>
          </p:cNvSpPr>
          <p:nvPr>
            <p:ph type="title"/>
          </p:nvPr>
        </p:nvSpPr>
        <p:spPr/>
        <p:txBody>
          <a:bodyPr/>
          <a:lstStyle/>
          <a:p>
            <a:r>
              <a:rPr lang="en-US" altLang="en-US"/>
              <a:t>Kompresi Lossless</a:t>
            </a:r>
          </a:p>
        </p:txBody>
      </p:sp>
      <p:sp>
        <p:nvSpPr>
          <p:cNvPr id="13315" name="Content Placeholder 2">
            <a:extLst>
              <a:ext uri="{FF2B5EF4-FFF2-40B4-BE49-F238E27FC236}">
                <a16:creationId xmlns:a16="http://schemas.microsoft.com/office/drawing/2014/main" id="{E54BC880-176D-4BCB-8FA6-70A07CE2A944}"/>
              </a:ext>
            </a:extLst>
          </p:cNvPr>
          <p:cNvSpPr>
            <a:spLocks noGrp="1"/>
          </p:cNvSpPr>
          <p:nvPr>
            <p:ph idx="1"/>
          </p:nvPr>
        </p:nvSpPr>
        <p:spPr/>
        <p:txBody>
          <a:bodyPr/>
          <a:lstStyle/>
          <a:p>
            <a:r>
              <a:rPr lang="it-IT" altLang="en-US">
                <a:latin typeface="Calibri" panose="020F0502020204030204" pitchFamily="34" charset="0"/>
              </a:rPr>
              <a:t>Teknik kompresi dimana data hasil kompresi dapat didekompres </a:t>
            </a:r>
            <a:r>
              <a:rPr lang="en-US" altLang="en-US">
                <a:latin typeface="Calibri" panose="020F0502020204030204" pitchFamily="34" charset="0"/>
              </a:rPr>
              <a:t>lagi dan hasilnya tepat sama seperti data sebelum proses kompresi. Contoh aplikasi: ZIP, RAR, GZIP, 7-Zip</a:t>
            </a:r>
          </a:p>
          <a:p>
            <a:r>
              <a:rPr lang="en-US" altLang="en-US">
                <a:latin typeface="Calibri" panose="020F0502020204030204" pitchFamily="34" charset="0"/>
              </a:rPr>
              <a:t>Teknik ini digunakan jika dibutuhkan data setelah dikompresi harus dapat diekstrak/dekompres lagi tepat sama. Contoh pada data teks, data program/biner, beberapa image seperti GIF dan PNG.</a:t>
            </a:r>
          </a:p>
          <a:p>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45FF4A0F-1E41-40F8-831A-EE8828D4E819}"/>
              </a:ext>
            </a:extLst>
          </p:cNvPr>
          <p:cNvSpPr>
            <a:spLocks noGrp="1"/>
          </p:cNvSpPr>
          <p:nvPr>
            <p:ph type="title"/>
          </p:nvPr>
        </p:nvSpPr>
        <p:spPr/>
        <p:txBody>
          <a:bodyPr/>
          <a:lstStyle/>
          <a:p>
            <a:r>
              <a:rPr lang="it-IT" altLang="en-US" b="1"/>
              <a:t>Kriteria Algoritma dan Aplikasi Kompresi Data</a:t>
            </a:r>
            <a:endParaRPr lang="en-US" altLang="en-US"/>
          </a:p>
        </p:txBody>
      </p:sp>
      <p:sp>
        <p:nvSpPr>
          <p:cNvPr id="14339" name="Content Placeholder 2">
            <a:extLst>
              <a:ext uri="{FF2B5EF4-FFF2-40B4-BE49-F238E27FC236}">
                <a16:creationId xmlns:a16="http://schemas.microsoft.com/office/drawing/2014/main" id="{3CE98144-F8B0-4BA9-9DE7-7836C8F00470}"/>
              </a:ext>
            </a:extLst>
          </p:cNvPr>
          <p:cNvSpPr>
            <a:spLocks noGrp="1"/>
          </p:cNvSpPr>
          <p:nvPr>
            <p:ph idx="1"/>
          </p:nvPr>
        </p:nvSpPr>
        <p:spPr/>
        <p:txBody>
          <a:bodyPr/>
          <a:lstStyle/>
          <a:p>
            <a:r>
              <a:rPr lang="en-US" altLang="en-US" sz="3200">
                <a:latin typeface="Calibri" panose="020F0502020204030204" pitchFamily="34" charset="0"/>
              </a:rPr>
              <a:t>Kualitas data hasil enkoding: ukuran lebih kecil, data tidak rusak untuk kompresi lossy.</a:t>
            </a:r>
          </a:p>
          <a:p>
            <a:r>
              <a:rPr lang="en-US" altLang="en-US" sz="3200">
                <a:latin typeface="Calibri" panose="020F0502020204030204" pitchFamily="34" charset="0"/>
              </a:rPr>
              <a:t>Kecepatan, ratio, dan efisiensi proses kompresi dan dekompresi</a:t>
            </a:r>
          </a:p>
          <a:p>
            <a:r>
              <a:rPr lang="nn-NO" altLang="en-US" sz="3200">
                <a:latin typeface="Calibri" panose="020F0502020204030204" pitchFamily="34" charset="0"/>
              </a:rPr>
              <a:t>Ketepatan proses dekompresi data: data hasil dekompresi tetap sama </a:t>
            </a:r>
            <a:r>
              <a:rPr lang="en-US" altLang="en-US" sz="3200">
                <a:latin typeface="Calibri" panose="020F0502020204030204" pitchFamily="34" charset="0"/>
              </a:rPr>
              <a:t>dengan data sebelum dikompres (kompresi loseless)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E3BADC6C-D2E0-4C32-B4E2-512D54CD7A7B}"/>
              </a:ext>
            </a:extLst>
          </p:cNvPr>
          <p:cNvSpPr>
            <a:spLocks noGrp="1"/>
          </p:cNvSpPr>
          <p:nvPr>
            <p:ph type="title"/>
          </p:nvPr>
        </p:nvSpPr>
        <p:spPr/>
        <p:txBody>
          <a:bodyPr/>
          <a:lstStyle/>
          <a:p>
            <a:r>
              <a:rPr lang="en-US" altLang="en-US" b="1"/>
              <a:t>Klasifikasi Teknik Kompresi(1)</a:t>
            </a:r>
            <a:endParaRPr lang="en-US" altLang="en-US"/>
          </a:p>
        </p:txBody>
      </p:sp>
      <p:sp>
        <p:nvSpPr>
          <p:cNvPr id="3" name="Content Placeholder 2">
            <a:extLst>
              <a:ext uri="{FF2B5EF4-FFF2-40B4-BE49-F238E27FC236}">
                <a16:creationId xmlns:a16="http://schemas.microsoft.com/office/drawing/2014/main" id="{B7D258A1-AB6E-4EB4-9E74-9CD034C3333F}"/>
              </a:ext>
            </a:extLst>
          </p:cNvPr>
          <p:cNvSpPr>
            <a:spLocks noGrp="1"/>
          </p:cNvSpPr>
          <p:nvPr>
            <p:ph idx="1"/>
          </p:nvPr>
        </p:nvSpPr>
        <p:spPr/>
        <p:txBody>
          <a:bodyPr/>
          <a:lstStyle/>
          <a:p>
            <a:pPr>
              <a:defRPr/>
            </a:pPr>
            <a:r>
              <a:rPr lang="en-US" dirty="0">
                <a:latin typeface="Calibri" pitchFamily="34" charset="0"/>
              </a:rPr>
              <a:t>Entropy Encoding</a:t>
            </a:r>
          </a:p>
          <a:p>
            <a:pPr lvl="1">
              <a:defRPr/>
            </a:pPr>
            <a:r>
              <a:rPr lang="en-US" dirty="0" err="1">
                <a:latin typeface="Calibri" pitchFamily="34" charset="0"/>
                <a:ea typeface="+mn-ea"/>
              </a:rPr>
              <a:t>Bersifat</a:t>
            </a:r>
            <a:r>
              <a:rPr lang="en-US" dirty="0">
                <a:latin typeface="Calibri" pitchFamily="34" charset="0"/>
                <a:ea typeface="+mn-ea"/>
              </a:rPr>
              <a:t> </a:t>
            </a:r>
            <a:r>
              <a:rPr lang="en-US" dirty="0" err="1">
                <a:latin typeface="Calibri" pitchFamily="34" charset="0"/>
                <a:ea typeface="+mn-ea"/>
              </a:rPr>
              <a:t>loseless</a:t>
            </a:r>
            <a:endParaRPr lang="en-US" dirty="0">
              <a:latin typeface="Calibri" pitchFamily="34" charset="0"/>
              <a:ea typeface="+mn-ea"/>
            </a:endParaRPr>
          </a:p>
          <a:p>
            <a:pPr lvl="1">
              <a:defRPr/>
            </a:pPr>
            <a:r>
              <a:rPr lang="en-US" dirty="0" err="1">
                <a:latin typeface="Calibri" pitchFamily="34" charset="0"/>
                <a:ea typeface="+mn-ea"/>
              </a:rPr>
              <a:t>Tekniknya</a:t>
            </a:r>
            <a:r>
              <a:rPr lang="en-US" dirty="0">
                <a:latin typeface="Calibri" pitchFamily="34" charset="0"/>
                <a:ea typeface="+mn-ea"/>
              </a:rPr>
              <a:t> </a:t>
            </a:r>
            <a:r>
              <a:rPr lang="en-US" dirty="0" err="1">
                <a:latin typeface="Calibri" pitchFamily="34" charset="0"/>
                <a:ea typeface="+mn-ea"/>
              </a:rPr>
              <a:t>tidak</a:t>
            </a:r>
            <a:r>
              <a:rPr lang="en-US" dirty="0">
                <a:latin typeface="Calibri" pitchFamily="34" charset="0"/>
                <a:ea typeface="+mn-ea"/>
              </a:rPr>
              <a:t> </a:t>
            </a:r>
            <a:r>
              <a:rPr lang="en-US" dirty="0" err="1">
                <a:latin typeface="Calibri" pitchFamily="34" charset="0"/>
                <a:ea typeface="+mn-ea"/>
              </a:rPr>
              <a:t>berdasarkan</a:t>
            </a:r>
            <a:r>
              <a:rPr lang="en-US" dirty="0">
                <a:latin typeface="Calibri" pitchFamily="34" charset="0"/>
                <a:ea typeface="+mn-ea"/>
              </a:rPr>
              <a:t> media </a:t>
            </a:r>
            <a:r>
              <a:rPr lang="en-US" dirty="0" err="1">
                <a:latin typeface="Calibri" pitchFamily="34" charset="0"/>
                <a:ea typeface="+mn-ea"/>
              </a:rPr>
              <a:t>dengan</a:t>
            </a:r>
            <a:r>
              <a:rPr lang="en-US" dirty="0">
                <a:latin typeface="Calibri" pitchFamily="34" charset="0"/>
                <a:ea typeface="+mn-ea"/>
              </a:rPr>
              <a:t> </a:t>
            </a:r>
            <a:r>
              <a:rPr lang="en-US" dirty="0" err="1">
                <a:latin typeface="Calibri" pitchFamily="34" charset="0"/>
                <a:ea typeface="+mn-ea"/>
              </a:rPr>
              <a:t>spesifikasi</a:t>
            </a:r>
            <a:r>
              <a:rPr lang="en-US" dirty="0">
                <a:latin typeface="Calibri" pitchFamily="34" charset="0"/>
                <a:ea typeface="+mn-ea"/>
              </a:rPr>
              <a:t> </a:t>
            </a:r>
            <a:r>
              <a:rPr lang="en-US" dirty="0" err="1">
                <a:latin typeface="Calibri" pitchFamily="34" charset="0"/>
                <a:ea typeface="+mn-ea"/>
              </a:rPr>
              <a:t>dan</a:t>
            </a:r>
            <a:r>
              <a:rPr lang="en-US" dirty="0">
                <a:latin typeface="Calibri" pitchFamily="34" charset="0"/>
                <a:ea typeface="+mn-ea"/>
              </a:rPr>
              <a:t> </a:t>
            </a:r>
            <a:r>
              <a:rPr lang="en-US" dirty="0" err="1">
                <a:latin typeface="Calibri" pitchFamily="34" charset="0"/>
                <a:ea typeface="+mn-ea"/>
              </a:rPr>
              <a:t>karakteristik</a:t>
            </a:r>
            <a:r>
              <a:rPr lang="en-US" dirty="0">
                <a:latin typeface="Calibri" pitchFamily="34" charset="0"/>
                <a:ea typeface="+mn-ea"/>
              </a:rPr>
              <a:t> </a:t>
            </a:r>
            <a:r>
              <a:rPr lang="en-US" dirty="0" err="1">
                <a:latin typeface="Calibri" pitchFamily="34" charset="0"/>
                <a:ea typeface="+mn-ea"/>
              </a:rPr>
              <a:t>tertentu</a:t>
            </a:r>
            <a:r>
              <a:rPr lang="en-US" dirty="0">
                <a:latin typeface="Calibri" pitchFamily="34" charset="0"/>
                <a:ea typeface="+mn-ea"/>
              </a:rPr>
              <a:t> </a:t>
            </a:r>
            <a:r>
              <a:rPr lang="en-US" dirty="0" err="1">
                <a:latin typeface="Calibri" pitchFamily="34" charset="0"/>
                <a:ea typeface="+mn-ea"/>
              </a:rPr>
              <a:t>namun</a:t>
            </a:r>
            <a:r>
              <a:rPr lang="en-US" dirty="0">
                <a:latin typeface="Calibri" pitchFamily="34" charset="0"/>
                <a:ea typeface="+mn-ea"/>
              </a:rPr>
              <a:t> </a:t>
            </a:r>
            <a:r>
              <a:rPr lang="en-US" dirty="0" err="1">
                <a:latin typeface="Calibri" pitchFamily="34" charset="0"/>
                <a:ea typeface="+mn-ea"/>
              </a:rPr>
              <a:t>berdasarkan</a:t>
            </a:r>
            <a:r>
              <a:rPr lang="en-US" dirty="0">
                <a:latin typeface="Calibri" pitchFamily="34" charset="0"/>
                <a:ea typeface="+mn-ea"/>
              </a:rPr>
              <a:t> </a:t>
            </a:r>
            <a:r>
              <a:rPr lang="en-US" dirty="0" err="1">
                <a:latin typeface="Calibri" pitchFamily="34" charset="0"/>
                <a:ea typeface="+mn-ea"/>
              </a:rPr>
              <a:t>urutan</a:t>
            </a:r>
            <a:r>
              <a:rPr lang="en-US" dirty="0">
                <a:latin typeface="Calibri" pitchFamily="34" charset="0"/>
                <a:ea typeface="+mn-ea"/>
              </a:rPr>
              <a:t> data.</a:t>
            </a:r>
          </a:p>
          <a:p>
            <a:pPr lvl="1">
              <a:defRPr/>
            </a:pPr>
            <a:r>
              <a:rPr lang="en-US" dirty="0">
                <a:latin typeface="Calibri" pitchFamily="34" charset="0"/>
                <a:ea typeface="+mn-ea"/>
              </a:rPr>
              <a:t>Statistical encoding, </a:t>
            </a:r>
            <a:r>
              <a:rPr lang="en-US" dirty="0" err="1">
                <a:latin typeface="Calibri" pitchFamily="34" charset="0"/>
                <a:ea typeface="+mn-ea"/>
              </a:rPr>
              <a:t>tidak</a:t>
            </a:r>
            <a:r>
              <a:rPr lang="en-US" dirty="0">
                <a:latin typeface="Calibri" pitchFamily="34" charset="0"/>
                <a:ea typeface="+mn-ea"/>
              </a:rPr>
              <a:t> </a:t>
            </a:r>
            <a:r>
              <a:rPr lang="en-US" dirty="0" err="1">
                <a:latin typeface="Calibri" pitchFamily="34" charset="0"/>
                <a:ea typeface="+mn-ea"/>
              </a:rPr>
              <a:t>memperhatikan</a:t>
            </a:r>
            <a:r>
              <a:rPr lang="en-US" dirty="0">
                <a:latin typeface="Calibri" pitchFamily="34" charset="0"/>
                <a:ea typeface="+mn-ea"/>
              </a:rPr>
              <a:t> </a:t>
            </a:r>
            <a:r>
              <a:rPr lang="en-US" dirty="0" err="1">
                <a:latin typeface="Calibri" pitchFamily="34" charset="0"/>
                <a:ea typeface="+mn-ea"/>
              </a:rPr>
              <a:t>semantik</a:t>
            </a:r>
            <a:r>
              <a:rPr lang="en-US" dirty="0">
                <a:latin typeface="Calibri" pitchFamily="34" charset="0"/>
                <a:ea typeface="+mn-ea"/>
              </a:rPr>
              <a:t> data.</a:t>
            </a:r>
          </a:p>
          <a:p>
            <a:pPr lvl="1">
              <a:defRPr/>
            </a:pPr>
            <a:r>
              <a:rPr lang="en-US" dirty="0" err="1">
                <a:latin typeface="Calibri" pitchFamily="34" charset="0"/>
                <a:ea typeface="+mn-ea"/>
              </a:rPr>
              <a:t>Mis</a:t>
            </a:r>
            <a:r>
              <a:rPr lang="en-US" dirty="0">
                <a:latin typeface="Calibri" pitchFamily="34" charset="0"/>
                <a:ea typeface="+mn-ea"/>
              </a:rPr>
              <a:t>: Run-length coding, Huffman coding, Arithmetic coding</a:t>
            </a:r>
            <a:endParaRPr lang="en-US" dirty="0">
              <a:latin typeface="Calibri"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08522FA3-984B-40CC-8919-D4FEEF690ADD}"/>
              </a:ext>
            </a:extLst>
          </p:cNvPr>
          <p:cNvSpPr>
            <a:spLocks noGrp="1"/>
          </p:cNvSpPr>
          <p:nvPr>
            <p:ph type="title"/>
          </p:nvPr>
        </p:nvSpPr>
        <p:spPr/>
        <p:txBody>
          <a:bodyPr/>
          <a:lstStyle/>
          <a:p>
            <a:r>
              <a:rPr lang="en-US" altLang="en-US" b="1"/>
              <a:t>Klasifikasi Teknik Kompresi(2)</a:t>
            </a:r>
            <a:endParaRPr lang="en-US" altLang="en-US"/>
          </a:p>
        </p:txBody>
      </p:sp>
      <p:sp>
        <p:nvSpPr>
          <p:cNvPr id="3" name="Content Placeholder 2">
            <a:extLst>
              <a:ext uri="{FF2B5EF4-FFF2-40B4-BE49-F238E27FC236}">
                <a16:creationId xmlns:a16="http://schemas.microsoft.com/office/drawing/2014/main" id="{0DD62EEC-C0B2-48A5-9EE3-08AD0781BBB4}"/>
              </a:ext>
            </a:extLst>
          </p:cNvPr>
          <p:cNvSpPr>
            <a:spLocks noGrp="1"/>
          </p:cNvSpPr>
          <p:nvPr>
            <p:ph idx="1"/>
          </p:nvPr>
        </p:nvSpPr>
        <p:spPr/>
        <p:txBody>
          <a:bodyPr/>
          <a:lstStyle/>
          <a:p>
            <a:pPr>
              <a:defRPr/>
            </a:pPr>
            <a:r>
              <a:rPr lang="en-US" dirty="0"/>
              <a:t>Source Coding</a:t>
            </a:r>
          </a:p>
          <a:p>
            <a:pPr lvl="1">
              <a:defRPr/>
            </a:pPr>
            <a:r>
              <a:rPr lang="en-US" dirty="0" err="1">
                <a:ea typeface="+mn-ea"/>
              </a:rPr>
              <a:t>Bersifat</a:t>
            </a:r>
            <a:r>
              <a:rPr lang="en-US" dirty="0">
                <a:ea typeface="+mn-ea"/>
              </a:rPr>
              <a:t> </a:t>
            </a:r>
            <a:r>
              <a:rPr lang="en-US" dirty="0" err="1">
                <a:ea typeface="+mn-ea"/>
              </a:rPr>
              <a:t>lossy</a:t>
            </a:r>
            <a:endParaRPr lang="en-US" dirty="0">
              <a:ea typeface="+mn-ea"/>
            </a:endParaRPr>
          </a:p>
          <a:p>
            <a:pPr lvl="1">
              <a:defRPr/>
            </a:pPr>
            <a:r>
              <a:rPr lang="en-US" dirty="0" err="1">
                <a:ea typeface="+mn-ea"/>
              </a:rPr>
              <a:t>Berkaitan</a:t>
            </a:r>
            <a:r>
              <a:rPr lang="en-US" dirty="0">
                <a:ea typeface="+mn-ea"/>
              </a:rPr>
              <a:t> </a:t>
            </a:r>
            <a:r>
              <a:rPr lang="en-US" dirty="0" err="1">
                <a:ea typeface="+mn-ea"/>
              </a:rPr>
              <a:t>dengan</a:t>
            </a:r>
            <a:r>
              <a:rPr lang="en-US" dirty="0">
                <a:ea typeface="+mn-ea"/>
              </a:rPr>
              <a:t> data </a:t>
            </a:r>
            <a:r>
              <a:rPr lang="en-US" dirty="0" err="1">
                <a:ea typeface="+mn-ea"/>
              </a:rPr>
              <a:t>semantik</a:t>
            </a:r>
            <a:r>
              <a:rPr lang="en-US" dirty="0">
                <a:ea typeface="+mn-ea"/>
              </a:rPr>
              <a:t> (</a:t>
            </a:r>
            <a:r>
              <a:rPr lang="en-US" dirty="0" err="1">
                <a:ea typeface="+mn-ea"/>
              </a:rPr>
              <a:t>arti</a:t>
            </a:r>
            <a:r>
              <a:rPr lang="en-US" dirty="0">
                <a:ea typeface="+mn-ea"/>
              </a:rPr>
              <a:t> data) </a:t>
            </a:r>
            <a:r>
              <a:rPr lang="en-US" dirty="0" err="1">
                <a:ea typeface="+mn-ea"/>
              </a:rPr>
              <a:t>dan</a:t>
            </a:r>
            <a:r>
              <a:rPr lang="en-US" dirty="0">
                <a:ea typeface="+mn-ea"/>
              </a:rPr>
              <a:t> media.</a:t>
            </a:r>
          </a:p>
          <a:p>
            <a:pPr lvl="1">
              <a:defRPr/>
            </a:pPr>
            <a:r>
              <a:rPr lang="fr-FR" dirty="0">
                <a:ea typeface="+mn-ea"/>
              </a:rPr>
              <a:t>Mis: </a:t>
            </a:r>
            <a:r>
              <a:rPr lang="fr-FR" dirty="0" err="1">
                <a:ea typeface="+mn-ea"/>
              </a:rPr>
              <a:t>Prediction</a:t>
            </a:r>
            <a:r>
              <a:rPr lang="fr-FR" dirty="0">
                <a:ea typeface="+mn-ea"/>
              </a:rPr>
              <a:t> (DPCM, DM), Transformation (FFT, DCT), </a:t>
            </a:r>
            <a:r>
              <a:rPr lang="fr-FR" dirty="0" err="1">
                <a:ea typeface="+mn-ea"/>
              </a:rPr>
              <a:t>Layered</a:t>
            </a:r>
            <a:r>
              <a:rPr lang="fr-FR" dirty="0">
                <a:ea typeface="+mn-ea"/>
              </a:rPr>
              <a:t> </a:t>
            </a:r>
            <a:r>
              <a:rPr lang="en-US" dirty="0">
                <a:ea typeface="+mn-ea"/>
              </a:rPr>
              <a:t>Coding (Bit position, </a:t>
            </a:r>
            <a:r>
              <a:rPr lang="en-US" dirty="0" err="1">
                <a:ea typeface="+mn-ea"/>
              </a:rPr>
              <a:t>subsampling</a:t>
            </a:r>
            <a:r>
              <a:rPr lang="en-US" dirty="0">
                <a:ea typeface="+mn-ea"/>
              </a:rPr>
              <a:t>, sub-band coding), Vector quantization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1A7078F3-85B0-4A61-83A9-9C8632BC5503}"/>
              </a:ext>
            </a:extLst>
          </p:cNvPr>
          <p:cNvSpPr>
            <a:spLocks noGrp="1"/>
          </p:cNvSpPr>
          <p:nvPr>
            <p:ph type="title"/>
          </p:nvPr>
        </p:nvSpPr>
        <p:spPr/>
        <p:txBody>
          <a:bodyPr/>
          <a:lstStyle/>
          <a:p>
            <a:r>
              <a:rPr lang="en-US" altLang="en-US" b="1"/>
              <a:t>Klasifikasi Teknik Kompresi(3)</a:t>
            </a:r>
            <a:endParaRPr lang="en-US" altLang="en-US"/>
          </a:p>
        </p:txBody>
      </p:sp>
      <p:sp>
        <p:nvSpPr>
          <p:cNvPr id="3" name="Content Placeholder 2">
            <a:extLst>
              <a:ext uri="{FF2B5EF4-FFF2-40B4-BE49-F238E27FC236}">
                <a16:creationId xmlns:a16="http://schemas.microsoft.com/office/drawing/2014/main" id="{288BFA0F-7E6B-4772-8896-063E628F4CE1}"/>
              </a:ext>
            </a:extLst>
          </p:cNvPr>
          <p:cNvSpPr>
            <a:spLocks noGrp="1"/>
          </p:cNvSpPr>
          <p:nvPr>
            <p:ph idx="1"/>
          </p:nvPr>
        </p:nvSpPr>
        <p:spPr/>
        <p:txBody>
          <a:bodyPr/>
          <a:lstStyle/>
          <a:p>
            <a:pPr>
              <a:defRPr/>
            </a:pPr>
            <a:r>
              <a:rPr lang="en-US" dirty="0"/>
              <a:t>Hybrid Coding</a:t>
            </a:r>
          </a:p>
          <a:p>
            <a:pPr lvl="1">
              <a:defRPr/>
            </a:pPr>
            <a:r>
              <a:rPr lang="en-US" dirty="0" err="1">
                <a:ea typeface="+mn-ea"/>
              </a:rPr>
              <a:t>Gabungan</a:t>
            </a:r>
            <a:r>
              <a:rPr lang="en-US" dirty="0">
                <a:ea typeface="+mn-ea"/>
              </a:rPr>
              <a:t> </a:t>
            </a:r>
            <a:r>
              <a:rPr lang="en-US" dirty="0" err="1">
                <a:ea typeface="+mn-ea"/>
              </a:rPr>
              <a:t>antara</a:t>
            </a:r>
            <a:r>
              <a:rPr lang="en-US" dirty="0">
                <a:ea typeface="+mn-ea"/>
              </a:rPr>
              <a:t> </a:t>
            </a:r>
            <a:r>
              <a:rPr lang="en-US" dirty="0" err="1">
                <a:ea typeface="+mn-ea"/>
              </a:rPr>
              <a:t>lossy</a:t>
            </a:r>
            <a:r>
              <a:rPr lang="en-US" dirty="0">
                <a:ea typeface="+mn-ea"/>
              </a:rPr>
              <a:t> + </a:t>
            </a:r>
            <a:r>
              <a:rPr lang="en-US" dirty="0" err="1">
                <a:ea typeface="+mn-ea"/>
              </a:rPr>
              <a:t>loseless</a:t>
            </a:r>
            <a:endParaRPr lang="en-US" dirty="0">
              <a:ea typeface="+mn-ea"/>
            </a:endParaRPr>
          </a:p>
          <a:p>
            <a:pPr lvl="1">
              <a:defRPr/>
            </a:pPr>
            <a:r>
              <a:rPr lang="en-US" dirty="0" err="1">
                <a:ea typeface="+mn-ea"/>
              </a:rPr>
              <a:t>mis</a:t>
            </a:r>
            <a:r>
              <a:rPr lang="en-US" dirty="0">
                <a:ea typeface="+mn-ea"/>
              </a:rPr>
              <a:t>: JPEG, MPEG, H.261, DVI</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4220F-99BC-4E77-9D5B-920C6D49F750}"/>
              </a:ext>
            </a:extLst>
          </p:cNvPr>
          <p:cNvSpPr>
            <a:spLocks noGrp="1"/>
          </p:cNvSpPr>
          <p:nvPr>
            <p:ph type="title"/>
          </p:nvPr>
        </p:nvSpPr>
        <p:spPr/>
        <p:txBody>
          <a:bodyPr/>
          <a:lstStyle/>
          <a:p>
            <a:pPr>
              <a:defRPr/>
            </a:pPr>
            <a:r>
              <a:rPr lang="en-US" b="1" dirty="0" err="1"/>
              <a:t>Algoritma</a:t>
            </a:r>
            <a:r>
              <a:rPr lang="en-US" b="1" dirty="0"/>
              <a:t> </a:t>
            </a:r>
            <a:r>
              <a:rPr lang="en-US" b="1" dirty="0" err="1"/>
              <a:t>Kompresi</a:t>
            </a:r>
            <a:endParaRPr lang="en-US" dirty="0">
              <a:solidFill>
                <a:schemeClr val="accent1">
                  <a:satMod val="150000"/>
                </a:schemeClr>
              </a:solidFill>
            </a:endParaRPr>
          </a:p>
        </p:txBody>
      </p:sp>
      <p:sp>
        <p:nvSpPr>
          <p:cNvPr id="3" name="Content Placeholder 2">
            <a:extLst>
              <a:ext uri="{FF2B5EF4-FFF2-40B4-BE49-F238E27FC236}">
                <a16:creationId xmlns:a16="http://schemas.microsoft.com/office/drawing/2014/main" id="{AC1FE54D-72B5-47BB-B056-B82C9FAE083E}"/>
              </a:ext>
            </a:extLst>
          </p:cNvPr>
          <p:cNvSpPr>
            <a:spLocks noGrp="1"/>
          </p:cNvSpPr>
          <p:nvPr>
            <p:ph idx="1"/>
          </p:nvPr>
        </p:nvSpPr>
        <p:spPr/>
        <p:txBody>
          <a:bodyPr/>
          <a:lstStyle/>
          <a:p>
            <a:pPr eaLnBrk="1" hangingPunct="1"/>
            <a:r>
              <a:rPr lang="en-US" altLang="en-US" sz="3600">
                <a:latin typeface="Calibri" panose="020F0502020204030204" pitchFamily="34" charset="0"/>
              </a:rPr>
              <a:t>Algoritma Huffman</a:t>
            </a:r>
          </a:p>
          <a:p>
            <a:pPr eaLnBrk="1" hangingPunct="1"/>
            <a:r>
              <a:rPr lang="en-US" altLang="en-US" sz="3600">
                <a:latin typeface="Calibri" panose="020F0502020204030204" pitchFamily="34" charset="0"/>
              </a:rPr>
              <a:t>Algoritma LZW (Lempel-Ziv-Welch)</a:t>
            </a:r>
          </a:p>
          <a:p>
            <a:pPr eaLnBrk="1" hangingPunct="1"/>
            <a:r>
              <a:rPr lang="en-US" altLang="en-US" sz="3600">
                <a:latin typeface="Calibri" panose="020F0502020204030204" pitchFamily="34" charset="0"/>
              </a:rPr>
              <a:t>Algoritma DMC (Dynamic Marcov Compression)</a:t>
            </a:r>
          </a:p>
          <a:p>
            <a:pPr eaLnBrk="1" hangingPunct="1"/>
            <a:r>
              <a:rPr lang="en-US" altLang="en-US" sz="3600">
                <a:latin typeface="Calibri" panose="020F0502020204030204" pitchFamily="34" charset="0"/>
              </a:rPr>
              <a:t>Dsb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47357-549F-4EF2-8C86-9C4C18E90A08}"/>
              </a:ext>
            </a:extLst>
          </p:cNvPr>
          <p:cNvSpPr>
            <a:spLocks noGrp="1"/>
          </p:cNvSpPr>
          <p:nvPr>
            <p:ph type="title"/>
          </p:nvPr>
        </p:nvSpPr>
        <p:spPr/>
        <p:txBody>
          <a:bodyPr/>
          <a:lstStyle/>
          <a:p>
            <a:pPr>
              <a:defRPr/>
            </a:pPr>
            <a:r>
              <a:rPr lang="en-US" b="1" dirty="0" err="1"/>
              <a:t>Kompresi</a:t>
            </a:r>
            <a:r>
              <a:rPr lang="en-US" b="1" dirty="0"/>
              <a:t> Data </a:t>
            </a:r>
            <a:r>
              <a:rPr lang="en-US" b="1" dirty="0" err="1"/>
              <a:t>Teks</a:t>
            </a:r>
            <a:endParaRPr lang="en-US" dirty="0">
              <a:solidFill>
                <a:schemeClr val="accent1">
                  <a:satMod val="150000"/>
                </a:schemeClr>
              </a:solidFill>
            </a:endParaRPr>
          </a:p>
        </p:txBody>
      </p:sp>
      <p:sp>
        <p:nvSpPr>
          <p:cNvPr id="3" name="Content Placeholder 2">
            <a:extLst>
              <a:ext uri="{FF2B5EF4-FFF2-40B4-BE49-F238E27FC236}">
                <a16:creationId xmlns:a16="http://schemas.microsoft.com/office/drawing/2014/main" id="{1C8A0CE5-C174-486A-A89F-402C84B1DDC6}"/>
              </a:ext>
            </a:extLst>
          </p:cNvPr>
          <p:cNvSpPr>
            <a:spLocks noGrp="1"/>
          </p:cNvSpPr>
          <p:nvPr>
            <p:ph idx="1"/>
          </p:nvPr>
        </p:nvSpPr>
        <p:spPr/>
        <p:txBody>
          <a:bodyPr/>
          <a:lstStyle/>
          <a:p>
            <a:pPr eaLnBrk="1" hangingPunct="1"/>
            <a:r>
              <a:rPr lang="en-US" altLang="en-US">
                <a:latin typeface="Calibri" panose="020F0502020204030204" pitchFamily="34" charset="0"/>
              </a:rPr>
              <a:t>Kompresi Teks menggunakan metode Lossless.</a:t>
            </a:r>
          </a:p>
          <a:p>
            <a:pPr eaLnBrk="1" hangingPunct="1"/>
            <a:r>
              <a:rPr lang="en-US" altLang="en-US">
                <a:latin typeface="Calibri" panose="020F0502020204030204" pitchFamily="34" charset="0"/>
              </a:rPr>
              <a:t>Karena jika menghilangkan beberapa karakter akan merubah arti dari teks aslinya.</a:t>
            </a:r>
          </a:p>
          <a:p>
            <a:pPr eaLnBrk="1" hangingPunct="1">
              <a:buFont typeface="Wingdings 2" panose="05020102010507070707" pitchFamily="18" charset="2"/>
              <a:buNone/>
            </a:pPr>
            <a:r>
              <a:rPr lang="en-US" altLang="en-US">
                <a:latin typeface="Calibri" panose="020F0502020204030204" pitchFamily="34" charset="0"/>
              </a:rPr>
              <a:t>	Kompresi Teks ada 2 macam:</a:t>
            </a:r>
          </a:p>
          <a:p>
            <a:pPr lvl="1" eaLnBrk="1" hangingPunct="1"/>
            <a:r>
              <a:rPr lang="en-US" altLang="en-US" sz="2800">
                <a:latin typeface="Calibri" panose="020F0502020204030204" pitchFamily="34" charset="0"/>
              </a:rPr>
              <a:t>Character-based Frequency counting</a:t>
            </a:r>
          </a:p>
          <a:p>
            <a:pPr lvl="2" eaLnBrk="1" hangingPunct="1"/>
            <a:r>
              <a:rPr lang="en-US" altLang="en-US" sz="2800">
                <a:latin typeface="Calibri" panose="020F0502020204030204" pitchFamily="34" charset="0"/>
              </a:rPr>
              <a:t>Huffman Encoding, Arithmetic Encoding</a:t>
            </a:r>
          </a:p>
          <a:p>
            <a:pPr lvl="1" eaLnBrk="1" hangingPunct="1"/>
            <a:r>
              <a:rPr lang="en-US" altLang="en-US" sz="2800">
                <a:latin typeface="Calibri" panose="020F0502020204030204" pitchFamily="34" charset="0"/>
              </a:rPr>
              <a:t>Word-based Frequency counting</a:t>
            </a:r>
          </a:p>
          <a:p>
            <a:pPr lvl="2" eaLnBrk="1" hangingPunct="1"/>
            <a:r>
              <a:rPr lang="en-US" altLang="en-US" sz="2800">
                <a:latin typeface="Calibri" panose="020F0502020204030204" pitchFamily="34" charset="0"/>
              </a:rPr>
              <a:t>Lempel-Ziv (LZ) algorithm</a:t>
            </a:r>
          </a:p>
          <a:p>
            <a:pPr eaLnBrk="1" hangingPunct="1">
              <a:buFont typeface="Wingdings 2" panose="05020102010507070707" pitchFamily="18" charset="2"/>
              <a:buNone/>
            </a:pP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B7532-4777-4381-AE9E-AB17AD009110}"/>
              </a:ext>
            </a:extLst>
          </p:cNvPr>
          <p:cNvSpPr>
            <a:spLocks noGrp="1"/>
          </p:cNvSpPr>
          <p:nvPr>
            <p:ph type="title"/>
          </p:nvPr>
        </p:nvSpPr>
        <p:spPr/>
        <p:txBody>
          <a:bodyPr/>
          <a:lstStyle/>
          <a:p>
            <a:pPr>
              <a:defRPr/>
            </a:pPr>
            <a:r>
              <a:rPr lang="en-US" b="1" dirty="0" err="1"/>
              <a:t>Algoritma</a:t>
            </a:r>
            <a:r>
              <a:rPr lang="en-US" b="1" dirty="0"/>
              <a:t> Huffman</a:t>
            </a:r>
            <a:endParaRPr lang="en-US" dirty="0">
              <a:solidFill>
                <a:schemeClr val="accent1">
                  <a:satMod val="150000"/>
                </a:schemeClr>
              </a:solidFill>
            </a:endParaRPr>
          </a:p>
        </p:txBody>
      </p:sp>
      <p:sp>
        <p:nvSpPr>
          <p:cNvPr id="3" name="Content Placeholder 2">
            <a:extLst>
              <a:ext uri="{FF2B5EF4-FFF2-40B4-BE49-F238E27FC236}">
                <a16:creationId xmlns:a16="http://schemas.microsoft.com/office/drawing/2014/main" id="{8CADE28C-3B70-4C72-8132-4722B7D29E7B}"/>
              </a:ext>
            </a:extLst>
          </p:cNvPr>
          <p:cNvSpPr>
            <a:spLocks noGrp="1"/>
          </p:cNvSpPr>
          <p:nvPr>
            <p:ph idx="1"/>
          </p:nvPr>
        </p:nvSpPr>
        <p:spPr/>
        <p:txBody>
          <a:bodyPr/>
          <a:lstStyle/>
          <a:p>
            <a:pPr eaLnBrk="1" hangingPunct="1"/>
            <a:r>
              <a:rPr lang="en-US" altLang="en-US">
                <a:latin typeface="Calibri" panose="020F0502020204030204" pitchFamily="34" charset="0"/>
              </a:rPr>
              <a:t>Dibuat oleh </a:t>
            </a:r>
            <a:r>
              <a:rPr lang="de-DE" altLang="en-US">
                <a:latin typeface="Calibri" panose="020F0502020204030204" pitchFamily="34" charset="0"/>
              </a:rPr>
              <a:t>seorang mahasiswa MIT bernama David </a:t>
            </a:r>
            <a:r>
              <a:rPr lang="en-US" altLang="en-US">
                <a:latin typeface="Calibri" panose="020F0502020204030204" pitchFamily="34" charset="0"/>
              </a:rPr>
              <a:t>Huffman.</a:t>
            </a:r>
          </a:p>
          <a:p>
            <a:pPr eaLnBrk="1" hangingPunct="1"/>
            <a:r>
              <a:rPr lang="en-US" altLang="en-US">
                <a:latin typeface="Calibri" panose="020F0502020204030204" pitchFamily="34" charset="0"/>
              </a:rPr>
              <a:t>Merupakan salah satu metode </a:t>
            </a:r>
            <a:r>
              <a:rPr lang="nl-NL" altLang="en-US">
                <a:latin typeface="Calibri" panose="020F0502020204030204" pitchFamily="34" charset="0"/>
              </a:rPr>
              <a:t>paling lama dan paling terkenal dalam </a:t>
            </a:r>
            <a:r>
              <a:rPr lang="en-US" altLang="en-US">
                <a:latin typeface="Calibri" panose="020F0502020204030204" pitchFamily="34" charset="0"/>
              </a:rPr>
              <a:t>kompresi teks.</a:t>
            </a:r>
          </a:p>
          <a:p>
            <a:pPr algn="just" eaLnBrk="1" hangingPunct="1"/>
            <a:r>
              <a:rPr lang="id-ID" altLang="en-US">
                <a:latin typeface="Calibri" panose="020F0502020204030204" pitchFamily="34" charset="0"/>
              </a:rPr>
              <a:t>Metode ini adalah suatu teknik kompresi data secara statistik yang bekerja dengan mereduksi panjang kode rata-rata dan menghasilkan kode prefiks yang digunakan untuk merepresentasikan simbol-simbol dari suatu jenis huruf.</a:t>
            </a:r>
            <a:endParaRPr lang="en-US" altLang="en-US">
              <a:latin typeface="Calibri" panose="020F0502020204030204" pitchFamily="34" charset="0"/>
            </a:endParaRPr>
          </a:p>
          <a:p>
            <a:pPr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F123C461-93C0-4BD9-A292-2EF4BB75C058}"/>
              </a:ext>
            </a:extLst>
          </p:cNvPr>
          <p:cNvSpPr>
            <a:spLocks noGrp="1"/>
          </p:cNvSpPr>
          <p:nvPr>
            <p:ph type="title"/>
          </p:nvPr>
        </p:nvSpPr>
        <p:spPr/>
        <p:txBody>
          <a:bodyPr/>
          <a:lstStyle/>
          <a:p>
            <a:r>
              <a:rPr lang="en-US" altLang="en-US" b="1"/>
              <a:t>Pohon Huffman</a:t>
            </a:r>
            <a:endParaRPr lang="en-US" altLang="en-US"/>
          </a:p>
        </p:txBody>
      </p:sp>
      <p:sp>
        <p:nvSpPr>
          <p:cNvPr id="21507" name="Content Placeholder 2">
            <a:extLst>
              <a:ext uri="{FF2B5EF4-FFF2-40B4-BE49-F238E27FC236}">
                <a16:creationId xmlns:a16="http://schemas.microsoft.com/office/drawing/2014/main" id="{4F1ABFF3-7809-4BF0-939F-E63FA3237D91}"/>
              </a:ext>
            </a:extLst>
          </p:cNvPr>
          <p:cNvSpPr>
            <a:spLocks noGrp="1"/>
          </p:cNvSpPr>
          <p:nvPr>
            <p:ph idx="1"/>
          </p:nvPr>
        </p:nvSpPr>
        <p:spPr>
          <a:xfrm>
            <a:off x="2286000" y="1905001"/>
            <a:ext cx="7696200" cy="4316413"/>
          </a:xfrm>
        </p:spPr>
        <p:txBody>
          <a:bodyPr/>
          <a:lstStyle/>
          <a:p>
            <a:r>
              <a:rPr lang="en-US" altLang="en-US" sz="2600">
                <a:latin typeface="Calibri" panose="020F0502020204030204" pitchFamily="34" charset="0"/>
              </a:rPr>
              <a:t>Algoritma Huffman menggunakan struktur pohon dalam prosesnya.</a:t>
            </a:r>
          </a:p>
          <a:p>
            <a:r>
              <a:rPr lang="en-US" altLang="en-US" sz="2600">
                <a:latin typeface="Calibri" panose="020F0502020204030204" pitchFamily="34" charset="0"/>
              </a:rPr>
              <a:t>Dalam struktur pohon dikenal dengan terminologi </a:t>
            </a:r>
            <a:r>
              <a:rPr lang="en-US" altLang="en-US" sz="2600" i="1">
                <a:latin typeface="Calibri" panose="020F0502020204030204" pitchFamily="34" charset="0"/>
              </a:rPr>
              <a:t>parent</a:t>
            </a:r>
            <a:r>
              <a:rPr lang="en-US" altLang="en-US" sz="2600">
                <a:latin typeface="Calibri" panose="020F0502020204030204" pitchFamily="34" charset="0"/>
              </a:rPr>
              <a:t> (orang tua) dan </a:t>
            </a:r>
            <a:r>
              <a:rPr lang="en-US" altLang="en-US" sz="2600" i="1">
                <a:latin typeface="Calibri" panose="020F0502020204030204" pitchFamily="34" charset="0"/>
              </a:rPr>
              <a:t>child</a:t>
            </a:r>
            <a:r>
              <a:rPr lang="en-US" altLang="en-US" sz="2600">
                <a:latin typeface="Calibri" panose="020F0502020204030204" pitchFamily="34" charset="0"/>
              </a:rPr>
              <a:t> (anak).</a:t>
            </a:r>
          </a:p>
          <a:p>
            <a:r>
              <a:rPr lang="en-US" altLang="en-US" sz="2600">
                <a:latin typeface="Calibri" panose="020F0502020204030204" pitchFamily="34" charset="0"/>
              </a:rPr>
              <a:t>Parent (orang tua) yaitu sebuah simpul yang memiliki lintasan ke simpul lain dengan tingkatan (</a:t>
            </a:r>
            <a:r>
              <a:rPr lang="en-US" altLang="en-US" sz="2600" i="1">
                <a:latin typeface="Calibri" panose="020F0502020204030204" pitchFamily="34" charset="0"/>
              </a:rPr>
              <a:t>level</a:t>
            </a:r>
            <a:r>
              <a:rPr lang="en-US" altLang="en-US" sz="2600">
                <a:latin typeface="Calibri" panose="020F0502020204030204" pitchFamily="34" charset="0"/>
              </a:rPr>
              <a:t>) di bawahnya.</a:t>
            </a:r>
          </a:p>
          <a:p>
            <a:r>
              <a:rPr lang="en-US" altLang="en-US" sz="2600" i="1">
                <a:latin typeface="Calibri" panose="020F0502020204030204" pitchFamily="34" charset="0"/>
              </a:rPr>
              <a:t>Child</a:t>
            </a:r>
            <a:r>
              <a:rPr lang="en-US" altLang="en-US" sz="2600">
                <a:latin typeface="Calibri" panose="020F0502020204030204" pitchFamily="34" charset="0"/>
              </a:rPr>
              <a:t> (anak) yaitu sebuah simpul yang memiliki lintasan ke simpul lain dengan tingktan (level) di atasnya.</a:t>
            </a:r>
          </a:p>
          <a:p>
            <a:endParaRPr lang="en-US" altLang="en-US" sz="3200">
              <a:latin typeface="Calibri" panose="020F0502020204030204" pitchFamily="34" charset="0"/>
            </a:endParaRPr>
          </a:p>
          <a:p>
            <a:endParaRPr lang="en-US" altLang="en-US" sz="3200">
              <a:latin typeface="Calibri" panose="020F0502020204030204" pitchFamily="34" charset="0"/>
            </a:endParaRPr>
          </a:p>
          <a:p>
            <a:endParaRPr lang="en-US" altLang="en-US" sz="3200">
              <a:latin typeface="Calibri" panose="020F0502020204030204" pitchFamily="34" charset="0"/>
            </a:endParaRPr>
          </a:p>
          <a:p>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55F6C991-61CD-42D7-95C8-21C0EF1DAA38}"/>
              </a:ext>
            </a:extLst>
          </p:cNvPr>
          <p:cNvSpPr>
            <a:spLocks noGrp="1"/>
          </p:cNvSpPr>
          <p:nvPr>
            <p:ph type="title"/>
          </p:nvPr>
        </p:nvSpPr>
        <p:spPr/>
        <p:txBody>
          <a:bodyPr/>
          <a:lstStyle/>
          <a:p>
            <a:r>
              <a:rPr lang="en-US" altLang="en-US" b="1"/>
              <a:t>Pohon Huffman(2)</a:t>
            </a:r>
            <a:endParaRPr lang="en-US" altLang="en-US"/>
          </a:p>
        </p:txBody>
      </p:sp>
      <p:sp>
        <p:nvSpPr>
          <p:cNvPr id="22531" name="Content Placeholder 2">
            <a:extLst>
              <a:ext uri="{FF2B5EF4-FFF2-40B4-BE49-F238E27FC236}">
                <a16:creationId xmlns:a16="http://schemas.microsoft.com/office/drawing/2014/main" id="{3231C9D6-73B6-40E4-9783-30B4F20F8C46}"/>
              </a:ext>
            </a:extLst>
          </p:cNvPr>
          <p:cNvSpPr>
            <a:spLocks noGrp="1"/>
          </p:cNvSpPr>
          <p:nvPr>
            <p:ph idx="1"/>
          </p:nvPr>
        </p:nvSpPr>
        <p:spPr/>
        <p:txBody>
          <a:bodyPr/>
          <a:lstStyle/>
          <a:p>
            <a:pPr eaLnBrk="1" hangingPunct="1"/>
            <a:r>
              <a:rPr lang="en-US" altLang="en-US" sz="3200">
                <a:latin typeface="Calibri" panose="020F0502020204030204" pitchFamily="34" charset="0"/>
              </a:rPr>
              <a:t>Beradasarkan jumlah anak pohon huffman dikategorikan :</a:t>
            </a:r>
          </a:p>
          <a:p>
            <a:pPr lvl="1" eaLnBrk="1" hangingPunct="1"/>
            <a:r>
              <a:rPr lang="en-US" altLang="en-US" sz="3200">
                <a:latin typeface="Calibri" panose="020F0502020204030204" pitchFamily="34" charset="0"/>
              </a:rPr>
              <a:t>Uner : pohon dengan orang tua yang hanya memiliki satu anak</a:t>
            </a:r>
          </a:p>
          <a:p>
            <a:pPr lvl="1" eaLnBrk="1" hangingPunct="1"/>
            <a:r>
              <a:rPr lang="en-US" altLang="en-US" sz="3200">
                <a:latin typeface="Calibri" panose="020F0502020204030204" pitchFamily="34" charset="0"/>
              </a:rPr>
              <a:t>Biner : pohon dengan orang tua yang memiliki dua anak</a:t>
            </a:r>
          </a:p>
          <a:p>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A569F-7146-4E3A-9458-0F0F5D13ABEC}"/>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66609365-23E7-46A1-B021-2D5036AF4897}"/>
              </a:ext>
            </a:extLst>
          </p:cNvPr>
          <p:cNvSpPr>
            <a:spLocks noGrp="1"/>
          </p:cNvSpPr>
          <p:nvPr>
            <p:ph idx="1"/>
          </p:nvPr>
        </p:nvSpPr>
        <p:spPr/>
        <p:txBody>
          <a:bodyPr/>
          <a:lstStyle/>
          <a:p>
            <a:r>
              <a:rPr lang="en-US" dirty="0"/>
              <a:t>1.	</a:t>
            </a:r>
            <a:r>
              <a:rPr lang="en-US" dirty="0" err="1"/>
              <a:t>Prinsip</a:t>
            </a:r>
            <a:r>
              <a:rPr lang="en-US" dirty="0"/>
              <a:t> Dasar Dictionary Technique</a:t>
            </a:r>
          </a:p>
          <a:p>
            <a:r>
              <a:rPr lang="en-US" dirty="0"/>
              <a:t>2.	</a:t>
            </a:r>
            <a:r>
              <a:rPr lang="en-US" dirty="0" err="1"/>
              <a:t>Algoritma</a:t>
            </a:r>
            <a:r>
              <a:rPr lang="en-US" dirty="0"/>
              <a:t> LZW Coding</a:t>
            </a:r>
          </a:p>
          <a:p>
            <a:r>
              <a:rPr lang="en-US" dirty="0"/>
              <a:t>3.	</a:t>
            </a:r>
            <a:r>
              <a:rPr lang="en-US" dirty="0" err="1"/>
              <a:t>Algoritma</a:t>
            </a:r>
            <a:r>
              <a:rPr lang="en-US" dirty="0"/>
              <a:t> LZW Decoding</a:t>
            </a:r>
          </a:p>
          <a:p>
            <a:r>
              <a:rPr lang="en-US" dirty="0"/>
              <a:t>4.	Exception Condition pada LZW</a:t>
            </a:r>
          </a:p>
        </p:txBody>
      </p:sp>
    </p:spTree>
    <p:extLst>
      <p:ext uri="{BB962C8B-B14F-4D97-AF65-F5344CB8AC3E}">
        <p14:creationId xmlns:p14="http://schemas.microsoft.com/office/powerpoint/2010/main" val="11299217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A55CFBCF-1A0D-4F8F-9105-04DF81522206}"/>
              </a:ext>
            </a:extLst>
          </p:cNvPr>
          <p:cNvSpPr>
            <a:spLocks noGrp="1"/>
          </p:cNvSpPr>
          <p:nvPr>
            <p:ph type="title"/>
          </p:nvPr>
        </p:nvSpPr>
        <p:spPr/>
        <p:txBody>
          <a:bodyPr/>
          <a:lstStyle/>
          <a:p>
            <a:r>
              <a:rPr lang="en-US" altLang="en-US"/>
              <a:t>Algoritma Huffman</a:t>
            </a:r>
          </a:p>
        </p:txBody>
      </p:sp>
      <p:sp>
        <p:nvSpPr>
          <p:cNvPr id="23555" name="Content Placeholder 2">
            <a:extLst>
              <a:ext uri="{FF2B5EF4-FFF2-40B4-BE49-F238E27FC236}">
                <a16:creationId xmlns:a16="http://schemas.microsoft.com/office/drawing/2014/main" id="{68CDBC17-640A-4CA3-9BBE-7FF096A18E0F}"/>
              </a:ext>
            </a:extLst>
          </p:cNvPr>
          <p:cNvSpPr>
            <a:spLocks noGrp="1"/>
          </p:cNvSpPr>
          <p:nvPr>
            <p:ph idx="1"/>
          </p:nvPr>
        </p:nvSpPr>
        <p:spPr/>
        <p:txBody>
          <a:bodyPr/>
          <a:lstStyle/>
          <a:p>
            <a:pPr eaLnBrk="1" hangingPunct="1"/>
            <a:r>
              <a:rPr lang="en-US" altLang="en-US" sz="3200">
                <a:latin typeface="Calibri" panose="020F0502020204030204" pitchFamily="34" charset="0"/>
              </a:rPr>
              <a:t>Pengkodean dengan huffman coding menggunakan panjang bit yang bervariasi dalam pengkodean sebuah karakter.</a:t>
            </a:r>
          </a:p>
          <a:p>
            <a:pPr eaLnBrk="1" hangingPunct="1"/>
            <a:r>
              <a:rPr lang="en-US" altLang="en-US" sz="3200">
                <a:latin typeface="Calibri" panose="020F0502020204030204" pitchFamily="34" charset="0"/>
              </a:rPr>
              <a:t>Karakter dengan frekuensi kemunculan lebih besar memiliki panjang bit yang lebih pendek.</a:t>
            </a:r>
          </a:p>
          <a:p>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722D5715-C073-4C07-8951-64E57CB56DC4}"/>
              </a:ext>
            </a:extLst>
          </p:cNvPr>
          <p:cNvSpPr>
            <a:spLocks noGrp="1"/>
          </p:cNvSpPr>
          <p:nvPr>
            <p:ph type="title"/>
          </p:nvPr>
        </p:nvSpPr>
        <p:spPr/>
        <p:txBody>
          <a:bodyPr/>
          <a:lstStyle/>
          <a:p>
            <a:r>
              <a:rPr lang="en-US" altLang="en-US"/>
              <a:t>Langkah-langkah Algoritma Huffman </a:t>
            </a:r>
          </a:p>
        </p:txBody>
      </p:sp>
      <p:sp>
        <p:nvSpPr>
          <p:cNvPr id="3" name="Content Placeholder 2">
            <a:extLst>
              <a:ext uri="{FF2B5EF4-FFF2-40B4-BE49-F238E27FC236}">
                <a16:creationId xmlns:a16="http://schemas.microsoft.com/office/drawing/2014/main" id="{481BBD31-E95A-4CAD-9835-1707834DBC2A}"/>
              </a:ext>
            </a:extLst>
          </p:cNvPr>
          <p:cNvSpPr>
            <a:spLocks noGrp="1"/>
          </p:cNvSpPr>
          <p:nvPr>
            <p:ph idx="1"/>
          </p:nvPr>
        </p:nvSpPr>
        <p:spPr/>
        <p:txBody>
          <a:bodyPr/>
          <a:lstStyle/>
          <a:p>
            <a:pPr marL="514350" indent="-514350">
              <a:spcBef>
                <a:spcPts val="0"/>
              </a:spcBef>
              <a:buFont typeface="+mj-lt"/>
              <a:buAutoNum type="arabicPeriod"/>
              <a:defRPr/>
            </a:pPr>
            <a:r>
              <a:rPr lang="en-US" sz="3200" dirty="0" err="1">
                <a:latin typeface="Calibri" pitchFamily="34" charset="0"/>
              </a:rPr>
              <a:t>Hitung</a:t>
            </a:r>
            <a:r>
              <a:rPr lang="en-US" sz="3200" dirty="0">
                <a:latin typeface="Calibri" pitchFamily="34" charset="0"/>
              </a:rPr>
              <a:t> </a:t>
            </a:r>
            <a:r>
              <a:rPr lang="en-US" sz="3200" dirty="0" err="1">
                <a:latin typeface="Calibri" pitchFamily="34" charset="0"/>
              </a:rPr>
              <a:t>statistik</a:t>
            </a:r>
            <a:r>
              <a:rPr lang="en-US" sz="3200" dirty="0">
                <a:latin typeface="Calibri" pitchFamily="34" charset="0"/>
              </a:rPr>
              <a:t> (</a:t>
            </a:r>
            <a:r>
              <a:rPr lang="en-US" sz="3200" dirty="0" err="1">
                <a:latin typeface="Calibri" pitchFamily="34" charset="0"/>
              </a:rPr>
              <a:t>frekuensi</a:t>
            </a:r>
            <a:r>
              <a:rPr lang="en-US" sz="3200" dirty="0">
                <a:latin typeface="Calibri" pitchFamily="34" charset="0"/>
              </a:rPr>
              <a:t>) </a:t>
            </a:r>
            <a:r>
              <a:rPr lang="en-US" sz="3200" dirty="0" err="1">
                <a:latin typeface="Calibri" pitchFamily="34" charset="0"/>
              </a:rPr>
              <a:t>jumlah</a:t>
            </a:r>
            <a:r>
              <a:rPr lang="en-US" sz="3200" dirty="0">
                <a:latin typeface="Calibri" pitchFamily="34" charset="0"/>
              </a:rPr>
              <a:t> </a:t>
            </a:r>
            <a:r>
              <a:rPr lang="en-US" sz="3200" dirty="0" err="1">
                <a:latin typeface="Calibri" pitchFamily="34" charset="0"/>
              </a:rPr>
              <a:t>kemunculan</a:t>
            </a:r>
            <a:r>
              <a:rPr lang="en-US" sz="3200" dirty="0">
                <a:latin typeface="Calibri" pitchFamily="34" charset="0"/>
              </a:rPr>
              <a:t> </a:t>
            </a:r>
            <a:r>
              <a:rPr lang="en-US" sz="3200" dirty="0" err="1">
                <a:latin typeface="Calibri" pitchFamily="34" charset="0"/>
              </a:rPr>
              <a:t>masing-masing</a:t>
            </a:r>
            <a:r>
              <a:rPr lang="en-US" sz="3200" dirty="0">
                <a:latin typeface="Calibri" pitchFamily="34" charset="0"/>
              </a:rPr>
              <a:t> </a:t>
            </a:r>
            <a:r>
              <a:rPr lang="en-US" sz="3200" dirty="0" err="1">
                <a:latin typeface="Calibri" pitchFamily="34" charset="0"/>
              </a:rPr>
              <a:t>simbol</a:t>
            </a:r>
            <a:r>
              <a:rPr lang="en-US" sz="3200" dirty="0">
                <a:latin typeface="Calibri" pitchFamily="34" charset="0"/>
              </a:rPr>
              <a:t>.</a:t>
            </a:r>
          </a:p>
          <a:p>
            <a:pPr marL="514350" indent="-514350">
              <a:spcBef>
                <a:spcPts val="0"/>
              </a:spcBef>
              <a:buFont typeface="+mj-lt"/>
              <a:buAutoNum type="arabicPeriod"/>
              <a:defRPr/>
            </a:pPr>
            <a:r>
              <a:rPr lang="en-US" sz="3200" dirty="0" err="1">
                <a:latin typeface="Calibri" pitchFamily="34" charset="0"/>
              </a:rPr>
              <a:t>Simpan</a:t>
            </a:r>
            <a:r>
              <a:rPr lang="en-US" sz="3200" dirty="0">
                <a:latin typeface="Calibri" pitchFamily="34" charset="0"/>
              </a:rPr>
              <a:t> </a:t>
            </a:r>
            <a:r>
              <a:rPr lang="en-US" sz="3200" dirty="0" err="1">
                <a:latin typeface="Calibri" pitchFamily="34" charset="0"/>
              </a:rPr>
              <a:t>hasil</a:t>
            </a:r>
            <a:r>
              <a:rPr lang="en-US" sz="3200" dirty="0">
                <a:latin typeface="Calibri" pitchFamily="34" charset="0"/>
              </a:rPr>
              <a:t> </a:t>
            </a:r>
            <a:r>
              <a:rPr lang="en-US" sz="3200" dirty="0" err="1">
                <a:latin typeface="Calibri" pitchFamily="34" charset="0"/>
              </a:rPr>
              <a:t>informasi</a:t>
            </a:r>
            <a:r>
              <a:rPr lang="en-US" sz="3200" dirty="0">
                <a:latin typeface="Calibri" pitchFamily="34" charset="0"/>
              </a:rPr>
              <a:t> </a:t>
            </a:r>
            <a:r>
              <a:rPr lang="en-US" sz="3200" dirty="0" err="1">
                <a:latin typeface="Calibri" pitchFamily="34" charset="0"/>
              </a:rPr>
              <a:t>bobot</a:t>
            </a:r>
            <a:r>
              <a:rPr lang="en-US" sz="3200" dirty="0">
                <a:latin typeface="Calibri" pitchFamily="34" charset="0"/>
              </a:rPr>
              <a:t> </a:t>
            </a:r>
            <a:r>
              <a:rPr lang="en-US" sz="3200" dirty="0" err="1">
                <a:latin typeface="Calibri" pitchFamily="34" charset="0"/>
              </a:rPr>
              <a:t>masing-masing</a:t>
            </a:r>
            <a:r>
              <a:rPr lang="en-US" sz="3200" dirty="0">
                <a:latin typeface="Calibri" pitchFamily="34" charset="0"/>
              </a:rPr>
              <a:t> </a:t>
            </a:r>
            <a:r>
              <a:rPr lang="en-US" sz="3200" dirty="0" err="1">
                <a:latin typeface="Calibri" pitchFamily="34" charset="0"/>
              </a:rPr>
              <a:t>simbol</a:t>
            </a:r>
            <a:r>
              <a:rPr lang="en-US" sz="3200" dirty="0">
                <a:latin typeface="Calibri" pitchFamily="34" charset="0"/>
              </a:rPr>
              <a:t>.</a:t>
            </a:r>
          </a:p>
          <a:p>
            <a:pPr marL="514350" indent="-514350">
              <a:spcBef>
                <a:spcPts val="0"/>
              </a:spcBef>
              <a:buFont typeface="+mj-lt"/>
              <a:buAutoNum type="arabicPeriod"/>
              <a:defRPr/>
            </a:pPr>
            <a:r>
              <a:rPr lang="en-US" sz="3200" dirty="0" err="1">
                <a:latin typeface="Calibri" pitchFamily="34" charset="0"/>
              </a:rPr>
              <a:t>Membangun</a:t>
            </a:r>
            <a:r>
              <a:rPr lang="en-US" sz="3200" dirty="0">
                <a:latin typeface="Calibri" pitchFamily="34" charset="0"/>
              </a:rPr>
              <a:t> </a:t>
            </a:r>
            <a:r>
              <a:rPr lang="en-US" sz="3200" dirty="0" err="1">
                <a:latin typeface="Calibri" pitchFamily="34" charset="0"/>
              </a:rPr>
              <a:t>pohon</a:t>
            </a:r>
            <a:r>
              <a:rPr lang="en-US" sz="3200" dirty="0">
                <a:latin typeface="Calibri" pitchFamily="34" charset="0"/>
              </a:rPr>
              <a:t> </a:t>
            </a:r>
            <a:r>
              <a:rPr lang="en-US" sz="3200" dirty="0" err="1">
                <a:latin typeface="Calibri" pitchFamily="34" charset="0"/>
              </a:rPr>
              <a:t>huffman</a:t>
            </a:r>
            <a:r>
              <a:rPr lang="en-US" sz="3200" dirty="0">
                <a:latin typeface="Calibri" pitchFamily="34" charset="0"/>
              </a:rPr>
              <a:t> </a:t>
            </a:r>
            <a:r>
              <a:rPr lang="en-US" sz="3200" dirty="0" err="1">
                <a:latin typeface="Calibri" pitchFamily="34" charset="0"/>
              </a:rPr>
              <a:t>berdasarkan</a:t>
            </a:r>
            <a:r>
              <a:rPr lang="en-US" sz="3200" dirty="0">
                <a:latin typeface="Calibri" pitchFamily="34" charset="0"/>
              </a:rPr>
              <a:t> </a:t>
            </a:r>
            <a:r>
              <a:rPr lang="en-US" sz="3200" dirty="0" err="1">
                <a:latin typeface="Calibri" pitchFamily="34" charset="0"/>
              </a:rPr>
              <a:t>larik</a:t>
            </a:r>
            <a:r>
              <a:rPr lang="en-US" sz="3200" dirty="0">
                <a:latin typeface="Calibri" pitchFamily="34" charset="0"/>
              </a:rPr>
              <a:t> </a:t>
            </a:r>
            <a:r>
              <a:rPr lang="en-US" sz="3200" dirty="0" err="1">
                <a:latin typeface="Calibri" pitchFamily="34" charset="0"/>
              </a:rPr>
              <a:t>bobot</a:t>
            </a:r>
            <a:r>
              <a:rPr lang="en-US" sz="3200" dirty="0">
                <a:latin typeface="Calibri" pitchFamily="34" charset="0"/>
              </a:rPr>
              <a:t> </a:t>
            </a:r>
            <a:r>
              <a:rPr lang="en-US" sz="3200" dirty="0" err="1">
                <a:latin typeface="Calibri" pitchFamily="34" charset="0"/>
              </a:rPr>
              <a:t>dari</a:t>
            </a:r>
            <a:r>
              <a:rPr lang="en-US" sz="3200" dirty="0">
                <a:latin typeface="Calibri" pitchFamily="34" charset="0"/>
              </a:rPr>
              <a:t> </a:t>
            </a:r>
            <a:r>
              <a:rPr lang="en-US" sz="3200" dirty="0" err="1">
                <a:latin typeface="Calibri" pitchFamily="34" charset="0"/>
              </a:rPr>
              <a:t>masing-masing</a:t>
            </a:r>
            <a:r>
              <a:rPr lang="en-US" sz="3200" dirty="0">
                <a:latin typeface="Calibri" pitchFamily="34" charset="0"/>
              </a:rPr>
              <a:t> </a:t>
            </a:r>
            <a:r>
              <a:rPr lang="en-US" sz="3200" dirty="0" err="1">
                <a:latin typeface="Calibri" pitchFamily="34" charset="0"/>
              </a:rPr>
              <a:t>simbol</a:t>
            </a:r>
            <a:r>
              <a:rPr lang="en-US" sz="3200" dirty="0">
                <a:latin typeface="Calibri" pitchFamily="34" charset="0"/>
              </a:rPr>
              <a:t>.</a:t>
            </a:r>
          </a:p>
          <a:p>
            <a:pPr marL="514350" indent="-514350">
              <a:spcBef>
                <a:spcPts val="0"/>
              </a:spcBef>
              <a:buFont typeface="+mj-lt"/>
              <a:buAutoNum type="arabicPeriod"/>
              <a:defRPr/>
            </a:pPr>
            <a:r>
              <a:rPr lang="en-US" sz="3200" dirty="0" err="1">
                <a:latin typeface="Calibri" pitchFamily="34" charset="0"/>
              </a:rPr>
              <a:t>Konversi</a:t>
            </a:r>
            <a:r>
              <a:rPr lang="en-US" sz="3200" dirty="0">
                <a:latin typeface="Calibri" pitchFamily="34" charset="0"/>
              </a:rPr>
              <a:t> </a:t>
            </a:r>
            <a:r>
              <a:rPr lang="en-US" sz="3200" dirty="0" err="1">
                <a:latin typeface="Calibri" pitchFamily="34" charset="0"/>
              </a:rPr>
              <a:t>pohon</a:t>
            </a:r>
            <a:r>
              <a:rPr lang="en-US" sz="3200" dirty="0">
                <a:latin typeface="Calibri" pitchFamily="34" charset="0"/>
              </a:rPr>
              <a:t> </a:t>
            </a:r>
            <a:r>
              <a:rPr lang="en-US" sz="3200" dirty="0" err="1">
                <a:latin typeface="Calibri" pitchFamily="34" charset="0"/>
              </a:rPr>
              <a:t>huffman</a:t>
            </a:r>
            <a:r>
              <a:rPr lang="en-US" sz="3200" dirty="0">
                <a:latin typeface="Calibri" pitchFamily="34" charset="0"/>
              </a:rPr>
              <a:t> </a:t>
            </a:r>
            <a:r>
              <a:rPr lang="en-US" sz="3200" dirty="0" err="1">
                <a:latin typeface="Calibri" pitchFamily="34" charset="0"/>
              </a:rPr>
              <a:t>menjadi</a:t>
            </a:r>
            <a:r>
              <a:rPr lang="en-US" sz="3200" dirty="0">
                <a:latin typeface="Calibri" pitchFamily="34" charset="0"/>
              </a:rPr>
              <a:t> </a:t>
            </a:r>
            <a:r>
              <a:rPr lang="en-US" sz="3200" dirty="0" err="1">
                <a:latin typeface="Calibri" pitchFamily="34" charset="0"/>
              </a:rPr>
              <a:t>kode</a:t>
            </a:r>
            <a:r>
              <a:rPr lang="en-US" sz="3200" dirty="0">
                <a:latin typeface="Calibri" pitchFamily="34" charset="0"/>
              </a:rPr>
              <a:t> </a:t>
            </a:r>
            <a:r>
              <a:rPr lang="en-US" sz="3200" dirty="0" err="1">
                <a:latin typeface="Calibri" pitchFamily="34" charset="0"/>
              </a:rPr>
              <a:t>spesifik</a:t>
            </a:r>
            <a:r>
              <a:rPr lang="en-US" sz="3200" dirty="0">
                <a:latin typeface="Calibri" pitchFamily="34" charset="0"/>
              </a:rPr>
              <a:t> </a:t>
            </a:r>
            <a:r>
              <a:rPr lang="en-US" sz="3200" dirty="0" err="1">
                <a:latin typeface="Calibri" pitchFamily="34" charset="0"/>
              </a:rPr>
              <a:t>untuk</a:t>
            </a:r>
            <a:r>
              <a:rPr lang="en-US" sz="3200" dirty="0">
                <a:latin typeface="Calibri" pitchFamily="34" charset="0"/>
              </a:rPr>
              <a:t> </a:t>
            </a:r>
            <a:r>
              <a:rPr lang="en-US" sz="3200" dirty="0" err="1">
                <a:latin typeface="Calibri" pitchFamily="34" charset="0"/>
              </a:rPr>
              <a:t>tiap</a:t>
            </a:r>
            <a:r>
              <a:rPr lang="en-US" sz="3200" dirty="0">
                <a:latin typeface="Calibri" pitchFamily="34" charset="0"/>
              </a:rPr>
              <a:t> </a:t>
            </a:r>
            <a:r>
              <a:rPr lang="en-US" sz="3200" dirty="0" err="1">
                <a:latin typeface="Calibri" pitchFamily="34" charset="0"/>
              </a:rPr>
              <a:t>simbol</a:t>
            </a:r>
            <a:r>
              <a:rPr lang="en-US" sz="3200" dirty="0">
                <a:latin typeface="Calibri" pitchFamily="34" charset="0"/>
              </a:rPr>
              <a:t>.</a:t>
            </a:r>
          </a:p>
          <a:p>
            <a:pPr>
              <a:defRPr/>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8050F9CD-0778-45AA-90CE-64CB9CDA1299}"/>
              </a:ext>
            </a:extLst>
          </p:cNvPr>
          <p:cNvSpPr>
            <a:spLocks noGrp="1"/>
          </p:cNvSpPr>
          <p:nvPr>
            <p:ph type="title"/>
          </p:nvPr>
        </p:nvSpPr>
        <p:spPr/>
        <p:txBody>
          <a:bodyPr/>
          <a:lstStyle/>
          <a:p>
            <a:r>
              <a:rPr lang="en-US" altLang="en-US"/>
              <a:t>Contoh</a:t>
            </a:r>
          </a:p>
        </p:txBody>
      </p:sp>
      <p:sp>
        <p:nvSpPr>
          <p:cNvPr id="25603" name="Content Placeholder 2">
            <a:extLst>
              <a:ext uri="{FF2B5EF4-FFF2-40B4-BE49-F238E27FC236}">
                <a16:creationId xmlns:a16="http://schemas.microsoft.com/office/drawing/2014/main" id="{7115F94C-6F61-4C3F-A6DF-4A632123B343}"/>
              </a:ext>
            </a:extLst>
          </p:cNvPr>
          <p:cNvSpPr>
            <a:spLocks noGrp="1"/>
          </p:cNvSpPr>
          <p:nvPr>
            <p:ph idx="1"/>
          </p:nvPr>
        </p:nvSpPr>
        <p:spPr>
          <a:xfrm>
            <a:off x="2286000" y="1905001"/>
            <a:ext cx="7696200" cy="4398963"/>
          </a:xfrm>
        </p:spPr>
        <p:txBody>
          <a:bodyPr>
            <a:normAutofit lnSpcReduction="10000"/>
          </a:bodyPr>
          <a:lstStyle/>
          <a:p>
            <a:pPr eaLnBrk="1" hangingPunct="1">
              <a:lnSpc>
                <a:spcPct val="80000"/>
              </a:lnSpc>
            </a:pPr>
            <a:r>
              <a:rPr lang="en-US" altLang="en-US" sz="2400">
                <a:latin typeface="Calibri" panose="020F0502020204030204" pitchFamily="34" charset="0"/>
              </a:rPr>
              <a:t>Berikut ini adalah sebuah contoh cara pengkodean sebuah string. Misalkan kita akan mengkodekan sebuah string “AABCABC”.</a:t>
            </a:r>
          </a:p>
          <a:p>
            <a:pPr eaLnBrk="1" hangingPunct="1">
              <a:lnSpc>
                <a:spcPct val="80000"/>
              </a:lnSpc>
            </a:pPr>
            <a:r>
              <a:rPr lang="en-US" altLang="en-US" sz="2400">
                <a:latin typeface="Calibri" panose="020F0502020204030204" pitchFamily="34" charset="0"/>
              </a:rPr>
              <a:t>Dalam kode ASCII string 7 huruf “AABCABC” membutuhkan representasi 7 × 8 bit = 56 bit (7 byte), dengan rincian sebagai berikut:</a:t>
            </a:r>
          </a:p>
          <a:p>
            <a:pPr lvl="1" eaLnBrk="1" hangingPunct="1">
              <a:lnSpc>
                <a:spcPct val="80000"/>
              </a:lnSpc>
            </a:pPr>
            <a:r>
              <a:rPr lang="en-US" altLang="en-US">
                <a:latin typeface="Calibri" panose="020F0502020204030204" pitchFamily="34" charset="0"/>
              </a:rPr>
              <a:t>A  = 01000001</a:t>
            </a:r>
          </a:p>
          <a:p>
            <a:pPr lvl="1" eaLnBrk="1" hangingPunct="1">
              <a:lnSpc>
                <a:spcPct val="80000"/>
              </a:lnSpc>
            </a:pPr>
            <a:r>
              <a:rPr lang="en-US" altLang="en-US">
                <a:latin typeface="Calibri" panose="020F0502020204030204" pitchFamily="34" charset="0"/>
              </a:rPr>
              <a:t>A  = 01000001</a:t>
            </a:r>
          </a:p>
          <a:p>
            <a:pPr lvl="1" eaLnBrk="1" hangingPunct="1">
              <a:lnSpc>
                <a:spcPct val="80000"/>
              </a:lnSpc>
            </a:pPr>
            <a:r>
              <a:rPr lang="en-US" altLang="en-US">
                <a:latin typeface="Calibri" panose="020F0502020204030204" pitchFamily="34" charset="0"/>
              </a:rPr>
              <a:t>B  = 01000010</a:t>
            </a:r>
          </a:p>
          <a:p>
            <a:pPr lvl="1" eaLnBrk="1" hangingPunct="1">
              <a:lnSpc>
                <a:spcPct val="80000"/>
              </a:lnSpc>
            </a:pPr>
            <a:r>
              <a:rPr lang="en-US" altLang="en-US">
                <a:latin typeface="Calibri" panose="020F0502020204030204" pitchFamily="34" charset="0"/>
              </a:rPr>
              <a:t>C  = 01000011</a:t>
            </a:r>
          </a:p>
          <a:p>
            <a:pPr lvl="1" eaLnBrk="1" hangingPunct="1">
              <a:lnSpc>
                <a:spcPct val="80000"/>
              </a:lnSpc>
            </a:pPr>
            <a:r>
              <a:rPr lang="en-US" altLang="en-US">
                <a:latin typeface="Calibri" panose="020F0502020204030204" pitchFamily="34" charset="0"/>
              </a:rPr>
              <a:t>A  = 01000001</a:t>
            </a:r>
          </a:p>
          <a:p>
            <a:pPr lvl="1" eaLnBrk="1" hangingPunct="1">
              <a:lnSpc>
                <a:spcPct val="80000"/>
              </a:lnSpc>
            </a:pPr>
            <a:r>
              <a:rPr lang="en-US" altLang="en-US">
                <a:latin typeface="Calibri" panose="020F0502020204030204" pitchFamily="34" charset="0"/>
              </a:rPr>
              <a:t>B  = 01000010</a:t>
            </a:r>
          </a:p>
          <a:p>
            <a:pPr lvl="1" eaLnBrk="1" hangingPunct="1">
              <a:lnSpc>
                <a:spcPct val="80000"/>
              </a:lnSpc>
            </a:pPr>
            <a:r>
              <a:rPr lang="en-US" altLang="en-US">
                <a:latin typeface="Calibri" panose="020F0502020204030204" pitchFamily="34" charset="0"/>
              </a:rPr>
              <a:t>C  = 01000011</a:t>
            </a:r>
          </a:p>
          <a:p>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153DE7DE-39FA-4700-8524-E2810AE44AAF}"/>
              </a:ext>
            </a:extLst>
          </p:cNvPr>
          <p:cNvSpPr>
            <a:spLocks noGrp="1"/>
          </p:cNvSpPr>
          <p:nvPr>
            <p:ph type="title"/>
          </p:nvPr>
        </p:nvSpPr>
        <p:spPr/>
        <p:txBody>
          <a:bodyPr/>
          <a:lstStyle/>
          <a:p>
            <a:r>
              <a:rPr lang="en-US" altLang="en-US"/>
              <a:t>Pemecahan Masalah</a:t>
            </a:r>
          </a:p>
        </p:txBody>
      </p:sp>
      <p:sp>
        <p:nvSpPr>
          <p:cNvPr id="26627" name="Content Placeholder 2">
            <a:extLst>
              <a:ext uri="{FF2B5EF4-FFF2-40B4-BE49-F238E27FC236}">
                <a16:creationId xmlns:a16="http://schemas.microsoft.com/office/drawing/2014/main" id="{0CE6E5C7-43EE-4037-9C70-467E7C30FB11}"/>
              </a:ext>
            </a:extLst>
          </p:cNvPr>
          <p:cNvSpPr>
            <a:spLocks noGrp="1"/>
          </p:cNvSpPr>
          <p:nvPr>
            <p:ph idx="1"/>
          </p:nvPr>
        </p:nvSpPr>
        <p:spPr/>
        <p:txBody>
          <a:bodyPr/>
          <a:lstStyle/>
          <a:p>
            <a:pPr algn="just" eaLnBrk="1" hangingPunct="1"/>
            <a:r>
              <a:rPr lang="en-US" altLang="en-US">
                <a:latin typeface="Calibri" panose="020F0502020204030204" pitchFamily="34" charset="0"/>
              </a:rPr>
              <a:t>Berdasarkan algoritma yang telah disebutkan sebelumnya, maka kita pertama kali akan menghitung frekuensi kemunculan dari setiap karakater.</a:t>
            </a:r>
          </a:p>
          <a:p>
            <a:pPr algn="just" eaLnBrk="1" hangingPunct="1"/>
            <a:r>
              <a:rPr lang="en-US" altLang="en-US">
                <a:latin typeface="Calibri" panose="020F0502020204030204" pitchFamily="34" charset="0"/>
              </a:rPr>
              <a:t>String: AABCABC</a:t>
            </a:r>
          </a:p>
          <a:p>
            <a:endParaRPr lang="en-US" altLang="en-US"/>
          </a:p>
        </p:txBody>
      </p:sp>
      <p:graphicFrame>
        <p:nvGraphicFramePr>
          <p:cNvPr id="4" name="Table 3">
            <a:extLst>
              <a:ext uri="{FF2B5EF4-FFF2-40B4-BE49-F238E27FC236}">
                <a16:creationId xmlns:a16="http://schemas.microsoft.com/office/drawing/2014/main" id="{2588D612-7838-4DBA-9CAE-D17C7ABAE925}"/>
              </a:ext>
            </a:extLst>
          </p:cNvPr>
          <p:cNvGraphicFramePr>
            <a:graphicFrameLocks noGrp="1"/>
          </p:cNvGraphicFramePr>
          <p:nvPr/>
        </p:nvGraphicFramePr>
        <p:xfrm>
          <a:off x="4433889" y="4252914"/>
          <a:ext cx="4987925" cy="1889125"/>
        </p:xfrm>
        <a:graphic>
          <a:graphicData uri="http://schemas.openxmlformats.org/drawingml/2006/table">
            <a:tbl>
              <a:tblPr/>
              <a:tblGrid>
                <a:gridCol w="2493963">
                  <a:extLst>
                    <a:ext uri="{9D8B030D-6E8A-4147-A177-3AD203B41FA5}">
                      <a16:colId xmlns:a16="http://schemas.microsoft.com/office/drawing/2014/main" val="20000"/>
                    </a:ext>
                  </a:extLst>
                </a:gridCol>
                <a:gridCol w="2493963">
                  <a:extLst>
                    <a:ext uri="{9D8B030D-6E8A-4147-A177-3AD203B41FA5}">
                      <a16:colId xmlns:a16="http://schemas.microsoft.com/office/drawing/2014/main" val="20001"/>
                    </a:ext>
                  </a:extLst>
                </a:gridCol>
              </a:tblGrid>
              <a:tr h="51798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err="1">
                          <a:ln>
                            <a:noFill/>
                          </a:ln>
                          <a:solidFill>
                            <a:srgbClr val="FFFFFF"/>
                          </a:solidFill>
                          <a:effectLst/>
                          <a:latin typeface="Calibri" pitchFamily="-65" charset="0"/>
                          <a:ea typeface="ＭＳ Ｐゴシック" pitchFamily="-65" charset="-128"/>
                        </a:rPr>
                        <a:t>Simbol</a:t>
                      </a:r>
                      <a:endParaRPr kumimoji="0" lang="en-US" sz="2800" b="1" i="0" u="none" strike="noStrike" cap="none" normalizeH="0" baseline="0" dirty="0">
                        <a:ln>
                          <a:noFill/>
                        </a:ln>
                        <a:solidFill>
                          <a:srgbClr val="FFFFFF"/>
                        </a:solidFill>
                        <a:effectLst/>
                        <a:latin typeface="Calibri" pitchFamily="-65" charset="0"/>
                        <a:ea typeface="ＭＳ Ｐゴシック" pitchFamily="-65" charset="-128"/>
                      </a:endParaRPr>
                    </a:p>
                  </a:txBody>
                  <a:tcPr marL="91445" marR="91445" marT="45705" marB="45705" horzOverflow="overflow">
                    <a:lnL>
                      <a:noFill/>
                    </a:lnL>
                    <a:lnR>
                      <a:noFill/>
                    </a:lnR>
                    <a:lnT>
                      <a:noFill/>
                    </a:lnT>
                    <a:lnB>
                      <a:noFill/>
                    </a:lnB>
                    <a:lnTlToBr>
                      <a:noFill/>
                    </a:lnTlToBr>
                    <a:lnBlToTr>
                      <a:noFill/>
                    </a:lnBlToTr>
                    <a:solidFill>
                      <a:schemeClr val="tx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err="1">
                          <a:ln>
                            <a:noFill/>
                          </a:ln>
                          <a:solidFill>
                            <a:srgbClr val="FFFFFF"/>
                          </a:solidFill>
                          <a:effectLst/>
                          <a:latin typeface="Calibri" pitchFamily="-65" charset="0"/>
                          <a:ea typeface="ＭＳ Ｐゴシック" pitchFamily="-65" charset="-128"/>
                        </a:rPr>
                        <a:t>Frekuensi</a:t>
                      </a:r>
                      <a:endParaRPr kumimoji="0" lang="en-US" sz="2800" b="1" i="0" u="none" strike="noStrike" cap="none" normalizeH="0" baseline="0" dirty="0">
                        <a:ln>
                          <a:noFill/>
                        </a:ln>
                        <a:solidFill>
                          <a:srgbClr val="FFFFFF"/>
                        </a:solidFill>
                        <a:effectLst/>
                        <a:latin typeface="Calibri" pitchFamily="-65" charset="0"/>
                        <a:ea typeface="ＭＳ Ｐゴシック" pitchFamily="-65" charset="-128"/>
                      </a:endParaRPr>
                    </a:p>
                  </a:txBody>
                  <a:tcPr marL="91445" marR="91445" marT="45705" marB="45705" horzOverflow="overflow">
                    <a:lnL>
                      <a:noFill/>
                    </a:lnL>
                    <a:lnR>
                      <a:noFill/>
                    </a:lnR>
                    <a:lnT>
                      <a:noFill/>
                    </a:lnT>
                    <a:lnB>
                      <a:noFill/>
                    </a:lnB>
                    <a:lnTlToBr>
                      <a:noFill/>
                    </a:lnTlToBr>
                    <a:lnBlToTr>
                      <a:noFill/>
                    </a:lnBlToTr>
                    <a:solidFill>
                      <a:schemeClr val="tx1"/>
                    </a:solidFill>
                  </a:tcPr>
                </a:tc>
                <a:extLst>
                  <a:ext uri="{0D108BD9-81ED-4DB2-BD59-A6C34878D82A}">
                    <a16:rowId xmlns:a16="http://schemas.microsoft.com/office/drawing/2014/main" val="10000"/>
                  </a:ext>
                </a:extLst>
              </a:tr>
              <a:tr h="45704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rgbClr val="000000"/>
                          </a:solidFill>
                          <a:effectLst/>
                          <a:latin typeface="Calibri" pitchFamily="-65" charset="0"/>
                          <a:ea typeface="ＭＳ Ｐゴシック" pitchFamily="-65" charset="-128"/>
                        </a:rPr>
                        <a:t>A</a:t>
                      </a:r>
                    </a:p>
                  </a:txBody>
                  <a:tcPr marL="91445" marR="91445" marT="45705" marB="45705" horzOverflow="overflow">
                    <a:lnL>
                      <a:noFill/>
                    </a:lnL>
                    <a:lnR>
                      <a:noFill/>
                    </a:lnR>
                    <a:lnT>
                      <a:noFill/>
                    </a:lnT>
                    <a:lnB>
                      <a:noFill/>
                    </a:lnB>
                    <a:lnTlToBr>
                      <a:noFill/>
                    </a:lnTlToBr>
                    <a:lnBlToTr>
                      <a:noFill/>
                    </a:lnBlToTr>
                    <a:solidFill>
                      <a:srgbClr val="CBCBCB"/>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a:ln>
                            <a:noFill/>
                          </a:ln>
                          <a:solidFill>
                            <a:srgbClr val="000000"/>
                          </a:solidFill>
                          <a:effectLst/>
                          <a:latin typeface="Calibri" pitchFamily="-65" charset="0"/>
                          <a:ea typeface="ＭＳ Ｐゴシック" pitchFamily="-65" charset="-128"/>
                        </a:rPr>
                        <a:t>3</a:t>
                      </a:r>
                    </a:p>
                  </a:txBody>
                  <a:tcPr marL="91445" marR="91445" marT="45705" marB="45705" horzOverflow="overflow">
                    <a:lnL>
                      <a:noFill/>
                    </a:lnL>
                    <a:lnR>
                      <a:noFill/>
                    </a:lnR>
                    <a:lnT>
                      <a:noFill/>
                    </a:lnT>
                    <a:lnB>
                      <a:noFill/>
                    </a:lnB>
                    <a:lnTlToBr>
                      <a:noFill/>
                    </a:lnTlToBr>
                    <a:lnBlToTr>
                      <a:noFill/>
                    </a:lnBlToTr>
                    <a:solidFill>
                      <a:srgbClr val="CBCBCB"/>
                    </a:solidFill>
                  </a:tcPr>
                </a:tc>
                <a:extLst>
                  <a:ext uri="{0D108BD9-81ED-4DB2-BD59-A6C34878D82A}">
                    <a16:rowId xmlns:a16="http://schemas.microsoft.com/office/drawing/2014/main" val="10001"/>
                  </a:ext>
                </a:extLst>
              </a:tr>
              <a:tr h="45704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rgbClr val="000000"/>
                          </a:solidFill>
                          <a:effectLst/>
                          <a:latin typeface="Calibri" pitchFamily="-65" charset="0"/>
                          <a:ea typeface="ＭＳ Ｐゴシック" pitchFamily="-65" charset="-128"/>
                        </a:rPr>
                        <a:t>B</a:t>
                      </a:r>
                    </a:p>
                  </a:txBody>
                  <a:tcPr marL="91445" marR="91445" marT="45705" marB="45705" horzOverflow="overflow">
                    <a:lnL>
                      <a:noFill/>
                    </a:lnL>
                    <a:lnR>
                      <a:noFill/>
                    </a:lnR>
                    <a:lnT>
                      <a:noFill/>
                    </a:lnT>
                    <a:lnB>
                      <a:noFill/>
                    </a:lnB>
                    <a:lnTlToBr>
                      <a:noFill/>
                    </a:lnTlToBr>
                    <a:lnBlToTr>
                      <a:noFill/>
                    </a:lnBlToTr>
                    <a:solidFill>
                      <a:srgbClr val="E7E7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a:ln>
                            <a:noFill/>
                          </a:ln>
                          <a:solidFill>
                            <a:srgbClr val="000000"/>
                          </a:solidFill>
                          <a:effectLst/>
                          <a:latin typeface="Calibri" pitchFamily="-65" charset="0"/>
                          <a:ea typeface="ＭＳ Ｐゴシック" pitchFamily="-65" charset="-128"/>
                        </a:rPr>
                        <a:t>2</a:t>
                      </a:r>
                    </a:p>
                  </a:txBody>
                  <a:tcPr marL="91445" marR="91445" marT="45705" marB="45705" horzOverflow="overflow">
                    <a:lnL>
                      <a:noFill/>
                    </a:lnL>
                    <a:lnR>
                      <a:noFill/>
                    </a:lnR>
                    <a:lnT>
                      <a:noFill/>
                    </a:lnT>
                    <a:lnB>
                      <a:noFill/>
                    </a:lnB>
                    <a:lnTlToBr>
                      <a:noFill/>
                    </a:lnTlToBr>
                    <a:lnBlToTr>
                      <a:noFill/>
                    </a:lnBlToTr>
                    <a:solidFill>
                      <a:srgbClr val="E7E7E7"/>
                    </a:solidFill>
                  </a:tcPr>
                </a:tc>
                <a:extLst>
                  <a:ext uri="{0D108BD9-81ED-4DB2-BD59-A6C34878D82A}">
                    <a16:rowId xmlns:a16="http://schemas.microsoft.com/office/drawing/2014/main" val="10002"/>
                  </a:ext>
                </a:extLst>
              </a:tr>
              <a:tr h="45704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rgbClr val="000000"/>
                          </a:solidFill>
                          <a:effectLst/>
                          <a:latin typeface="Calibri" pitchFamily="-65" charset="0"/>
                          <a:ea typeface="ＭＳ Ｐゴシック" pitchFamily="-65" charset="-128"/>
                        </a:rPr>
                        <a:t>C</a:t>
                      </a:r>
                    </a:p>
                  </a:txBody>
                  <a:tcPr marL="91445" marR="91445" marT="45705" marB="45705" horzOverflow="overflow">
                    <a:lnL>
                      <a:noFill/>
                    </a:lnL>
                    <a:lnR>
                      <a:noFill/>
                    </a:lnR>
                    <a:lnT>
                      <a:noFill/>
                    </a:lnT>
                    <a:lnB>
                      <a:noFill/>
                    </a:lnB>
                    <a:lnTlToBr>
                      <a:noFill/>
                    </a:lnTlToBr>
                    <a:lnBlToTr>
                      <a:noFill/>
                    </a:lnBlToTr>
                    <a:solidFill>
                      <a:srgbClr val="CBCBCB"/>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dirty="0">
                          <a:ln>
                            <a:noFill/>
                          </a:ln>
                          <a:solidFill>
                            <a:srgbClr val="000000"/>
                          </a:solidFill>
                          <a:effectLst/>
                          <a:latin typeface="Calibri" pitchFamily="-65" charset="0"/>
                          <a:ea typeface="ＭＳ Ｐゴシック" pitchFamily="-65" charset="-128"/>
                        </a:rPr>
                        <a:t>2</a:t>
                      </a:r>
                    </a:p>
                  </a:txBody>
                  <a:tcPr marL="91445" marR="91445" marT="45705" marB="45705" horzOverflow="overflow">
                    <a:lnL>
                      <a:noFill/>
                    </a:lnL>
                    <a:lnR>
                      <a:noFill/>
                    </a:lnR>
                    <a:lnT>
                      <a:noFill/>
                    </a:lnT>
                    <a:lnB>
                      <a:noFill/>
                    </a:lnB>
                    <a:lnTlToBr>
                      <a:noFill/>
                    </a:lnTlToBr>
                    <a:lnBlToTr>
                      <a:noFill/>
                    </a:lnBlToTr>
                    <a:solidFill>
                      <a:srgbClr val="CBCBCB"/>
                    </a:solid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D20FA26D-CAA5-4E79-8918-0E7E72EF4F3E}"/>
              </a:ext>
            </a:extLst>
          </p:cNvPr>
          <p:cNvSpPr>
            <a:spLocks noGrp="1"/>
          </p:cNvSpPr>
          <p:nvPr>
            <p:ph type="title"/>
          </p:nvPr>
        </p:nvSpPr>
        <p:spPr/>
        <p:txBody>
          <a:bodyPr/>
          <a:lstStyle/>
          <a:p>
            <a:r>
              <a:rPr lang="en-US" altLang="en-US"/>
              <a:t>Pemecahan Masalah (2)</a:t>
            </a:r>
          </a:p>
        </p:txBody>
      </p:sp>
      <p:sp>
        <p:nvSpPr>
          <p:cNvPr id="27651" name="Content Placeholder 2">
            <a:extLst>
              <a:ext uri="{FF2B5EF4-FFF2-40B4-BE49-F238E27FC236}">
                <a16:creationId xmlns:a16="http://schemas.microsoft.com/office/drawing/2014/main" id="{36BDF592-BC6F-40F9-A4BC-162BD3F37859}"/>
              </a:ext>
            </a:extLst>
          </p:cNvPr>
          <p:cNvSpPr>
            <a:spLocks noGrp="1"/>
          </p:cNvSpPr>
          <p:nvPr>
            <p:ph idx="1"/>
          </p:nvPr>
        </p:nvSpPr>
        <p:spPr/>
        <p:txBody>
          <a:bodyPr/>
          <a:lstStyle/>
          <a:p>
            <a:r>
              <a:rPr lang="en-US" altLang="en-US" sz="3200">
                <a:latin typeface="Calibri" panose="020F0502020204030204" pitchFamily="34" charset="0"/>
              </a:rPr>
              <a:t>Berdasarkan tabel maka dapat disusun model pohon Huffman-nya:</a:t>
            </a:r>
          </a:p>
          <a:p>
            <a:endParaRPr lang="en-US" altLang="en-US"/>
          </a:p>
        </p:txBody>
      </p:sp>
      <p:pic>
        <p:nvPicPr>
          <p:cNvPr id="4" name="Picture 2">
            <a:extLst>
              <a:ext uri="{FF2B5EF4-FFF2-40B4-BE49-F238E27FC236}">
                <a16:creationId xmlns:a16="http://schemas.microsoft.com/office/drawing/2014/main" id="{C0430821-4B22-4893-B838-9ADD4FA0C9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64076" y="2978150"/>
            <a:ext cx="3413125"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AEC63-8372-4D9F-8890-9B33DBDA074C}"/>
              </a:ext>
            </a:extLst>
          </p:cNvPr>
          <p:cNvSpPr>
            <a:spLocks noGrp="1"/>
          </p:cNvSpPr>
          <p:nvPr>
            <p:ph type="title"/>
          </p:nvPr>
        </p:nvSpPr>
        <p:spPr/>
        <p:txBody>
          <a:bodyPr/>
          <a:lstStyle/>
          <a:p>
            <a:pPr>
              <a:defRPr/>
            </a:pPr>
            <a:r>
              <a:rPr lang="en-US" dirty="0" err="1"/>
              <a:t>Pemecahan</a:t>
            </a:r>
            <a:r>
              <a:rPr lang="en-US" dirty="0"/>
              <a:t> </a:t>
            </a:r>
            <a:r>
              <a:rPr lang="en-US" dirty="0" err="1"/>
              <a:t>Masalah</a:t>
            </a:r>
            <a:r>
              <a:rPr lang="en-US" dirty="0"/>
              <a:t> (3)</a:t>
            </a:r>
            <a:endParaRPr lang="en-US" dirty="0">
              <a:solidFill>
                <a:schemeClr val="accent1">
                  <a:satMod val="150000"/>
                </a:schemeClr>
              </a:solidFill>
            </a:endParaRPr>
          </a:p>
        </p:txBody>
      </p:sp>
      <p:sp>
        <p:nvSpPr>
          <p:cNvPr id="3" name="Content Placeholder 2">
            <a:extLst>
              <a:ext uri="{FF2B5EF4-FFF2-40B4-BE49-F238E27FC236}">
                <a16:creationId xmlns:a16="http://schemas.microsoft.com/office/drawing/2014/main" id="{66896357-6743-4018-8B08-0A39DCE3831D}"/>
              </a:ext>
            </a:extLst>
          </p:cNvPr>
          <p:cNvSpPr>
            <a:spLocks noGrp="1"/>
          </p:cNvSpPr>
          <p:nvPr>
            <p:ph idx="1"/>
          </p:nvPr>
        </p:nvSpPr>
        <p:spPr/>
        <p:txBody>
          <a:bodyPr/>
          <a:lstStyle/>
          <a:p>
            <a:pPr eaLnBrk="1" hangingPunct="1"/>
            <a:r>
              <a:rPr lang="en-US" altLang="en-US">
                <a:latin typeface="Calibri" panose="020F0502020204030204" pitchFamily="34" charset="0"/>
              </a:rPr>
              <a:t>Berdasarkan pohon Huffman yang ditunjukan pada hasil di atas maka dapat ditentukan kode huffman untuk masing-masing setiap simbol yang dalam string “AABCABC</a:t>
            </a:r>
            <a:r>
              <a:rPr lang="en-US" altLang="en-US" b="1"/>
              <a:t>”.</a:t>
            </a:r>
          </a:p>
          <a:p>
            <a:pPr eaLnBrk="1" hangingPunct="1"/>
            <a:endParaRPr lang="en-US" altLang="en-US"/>
          </a:p>
        </p:txBody>
      </p:sp>
      <p:pic>
        <p:nvPicPr>
          <p:cNvPr id="4" name="Picture 2">
            <a:extLst>
              <a:ext uri="{FF2B5EF4-FFF2-40B4-BE49-F238E27FC236}">
                <a16:creationId xmlns:a16="http://schemas.microsoft.com/office/drawing/2014/main" id="{00BE643D-DBFE-4DE1-AA92-3FEBD4CCAB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95726" y="3775076"/>
            <a:ext cx="4562475" cy="216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57CBDA5E-7A55-47B6-A889-99736AA741F8}"/>
              </a:ext>
            </a:extLst>
          </p:cNvPr>
          <p:cNvSpPr>
            <a:spLocks noGrp="1"/>
          </p:cNvSpPr>
          <p:nvPr>
            <p:ph type="title"/>
          </p:nvPr>
        </p:nvSpPr>
        <p:spPr/>
        <p:txBody>
          <a:bodyPr/>
          <a:lstStyle/>
          <a:p>
            <a:r>
              <a:rPr lang="en-US" altLang="en-US"/>
              <a:t>Hasil Kompresi</a:t>
            </a:r>
          </a:p>
        </p:txBody>
      </p:sp>
      <p:sp>
        <p:nvSpPr>
          <p:cNvPr id="29699" name="Content Placeholder 2">
            <a:extLst>
              <a:ext uri="{FF2B5EF4-FFF2-40B4-BE49-F238E27FC236}">
                <a16:creationId xmlns:a16="http://schemas.microsoft.com/office/drawing/2014/main" id="{395B6680-32DC-4062-8F1C-44D83AC6992A}"/>
              </a:ext>
            </a:extLst>
          </p:cNvPr>
          <p:cNvSpPr>
            <a:spLocks noGrp="1"/>
          </p:cNvSpPr>
          <p:nvPr>
            <p:ph idx="1"/>
          </p:nvPr>
        </p:nvSpPr>
        <p:spPr/>
        <p:txBody>
          <a:bodyPr/>
          <a:lstStyle/>
          <a:p>
            <a:pPr eaLnBrk="1" hangingPunct="1"/>
            <a:r>
              <a:rPr lang="en-US" altLang="en-US" sz="3200">
                <a:latin typeface="Calibri" panose="020F0502020204030204" pitchFamily="34" charset="0"/>
              </a:rPr>
              <a:t>Berdasarkan tabel Huffman maka rangkaian bit dari string AABCABC adalah:</a:t>
            </a:r>
          </a:p>
          <a:p>
            <a:pPr eaLnBrk="1" hangingPunct="1">
              <a:buFont typeface="Wingdings" panose="05000000000000000000" pitchFamily="2" charset="2"/>
              <a:buNone/>
            </a:pPr>
            <a:r>
              <a:rPr lang="en-US" altLang="en-US" sz="3200">
                <a:latin typeface="Calibri" panose="020F0502020204030204" pitchFamily="34" charset="0"/>
              </a:rPr>
              <a:t>	0 0 10 11 0 10 11</a:t>
            </a:r>
          </a:p>
          <a:p>
            <a:pPr eaLnBrk="1" hangingPunct="1"/>
            <a:r>
              <a:rPr lang="en-US" altLang="en-US" sz="3200">
                <a:latin typeface="Calibri" panose="020F0502020204030204" pitchFamily="34" charset="0"/>
              </a:rPr>
              <a:t>Jadi jumlah bit yang dipakai hanya 11 bit (2 byte), lebih hemat dari jumlah bit sebelumnya (56 bit).</a:t>
            </a:r>
          </a:p>
          <a:p>
            <a:endParaRPr lang="en-US"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7529D-54EB-4A93-818F-C4C462C670C8}"/>
              </a:ext>
            </a:extLst>
          </p:cNvPr>
          <p:cNvSpPr>
            <a:spLocks noGrp="1"/>
          </p:cNvSpPr>
          <p:nvPr>
            <p:ph type="title"/>
          </p:nvPr>
        </p:nvSpPr>
        <p:spPr/>
        <p:txBody>
          <a:bodyPr/>
          <a:lstStyle/>
          <a:p>
            <a:pPr>
              <a:defRPr/>
            </a:pPr>
            <a:r>
              <a:rPr lang="en-US" dirty="0" err="1"/>
              <a:t>Analisa</a:t>
            </a:r>
            <a:r>
              <a:rPr lang="en-US" dirty="0"/>
              <a:t> </a:t>
            </a:r>
            <a:endParaRPr lang="en-US" dirty="0">
              <a:solidFill>
                <a:schemeClr val="accent1">
                  <a:satMod val="150000"/>
                </a:schemeClr>
              </a:solidFill>
            </a:endParaRPr>
          </a:p>
        </p:txBody>
      </p:sp>
      <p:sp>
        <p:nvSpPr>
          <p:cNvPr id="3" name="Content Placeholder 2">
            <a:extLst>
              <a:ext uri="{FF2B5EF4-FFF2-40B4-BE49-F238E27FC236}">
                <a16:creationId xmlns:a16="http://schemas.microsoft.com/office/drawing/2014/main" id="{6D1ADB71-E237-434C-A5BF-1C260851EB09}"/>
              </a:ext>
            </a:extLst>
          </p:cNvPr>
          <p:cNvSpPr>
            <a:spLocks noGrp="1"/>
          </p:cNvSpPr>
          <p:nvPr>
            <p:ph idx="1"/>
          </p:nvPr>
        </p:nvSpPr>
        <p:spPr/>
        <p:txBody>
          <a:bodyPr/>
          <a:lstStyle/>
          <a:p>
            <a:pPr eaLnBrk="1" hangingPunct="1"/>
            <a:r>
              <a:rPr lang="it-IT" altLang="en-US" sz="3200">
                <a:latin typeface="Calibri" panose="020F0502020204030204" pitchFamily="34" charset="0"/>
              </a:rPr>
              <a:t>Dari Tabel Huffman tampak bahwa </a:t>
            </a:r>
            <a:r>
              <a:rPr lang="en-US" altLang="en-US" sz="3200">
                <a:latin typeface="Calibri" panose="020F0502020204030204" pitchFamily="34" charset="0"/>
              </a:rPr>
              <a:t>kode untuk sebuah simbol/karakter tidak boleh menjadi awalan dari kode simbol </a:t>
            </a:r>
            <a:r>
              <a:rPr lang="fi-FI" altLang="en-US" sz="3200">
                <a:latin typeface="Calibri" panose="020F0502020204030204" pitchFamily="34" charset="0"/>
              </a:rPr>
              <a:t>yang lain guna menghindari keraguan </a:t>
            </a:r>
            <a:r>
              <a:rPr lang="en-US" altLang="en-US" sz="3200">
                <a:latin typeface="Calibri" panose="020F0502020204030204" pitchFamily="34" charset="0"/>
              </a:rPr>
              <a:t>(ambiguitas) dalam proses dekompresi atau </a:t>
            </a:r>
            <a:r>
              <a:rPr lang="en-US" altLang="en-US" sz="3200" i="1">
                <a:latin typeface="Calibri" panose="020F0502020204030204" pitchFamily="34" charset="0"/>
              </a:rPr>
              <a:t>decoding.</a:t>
            </a:r>
          </a:p>
          <a:p>
            <a:pPr eaLnBrk="1" hangingPunct="1"/>
            <a:r>
              <a:rPr lang="en-US" altLang="en-US" sz="3200">
                <a:latin typeface="Calibri" panose="020F0502020204030204" pitchFamily="34" charset="0"/>
              </a:rPr>
              <a:t>Karena tiap kode Huffman yang dihasilkan unik, maka proses dekompresi dapat dilakukan dengan mudah.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0C1F2BD2-2258-4374-997E-715257E089A7}"/>
              </a:ext>
            </a:extLst>
          </p:cNvPr>
          <p:cNvSpPr>
            <a:spLocks noGrp="1"/>
          </p:cNvSpPr>
          <p:nvPr>
            <p:ph type="title"/>
          </p:nvPr>
        </p:nvSpPr>
        <p:spPr/>
        <p:txBody>
          <a:bodyPr/>
          <a:lstStyle/>
          <a:p>
            <a:r>
              <a:rPr lang="en-US" altLang="en-US"/>
              <a:t>Dekompresi</a:t>
            </a:r>
          </a:p>
        </p:txBody>
      </p:sp>
      <p:sp>
        <p:nvSpPr>
          <p:cNvPr id="3" name="Content Placeholder 2">
            <a:extLst>
              <a:ext uri="{FF2B5EF4-FFF2-40B4-BE49-F238E27FC236}">
                <a16:creationId xmlns:a16="http://schemas.microsoft.com/office/drawing/2014/main" id="{30FBC52E-2C47-4F65-83C8-AC128556FC42}"/>
              </a:ext>
            </a:extLst>
          </p:cNvPr>
          <p:cNvSpPr>
            <a:spLocks noGrp="1"/>
          </p:cNvSpPr>
          <p:nvPr>
            <p:ph idx="1"/>
          </p:nvPr>
        </p:nvSpPr>
        <p:spPr/>
        <p:txBody>
          <a:bodyPr/>
          <a:lstStyle/>
          <a:p>
            <a:pPr marL="438912" indent="-320040" algn="just">
              <a:spcBef>
                <a:spcPts val="0"/>
              </a:spcBef>
              <a:defRPr/>
            </a:pPr>
            <a:r>
              <a:rPr lang="en-US" sz="2600" dirty="0" err="1">
                <a:latin typeface="Calibri" pitchFamily="34" charset="0"/>
                <a:cs typeface="Tahoma" pitchFamily="34" charset="0"/>
              </a:rPr>
              <a:t>Saat</a:t>
            </a:r>
            <a:r>
              <a:rPr lang="en-US" sz="2600" dirty="0">
                <a:latin typeface="Calibri" pitchFamily="34" charset="0"/>
                <a:cs typeface="Tahoma" pitchFamily="34" charset="0"/>
              </a:rPr>
              <a:t> </a:t>
            </a:r>
            <a:r>
              <a:rPr lang="en-US" sz="2600" dirty="0" err="1">
                <a:latin typeface="Calibri" pitchFamily="34" charset="0"/>
                <a:cs typeface="Tahoma" pitchFamily="34" charset="0"/>
              </a:rPr>
              <a:t>membaca</a:t>
            </a:r>
            <a:r>
              <a:rPr lang="en-US" sz="2600" dirty="0">
                <a:latin typeface="Calibri" pitchFamily="34" charset="0"/>
                <a:cs typeface="Tahoma" pitchFamily="34" charset="0"/>
              </a:rPr>
              <a:t> </a:t>
            </a:r>
            <a:r>
              <a:rPr lang="en-US" sz="2600" dirty="0" err="1">
                <a:latin typeface="Calibri" pitchFamily="34" charset="0"/>
                <a:cs typeface="Tahoma" pitchFamily="34" charset="0"/>
              </a:rPr>
              <a:t>kode</a:t>
            </a:r>
            <a:r>
              <a:rPr lang="en-US" sz="2600" dirty="0">
                <a:latin typeface="Calibri" pitchFamily="34" charset="0"/>
                <a:cs typeface="Tahoma" pitchFamily="34" charset="0"/>
              </a:rPr>
              <a:t> bit </a:t>
            </a:r>
            <a:r>
              <a:rPr lang="en-US" sz="2600" dirty="0" err="1">
                <a:latin typeface="Calibri" pitchFamily="34" charset="0"/>
                <a:cs typeface="Tahoma" pitchFamily="34" charset="0"/>
              </a:rPr>
              <a:t>pertama</a:t>
            </a:r>
            <a:r>
              <a:rPr lang="en-US" sz="2600" dirty="0">
                <a:latin typeface="Calibri" pitchFamily="34" charset="0"/>
                <a:cs typeface="Tahoma" pitchFamily="34" charset="0"/>
              </a:rPr>
              <a:t> </a:t>
            </a:r>
            <a:r>
              <a:rPr lang="en-US" sz="2600" dirty="0" err="1">
                <a:latin typeface="Calibri" pitchFamily="34" charset="0"/>
                <a:cs typeface="Tahoma" pitchFamily="34" charset="0"/>
              </a:rPr>
              <a:t>dalam</a:t>
            </a:r>
            <a:r>
              <a:rPr lang="en-US" sz="2600" dirty="0">
                <a:latin typeface="Calibri" pitchFamily="34" charset="0"/>
                <a:cs typeface="Tahoma" pitchFamily="34" charset="0"/>
              </a:rPr>
              <a:t> </a:t>
            </a:r>
            <a:r>
              <a:rPr lang="en-US" sz="2600" dirty="0" err="1">
                <a:latin typeface="Calibri" pitchFamily="34" charset="0"/>
                <a:cs typeface="Tahoma" pitchFamily="34" charset="0"/>
              </a:rPr>
              <a:t>rangkaian</a:t>
            </a:r>
            <a:r>
              <a:rPr lang="en-US" sz="2600" dirty="0">
                <a:latin typeface="Calibri" pitchFamily="34" charset="0"/>
                <a:cs typeface="Tahoma" pitchFamily="34" charset="0"/>
              </a:rPr>
              <a:t> bit: </a:t>
            </a:r>
            <a:r>
              <a:rPr lang="en-US" sz="2600" b="1" dirty="0">
                <a:latin typeface="Calibri" pitchFamily="34" charset="0"/>
                <a:cs typeface="Tahoma" pitchFamily="34" charset="0"/>
              </a:rPr>
              <a:t>0 0 10 11 0 10 11 </a:t>
            </a:r>
            <a:r>
              <a:rPr lang="en-US" sz="2600" dirty="0" err="1">
                <a:latin typeface="Calibri" pitchFamily="34" charset="0"/>
                <a:cs typeface="Tahoma" pitchFamily="34" charset="0"/>
              </a:rPr>
              <a:t>yaitu</a:t>
            </a:r>
            <a:r>
              <a:rPr lang="en-US" sz="2600" dirty="0">
                <a:latin typeface="Calibri" pitchFamily="34" charset="0"/>
                <a:cs typeface="Tahoma" pitchFamily="34" charset="0"/>
              </a:rPr>
              <a:t> bit 0, </a:t>
            </a:r>
            <a:r>
              <a:rPr lang="en-US" sz="2600" dirty="0" err="1">
                <a:latin typeface="Calibri" pitchFamily="34" charset="0"/>
                <a:cs typeface="Tahoma" pitchFamily="34" charset="0"/>
              </a:rPr>
              <a:t>dapat</a:t>
            </a:r>
            <a:r>
              <a:rPr lang="en-US" sz="2600" dirty="0">
                <a:latin typeface="Calibri" pitchFamily="34" charset="0"/>
                <a:cs typeface="Tahoma" pitchFamily="34" charset="0"/>
              </a:rPr>
              <a:t> </a:t>
            </a:r>
            <a:r>
              <a:rPr lang="en-US" sz="2600" dirty="0" err="1">
                <a:latin typeface="Calibri" pitchFamily="34" charset="0"/>
                <a:cs typeface="Tahoma" pitchFamily="34" charset="0"/>
              </a:rPr>
              <a:t>langsung</a:t>
            </a:r>
            <a:r>
              <a:rPr lang="en-US" sz="2600" dirty="0">
                <a:latin typeface="Calibri" pitchFamily="34" charset="0"/>
                <a:cs typeface="Tahoma" pitchFamily="34" charset="0"/>
              </a:rPr>
              <a:t> </a:t>
            </a:r>
            <a:r>
              <a:rPr lang="en-US" sz="2600" dirty="0" err="1">
                <a:latin typeface="Calibri" pitchFamily="34" charset="0"/>
                <a:cs typeface="Tahoma" pitchFamily="34" charset="0"/>
              </a:rPr>
              <a:t>disimpulkan</a:t>
            </a:r>
            <a:r>
              <a:rPr lang="en-US" sz="2600" dirty="0">
                <a:latin typeface="Calibri" pitchFamily="34" charset="0"/>
                <a:cs typeface="Tahoma" pitchFamily="34" charset="0"/>
              </a:rPr>
              <a:t> </a:t>
            </a:r>
            <a:r>
              <a:rPr lang="en-US" sz="2600" dirty="0" err="1">
                <a:latin typeface="Calibri" pitchFamily="34" charset="0"/>
                <a:cs typeface="Tahoma" pitchFamily="34" charset="0"/>
              </a:rPr>
              <a:t>bahwa</a:t>
            </a:r>
            <a:r>
              <a:rPr lang="en-US" sz="2600" dirty="0">
                <a:latin typeface="Calibri" pitchFamily="34" charset="0"/>
                <a:cs typeface="Tahoma" pitchFamily="34" charset="0"/>
              </a:rPr>
              <a:t> </a:t>
            </a:r>
            <a:r>
              <a:rPr lang="en-US" sz="2600" dirty="0" err="1">
                <a:latin typeface="Calibri" pitchFamily="34" charset="0"/>
                <a:cs typeface="Tahoma" pitchFamily="34" charset="0"/>
              </a:rPr>
              <a:t>kode</a:t>
            </a:r>
            <a:r>
              <a:rPr lang="en-US" sz="2600" dirty="0">
                <a:latin typeface="Calibri" pitchFamily="34" charset="0"/>
                <a:cs typeface="Tahoma" pitchFamily="34" charset="0"/>
              </a:rPr>
              <a:t> bit “0” </a:t>
            </a:r>
            <a:r>
              <a:rPr lang="en-US" sz="2600" dirty="0" err="1">
                <a:latin typeface="Calibri" pitchFamily="34" charset="0"/>
                <a:cs typeface="Tahoma" pitchFamily="34" charset="0"/>
              </a:rPr>
              <a:t>merupakan</a:t>
            </a:r>
            <a:r>
              <a:rPr lang="en-US" sz="2600" dirty="0">
                <a:latin typeface="Calibri" pitchFamily="34" charset="0"/>
                <a:cs typeface="Tahoma" pitchFamily="34" charset="0"/>
              </a:rPr>
              <a:t> </a:t>
            </a:r>
            <a:r>
              <a:rPr lang="en-US" sz="2600" dirty="0" err="1">
                <a:latin typeface="Calibri" pitchFamily="34" charset="0"/>
                <a:cs typeface="Tahoma" pitchFamily="34" charset="0"/>
              </a:rPr>
              <a:t>pemetaan</a:t>
            </a:r>
            <a:r>
              <a:rPr lang="en-US" sz="2600" dirty="0">
                <a:latin typeface="Calibri" pitchFamily="34" charset="0"/>
                <a:cs typeface="Tahoma" pitchFamily="34" charset="0"/>
              </a:rPr>
              <a:t> </a:t>
            </a:r>
            <a:r>
              <a:rPr lang="en-US" sz="2600" dirty="0" err="1">
                <a:latin typeface="Calibri" pitchFamily="34" charset="0"/>
                <a:cs typeface="Tahoma" pitchFamily="34" charset="0"/>
              </a:rPr>
              <a:t>dari</a:t>
            </a:r>
            <a:r>
              <a:rPr lang="en-US" sz="2600" dirty="0">
                <a:latin typeface="Calibri" pitchFamily="34" charset="0"/>
                <a:cs typeface="Tahoma" pitchFamily="34" charset="0"/>
              </a:rPr>
              <a:t> </a:t>
            </a:r>
            <a:r>
              <a:rPr lang="en-US" sz="2600" dirty="0" err="1">
                <a:latin typeface="Calibri" pitchFamily="34" charset="0"/>
                <a:cs typeface="Tahoma" pitchFamily="34" charset="0"/>
              </a:rPr>
              <a:t>simbol</a:t>
            </a:r>
            <a:r>
              <a:rPr lang="en-US" sz="2600" dirty="0">
                <a:latin typeface="Calibri" pitchFamily="34" charset="0"/>
                <a:cs typeface="Tahoma" pitchFamily="34" charset="0"/>
              </a:rPr>
              <a:t> “A”. Bit </a:t>
            </a:r>
            <a:r>
              <a:rPr lang="en-US" sz="2600" dirty="0" err="1">
                <a:latin typeface="Calibri" pitchFamily="34" charset="0"/>
                <a:cs typeface="Tahoma" pitchFamily="34" charset="0"/>
              </a:rPr>
              <a:t>kedua</a:t>
            </a:r>
            <a:r>
              <a:rPr lang="en-US" sz="2600" dirty="0">
                <a:latin typeface="Calibri" pitchFamily="34" charset="0"/>
                <a:cs typeface="Tahoma" pitchFamily="34" charset="0"/>
              </a:rPr>
              <a:t> </a:t>
            </a:r>
            <a:r>
              <a:rPr lang="en-US" sz="2600" dirty="0" err="1">
                <a:latin typeface="Calibri" pitchFamily="34" charset="0"/>
                <a:cs typeface="Tahoma" pitchFamily="34" charset="0"/>
              </a:rPr>
              <a:t>juga</a:t>
            </a:r>
            <a:r>
              <a:rPr lang="en-US" sz="2600" dirty="0">
                <a:latin typeface="Calibri" pitchFamily="34" charset="0"/>
                <a:cs typeface="Tahoma" pitchFamily="34" charset="0"/>
              </a:rPr>
              <a:t> “A”.</a:t>
            </a:r>
          </a:p>
          <a:p>
            <a:pPr marL="438912" indent="-320040" algn="just">
              <a:spcBef>
                <a:spcPts val="0"/>
              </a:spcBef>
              <a:defRPr/>
            </a:pPr>
            <a:r>
              <a:rPr lang="en-US" sz="2600" dirty="0">
                <a:latin typeface="Calibri" pitchFamily="34" charset="0"/>
                <a:cs typeface="Tahoma" pitchFamily="34" charset="0"/>
              </a:rPr>
              <a:t>Baca </a:t>
            </a:r>
            <a:r>
              <a:rPr lang="en-US" sz="2600" dirty="0" err="1">
                <a:latin typeface="Calibri" pitchFamily="34" charset="0"/>
                <a:cs typeface="Tahoma" pitchFamily="34" charset="0"/>
              </a:rPr>
              <a:t>kode</a:t>
            </a:r>
            <a:r>
              <a:rPr lang="en-US" sz="2600" dirty="0">
                <a:latin typeface="Calibri" pitchFamily="34" charset="0"/>
                <a:cs typeface="Tahoma" pitchFamily="34" charset="0"/>
              </a:rPr>
              <a:t> bit </a:t>
            </a:r>
            <a:r>
              <a:rPr lang="en-US" sz="2600" dirty="0" err="1">
                <a:latin typeface="Calibri" pitchFamily="34" charset="0"/>
                <a:cs typeface="Tahoma" pitchFamily="34" charset="0"/>
              </a:rPr>
              <a:t>selanjutnya</a:t>
            </a:r>
            <a:r>
              <a:rPr lang="en-US" sz="2600" dirty="0">
                <a:latin typeface="Calibri" pitchFamily="34" charset="0"/>
                <a:cs typeface="Tahoma" pitchFamily="34" charset="0"/>
              </a:rPr>
              <a:t>, </a:t>
            </a:r>
            <a:r>
              <a:rPr lang="en-US" sz="2600" dirty="0" err="1">
                <a:latin typeface="Calibri" pitchFamily="34" charset="0"/>
                <a:cs typeface="Tahoma" pitchFamily="34" charset="0"/>
              </a:rPr>
              <a:t>yaitu</a:t>
            </a:r>
            <a:r>
              <a:rPr lang="en-US" sz="2600" dirty="0">
                <a:latin typeface="Calibri" pitchFamily="34" charset="0"/>
                <a:cs typeface="Tahoma" pitchFamily="34" charset="0"/>
              </a:rPr>
              <a:t> bit “1”, </a:t>
            </a:r>
            <a:r>
              <a:rPr lang="en-US" sz="2600" dirty="0" err="1">
                <a:latin typeface="Calibri" pitchFamily="34" charset="0"/>
                <a:cs typeface="Tahoma" pitchFamily="34" charset="0"/>
              </a:rPr>
              <a:t>tidak</a:t>
            </a:r>
            <a:r>
              <a:rPr lang="en-US" sz="2600" dirty="0">
                <a:latin typeface="Calibri" pitchFamily="34" charset="0"/>
                <a:cs typeface="Tahoma" pitchFamily="34" charset="0"/>
              </a:rPr>
              <a:t> </a:t>
            </a:r>
            <a:r>
              <a:rPr lang="en-US" sz="2600" dirty="0" err="1">
                <a:latin typeface="Calibri" pitchFamily="34" charset="0"/>
                <a:cs typeface="Tahoma" pitchFamily="34" charset="0"/>
              </a:rPr>
              <a:t>ada</a:t>
            </a:r>
            <a:r>
              <a:rPr lang="en-US" sz="2600" dirty="0">
                <a:latin typeface="Calibri" pitchFamily="34" charset="0"/>
                <a:cs typeface="Tahoma" pitchFamily="34" charset="0"/>
              </a:rPr>
              <a:t> </a:t>
            </a:r>
            <a:r>
              <a:rPr lang="en-US" sz="2600" dirty="0" err="1">
                <a:latin typeface="Calibri" pitchFamily="34" charset="0"/>
                <a:cs typeface="Tahoma" pitchFamily="34" charset="0"/>
              </a:rPr>
              <a:t>kode</a:t>
            </a:r>
            <a:r>
              <a:rPr lang="en-US" sz="2600" dirty="0">
                <a:latin typeface="Calibri" pitchFamily="34" charset="0"/>
                <a:cs typeface="Tahoma" pitchFamily="34" charset="0"/>
              </a:rPr>
              <a:t> Huffman “1”, </a:t>
            </a:r>
            <a:r>
              <a:rPr lang="en-US" sz="2600" dirty="0" err="1">
                <a:latin typeface="Calibri" pitchFamily="34" charset="0"/>
                <a:cs typeface="Tahoma" pitchFamily="34" charset="0"/>
              </a:rPr>
              <a:t>lalu</a:t>
            </a:r>
            <a:r>
              <a:rPr lang="en-US" sz="2600" dirty="0">
                <a:latin typeface="Calibri" pitchFamily="34" charset="0"/>
                <a:cs typeface="Tahoma" pitchFamily="34" charset="0"/>
              </a:rPr>
              <a:t> </a:t>
            </a:r>
            <a:r>
              <a:rPr lang="en-US" sz="2600" dirty="0" err="1">
                <a:latin typeface="Calibri" pitchFamily="34" charset="0"/>
                <a:cs typeface="Tahoma" pitchFamily="34" charset="0"/>
              </a:rPr>
              <a:t>baca</a:t>
            </a:r>
            <a:r>
              <a:rPr lang="en-US" sz="2600" dirty="0">
                <a:latin typeface="Calibri" pitchFamily="34" charset="0"/>
                <a:cs typeface="Tahoma" pitchFamily="34" charset="0"/>
              </a:rPr>
              <a:t> </a:t>
            </a:r>
            <a:r>
              <a:rPr lang="en-US" sz="2600" dirty="0" err="1">
                <a:latin typeface="Calibri" pitchFamily="34" charset="0"/>
                <a:cs typeface="Tahoma" pitchFamily="34" charset="0"/>
              </a:rPr>
              <a:t>kode</a:t>
            </a:r>
            <a:r>
              <a:rPr lang="en-US" sz="2600" dirty="0">
                <a:latin typeface="Calibri" pitchFamily="34" charset="0"/>
                <a:cs typeface="Tahoma" pitchFamily="34" charset="0"/>
              </a:rPr>
              <a:t> Huffman </a:t>
            </a:r>
            <a:r>
              <a:rPr lang="en-US" sz="2600" dirty="0" err="1">
                <a:latin typeface="Calibri" pitchFamily="34" charset="0"/>
                <a:cs typeface="Tahoma" pitchFamily="34" charset="0"/>
              </a:rPr>
              <a:t>selanjutnya</a:t>
            </a:r>
            <a:r>
              <a:rPr lang="en-US" sz="2600" dirty="0">
                <a:latin typeface="Calibri" pitchFamily="34" charset="0"/>
                <a:cs typeface="Tahoma" pitchFamily="34" charset="0"/>
              </a:rPr>
              <a:t> </a:t>
            </a:r>
            <a:r>
              <a:rPr lang="en-US" sz="2600" dirty="0" err="1">
                <a:latin typeface="Calibri" pitchFamily="34" charset="0"/>
                <a:cs typeface="Tahoma" pitchFamily="34" charset="0"/>
              </a:rPr>
              <a:t>yaitu</a:t>
            </a:r>
            <a:r>
              <a:rPr lang="en-US" sz="2600" dirty="0">
                <a:latin typeface="Calibri" pitchFamily="34" charset="0"/>
                <a:cs typeface="Tahoma" pitchFamily="34" charset="0"/>
              </a:rPr>
              <a:t> “0” </a:t>
            </a:r>
            <a:r>
              <a:rPr lang="en-US" sz="2600" dirty="0" err="1">
                <a:latin typeface="Calibri" pitchFamily="34" charset="0"/>
                <a:cs typeface="Tahoma" pitchFamily="34" charset="0"/>
              </a:rPr>
              <a:t>sehingga</a:t>
            </a:r>
            <a:r>
              <a:rPr lang="en-US" sz="2600" dirty="0">
                <a:latin typeface="Calibri" pitchFamily="34" charset="0"/>
                <a:cs typeface="Tahoma" pitchFamily="34" charset="0"/>
              </a:rPr>
              <a:t> </a:t>
            </a:r>
            <a:r>
              <a:rPr lang="en-US" sz="2600" dirty="0" err="1">
                <a:latin typeface="Calibri" pitchFamily="34" charset="0"/>
                <a:cs typeface="Tahoma" pitchFamily="34" charset="0"/>
              </a:rPr>
              <a:t>menjadi</a:t>
            </a:r>
            <a:r>
              <a:rPr lang="en-US" sz="2600" dirty="0">
                <a:latin typeface="Calibri" pitchFamily="34" charset="0"/>
                <a:cs typeface="Tahoma" pitchFamily="34" charset="0"/>
              </a:rPr>
              <a:t> “10” </a:t>
            </a:r>
            <a:r>
              <a:rPr lang="en-US" sz="2600" dirty="0" err="1">
                <a:latin typeface="Calibri" pitchFamily="34" charset="0"/>
                <a:cs typeface="Tahoma" pitchFamily="34" charset="0"/>
              </a:rPr>
              <a:t>yaitu</a:t>
            </a:r>
            <a:r>
              <a:rPr lang="en-US" sz="2600" dirty="0">
                <a:latin typeface="Calibri" pitchFamily="34" charset="0"/>
                <a:cs typeface="Tahoma" pitchFamily="34" charset="0"/>
              </a:rPr>
              <a:t> </a:t>
            </a:r>
            <a:r>
              <a:rPr lang="en-US" sz="2600" dirty="0" err="1">
                <a:latin typeface="Calibri" pitchFamily="34" charset="0"/>
                <a:cs typeface="Tahoma" pitchFamily="34" charset="0"/>
              </a:rPr>
              <a:t>karakter</a:t>
            </a:r>
            <a:r>
              <a:rPr lang="en-US" sz="2600" dirty="0">
                <a:latin typeface="Calibri" pitchFamily="34" charset="0"/>
                <a:cs typeface="Tahoma" pitchFamily="34" charset="0"/>
              </a:rPr>
              <a:t> “B”.</a:t>
            </a:r>
          </a:p>
          <a:p>
            <a:pPr marL="438912" indent="-320040" algn="just">
              <a:spcBef>
                <a:spcPts val="0"/>
              </a:spcBef>
              <a:defRPr/>
            </a:pPr>
            <a:r>
              <a:rPr lang="en-US" sz="2600" dirty="0" err="1">
                <a:latin typeface="Calibri" pitchFamily="34" charset="0"/>
                <a:cs typeface="Tahoma" pitchFamily="34" charset="0"/>
              </a:rPr>
              <a:t>Begitu</a:t>
            </a:r>
            <a:r>
              <a:rPr lang="en-US" sz="2600" dirty="0">
                <a:latin typeface="Calibri" pitchFamily="34" charset="0"/>
                <a:cs typeface="Tahoma" pitchFamily="34" charset="0"/>
              </a:rPr>
              <a:t> </a:t>
            </a:r>
            <a:r>
              <a:rPr lang="en-US" sz="2600" dirty="0" err="1">
                <a:latin typeface="Calibri" pitchFamily="34" charset="0"/>
                <a:cs typeface="Tahoma" pitchFamily="34" charset="0"/>
              </a:rPr>
              <a:t>seterusnya</a:t>
            </a:r>
            <a:r>
              <a:rPr lang="en-US" sz="2600" dirty="0">
                <a:latin typeface="Calibri" pitchFamily="34" charset="0"/>
                <a:cs typeface="Tahoma" pitchFamily="34" charset="0"/>
              </a:rPr>
              <a:t>…</a:t>
            </a:r>
            <a:endParaRPr lang="en-US" sz="2600" b="1" dirty="0">
              <a:latin typeface="Calibri" pitchFamily="34" charset="0"/>
              <a:cs typeface="Tahoma" pitchFamily="34" charset="0"/>
            </a:endParaRPr>
          </a:p>
          <a:p>
            <a:pPr>
              <a:defRPr/>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33B7B40C-ECE3-4AC1-B7FC-7807D5099AB9}"/>
              </a:ext>
            </a:extLst>
          </p:cNvPr>
          <p:cNvSpPr>
            <a:spLocks noGrp="1"/>
          </p:cNvSpPr>
          <p:nvPr>
            <p:ph type="title"/>
          </p:nvPr>
        </p:nvSpPr>
        <p:spPr/>
        <p:txBody>
          <a:bodyPr/>
          <a:lstStyle/>
          <a:p>
            <a:r>
              <a:rPr lang="en-US" altLang="en-US"/>
              <a:t>Static Huffman Coding(1)</a:t>
            </a:r>
          </a:p>
        </p:txBody>
      </p:sp>
      <p:sp>
        <p:nvSpPr>
          <p:cNvPr id="32771" name="Content Placeholder 2">
            <a:extLst>
              <a:ext uri="{FF2B5EF4-FFF2-40B4-BE49-F238E27FC236}">
                <a16:creationId xmlns:a16="http://schemas.microsoft.com/office/drawing/2014/main" id="{4683A501-29D8-411F-B6EA-B149C39FE3C1}"/>
              </a:ext>
            </a:extLst>
          </p:cNvPr>
          <p:cNvSpPr>
            <a:spLocks noGrp="1"/>
          </p:cNvSpPr>
          <p:nvPr>
            <p:ph idx="1"/>
          </p:nvPr>
        </p:nvSpPr>
        <p:spPr/>
        <p:txBody>
          <a:bodyPr/>
          <a:lstStyle/>
          <a:p>
            <a:r>
              <a:rPr lang="en-US" altLang="en-US" sz="2400">
                <a:latin typeface="Calibri" panose="020F0502020204030204" pitchFamily="34" charset="0"/>
              </a:rPr>
              <a:t>Frekuensi karakter dari string yang akan dikompres dianalisa terlebih dahulu. Selanjutnya dibuat pohon huffman yang merupakan pohon biner dengan </a:t>
            </a:r>
            <a:r>
              <a:rPr lang="en-US" altLang="en-US" sz="2400" b="1">
                <a:latin typeface="Calibri" panose="020F0502020204030204" pitchFamily="34" charset="0"/>
              </a:rPr>
              <a:t>root awal yang diberi nilai 0 (sebelah kiri) atau 1 (sebelah </a:t>
            </a:r>
            <a:r>
              <a:rPr lang="fi-FI" altLang="en-US" sz="2400">
                <a:latin typeface="Calibri" panose="020F0502020204030204" pitchFamily="34" charset="0"/>
              </a:rPr>
              <a:t>kanan), sedangkan selanjutnya untuk dahan </a:t>
            </a:r>
            <a:r>
              <a:rPr lang="fi-FI" altLang="en-US" sz="2400" b="1">
                <a:latin typeface="Calibri" panose="020F0502020204030204" pitchFamily="34" charset="0"/>
              </a:rPr>
              <a:t>kiri selalu diberi nilai 1(kiri) </a:t>
            </a:r>
            <a:r>
              <a:rPr lang="fi-FI" altLang="en-US" sz="2400">
                <a:latin typeface="Calibri" panose="020F0502020204030204" pitchFamily="34" charset="0"/>
              </a:rPr>
              <a:t>- 0(kanan) dan di dahan </a:t>
            </a:r>
            <a:r>
              <a:rPr lang="fi-FI" altLang="en-US" sz="2400" b="1">
                <a:latin typeface="Calibri" panose="020F0502020204030204" pitchFamily="34" charset="0"/>
              </a:rPr>
              <a:t>kanan diberi nilai 0(kiri) – 1(kanan)</a:t>
            </a:r>
          </a:p>
          <a:p>
            <a:r>
              <a:rPr lang="en-US" altLang="en-US" sz="2400">
                <a:latin typeface="Calibri" panose="020F0502020204030204" pitchFamily="34" charset="0"/>
              </a:rPr>
              <a:t>A bottom-up approach = frekuensi terkecil dikerjakan terlebih dahulu dan diletakkan ke dalam leaf(daun).</a:t>
            </a:r>
          </a:p>
          <a:p>
            <a:r>
              <a:rPr lang="en-US" altLang="en-US" sz="2400">
                <a:latin typeface="Calibri" panose="020F0502020204030204" pitchFamily="34" charset="0"/>
              </a:rPr>
              <a:t>Kemudian leaf-leaf akan dikombinasikan dan dijumlahkan probabilitasnya menjadi root diatasnya.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F8271B28-21D7-4B8C-B37C-A27038D0033D}"/>
              </a:ext>
            </a:extLst>
          </p:cNvPr>
          <p:cNvSpPr>
            <a:spLocks noGrp="1"/>
          </p:cNvSpPr>
          <p:nvPr>
            <p:ph type="title"/>
          </p:nvPr>
        </p:nvSpPr>
        <p:spPr/>
        <p:txBody>
          <a:bodyPr/>
          <a:lstStyle/>
          <a:p>
            <a:r>
              <a:rPr lang="en-US" altLang="en-US" b="1"/>
              <a:t>KOMPRESI(1)</a:t>
            </a:r>
            <a:endParaRPr lang="en-US" altLang="en-US"/>
          </a:p>
        </p:txBody>
      </p:sp>
      <p:sp>
        <p:nvSpPr>
          <p:cNvPr id="6147" name="Content Placeholder 2">
            <a:extLst>
              <a:ext uri="{FF2B5EF4-FFF2-40B4-BE49-F238E27FC236}">
                <a16:creationId xmlns:a16="http://schemas.microsoft.com/office/drawing/2014/main" id="{7EC89182-76FD-425D-BD18-5F16743572BC}"/>
              </a:ext>
            </a:extLst>
          </p:cNvPr>
          <p:cNvSpPr>
            <a:spLocks noGrp="1"/>
          </p:cNvSpPr>
          <p:nvPr>
            <p:ph idx="1"/>
          </p:nvPr>
        </p:nvSpPr>
        <p:spPr/>
        <p:txBody>
          <a:bodyPr/>
          <a:lstStyle/>
          <a:p>
            <a:pPr algn="just" eaLnBrk="1" hangingPunct="1"/>
            <a:r>
              <a:rPr lang="en-US" altLang="en-US">
                <a:latin typeface="Calibri" panose="020F0502020204030204" pitchFamily="34" charset="0"/>
              </a:rPr>
              <a:t>Kompresi merupakan proses pengubahan </a:t>
            </a:r>
            <a:r>
              <a:rPr lang="sv-SE" altLang="en-US">
                <a:latin typeface="Calibri" panose="020F0502020204030204" pitchFamily="34" charset="0"/>
              </a:rPr>
              <a:t>sekumpulan data menjadi suatu bentuk </a:t>
            </a:r>
            <a:r>
              <a:rPr lang="en-US" altLang="en-US">
                <a:latin typeface="Calibri" panose="020F0502020204030204" pitchFamily="34" charset="0"/>
              </a:rPr>
              <a:t>kode untuk menghemat kebutuhan tempat penyimpanan dan waktu untuk transmisi data.</a:t>
            </a:r>
          </a:p>
          <a:p>
            <a:pPr algn="just" eaLnBrk="1" hangingPunct="1"/>
            <a:r>
              <a:rPr lang="en-US" altLang="en-US">
                <a:latin typeface="Calibri" panose="020F0502020204030204" pitchFamily="34" charset="0"/>
              </a:rPr>
              <a:t>Kompresi dapat diterapkan untuk:</a:t>
            </a:r>
          </a:p>
          <a:p>
            <a:pPr algn="just" eaLnBrk="1" hangingPunct="1">
              <a:buFont typeface="Wingdings 2" panose="05020102010507070707" pitchFamily="18" charset="2"/>
              <a:buNone/>
            </a:pPr>
            <a:r>
              <a:rPr lang="en-US" altLang="en-US">
                <a:latin typeface="Calibri" panose="020F0502020204030204" pitchFamily="34" charset="0"/>
              </a:rPr>
              <a:t>	- File Teks</a:t>
            </a:r>
          </a:p>
          <a:p>
            <a:pPr algn="just" eaLnBrk="1" hangingPunct="1">
              <a:buFont typeface="Wingdings 2" panose="05020102010507070707" pitchFamily="18" charset="2"/>
              <a:buNone/>
            </a:pPr>
            <a:r>
              <a:rPr lang="en-US" altLang="en-US">
                <a:latin typeface="Calibri" panose="020F0502020204030204" pitchFamily="34" charset="0"/>
              </a:rPr>
              <a:t>	- File Gambar</a:t>
            </a:r>
          </a:p>
          <a:p>
            <a:pPr algn="just" eaLnBrk="1" hangingPunct="1">
              <a:buFont typeface="Wingdings 2" panose="05020102010507070707" pitchFamily="18" charset="2"/>
              <a:buNone/>
            </a:pPr>
            <a:r>
              <a:rPr lang="en-US" altLang="en-US">
                <a:latin typeface="Calibri" panose="020F0502020204030204" pitchFamily="34" charset="0"/>
              </a:rPr>
              <a:t>	- File Audio</a:t>
            </a:r>
          </a:p>
          <a:p>
            <a:pPr algn="just" eaLnBrk="1" hangingPunct="1">
              <a:buFont typeface="Wingdings 2" panose="05020102010507070707" pitchFamily="18" charset="2"/>
              <a:buNone/>
            </a:pPr>
            <a:r>
              <a:rPr lang="en-US" altLang="en-US">
                <a:latin typeface="Calibri" panose="020F0502020204030204" pitchFamily="34" charset="0"/>
              </a:rPr>
              <a:t>	- File Video</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503D43B3-78B5-4679-BFC1-25593CEA7A61}"/>
              </a:ext>
            </a:extLst>
          </p:cNvPr>
          <p:cNvSpPr>
            <a:spLocks noGrp="1"/>
          </p:cNvSpPr>
          <p:nvPr>
            <p:ph type="title"/>
          </p:nvPr>
        </p:nvSpPr>
        <p:spPr/>
        <p:txBody>
          <a:bodyPr/>
          <a:lstStyle/>
          <a:p>
            <a:r>
              <a:rPr lang="en-US" altLang="en-US"/>
              <a:t>Static Huffman Coding(2)</a:t>
            </a:r>
          </a:p>
        </p:txBody>
      </p:sp>
      <p:sp>
        <p:nvSpPr>
          <p:cNvPr id="33795" name="Content Placeholder 2">
            <a:extLst>
              <a:ext uri="{FF2B5EF4-FFF2-40B4-BE49-F238E27FC236}">
                <a16:creationId xmlns:a16="http://schemas.microsoft.com/office/drawing/2014/main" id="{9C8BE97E-8F02-4421-965B-DB87BD941F7D}"/>
              </a:ext>
            </a:extLst>
          </p:cNvPr>
          <p:cNvSpPr>
            <a:spLocks noGrp="1"/>
          </p:cNvSpPr>
          <p:nvPr>
            <p:ph idx="1"/>
          </p:nvPr>
        </p:nvSpPr>
        <p:spPr/>
        <p:txBody>
          <a:bodyPr>
            <a:normAutofit lnSpcReduction="10000"/>
          </a:bodyPr>
          <a:lstStyle/>
          <a:p>
            <a:r>
              <a:rPr lang="en-US" altLang="en-US" sz="2200">
                <a:latin typeface="Calibri" panose="020F0502020204030204" pitchFamily="34" charset="0"/>
              </a:rPr>
              <a:t>Mis: MAMA SAYA</a:t>
            </a:r>
          </a:p>
          <a:p>
            <a:pPr>
              <a:buFont typeface="Wingdings" panose="05000000000000000000" pitchFamily="2" charset="2"/>
              <a:buNone/>
            </a:pPr>
            <a:r>
              <a:rPr lang="en-US" altLang="en-US" sz="2200">
                <a:latin typeface="Calibri" panose="020F0502020204030204" pitchFamily="34" charset="0"/>
              </a:rPr>
              <a:t>	A = 4 -&gt; 4/8 = 0.5</a:t>
            </a:r>
          </a:p>
          <a:p>
            <a:pPr>
              <a:buFont typeface="Wingdings" panose="05000000000000000000" pitchFamily="2" charset="2"/>
              <a:buNone/>
            </a:pPr>
            <a:r>
              <a:rPr lang="en-US" altLang="en-US" sz="2200">
                <a:latin typeface="Calibri" panose="020F0502020204030204" pitchFamily="34" charset="0"/>
              </a:rPr>
              <a:t>	M = 2 -&gt; 2/8 = 0.25</a:t>
            </a:r>
          </a:p>
          <a:p>
            <a:pPr>
              <a:buFont typeface="Wingdings" panose="05000000000000000000" pitchFamily="2" charset="2"/>
              <a:buNone/>
            </a:pPr>
            <a:r>
              <a:rPr lang="en-US" altLang="en-US" sz="2200">
                <a:latin typeface="Calibri" panose="020F0502020204030204" pitchFamily="34" charset="0"/>
              </a:rPr>
              <a:t>	S = 1 -&gt; 1/8 = 0.125</a:t>
            </a:r>
          </a:p>
          <a:p>
            <a:pPr>
              <a:buFont typeface="Wingdings" panose="05000000000000000000" pitchFamily="2" charset="2"/>
              <a:buNone/>
            </a:pPr>
            <a:r>
              <a:rPr lang="en-US" altLang="en-US" sz="2200">
                <a:latin typeface="Calibri" panose="020F0502020204030204" pitchFamily="34" charset="0"/>
              </a:rPr>
              <a:t>	Y = 1 -&gt; 1/8 = 0.125</a:t>
            </a:r>
          </a:p>
          <a:p>
            <a:pPr>
              <a:buFont typeface="Wingdings" panose="05000000000000000000" pitchFamily="2" charset="2"/>
              <a:buNone/>
            </a:pPr>
            <a:r>
              <a:rPr lang="en-US" altLang="en-US" sz="2200">
                <a:latin typeface="Calibri" panose="020F0502020204030204" pitchFamily="34" charset="0"/>
              </a:rPr>
              <a:t>	Total = 8 karakter</a:t>
            </a:r>
          </a:p>
          <a:p>
            <a:pPr>
              <a:buFont typeface="Wingdings" panose="05000000000000000000" pitchFamily="2" charset="2"/>
              <a:buNone/>
            </a:pPr>
            <a:endParaRPr lang="en-US" altLang="en-US" sz="2400">
              <a:latin typeface="Calibri" panose="020F0502020204030204" pitchFamily="34" charset="0"/>
            </a:endParaRPr>
          </a:p>
          <a:p>
            <a:pPr>
              <a:buFont typeface="Wingdings" panose="05000000000000000000" pitchFamily="2" charset="2"/>
              <a:buNone/>
            </a:pPr>
            <a:endParaRPr lang="en-US" altLang="en-US" sz="2400">
              <a:latin typeface="Calibri" panose="020F0502020204030204" pitchFamily="34" charset="0"/>
            </a:endParaRPr>
          </a:p>
          <a:p>
            <a:pPr>
              <a:buFont typeface="Wingdings" panose="05000000000000000000" pitchFamily="2" charset="2"/>
              <a:buNone/>
            </a:pPr>
            <a:endParaRPr lang="en-US" altLang="en-US" sz="2400">
              <a:latin typeface="Calibri" panose="020F0502020204030204" pitchFamily="34" charset="0"/>
            </a:endParaRPr>
          </a:p>
          <a:p>
            <a:pPr>
              <a:buFont typeface="Wingdings" panose="05000000000000000000" pitchFamily="2" charset="2"/>
              <a:buNone/>
            </a:pPr>
            <a:r>
              <a:rPr lang="pl-PL" altLang="en-US" sz="2400">
                <a:latin typeface="Calibri" panose="020F0502020204030204" pitchFamily="34" charset="0"/>
              </a:rPr>
              <a:t>Sehingga w(A) = 1, w(M) = 00, w(S) = 010, dan w(Y) = 011</a:t>
            </a:r>
            <a:endParaRPr lang="en-US" altLang="en-US" sz="2400">
              <a:latin typeface="Calibri" panose="020F0502020204030204" pitchFamily="34" charset="0"/>
            </a:endParaRPr>
          </a:p>
        </p:txBody>
      </p:sp>
      <p:pic>
        <p:nvPicPr>
          <p:cNvPr id="33796" name="Picture 2">
            <a:extLst>
              <a:ext uri="{FF2B5EF4-FFF2-40B4-BE49-F238E27FC236}">
                <a16:creationId xmlns:a16="http://schemas.microsoft.com/office/drawing/2014/main" id="{2103610F-E203-4DAF-9B2D-061EFB87A6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6026" y="1857376"/>
            <a:ext cx="5349875" cy="319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56272A62-801F-4D36-B389-BB03D47DDEE6}"/>
              </a:ext>
            </a:extLst>
          </p:cNvPr>
          <p:cNvSpPr>
            <a:spLocks noGrp="1"/>
          </p:cNvSpPr>
          <p:nvPr>
            <p:ph type="title"/>
          </p:nvPr>
        </p:nvSpPr>
        <p:spPr/>
        <p:txBody>
          <a:bodyPr/>
          <a:lstStyle/>
          <a:p>
            <a:r>
              <a:rPr lang="en-US" altLang="en-US"/>
              <a:t>Latihan</a:t>
            </a:r>
          </a:p>
        </p:txBody>
      </p:sp>
      <p:sp>
        <p:nvSpPr>
          <p:cNvPr id="34819" name="Content Placeholder 2">
            <a:extLst>
              <a:ext uri="{FF2B5EF4-FFF2-40B4-BE49-F238E27FC236}">
                <a16:creationId xmlns:a16="http://schemas.microsoft.com/office/drawing/2014/main" id="{D83F66A3-A33B-491F-8384-3544901222F5}"/>
              </a:ext>
            </a:extLst>
          </p:cNvPr>
          <p:cNvSpPr>
            <a:spLocks noGrp="1"/>
          </p:cNvSpPr>
          <p:nvPr>
            <p:ph idx="1"/>
          </p:nvPr>
        </p:nvSpPr>
        <p:spPr/>
        <p:txBody>
          <a:bodyPr/>
          <a:lstStyle/>
          <a:p>
            <a:r>
              <a:rPr lang="en-US" altLang="en-US" sz="3200">
                <a:latin typeface="Calibri" panose="020F0502020204030204" pitchFamily="34" charset="0"/>
              </a:rPr>
              <a:t>Buatlah tabel Huffman untuk kompresi string ABACCDA (Kerjakan dengan lengkap tahap-tahapnya)!</a:t>
            </a:r>
          </a:p>
          <a:p>
            <a:endParaRPr lang="en-US" altLang="en-US" sz="3200">
              <a:latin typeface="Calibri" panose="020F0502020204030204"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67A88C18-40A4-471A-B951-120A89D4E9FF}"/>
              </a:ext>
            </a:extLst>
          </p:cNvPr>
          <p:cNvSpPr>
            <a:spLocks noGrp="1"/>
          </p:cNvSpPr>
          <p:nvPr>
            <p:ph type="title"/>
          </p:nvPr>
        </p:nvSpPr>
        <p:spPr/>
        <p:txBody>
          <a:bodyPr/>
          <a:lstStyle/>
          <a:p>
            <a:r>
              <a:rPr lang="en-US" altLang="en-US" b="1"/>
              <a:t>Shannon-Fano Algorithm(1)</a:t>
            </a:r>
            <a:endParaRPr lang="en-US" altLang="en-US"/>
          </a:p>
        </p:txBody>
      </p:sp>
      <p:sp>
        <p:nvSpPr>
          <p:cNvPr id="35843" name="Content Placeholder 2">
            <a:extLst>
              <a:ext uri="{FF2B5EF4-FFF2-40B4-BE49-F238E27FC236}">
                <a16:creationId xmlns:a16="http://schemas.microsoft.com/office/drawing/2014/main" id="{0D26BD61-AE14-42C3-BDC6-703A5A032370}"/>
              </a:ext>
            </a:extLst>
          </p:cNvPr>
          <p:cNvSpPr>
            <a:spLocks noGrp="1"/>
          </p:cNvSpPr>
          <p:nvPr>
            <p:ph idx="1"/>
          </p:nvPr>
        </p:nvSpPr>
        <p:spPr/>
        <p:txBody>
          <a:bodyPr/>
          <a:lstStyle/>
          <a:p>
            <a:r>
              <a:rPr lang="en-US" altLang="en-US" sz="3200">
                <a:latin typeface="Calibri" panose="020F0502020204030204" pitchFamily="34" charset="0"/>
              </a:rPr>
              <a:t>Dikembangkan oleh Shannon (Bell Labs) dan Robert Fano (MIT)</a:t>
            </a:r>
          </a:p>
          <a:p>
            <a:r>
              <a:rPr lang="en-US" altLang="en-US" sz="3200">
                <a:latin typeface="Calibri" panose="020F0502020204030204" pitchFamily="34" charset="0"/>
              </a:rPr>
              <a:t>Pada dasarnya cara kerja dari algoritma Shannon-</a:t>
            </a:r>
            <a:r>
              <a:rPr lang="it-IT" altLang="en-US" sz="3200">
                <a:latin typeface="Calibri" panose="020F0502020204030204" pitchFamily="34" charset="0"/>
              </a:rPr>
              <a:t>Fano ini sama persis dengan Huffman. Algoritma ini </a:t>
            </a:r>
            <a:r>
              <a:rPr lang="en-US" altLang="en-US" sz="3200">
                <a:latin typeface="Calibri" panose="020F0502020204030204" pitchFamily="34" charset="0"/>
              </a:rPr>
              <a:t>membentuk sebuah pohon, kemudian  mengencodingnya, dan yang terahir adalah mengembalikannya dalam bentuk karakte teks atau decoding.</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C3937EBE-0D4C-4725-AE46-C8B6C752880E}"/>
              </a:ext>
            </a:extLst>
          </p:cNvPr>
          <p:cNvSpPr>
            <a:spLocks noGrp="1"/>
          </p:cNvSpPr>
          <p:nvPr>
            <p:ph type="title"/>
          </p:nvPr>
        </p:nvSpPr>
        <p:spPr/>
        <p:txBody>
          <a:bodyPr/>
          <a:lstStyle/>
          <a:p>
            <a:r>
              <a:rPr lang="en-US" altLang="en-US" b="1"/>
              <a:t>Shannon-Fano Algorithm(2)</a:t>
            </a:r>
            <a:endParaRPr lang="en-US" altLang="en-US"/>
          </a:p>
        </p:txBody>
      </p:sp>
      <p:sp>
        <p:nvSpPr>
          <p:cNvPr id="36867" name="Content Placeholder 2">
            <a:extLst>
              <a:ext uri="{FF2B5EF4-FFF2-40B4-BE49-F238E27FC236}">
                <a16:creationId xmlns:a16="http://schemas.microsoft.com/office/drawing/2014/main" id="{1DB42ACA-B4FD-4A05-A155-2815521B3B80}"/>
              </a:ext>
            </a:extLst>
          </p:cNvPr>
          <p:cNvSpPr>
            <a:spLocks noGrp="1"/>
          </p:cNvSpPr>
          <p:nvPr>
            <p:ph idx="1"/>
          </p:nvPr>
        </p:nvSpPr>
        <p:spPr/>
        <p:txBody>
          <a:bodyPr/>
          <a:lstStyle/>
          <a:p>
            <a:r>
              <a:rPr lang="en-US" altLang="en-US"/>
              <a:t>Hanya saja perbedaan yang fundamental </a:t>
            </a:r>
            <a:r>
              <a:rPr lang="fi-FI" altLang="en-US"/>
              <a:t>terdapat pada pembuatan pohon. </a:t>
            </a:r>
          </a:p>
          <a:p>
            <a:r>
              <a:rPr lang="fi-FI" altLang="en-US"/>
              <a:t>Pembuatan pohon </a:t>
            </a:r>
            <a:r>
              <a:rPr lang="en-US" altLang="en-US"/>
              <a:t>pada Shannon-Fano dibuat berdasarkan proses dari atas ke bawah – berbeda dengan huffman yang membuat pohon dari bawah ke atas.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0C74C469-82A2-41E4-9122-0F2D4D901E9F}"/>
              </a:ext>
            </a:extLst>
          </p:cNvPr>
          <p:cNvSpPr>
            <a:spLocks noGrp="1"/>
          </p:cNvSpPr>
          <p:nvPr>
            <p:ph type="title"/>
          </p:nvPr>
        </p:nvSpPr>
        <p:spPr/>
        <p:txBody>
          <a:bodyPr/>
          <a:lstStyle/>
          <a:p>
            <a:r>
              <a:rPr lang="en-US" altLang="en-US" b="1"/>
              <a:t>Shannon-Fano Algorithm(3)</a:t>
            </a:r>
            <a:endParaRPr lang="en-US" altLang="en-US"/>
          </a:p>
        </p:txBody>
      </p:sp>
      <p:sp>
        <p:nvSpPr>
          <p:cNvPr id="32771" name="Content Placeholder 2">
            <a:extLst>
              <a:ext uri="{FF2B5EF4-FFF2-40B4-BE49-F238E27FC236}">
                <a16:creationId xmlns:a16="http://schemas.microsoft.com/office/drawing/2014/main" id="{E6F6A691-52EE-4986-BEAC-FD56244FCBEB}"/>
              </a:ext>
            </a:extLst>
          </p:cNvPr>
          <p:cNvSpPr>
            <a:spLocks noGrp="1"/>
          </p:cNvSpPr>
          <p:nvPr>
            <p:ph idx="1"/>
          </p:nvPr>
        </p:nvSpPr>
        <p:spPr/>
        <p:txBody>
          <a:bodyPr/>
          <a:lstStyle/>
          <a:p>
            <a:pPr>
              <a:defRPr/>
            </a:pPr>
            <a:r>
              <a:rPr lang="en-US" sz="3200" dirty="0" err="1">
                <a:latin typeface="Calibri" pitchFamily="34" charset="0"/>
              </a:rPr>
              <a:t>Algoritma</a:t>
            </a:r>
            <a:r>
              <a:rPr lang="en-US" sz="3200" dirty="0">
                <a:latin typeface="Calibri" pitchFamily="34" charset="0"/>
              </a:rPr>
              <a:t> :</a:t>
            </a:r>
          </a:p>
          <a:p>
            <a:pPr marL="971550" lvl="1" indent="-514350">
              <a:buFont typeface="+mj-lt"/>
              <a:buAutoNum type="arabicPeriod"/>
              <a:defRPr/>
            </a:pPr>
            <a:r>
              <a:rPr lang="en-US" sz="3200" dirty="0" err="1">
                <a:latin typeface="Calibri" pitchFamily="34" charset="0"/>
              </a:rPr>
              <a:t>Urutkan</a:t>
            </a:r>
            <a:r>
              <a:rPr lang="en-US" sz="3200" dirty="0">
                <a:latin typeface="Calibri" pitchFamily="34" charset="0"/>
              </a:rPr>
              <a:t> </a:t>
            </a:r>
            <a:r>
              <a:rPr lang="en-US" sz="3200" dirty="0" err="1">
                <a:latin typeface="Calibri" pitchFamily="34" charset="0"/>
              </a:rPr>
              <a:t>simbol</a:t>
            </a:r>
            <a:r>
              <a:rPr lang="en-US" sz="3200" dirty="0">
                <a:latin typeface="Calibri" pitchFamily="34" charset="0"/>
              </a:rPr>
              <a:t> </a:t>
            </a:r>
            <a:r>
              <a:rPr lang="en-US" sz="3200" dirty="0" err="1">
                <a:latin typeface="Calibri" pitchFamily="34" charset="0"/>
              </a:rPr>
              <a:t>berdasarkan</a:t>
            </a:r>
            <a:r>
              <a:rPr lang="en-US" sz="3200" dirty="0">
                <a:latin typeface="Calibri" pitchFamily="34" charset="0"/>
              </a:rPr>
              <a:t> </a:t>
            </a:r>
            <a:r>
              <a:rPr lang="en-US" sz="3200" dirty="0" err="1">
                <a:latin typeface="Calibri" pitchFamily="34" charset="0"/>
              </a:rPr>
              <a:t>frekuensi</a:t>
            </a:r>
            <a:r>
              <a:rPr lang="en-US" sz="3200" dirty="0">
                <a:latin typeface="Calibri" pitchFamily="34" charset="0"/>
              </a:rPr>
              <a:t> </a:t>
            </a:r>
            <a:r>
              <a:rPr lang="en-US" sz="3200" dirty="0" err="1">
                <a:latin typeface="Calibri" pitchFamily="34" charset="0"/>
              </a:rPr>
              <a:t>kemunculannya</a:t>
            </a:r>
            <a:r>
              <a:rPr lang="en-US" sz="3200" dirty="0">
                <a:latin typeface="Calibri" pitchFamily="34" charset="0"/>
              </a:rPr>
              <a:t> </a:t>
            </a:r>
            <a:r>
              <a:rPr lang="en-US" sz="3200" dirty="0" err="1">
                <a:latin typeface="Calibri" pitchFamily="34" charset="0"/>
              </a:rPr>
              <a:t>dari</a:t>
            </a:r>
            <a:r>
              <a:rPr lang="en-US" sz="3200" dirty="0">
                <a:latin typeface="Calibri" pitchFamily="34" charset="0"/>
              </a:rPr>
              <a:t> </a:t>
            </a:r>
            <a:r>
              <a:rPr lang="en-US" sz="3200" dirty="0" err="1">
                <a:latin typeface="Calibri" pitchFamily="34" charset="0"/>
              </a:rPr>
              <a:t>besar</a:t>
            </a:r>
            <a:r>
              <a:rPr lang="en-US" sz="3200" dirty="0">
                <a:latin typeface="Calibri" pitchFamily="34" charset="0"/>
              </a:rPr>
              <a:t> </a:t>
            </a:r>
            <a:r>
              <a:rPr lang="en-US" sz="3200" dirty="0" err="1">
                <a:latin typeface="Calibri" pitchFamily="34" charset="0"/>
              </a:rPr>
              <a:t>ke</a:t>
            </a:r>
            <a:r>
              <a:rPr lang="en-US" sz="3200" dirty="0">
                <a:latin typeface="Calibri" pitchFamily="34" charset="0"/>
              </a:rPr>
              <a:t> </a:t>
            </a:r>
            <a:r>
              <a:rPr lang="en-US" sz="3200" dirty="0" err="1">
                <a:latin typeface="Calibri" pitchFamily="34" charset="0"/>
              </a:rPr>
              <a:t>kecil</a:t>
            </a:r>
            <a:endParaRPr lang="en-US" sz="3200" dirty="0">
              <a:latin typeface="Calibri" pitchFamily="34" charset="0"/>
            </a:endParaRPr>
          </a:p>
          <a:p>
            <a:pPr marL="971550" lvl="1" indent="-514350">
              <a:buFont typeface="+mj-lt"/>
              <a:buAutoNum type="arabicPeriod"/>
              <a:defRPr/>
            </a:pPr>
            <a:r>
              <a:rPr lang="en-US" sz="3200" dirty="0" err="1">
                <a:latin typeface="Calibri" pitchFamily="34" charset="0"/>
              </a:rPr>
              <a:t>Bagi</a:t>
            </a:r>
            <a:r>
              <a:rPr lang="en-US" sz="3200" dirty="0">
                <a:latin typeface="Calibri" pitchFamily="34" charset="0"/>
              </a:rPr>
              <a:t> </a:t>
            </a:r>
            <a:r>
              <a:rPr lang="en-US" sz="3200" dirty="0" err="1">
                <a:latin typeface="Calibri" pitchFamily="34" charset="0"/>
              </a:rPr>
              <a:t>simbol</a:t>
            </a:r>
            <a:r>
              <a:rPr lang="en-US" sz="3200" dirty="0">
                <a:latin typeface="Calibri" pitchFamily="34" charset="0"/>
              </a:rPr>
              <a:t> </a:t>
            </a:r>
            <a:r>
              <a:rPr lang="en-US" sz="3200" dirty="0" err="1">
                <a:latin typeface="Calibri" pitchFamily="34" charset="0"/>
              </a:rPr>
              <a:t>menjadi</a:t>
            </a:r>
            <a:r>
              <a:rPr lang="en-US" sz="3200" dirty="0">
                <a:latin typeface="Calibri" pitchFamily="34" charset="0"/>
              </a:rPr>
              <a:t> 2 </a:t>
            </a:r>
            <a:r>
              <a:rPr lang="en-US" sz="3200" dirty="0" err="1">
                <a:latin typeface="Calibri" pitchFamily="34" charset="0"/>
              </a:rPr>
              <a:t>bagian</a:t>
            </a:r>
            <a:r>
              <a:rPr lang="en-US" sz="3200" dirty="0">
                <a:latin typeface="Calibri" pitchFamily="34" charset="0"/>
              </a:rPr>
              <a:t> </a:t>
            </a:r>
            <a:r>
              <a:rPr lang="en-US" sz="3200" dirty="0" err="1">
                <a:latin typeface="Calibri" pitchFamily="34" charset="0"/>
              </a:rPr>
              <a:t>secara</a:t>
            </a:r>
            <a:r>
              <a:rPr lang="en-US" sz="3200" dirty="0">
                <a:latin typeface="Calibri" pitchFamily="34" charset="0"/>
              </a:rPr>
              <a:t> </a:t>
            </a:r>
            <a:r>
              <a:rPr lang="en-US" sz="3200" dirty="0" err="1">
                <a:latin typeface="Calibri" pitchFamily="34" charset="0"/>
              </a:rPr>
              <a:t>rekursif</a:t>
            </a:r>
            <a:r>
              <a:rPr lang="en-US" sz="3200" dirty="0">
                <a:latin typeface="Calibri" pitchFamily="34" charset="0"/>
              </a:rPr>
              <a:t>, </a:t>
            </a:r>
            <a:r>
              <a:rPr lang="en-US" sz="3200" dirty="0" err="1">
                <a:latin typeface="Calibri" pitchFamily="34" charset="0"/>
              </a:rPr>
              <a:t>dengan</a:t>
            </a:r>
            <a:r>
              <a:rPr lang="en-US" sz="3200" dirty="0">
                <a:latin typeface="Calibri" pitchFamily="34" charset="0"/>
              </a:rPr>
              <a:t> </a:t>
            </a:r>
            <a:r>
              <a:rPr lang="en-US" sz="3200" dirty="0" err="1">
                <a:latin typeface="Calibri" pitchFamily="34" charset="0"/>
              </a:rPr>
              <a:t>jumlah</a:t>
            </a:r>
            <a:r>
              <a:rPr lang="en-US" sz="3200" dirty="0">
                <a:latin typeface="Calibri" pitchFamily="34" charset="0"/>
              </a:rPr>
              <a:t> yang </a:t>
            </a:r>
            <a:r>
              <a:rPr lang="en-US" sz="3200" dirty="0" err="1">
                <a:latin typeface="Calibri" pitchFamily="34" charset="0"/>
              </a:rPr>
              <a:t>kira-kira</a:t>
            </a:r>
            <a:r>
              <a:rPr lang="en-US" sz="3200" dirty="0">
                <a:latin typeface="Calibri" pitchFamily="34" charset="0"/>
              </a:rPr>
              <a:t> </a:t>
            </a:r>
            <a:r>
              <a:rPr lang="en-US" sz="3200" dirty="0" err="1">
                <a:latin typeface="Calibri" pitchFamily="34" charset="0"/>
              </a:rPr>
              <a:t>sama</a:t>
            </a:r>
            <a:r>
              <a:rPr lang="en-US" sz="3200" dirty="0">
                <a:latin typeface="Calibri" pitchFamily="34" charset="0"/>
              </a:rPr>
              <a:t> </a:t>
            </a:r>
            <a:r>
              <a:rPr lang="en-US" sz="3200" dirty="0" err="1">
                <a:latin typeface="Calibri" pitchFamily="34" charset="0"/>
              </a:rPr>
              <a:t>pada</a:t>
            </a:r>
            <a:r>
              <a:rPr lang="en-US" sz="3200" dirty="0">
                <a:latin typeface="Calibri" pitchFamily="34" charset="0"/>
              </a:rPr>
              <a:t> </a:t>
            </a:r>
            <a:r>
              <a:rPr lang="en-US" sz="3200" dirty="0" err="1">
                <a:latin typeface="Calibri" pitchFamily="34" charset="0"/>
              </a:rPr>
              <a:t>kedua</a:t>
            </a:r>
            <a:r>
              <a:rPr lang="en-US" sz="3200" dirty="0">
                <a:latin typeface="Calibri" pitchFamily="34" charset="0"/>
              </a:rPr>
              <a:t> </a:t>
            </a:r>
            <a:r>
              <a:rPr lang="en-US" sz="3200" dirty="0" err="1">
                <a:latin typeface="Calibri" pitchFamily="34" charset="0"/>
              </a:rPr>
              <a:t>bagian</a:t>
            </a:r>
            <a:r>
              <a:rPr lang="en-US" sz="3200" dirty="0">
                <a:latin typeface="Calibri" pitchFamily="34" charset="0"/>
              </a:rPr>
              <a:t>, </a:t>
            </a:r>
            <a:r>
              <a:rPr lang="en-US" sz="3200" dirty="0" err="1">
                <a:latin typeface="Calibri" pitchFamily="34" charset="0"/>
              </a:rPr>
              <a:t>sampai</a:t>
            </a:r>
            <a:r>
              <a:rPr lang="en-US" sz="3200" dirty="0">
                <a:latin typeface="Calibri" pitchFamily="34" charset="0"/>
              </a:rPr>
              <a:t> </a:t>
            </a:r>
            <a:r>
              <a:rPr lang="en-US" sz="3200" dirty="0" err="1">
                <a:latin typeface="Calibri" pitchFamily="34" charset="0"/>
              </a:rPr>
              <a:t>tiap</a:t>
            </a:r>
            <a:r>
              <a:rPr lang="en-US" sz="3200" dirty="0">
                <a:latin typeface="Calibri" pitchFamily="34" charset="0"/>
              </a:rPr>
              <a:t> </a:t>
            </a:r>
            <a:r>
              <a:rPr lang="en-US" sz="3200" dirty="0" err="1">
                <a:latin typeface="Calibri" pitchFamily="34" charset="0"/>
              </a:rPr>
              <a:t>bagian</a:t>
            </a:r>
            <a:r>
              <a:rPr lang="en-US" sz="3200" dirty="0">
                <a:latin typeface="Calibri" pitchFamily="34" charset="0"/>
              </a:rPr>
              <a:t> </a:t>
            </a:r>
            <a:r>
              <a:rPr lang="it-IT" sz="3200" dirty="0">
                <a:latin typeface="Calibri" pitchFamily="34" charset="0"/>
              </a:rPr>
              <a:t>hanya terdiri dari 1 simbol.</a:t>
            </a:r>
            <a:endParaRPr lang="en-US" sz="3200" dirty="0">
              <a:latin typeface="Calibri"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8C4B3B04-94FE-4084-A407-FF62AC2D7D83}"/>
              </a:ext>
            </a:extLst>
          </p:cNvPr>
          <p:cNvSpPr>
            <a:spLocks noGrp="1"/>
          </p:cNvSpPr>
          <p:nvPr>
            <p:ph type="title"/>
          </p:nvPr>
        </p:nvSpPr>
        <p:spPr/>
        <p:txBody>
          <a:bodyPr/>
          <a:lstStyle/>
          <a:p>
            <a:r>
              <a:rPr lang="en-US" altLang="en-US"/>
              <a:t>Contoh</a:t>
            </a:r>
          </a:p>
        </p:txBody>
      </p:sp>
      <p:sp>
        <p:nvSpPr>
          <p:cNvPr id="38915" name="Content Placeholder 2">
            <a:extLst>
              <a:ext uri="{FF2B5EF4-FFF2-40B4-BE49-F238E27FC236}">
                <a16:creationId xmlns:a16="http://schemas.microsoft.com/office/drawing/2014/main" id="{BA7DCB2C-1F50-4AD1-8546-7D95757B0522}"/>
              </a:ext>
            </a:extLst>
          </p:cNvPr>
          <p:cNvSpPr>
            <a:spLocks noGrp="1"/>
          </p:cNvSpPr>
          <p:nvPr>
            <p:ph idx="1"/>
          </p:nvPr>
        </p:nvSpPr>
        <p:spPr/>
        <p:txBody>
          <a:bodyPr/>
          <a:lstStyle/>
          <a:p>
            <a:r>
              <a:rPr lang="en-US" altLang="en-US" sz="2600">
                <a:latin typeface="Calibri" panose="020F0502020204030204" pitchFamily="34" charset="0"/>
              </a:rPr>
              <a:t>Contoh terdapat 5 simbol-simbol yang dapat dikodekan memiliki frekuensi berikut: </a:t>
            </a:r>
            <a:r>
              <a:rPr lang="pt-BR" altLang="en-US" sz="2600">
                <a:latin typeface="Calibri" panose="020F0502020204030204" pitchFamily="34" charset="0"/>
              </a:rPr>
              <a:t>A = 15 ; B = 7 ; C = 6 ; D = 6 ; E = 5</a:t>
            </a:r>
          </a:p>
          <a:p>
            <a:r>
              <a:rPr lang="en-US" altLang="en-US" sz="2600">
                <a:latin typeface="Calibri" panose="020F0502020204030204" pitchFamily="34" charset="0"/>
              </a:rPr>
              <a:t>Semua simbol-simbol yang diurutkan berdasarkan </a:t>
            </a:r>
            <a:r>
              <a:rPr lang="fi-FI" altLang="en-US" sz="2600">
                <a:latin typeface="Calibri" panose="020F0502020204030204" pitchFamily="34" charset="0"/>
              </a:rPr>
              <a:t>frekuensi, dari kiri ke kanan (ditunjukkan pada </a:t>
            </a:r>
            <a:r>
              <a:rPr lang="en-US" altLang="en-US" sz="2600">
                <a:latin typeface="Calibri" panose="020F0502020204030204" pitchFamily="34" charset="0"/>
              </a:rPr>
              <a:t>Gambar a. Menempatkan garis pemisah antara </a:t>
            </a:r>
            <a:r>
              <a:rPr lang="es-ES" altLang="en-US" sz="2600">
                <a:latin typeface="Calibri" panose="020F0502020204030204" pitchFamily="34" charset="0"/>
              </a:rPr>
              <a:t>simbol-simbol B dan C menghasilkan total 22 di </a:t>
            </a:r>
            <a:r>
              <a:rPr lang="en-US" altLang="en-US" sz="2600">
                <a:latin typeface="Calibri" panose="020F0502020204030204" pitchFamily="34" charset="0"/>
              </a:rPr>
              <a:t>grup kiri dan total 17 di kelompok yang tepat.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56E8D325-0545-4E0D-9E28-000459DADADC}"/>
              </a:ext>
            </a:extLst>
          </p:cNvPr>
          <p:cNvSpPr>
            <a:spLocks noGrp="1"/>
          </p:cNvSpPr>
          <p:nvPr>
            <p:ph type="title"/>
          </p:nvPr>
        </p:nvSpPr>
        <p:spPr/>
        <p:txBody>
          <a:bodyPr/>
          <a:lstStyle/>
          <a:p>
            <a:r>
              <a:rPr lang="en-US" altLang="en-US"/>
              <a:t>Contoh</a:t>
            </a:r>
          </a:p>
        </p:txBody>
      </p:sp>
      <p:sp>
        <p:nvSpPr>
          <p:cNvPr id="39939" name="Content Placeholder 2">
            <a:extLst>
              <a:ext uri="{FF2B5EF4-FFF2-40B4-BE49-F238E27FC236}">
                <a16:creationId xmlns:a16="http://schemas.microsoft.com/office/drawing/2014/main" id="{43C4D324-54FA-4892-B0A9-2521EF0AC8E1}"/>
              </a:ext>
            </a:extLst>
          </p:cNvPr>
          <p:cNvSpPr>
            <a:spLocks noGrp="1"/>
          </p:cNvSpPr>
          <p:nvPr>
            <p:ph idx="1"/>
          </p:nvPr>
        </p:nvSpPr>
        <p:spPr/>
        <p:txBody>
          <a:bodyPr/>
          <a:lstStyle/>
          <a:p>
            <a:r>
              <a:rPr lang="en-US" altLang="en-US">
                <a:latin typeface="Calibri" panose="020F0502020204030204" pitchFamily="34" charset="0"/>
              </a:rPr>
              <a:t>Dengan pembagian ini, A dan B akan masing-masing memiliki kode yang dimulai dengan 0 bit, dan C, D, dan E kode akan semua mulai dengan 1,  seperti ditunjukkan pada Gambar b.</a:t>
            </a:r>
          </a:p>
          <a:p>
            <a:r>
              <a:rPr lang="en-US" altLang="en-US">
                <a:latin typeface="Calibri" panose="020F0502020204030204" pitchFamily="34" charset="0"/>
              </a:rPr>
              <a:t>Kemudian, di sebelah </a:t>
            </a:r>
            <a:r>
              <a:rPr lang="it-IT" altLang="en-US">
                <a:latin typeface="Calibri" panose="020F0502020204030204" pitchFamily="34" charset="0"/>
              </a:rPr>
              <a:t>kiri setengah dari pohon mendapat divisi baru antara </a:t>
            </a:r>
            <a:r>
              <a:rPr lang="es-ES" altLang="en-US">
                <a:latin typeface="Calibri" panose="020F0502020204030204" pitchFamily="34" charset="0"/>
              </a:rPr>
              <a:t>A dan B, yang menempatkan A pada daun dengan </a:t>
            </a:r>
            <a:r>
              <a:rPr lang="da-DK" altLang="en-US">
                <a:latin typeface="Calibri" panose="020F0502020204030204" pitchFamily="34" charset="0"/>
              </a:rPr>
              <a:t>kode 00 dan B pada daun dengan kode 01.</a:t>
            </a:r>
            <a:endParaRPr lang="en-US" altLang="en-US">
              <a:latin typeface="Calibri" panose="020F0502020204030204"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2">
            <a:extLst>
              <a:ext uri="{FF2B5EF4-FFF2-40B4-BE49-F238E27FC236}">
                <a16:creationId xmlns:a16="http://schemas.microsoft.com/office/drawing/2014/main" id="{BDE640E8-700E-4962-952F-64CF8104A437}"/>
              </a:ext>
            </a:extLst>
          </p:cNvPr>
          <p:cNvSpPr>
            <a:spLocks noGrp="1"/>
          </p:cNvSpPr>
          <p:nvPr>
            <p:ph idx="1"/>
          </p:nvPr>
        </p:nvSpPr>
        <p:spPr>
          <a:xfrm>
            <a:off x="2119314" y="1703388"/>
            <a:ext cx="4046537" cy="4240212"/>
          </a:xfrm>
        </p:spPr>
        <p:txBody>
          <a:bodyPr/>
          <a:lstStyle/>
          <a:p>
            <a:r>
              <a:rPr lang="en-US" altLang="en-US" sz="2600">
                <a:latin typeface="Calibri" panose="020F0502020204030204" pitchFamily="34" charset="0"/>
              </a:rPr>
              <a:t>Setelah empat divisi prosedur, dihasilkan pohon kode. </a:t>
            </a:r>
            <a:r>
              <a:rPr lang="it-IT" altLang="en-US" sz="2600">
                <a:latin typeface="Calibri" panose="020F0502020204030204" pitchFamily="34" charset="0"/>
              </a:rPr>
              <a:t>Pohon di final, tiga simbol dengan frekuensi tertinggi </a:t>
            </a:r>
            <a:r>
              <a:rPr lang="en-US" altLang="en-US" sz="2600">
                <a:latin typeface="Calibri" panose="020F0502020204030204" pitchFamily="34" charset="0"/>
              </a:rPr>
              <a:t>semuanya telah ditugaskan 2-bit kode, dan dua simbol yang lebih rendah memiliki </a:t>
            </a:r>
            <a:r>
              <a:rPr lang="it-IT" altLang="en-US" sz="2600">
                <a:latin typeface="Calibri" panose="020F0502020204030204" pitchFamily="34" charset="0"/>
              </a:rPr>
              <a:t>3-bit kode seperti ditunjukkan gambar berikut:</a:t>
            </a:r>
            <a:endParaRPr lang="en-US" altLang="en-US" sz="2600">
              <a:latin typeface="Calibri" panose="020F0502020204030204" pitchFamily="34" charset="0"/>
            </a:endParaRPr>
          </a:p>
        </p:txBody>
      </p:sp>
      <p:pic>
        <p:nvPicPr>
          <p:cNvPr id="40963" name="Picture 2">
            <a:extLst>
              <a:ext uri="{FF2B5EF4-FFF2-40B4-BE49-F238E27FC236}">
                <a16:creationId xmlns:a16="http://schemas.microsoft.com/office/drawing/2014/main" id="{97870506-9BB8-431F-8591-5B263C9109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3814" y="668339"/>
            <a:ext cx="3933825" cy="546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FDAE0F2-36F7-49C4-99ED-C16C6B6E09BC}"/>
              </a:ext>
            </a:extLst>
          </p:cNvPr>
          <p:cNvSpPr/>
          <p:nvPr/>
        </p:nvSpPr>
        <p:spPr>
          <a:xfrm>
            <a:off x="4066304" y="2784455"/>
            <a:ext cx="3899144" cy="92333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54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Arial" charset="0"/>
              </a:rPr>
              <a:t>Terima</a:t>
            </a:r>
            <a:r>
              <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Arial" charset="0"/>
              </a:rPr>
              <a:t> </a:t>
            </a:r>
            <a:r>
              <a:rPr lang="en-US" sz="54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Arial" charset="0"/>
              </a:rPr>
              <a:t>Kasih</a:t>
            </a:r>
            <a:endPar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Arial"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856A6C8B-D26A-452E-8C40-65DF0AFC46B9}"/>
              </a:ext>
            </a:extLst>
          </p:cNvPr>
          <p:cNvSpPr>
            <a:spLocks noGrp="1"/>
          </p:cNvSpPr>
          <p:nvPr>
            <p:ph type="title"/>
          </p:nvPr>
        </p:nvSpPr>
        <p:spPr/>
        <p:txBody>
          <a:bodyPr/>
          <a:lstStyle/>
          <a:p>
            <a:r>
              <a:rPr lang="en-US" altLang="en-US"/>
              <a:t>Latihan</a:t>
            </a:r>
          </a:p>
        </p:txBody>
      </p:sp>
      <p:sp>
        <p:nvSpPr>
          <p:cNvPr id="43011" name="Content Placeholder 2">
            <a:extLst>
              <a:ext uri="{FF2B5EF4-FFF2-40B4-BE49-F238E27FC236}">
                <a16:creationId xmlns:a16="http://schemas.microsoft.com/office/drawing/2014/main" id="{AA23E081-7963-4469-B3E6-0BA3F73C8E98}"/>
              </a:ext>
            </a:extLst>
          </p:cNvPr>
          <p:cNvSpPr>
            <a:spLocks noGrp="1"/>
          </p:cNvSpPr>
          <p:nvPr>
            <p:ph idx="1"/>
          </p:nvPr>
        </p:nvSpPr>
        <p:spPr/>
        <p:txBody>
          <a:bodyPr/>
          <a:lstStyle/>
          <a:p>
            <a:r>
              <a:rPr lang="sv-SE" altLang="en-US">
                <a:latin typeface="Calibri" panose="020F0502020204030204" pitchFamily="34" charset="0"/>
              </a:rPr>
              <a:t>Misal terdapat lima karakter A; B; C; D; E.</a:t>
            </a:r>
          </a:p>
          <a:p>
            <a:pPr lvl="1"/>
            <a:r>
              <a:rPr lang="en-US" altLang="en-US" sz="2300">
                <a:latin typeface="Calibri" panose="020F0502020204030204" pitchFamily="34" charset="0"/>
              </a:rPr>
              <a:t>Frek A : 0,45</a:t>
            </a:r>
          </a:p>
          <a:p>
            <a:pPr lvl="1"/>
            <a:r>
              <a:rPr lang="en-US" altLang="en-US" sz="2300">
                <a:latin typeface="Calibri" panose="020F0502020204030204" pitchFamily="34" charset="0"/>
              </a:rPr>
              <a:t>Frek B : 0,15</a:t>
            </a:r>
          </a:p>
          <a:p>
            <a:pPr lvl="1"/>
            <a:r>
              <a:rPr lang="en-US" altLang="en-US" sz="2300">
                <a:latin typeface="Calibri" panose="020F0502020204030204" pitchFamily="34" charset="0"/>
              </a:rPr>
              <a:t>Frek C : 0,15</a:t>
            </a:r>
          </a:p>
          <a:p>
            <a:pPr lvl="1"/>
            <a:r>
              <a:rPr lang="en-US" altLang="en-US" sz="2300">
                <a:latin typeface="Calibri" panose="020F0502020204030204" pitchFamily="34" charset="0"/>
              </a:rPr>
              <a:t>Frek D : 0,13</a:t>
            </a:r>
          </a:p>
          <a:p>
            <a:pPr lvl="1"/>
            <a:r>
              <a:rPr lang="en-US" altLang="en-US" sz="2300">
                <a:latin typeface="Calibri" panose="020F0502020204030204" pitchFamily="34" charset="0"/>
              </a:rPr>
              <a:t>Frek E : 0,12</a:t>
            </a:r>
          </a:p>
          <a:p>
            <a:r>
              <a:rPr lang="en-US" altLang="en-US">
                <a:latin typeface="Calibri" panose="020F0502020204030204" pitchFamily="34" charset="0"/>
              </a:rPr>
              <a:t>Lakukan kompresi menggunakan metode Huffman dan Shanon-fano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E7441846-7509-48D9-88D4-F97F880D38A7}"/>
              </a:ext>
            </a:extLst>
          </p:cNvPr>
          <p:cNvSpPr>
            <a:spLocks noGrp="1"/>
          </p:cNvSpPr>
          <p:nvPr>
            <p:ph type="title"/>
          </p:nvPr>
        </p:nvSpPr>
        <p:spPr/>
        <p:txBody>
          <a:bodyPr/>
          <a:lstStyle/>
          <a:p>
            <a:r>
              <a:rPr lang="en-US" altLang="en-US" b="1"/>
              <a:t>KOMPRESI(2)</a:t>
            </a:r>
            <a:endParaRPr lang="en-US" altLang="en-US"/>
          </a:p>
        </p:txBody>
      </p:sp>
      <p:sp>
        <p:nvSpPr>
          <p:cNvPr id="7171" name="Content Placeholder 2">
            <a:extLst>
              <a:ext uri="{FF2B5EF4-FFF2-40B4-BE49-F238E27FC236}">
                <a16:creationId xmlns:a16="http://schemas.microsoft.com/office/drawing/2014/main" id="{611AA74C-FEF2-445A-AEC7-4E1D02BD5DED}"/>
              </a:ext>
            </a:extLst>
          </p:cNvPr>
          <p:cNvSpPr>
            <a:spLocks noGrp="1"/>
          </p:cNvSpPr>
          <p:nvPr>
            <p:ph idx="1"/>
          </p:nvPr>
        </p:nvSpPr>
        <p:spPr/>
        <p:txBody>
          <a:bodyPr/>
          <a:lstStyle/>
          <a:p>
            <a:r>
              <a:rPr lang="en-US" altLang="en-US">
                <a:latin typeface="Calibri" panose="020F0502020204030204" pitchFamily="34" charset="0"/>
              </a:rPr>
              <a:t>Contoh kompresi sederhana yang biasa kita lakukan misalnya adalah menyingkat kata-kata yang sering digunakan tapi sudah memiliki konvensi umum. Misalnya: kata “yang” dikompres menjadi kata “yg”.</a:t>
            </a:r>
          </a:p>
          <a:p>
            <a:r>
              <a:rPr lang="en-US" altLang="en-US">
                <a:latin typeface="Calibri" panose="020F0502020204030204" pitchFamily="34" charset="0"/>
              </a:rPr>
              <a:t>Pengiriman data hasil kompresi dapat dilakukan jika pihak pengirim/yang melakukan kompresi dan pihak penerima memiliki aturan yang sama dalam hal kompresi data.</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499FC5CF-BC63-4002-A600-75E280887143}"/>
              </a:ext>
            </a:extLst>
          </p:cNvPr>
          <p:cNvSpPr>
            <a:spLocks noGrp="1"/>
          </p:cNvSpPr>
          <p:nvPr>
            <p:ph type="title"/>
          </p:nvPr>
        </p:nvSpPr>
        <p:spPr/>
        <p:txBody>
          <a:bodyPr/>
          <a:lstStyle/>
          <a:p>
            <a:endParaRPr lang="en-US" altLang="en-US"/>
          </a:p>
        </p:txBody>
      </p:sp>
      <p:sp>
        <p:nvSpPr>
          <p:cNvPr id="44035" name="Content Placeholder 2">
            <a:extLst>
              <a:ext uri="{FF2B5EF4-FFF2-40B4-BE49-F238E27FC236}">
                <a16:creationId xmlns:a16="http://schemas.microsoft.com/office/drawing/2014/main" id="{51211EC6-8E82-427B-BF8D-E1103CE747E6}"/>
              </a:ext>
            </a:extLst>
          </p:cNvPr>
          <p:cNvSpPr>
            <a:spLocks noGrp="1"/>
          </p:cNvSpPr>
          <p:nvPr>
            <p:ph idx="1"/>
          </p:nvPr>
        </p:nvSpPr>
        <p:spPr/>
        <p:txBody>
          <a:bodyPr/>
          <a:lstStyle/>
          <a:p>
            <a:r>
              <a:rPr lang="sv-SE" altLang="en-US"/>
              <a:t>Jika direpresentasikan pada pohon huffman maka </a:t>
            </a:r>
            <a:r>
              <a:rPr lang="en-US" altLang="en-US"/>
              <a:t>akan menjadi sebagai berikut :</a:t>
            </a:r>
          </a:p>
        </p:txBody>
      </p:sp>
      <p:pic>
        <p:nvPicPr>
          <p:cNvPr id="44036" name="Picture 2">
            <a:extLst>
              <a:ext uri="{FF2B5EF4-FFF2-40B4-BE49-F238E27FC236}">
                <a16:creationId xmlns:a16="http://schemas.microsoft.com/office/drawing/2014/main" id="{7FDD1232-D7ED-4F73-80F8-AE74A29D5D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14826" y="2982913"/>
            <a:ext cx="3821113" cy="315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7305FBB2-D5AD-435A-A626-22C94246485A}"/>
              </a:ext>
            </a:extLst>
          </p:cNvPr>
          <p:cNvSpPr>
            <a:spLocks noGrp="1"/>
          </p:cNvSpPr>
          <p:nvPr>
            <p:ph type="title"/>
          </p:nvPr>
        </p:nvSpPr>
        <p:spPr/>
        <p:txBody>
          <a:bodyPr/>
          <a:lstStyle/>
          <a:p>
            <a:endParaRPr lang="en-US" altLang="en-US"/>
          </a:p>
        </p:txBody>
      </p:sp>
      <p:sp>
        <p:nvSpPr>
          <p:cNvPr id="45059" name="Content Placeholder 2">
            <a:extLst>
              <a:ext uri="{FF2B5EF4-FFF2-40B4-BE49-F238E27FC236}">
                <a16:creationId xmlns:a16="http://schemas.microsoft.com/office/drawing/2014/main" id="{656791B7-E863-4482-BBAF-C3823556FC0B}"/>
              </a:ext>
            </a:extLst>
          </p:cNvPr>
          <p:cNvSpPr>
            <a:spLocks noGrp="1"/>
          </p:cNvSpPr>
          <p:nvPr>
            <p:ph idx="1"/>
          </p:nvPr>
        </p:nvSpPr>
        <p:spPr/>
        <p:txBody>
          <a:bodyPr/>
          <a:lstStyle/>
          <a:p>
            <a:r>
              <a:rPr lang="sv-SE" altLang="en-US" sz="3000">
                <a:latin typeface="Calibri" panose="020F0502020204030204" pitchFamily="34" charset="0"/>
              </a:rPr>
              <a:t>Melihat dari hasil pembentukan bit baru (hasil </a:t>
            </a:r>
            <a:r>
              <a:rPr lang="en-US" altLang="en-US" sz="3000">
                <a:latin typeface="Calibri" panose="020F0502020204030204" pitchFamily="34" charset="0"/>
              </a:rPr>
              <a:t>encoding), karakter A yang sering muncul (probabilitas hingga 0,45) hanya memiliki satu bit saja yaitu 0. Kompresi seperti ini yang membuat algoritma menjadi lebih efektif karena pohon terbentuk dari bawah (probabilitas kecil atau umum) </a:t>
            </a:r>
            <a:r>
              <a:rPr lang="pt-BR" altLang="en-US" sz="3000">
                <a:latin typeface="Calibri" panose="020F0502020204030204" pitchFamily="34" charset="0"/>
              </a:rPr>
              <a:t>ke atas (probabilitas besar atau sering).</a:t>
            </a:r>
            <a:endParaRPr lang="en-US" altLang="en-US" sz="3000">
              <a:latin typeface="Calibri" panose="020F0502020204030204"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8D0CEC8E-5B46-4C76-AF6B-D60ACB4D8AA8}"/>
              </a:ext>
            </a:extLst>
          </p:cNvPr>
          <p:cNvSpPr>
            <a:spLocks noGrp="1"/>
          </p:cNvSpPr>
          <p:nvPr>
            <p:ph type="title"/>
          </p:nvPr>
        </p:nvSpPr>
        <p:spPr/>
        <p:txBody>
          <a:bodyPr/>
          <a:lstStyle/>
          <a:p>
            <a:endParaRPr lang="en-US" altLang="en-US"/>
          </a:p>
        </p:txBody>
      </p:sp>
      <p:sp>
        <p:nvSpPr>
          <p:cNvPr id="46083" name="Content Placeholder 2">
            <a:extLst>
              <a:ext uri="{FF2B5EF4-FFF2-40B4-BE49-F238E27FC236}">
                <a16:creationId xmlns:a16="http://schemas.microsoft.com/office/drawing/2014/main" id="{07C64688-4837-4470-8B09-E03D03F88215}"/>
              </a:ext>
            </a:extLst>
          </p:cNvPr>
          <p:cNvSpPr>
            <a:spLocks noGrp="1"/>
          </p:cNvSpPr>
          <p:nvPr>
            <p:ph idx="1"/>
          </p:nvPr>
        </p:nvSpPr>
        <p:spPr/>
        <p:txBody>
          <a:bodyPr/>
          <a:lstStyle/>
          <a:p>
            <a:r>
              <a:rPr lang="en-US" altLang="en-US">
                <a:latin typeface="Calibri" panose="020F0502020204030204" pitchFamily="34" charset="0"/>
              </a:rPr>
              <a:t>Sedangkan pada pohon shannon-fano akan terbentuk seperti ini :</a:t>
            </a:r>
          </a:p>
        </p:txBody>
      </p:sp>
      <p:pic>
        <p:nvPicPr>
          <p:cNvPr id="46084" name="Picture 2">
            <a:extLst>
              <a:ext uri="{FF2B5EF4-FFF2-40B4-BE49-F238E27FC236}">
                <a16:creationId xmlns:a16="http://schemas.microsoft.com/office/drawing/2014/main" id="{F54F00F6-3B33-48F9-9AFD-A3554AA3D8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7100" y="2574926"/>
            <a:ext cx="4051300" cy="357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E55BD6A5-327F-486B-85CD-BA40E1E6E0BB}"/>
              </a:ext>
            </a:extLst>
          </p:cNvPr>
          <p:cNvSpPr>
            <a:spLocks noGrp="1"/>
          </p:cNvSpPr>
          <p:nvPr>
            <p:ph type="title"/>
          </p:nvPr>
        </p:nvSpPr>
        <p:spPr/>
        <p:txBody>
          <a:bodyPr/>
          <a:lstStyle/>
          <a:p>
            <a:endParaRPr lang="en-US" altLang="en-US"/>
          </a:p>
        </p:txBody>
      </p:sp>
      <p:sp>
        <p:nvSpPr>
          <p:cNvPr id="47107" name="Content Placeholder 2">
            <a:extLst>
              <a:ext uri="{FF2B5EF4-FFF2-40B4-BE49-F238E27FC236}">
                <a16:creationId xmlns:a16="http://schemas.microsoft.com/office/drawing/2014/main" id="{A8362E68-26BD-4176-9FD9-4CBDAC60F041}"/>
              </a:ext>
            </a:extLst>
          </p:cNvPr>
          <p:cNvSpPr>
            <a:spLocks noGrp="1"/>
          </p:cNvSpPr>
          <p:nvPr>
            <p:ph idx="1"/>
          </p:nvPr>
        </p:nvSpPr>
        <p:spPr/>
        <p:txBody>
          <a:bodyPr/>
          <a:lstStyle/>
          <a:p>
            <a:r>
              <a:rPr lang="en-US" altLang="en-US">
                <a:latin typeface="Calibri" panose="020F0502020204030204" pitchFamily="34" charset="0"/>
              </a:rPr>
              <a:t>Secara sekilas, pohon shannon-fano ini memang tampak lebih ringkas, tetapi jika kita amati baik-baik, terdapat kelemahan di dalamnya.</a:t>
            </a:r>
          </a:p>
          <a:p>
            <a:r>
              <a:rPr lang="fi-FI" altLang="en-US">
                <a:latin typeface="Calibri" panose="020F0502020204030204" pitchFamily="34" charset="0"/>
              </a:rPr>
              <a:t>Untuk memperjelas, akan diilustrasikan </a:t>
            </a:r>
            <a:r>
              <a:rPr lang="en-US" altLang="en-US">
                <a:latin typeface="Calibri" panose="020F0502020204030204" pitchFamily="34" charset="0"/>
              </a:rPr>
              <a:t>dengan angka, misal total dari seluruh kemunculan </a:t>
            </a:r>
            <a:r>
              <a:rPr lang="sv-SE" altLang="en-US">
                <a:latin typeface="Calibri" panose="020F0502020204030204" pitchFamily="34" charset="0"/>
              </a:rPr>
              <a:t>karakter tersebut adalah 100, maka</a:t>
            </a:r>
            <a:endParaRPr lang="en-US" altLang="en-US">
              <a:latin typeface="Calibri" panose="020F0502020204030204" pitchFamily="34" charset="0"/>
            </a:endParaRPr>
          </a:p>
        </p:txBody>
      </p:sp>
      <p:pic>
        <p:nvPicPr>
          <p:cNvPr id="47108" name="Picture 2">
            <a:extLst>
              <a:ext uri="{FF2B5EF4-FFF2-40B4-BE49-F238E27FC236}">
                <a16:creationId xmlns:a16="http://schemas.microsoft.com/office/drawing/2014/main" id="{EE7FEBBA-4567-4473-8BA6-F86549EB75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4939" y="4756150"/>
            <a:ext cx="6110287" cy="113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7F41BC8E-87B9-4535-ADC8-3EFC40EEF65D}"/>
              </a:ext>
            </a:extLst>
          </p:cNvPr>
          <p:cNvSpPr>
            <a:spLocks noGrp="1"/>
          </p:cNvSpPr>
          <p:nvPr>
            <p:ph type="title"/>
          </p:nvPr>
        </p:nvSpPr>
        <p:spPr/>
        <p:txBody>
          <a:bodyPr/>
          <a:lstStyle/>
          <a:p>
            <a:endParaRPr lang="en-US" altLang="en-US"/>
          </a:p>
        </p:txBody>
      </p:sp>
      <p:sp>
        <p:nvSpPr>
          <p:cNvPr id="48131" name="Content Placeholder 2">
            <a:extLst>
              <a:ext uri="{FF2B5EF4-FFF2-40B4-BE49-F238E27FC236}">
                <a16:creationId xmlns:a16="http://schemas.microsoft.com/office/drawing/2014/main" id="{320119AD-4212-42D8-8B8B-856C9E707B1B}"/>
              </a:ext>
            </a:extLst>
          </p:cNvPr>
          <p:cNvSpPr>
            <a:spLocks noGrp="1"/>
          </p:cNvSpPr>
          <p:nvPr>
            <p:ph idx="1"/>
          </p:nvPr>
        </p:nvSpPr>
        <p:spPr/>
        <p:txBody>
          <a:bodyPr/>
          <a:lstStyle/>
          <a:p>
            <a:r>
              <a:rPr lang="en-US" altLang="en-US">
                <a:latin typeface="Calibri" panose="020F0502020204030204" pitchFamily="34" charset="0"/>
              </a:rPr>
              <a:t>Berdasarkan pohon huffman, maka encoding menjadi</a:t>
            </a:r>
          </a:p>
          <a:p>
            <a:endParaRPr lang="en-US" altLang="en-US">
              <a:latin typeface="Calibri" panose="020F0502020204030204" pitchFamily="34" charset="0"/>
            </a:endParaRPr>
          </a:p>
          <a:p>
            <a:endParaRPr lang="en-US" altLang="en-US">
              <a:latin typeface="Calibri" panose="020F0502020204030204" pitchFamily="34" charset="0"/>
            </a:endParaRPr>
          </a:p>
          <a:p>
            <a:r>
              <a:rPr lang="en-US" altLang="en-US">
                <a:latin typeface="Calibri" panose="020F0502020204030204" pitchFamily="34" charset="0"/>
              </a:rPr>
              <a:t>Penghitungan kapasitas memori yang dipakai yaitu : </a:t>
            </a:r>
            <a:r>
              <a:rPr lang="sv-SE" altLang="en-US">
                <a:latin typeface="Calibri" panose="020F0502020204030204" pitchFamily="34" charset="0"/>
              </a:rPr>
              <a:t>Kemunculan karakter X jumlah bit </a:t>
            </a:r>
            <a:r>
              <a:rPr lang="en-US" altLang="en-US">
                <a:latin typeface="Calibri" panose="020F0502020204030204" pitchFamily="34" charset="0"/>
              </a:rPr>
              <a:t>Total memori (untuk ABCDE) = </a:t>
            </a:r>
            <a:r>
              <a:rPr lang="sv-SE" altLang="en-US">
                <a:latin typeface="Calibri" panose="020F0502020204030204" pitchFamily="34" charset="0"/>
              </a:rPr>
              <a:t>45x1bit + 15x3bit + 15x3bit + 13x3bit + 12x3bit = </a:t>
            </a:r>
            <a:r>
              <a:rPr lang="en-US" altLang="en-US">
                <a:solidFill>
                  <a:srgbClr val="0033CC"/>
                </a:solidFill>
                <a:latin typeface="Calibri" panose="020F0502020204030204" pitchFamily="34" charset="0"/>
              </a:rPr>
              <a:t>210 </a:t>
            </a:r>
            <a:r>
              <a:rPr lang="en-US" altLang="en-US">
                <a:latin typeface="Calibri" panose="020F0502020204030204" pitchFamily="34" charset="0"/>
              </a:rPr>
              <a:t>bit</a:t>
            </a:r>
          </a:p>
          <a:p>
            <a:endParaRPr lang="en-US" altLang="en-US">
              <a:latin typeface="Calibri" panose="020F0502020204030204" pitchFamily="34" charset="0"/>
            </a:endParaRPr>
          </a:p>
        </p:txBody>
      </p:sp>
      <p:pic>
        <p:nvPicPr>
          <p:cNvPr id="48132" name="Picture 3">
            <a:extLst>
              <a:ext uri="{FF2B5EF4-FFF2-40B4-BE49-F238E27FC236}">
                <a16:creationId xmlns:a16="http://schemas.microsoft.com/office/drawing/2014/main" id="{16449C4F-692D-4B9F-961E-CD35823FAF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6713" y="2571751"/>
            <a:ext cx="5688012"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id="{6EFEDD37-4FE5-4821-9290-4E9EFFF98116}"/>
              </a:ext>
            </a:extLst>
          </p:cNvPr>
          <p:cNvSpPr>
            <a:spLocks noGrp="1"/>
          </p:cNvSpPr>
          <p:nvPr>
            <p:ph type="title"/>
          </p:nvPr>
        </p:nvSpPr>
        <p:spPr/>
        <p:txBody>
          <a:bodyPr/>
          <a:lstStyle/>
          <a:p>
            <a:endParaRPr lang="en-US" altLang="en-US"/>
          </a:p>
        </p:txBody>
      </p:sp>
      <p:sp>
        <p:nvSpPr>
          <p:cNvPr id="49155" name="Content Placeholder 2">
            <a:extLst>
              <a:ext uri="{FF2B5EF4-FFF2-40B4-BE49-F238E27FC236}">
                <a16:creationId xmlns:a16="http://schemas.microsoft.com/office/drawing/2014/main" id="{3189C1E0-D306-4022-AD1B-6897EFE57F8D}"/>
              </a:ext>
            </a:extLst>
          </p:cNvPr>
          <p:cNvSpPr>
            <a:spLocks noGrp="1"/>
          </p:cNvSpPr>
          <p:nvPr>
            <p:ph idx="1"/>
          </p:nvPr>
        </p:nvSpPr>
        <p:spPr/>
        <p:txBody>
          <a:bodyPr/>
          <a:lstStyle/>
          <a:p>
            <a:r>
              <a:rPr lang="fi-FI" altLang="en-US">
                <a:latin typeface="Calibri" panose="020F0502020204030204" pitchFamily="34" charset="0"/>
              </a:rPr>
              <a:t>Berdasarkan pohon shannon-fano, maka proses </a:t>
            </a:r>
            <a:r>
              <a:rPr lang="en-US" altLang="en-US">
                <a:latin typeface="Calibri" panose="020F0502020204030204" pitchFamily="34" charset="0"/>
              </a:rPr>
              <a:t>encoding menjadi</a:t>
            </a:r>
          </a:p>
          <a:p>
            <a:endParaRPr lang="en-US" altLang="en-US">
              <a:latin typeface="Calibri" panose="020F0502020204030204" pitchFamily="34" charset="0"/>
            </a:endParaRPr>
          </a:p>
          <a:p>
            <a:endParaRPr lang="en-US" altLang="en-US">
              <a:latin typeface="Calibri" panose="020F0502020204030204" pitchFamily="34" charset="0"/>
            </a:endParaRPr>
          </a:p>
          <a:p>
            <a:endParaRPr lang="sv-SE" altLang="en-US">
              <a:latin typeface="Calibri" panose="020F0502020204030204" pitchFamily="34" charset="0"/>
            </a:endParaRPr>
          </a:p>
          <a:p>
            <a:r>
              <a:rPr lang="sv-SE" altLang="en-US">
                <a:latin typeface="Calibri" panose="020F0502020204030204" pitchFamily="34" charset="0"/>
              </a:rPr>
              <a:t>Dengan perhitungan jumlah kapastias memori yang </a:t>
            </a:r>
            <a:r>
              <a:rPr lang="it-IT" altLang="en-US">
                <a:latin typeface="Calibri" panose="020F0502020204030204" pitchFamily="34" charset="0"/>
              </a:rPr>
              <a:t>sama seperti di atas, maka didapat untk total memori </a:t>
            </a:r>
            <a:r>
              <a:rPr lang="en-US" altLang="en-US">
                <a:latin typeface="Calibri" panose="020F0502020204030204" pitchFamily="34" charset="0"/>
              </a:rPr>
              <a:t>yaitu </a:t>
            </a:r>
            <a:r>
              <a:rPr lang="sv-SE" altLang="en-US">
                <a:latin typeface="Calibri" panose="020F0502020204030204" pitchFamily="34" charset="0"/>
              </a:rPr>
              <a:t>45x2bit + 15x2bit + 15x2bit + 13x3bit + 12x3bit = </a:t>
            </a:r>
            <a:r>
              <a:rPr lang="en-US" altLang="en-US">
                <a:solidFill>
                  <a:srgbClr val="FF0000"/>
                </a:solidFill>
                <a:latin typeface="Calibri" panose="020F0502020204030204" pitchFamily="34" charset="0"/>
              </a:rPr>
              <a:t>225</a:t>
            </a:r>
            <a:r>
              <a:rPr lang="en-US" altLang="en-US">
                <a:latin typeface="Calibri" panose="020F0502020204030204" pitchFamily="34" charset="0"/>
              </a:rPr>
              <a:t> bit</a:t>
            </a:r>
            <a:r>
              <a:rPr lang="en-US" altLang="en-US"/>
              <a:t>.</a:t>
            </a:r>
            <a:endParaRPr lang="en-US" altLang="en-US">
              <a:latin typeface="Calibri" panose="020F0502020204030204" pitchFamily="34" charset="0"/>
            </a:endParaRPr>
          </a:p>
          <a:p>
            <a:endParaRPr lang="en-US" altLang="en-US">
              <a:latin typeface="Calibri" panose="020F0502020204030204" pitchFamily="34" charset="0"/>
            </a:endParaRPr>
          </a:p>
        </p:txBody>
      </p:sp>
      <p:pic>
        <p:nvPicPr>
          <p:cNvPr id="49156" name="Picture 2">
            <a:extLst>
              <a:ext uri="{FF2B5EF4-FFF2-40B4-BE49-F238E27FC236}">
                <a16:creationId xmlns:a16="http://schemas.microsoft.com/office/drawing/2014/main" id="{145AA209-B602-4B44-9189-81AF4D05A4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2876" y="2927350"/>
            <a:ext cx="7267575"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7F145F23-7712-4782-81B9-E55FA066B836}"/>
              </a:ext>
            </a:extLst>
          </p:cNvPr>
          <p:cNvSpPr>
            <a:spLocks noGrp="1"/>
          </p:cNvSpPr>
          <p:nvPr>
            <p:ph type="ctrTitle"/>
          </p:nvPr>
        </p:nvSpPr>
        <p:spPr/>
        <p:txBody>
          <a:bodyPr/>
          <a:lstStyle/>
          <a:p>
            <a:r>
              <a:rPr lang="en-US" altLang="en-US"/>
              <a:t>KOMPRESI TEKS (2)</a:t>
            </a:r>
          </a:p>
        </p:txBody>
      </p:sp>
      <p:sp>
        <p:nvSpPr>
          <p:cNvPr id="50179" name="Subtitle 2">
            <a:extLst>
              <a:ext uri="{FF2B5EF4-FFF2-40B4-BE49-F238E27FC236}">
                <a16:creationId xmlns:a16="http://schemas.microsoft.com/office/drawing/2014/main" id="{7A8C4C28-1652-48CA-92F1-D7D10AF7EBAF}"/>
              </a:ext>
            </a:extLst>
          </p:cNvPr>
          <p:cNvSpPr>
            <a:spLocks noGrp="1"/>
          </p:cNvSpPr>
          <p:nvPr>
            <p:ph type="subTitle" idx="1"/>
          </p:nvPr>
        </p:nvSpPr>
        <p:spPr/>
        <p:txBody>
          <a:bodyPr/>
          <a:lstStyle/>
          <a:p>
            <a:r>
              <a:rPr lang="en-US" altLang="en-US"/>
              <a:t>Dr. Lily Wulandari</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a:extLst>
              <a:ext uri="{FF2B5EF4-FFF2-40B4-BE49-F238E27FC236}">
                <a16:creationId xmlns:a16="http://schemas.microsoft.com/office/drawing/2014/main" id="{29219942-63BC-4295-AB6E-7F2E3CAC4B07}"/>
              </a:ext>
            </a:extLst>
          </p:cNvPr>
          <p:cNvSpPr>
            <a:spLocks noGrp="1"/>
          </p:cNvSpPr>
          <p:nvPr>
            <p:ph type="title"/>
          </p:nvPr>
        </p:nvSpPr>
        <p:spPr/>
        <p:txBody>
          <a:bodyPr/>
          <a:lstStyle/>
          <a:p>
            <a:r>
              <a:rPr lang="en-US" altLang="en-US" b="1"/>
              <a:t>Run-Length-Encoding (RLE)</a:t>
            </a:r>
            <a:endParaRPr lang="en-US" altLang="en-US"/>
          </a:p>
        </p:txBody>
      </p:sp>
      <p:sp>
        <p:nvSpPr>
          <p:cNvPr id="51203" name="Content Placeholder 2">
            <a:extLst>
              <a:ext uri="{FF2B5EF4-FFF2-40B4-BE49-F238E27FC236}">
                <a16:creationId xmlns:a16="http://schemas.microsoft.com/office/drawing/2014/main" id="{BEBF2A36-0C34-402E-BD77-B28874F8C4B7}"/>
              </a:ext>
            </a:extLst>
          </p:cNvPr>
          <p:cNvSpPr>
            <a:spLocks noGrp="1"/>
          </p:cNvSpPr>
          <p:nvPr>
            <p:ph idx="1"/>
          </p:nvPr>
        </p:nvSpPr>
        <p:spPr/>
        <p:txBody>
          <a:bodyPr/>
          <a:lstStyle/>
          <a:p>
            <a:r>
              <a:rPr lang="en-US" altLang="en-US" sz="3300">
                <a:latin typeface="Calibri" panose="020F0502020204030204" pitchFamily="34" charset="0"/>
              </a:rPr>
              <a:t>Kompresi data teks dilakukan jika ada beberapa huruf yang sama yang ditampilkan berturut-turut:</a:t>
            </a:r>
          </a:p>
          <a:p>
            <a:r>
              <a:rPr lang="en-US" altLang="en-US" sz="3300">
                <a:latin typeface="Calibri" panose="020F0502020204030204" pitchFamily="34" charset="0"/>
              </a:rPr>
              <a:t>Mis: Data: ABCCCCCCCCDEFGGGG = 17 karakter</a:t>
            </a:r>
          </a:p>
          <a:p>
            <a:r>
              <a:rPr lang="en-US" altLang="en-US" sz="3300">
                <a:latin typeface="Calibri" panose="020F0502020204030204" pitchFamily="34" charset="0"/>
              </a:rPr>
              <a:t>RLE tipe 1 (min. 4 huruf sama) : ABC!8DEFG!4 = 11 karakter</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19CF82F2-6468-47CF-820B-CE96BC367462}"/>
              </a:ext>
            </a:extLst>
          </p:cNvPr>
          <p:cNvSpPr>
            <a:spLocks noGrp="1"/>
          </p:cNvSpPr>
          <p:nvPr>
            <p:ph type="title"/>
          </p:nvPr>
        </p:nvSpPr>
        <p:spPr/>
        <p:txBody>
          <a:bodyPr/>
          <a:lstStyle/>
          <a:p>
            <a:r>
              <a:rPr lang="en-US" altLang="en-US" b="1"/>
              <a:t>Run-Length-Encoding (RLE)</a:t>
            </a:r>
            <a:endParaRPr lang="en-US" altLang="en-US"/>
          </a:p>
        </p:txBody>
      </p:sp>
      <p:sp>
        <p:nvSpPr>
          <p:cNvPr id="52227" name="Content Placeholder 2">
            <a:extLst>
              <a:ext uri="{FF2B5EF4-FFF2-40B4-BE49-F238E27FC236}">
                <a16:creationId xmlns:a16="http://schemas.microsoft.com/office/drawing/2014/main" id="{39A6C8FA-78CC-4913-B146-E865C32708FF}"/>
              </a:ext>
            </a:extLst>
          </p:cNvPr>
          <p:cNvSpPr>
            <a:spLocks noGrp="1"/>
          </p:cNvSpPr>
          <p:nvPr>
            <p:ph idx="1"/>
          </p:nvPr>
        </p:nvSpPr>
        <p:spPr/>
        <p:txBody>
          <a:bodyPr/>
          <a:lstStyle/>
          <a:p>
            <a:r>
              <a:rPr lang="en-US" altLang="en-US" sz="3200">
                <a:latin typeface="Calibri" panose="020F0502020204030204" pitchFamily="34" charset="0"/>
              </a:rPr>
              <a:t>RLE menggunakan suatu karakter yang tidak digunakan dalam teks tersebut seperti misalnya ‘!’ untuk menandai.</a:t>
            </a:r>
          </a:p>
          <a:p>
            <a:r>
              <a:rPr lang="sv-SE" altLang="en-US" sz="3200">
                <a:latin typeface="Calibri" panose="020F0502020204030204" pitchFamily="34" charset="0"/>
              </a:rPr>
              <a:t>Kelemahan? Jika ada karakter angka, mana tanda mulai dan akhir?</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05417090-BEB2-4E8F-8150-27B90F004662}"/>
              </a:ext>
            </a:extLst>
          </p:cNvPr>
          <p:cNvSpPr>
            <a:spLocks noGrp="1"/>
          </p:cNvSpPr>
          <p:nvPr>
            <p:ph type="title"/>
          </p:nvPr>
        </p:nvSpPr>
        <p:spPr/>
        <p:txBody>
          <a:bodyPr/>
          <a:lstStyle/>
          <a:p>
            <a:r>
              <a:rPr lang="en-US" altLang="en-US" b="1"/>
              <a:t>Run-Length-Encoding (RLE)</a:t>
            </a:r>
            <a:endParaRPr lang="en-US" altLang="en-US"/>
          </a:p>
        </p:txBody>
      </p:sp>
      <p:sp>
        <p:nvSpPr>
          <p:cNvPr id="53251" name="Content Placeholder 2">
            <a:extLst>
              <a:ext uri="{FF2B5EF4-FFF2-40B4-BE49-F238E27FC236}">
                <a16:creationId xmlns:a16="http://schemas.microsoft.com/office/drawing/2014/main" id="{F961BD12-FE32-414B-AC44-C6E4319CD0FA}"/>
              </a:ext>
            </a:extLst>
          </p:cNvPr>
          <p:cNvSpPr>
            <a:spLocks noGrp="1"/>
          </p:cNvSpPr>
          <p:nvPr>
            <p:ph idx="1"/>
          </p:nvPr>
        </p:nvSpPr>
        <p:spPr/>
        <p:txBody>
          <a:bodyPr/>
          <a:lstStyle/>
          <a:p>
            <a:r>
              <a:rPr lang="en-US" altLang="en-US" sz="3200">
                <a:latin typeface="Calibri" panose="020F0502020204030204" pitchFamily="34" charset="0"/>
              </a:rPr>
              <a:t>RLE ada yang menggunakan flag bilangan negatif u/ menandai batas sebanyak jumlah karakter tsb.</a:t>
            </a:r>
          </a:p>
          <a:p>
            <a:r>
              <a:rPr lang="en-US" altLang="en-US" sz="3200">
                <a:latin typeface="Calibri" panose="020F0502020204030204" pitchFamily="34" charset="0"/>
              </a:rPr>
              <a:t>Berguna untuk data yang banyak memiliki kesamaan, misal teks ataupun grafik seperti icon atau gambar garis-garis yang banyak memiliki kesamaan pola.</a:t>
            </a:r>
          </a:p>
          <a:p>
            <a:endParaRPr lang="en-US" altLang="en-US">
              <a:latin typeface="Calibri" panose="020F050202020403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56715B15-B7AB-429E-9D11-E677B8D1795C}"/>
              </a:ext>
            </a:extLst>
          </p:cNvPr>
          <p:cNvSpPr>
            <a:spLocks noGrp="1"/>
          </p:cNvSpPr>
          <p:nvPr>
            <p:ph type="title"/>
          </p:nvPr>
        </p:nvSpPr>
        <p:spPr/>
        <p:txBody>
          <a:bodyPr/>
          <a:lstStyle/>
          <a:p>
            <a:r>
              <a:rPr lang="en-US" altLang="en-US" b="1"/>
              <a:t>KOMPRESI(3)</a:t>
            </a:r>
            <a:endParaRPr lang="en-US" altLang="en-US"/>
          </a:p>
        </p:txBody>
      </p:sp>
      <p:sp>
        <p:nvSpPr>
          <p:cNvPr id="8195" name="Content Placeholder 2">
            <a:extLst>
              <a:ext uri="{FF2B5EF4-FFF2-40B4-BE49-F238E27FC236}">
                <a16:creationId xmlns:a16="http://schemas.microsoft.com/office/drawing/2014/main" id="{CE1EC58C-3DD1-41ED-B785-AE5666E9C509}"/>
              </a:ext>
            </a:extLst>
          </p:cNvPr>
          <p:cNvSpPr>
            <a:spLocks noGrp="1"/>
          </p:cNvSpPr>
          <p:nvPr>
            <p:ph idx="1"/>
          </p:nvPr>
        </p:nvSpPr>
        <p:spPr/>
        <p:txBody>
          <a:bodyPr/>
          <a:lstStyle/>
          <a:p>
            <a:r>
              <a:rPr lang="en-US" altLang="en-US">
                <a:latin typeface="Calibri" panose="020F0502020204030204" pitchFamily="34" charset="0"/>
              </a:rPr>
              <a:t>Pihak pengirim harus menggunakan algoritma kompresi data yang sudah baku dan pihak penerima juga menggunakan teknik dekompresi data yang sama dengan pengirim sehingga data yang diterima dapat dibaca/di-dekode kembali dengan benar.</a:t>
            </a:r>
          </a:p>
          <a:p>
            <a:r>
              <a:rPr lang="en-US" altLang="en-US">
                <a:latin typeface="Calibri" panose="020F0502020204030204" pitchFamily="34" charset="0"/>
              </a:rPr>
              <a:t>Kompresi data menjadi sangat penting karena memperkecil kebutuhan </a:t>
            </a:r>
            <a:r>
              <a:rPr lang="it-IT" altLang="en-US">
                <a:latin typeface="Calibri" panose="020F0502020204030204" pitchFamily="34" charset="0"/>
              </a:rPr>
              <a:t>penyimpanan data, mempercepat pengiriman data, memperkecil </a:t>
            </a:r>
            <a:r>
              <a:rPr lang="en-US" altLang="en-US">
                <a:latin typeface="Calibri" panose="020F0502020204030204" pitchFamily="34" charset="0"/>
              </a:rPr>
              <a:t>kebutuhan bandwidth.</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76486966-72D3-4810-9C38-02898A3C4426}"/>
              </a:ext>
            </a:extLst>
          </p:cNvPr>
          <p:cNvSpPr>
            <a:spLocks noGrp="1"/>
          </p:cNvSpPr>
          <p:nvPr>
            <p:ph type="title"/>
          </p:nvPr>
        </p:nvSpPr>
        <p:spPr/>
        <p:txBody>
          <a:bodyPr/>
          <a:lstStyle/>
          <a:p>
            <a:r>
              <a:rPr lang="en-US" altLang="en-US" b="1"/>
              <a:t>Run-Length-Encoding (RLE)</a:t>
            </a:r>
            <a:endParaRPr lang="en-US" altLang="en-US"/>
          </a:p>
        </p:txBody>
      </p:sp>
      <p:sp>
        <p:nvSpPr>
          <p:cNvPr id="54275" name="Content Placeholder 2">
            <a:extLst>
              <a:ext uri="{FF2B5EF4-FFF2-40B4-BE49-F238E27FC236}">
                <a16:creationId xmlns:a16="http://schemas.microsoft.com/office/drawing/2014/main" id="{F13D5CB3-E185-4007-B061-C022928AE7B7}"/>
              </a:ext>
            </a:extLst>
          </p:cNvPr>
          <p:cNvSpPr>
            <a:spLocks noGrp="1"/>
          </p:cNvSpPr>
          <p:nvPr>
            <p:ph idx="1"/>
          </p:nvPr>
        </p:nvSpPr>
        <p:spPr/>
        <p:txBody>
          <a:bodyPr/>
          <a:lstStyle/>
          <a:p>
            <a:r>
              <a:rPr lang="en-US" altLang="en-US" sz="3200">
                <a:latin typeface="Calibri" panose="020F0502020204030204" pitchFamily="34" charset="0"/>
              </a:rPr>
              <a:t>Misal data : ABCCCCCCCCDEFGGGG = 17 karakter</a:t>
            </a:r>
          </a:p>
          <a:p>
            <a:pPr>
              <a:buFont typeface="Wingdings" panose="05000000000000000000" pitchFamily="2" charset="2"/>
              <a:buNone/>
            </a:pPr>
            <a:r>
              <a:rPr lang="de-DE" altLang="en-US" sz="3200">
                <a:latin typeface="Calibri" panose="020F0502020204030204" pitchFamily="34" charset="0"/>
              </a:rPr>
              <a:t>	RLE tipe 2: -2AB8C-3DEF4G = 12 karakter</a:t>
            </a:r>
          </a:p>
          <a:p>
            <a:r>
              <a:rPr lang="en-US" altLang="en-US" sz="3200">
                <a:latin typeface="Calibri" panose="020F0502020204030204" pitchFamily="34" charset="0"/>
              </a:rPr>
              <a:t>Misal data : AB12CCCCDEEEF = 13 karakter</a:t>
            </a:r>
          </a:p>
          <a:p>
            <a:pPr>
              <a:buFont typeface="Wingdings" panose="05000000000000000000" pitchFamily="2" charset="2"/>
              <a:buNone/>
            </a:pPr>
            <a:r>
              <a:rPr lang="en-US" altLang="en-US" sz="3200">
                <a:latin typeface="Calibri" panose="020F0502020204030204" pitchFamily="34" charset="0"/>
              </a:rPr>
              <a:t>	RLE tipe 2: -4AB124CD3EF = 12 karakter</a:t>
            </a:r>
            <a:endParaRPr lang="en-US" alt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a:extLst>
              <a:ext uri="{FF2B5EF4-FFF2-40B4-BE49-F238E27FC236}">
                <a16:creationId xmlns:a16="http://schemas.microsoft.com/office/drawing/2014/main" id="{302B7A2E-8DDC-46E5-98F0-E6C85D3A6777}"/>
              </a:ext>
            </a:extLst>
          </p:cNvPr>
          <p:cNvSpPr>
            <a:spLocks noGrp="1"/>
          </p:cNvSpPr>
          <p:nvPr>
            <p:ph type="title"/>
          </p:nvPr>
        </p:nvSpPr>
        <p:spPr/>
        <p:txBody>
          <a:bodyPr/>
          <a:lstStyle/>
          <a:p>
            <a:r>
              <a:rPr lang="en-US" altLang="en-US" b="1"/>
              <a:t>Run-Length-Encoding (RLE)</a:t>
            </a:r>
            <a:endParaRPr lang="en-US" altLang="en-US"/>
          </a:p>
        </p:txBody>
      </p:sp>
      <p:sp>
        <p:nvSpPr>
          <p:cNvPr id="55299" name="Content Placeholder 2">
            <a:extLst>
              <a:ext uri="{FF2B5EF4-FFF2-40B4-BE49-F238E27FC236}">
                <a16:creationId xmlns:a16="http://schemas.microsoft.com/office/drawing/2014/main" id="{8984C42D-B723-4BFB-BE19-F2CB22E6014E}"/>
              </a:ext>
            </a:extLst>
          </p:cNvPr>
          <p:cNvSpPr>
            <a:spLocks noGrp="1"/>
          </p:cNvSpPr>
          <p:nvPr>
            <p:ph idx="1"/>
          </p:nvPr>
        </p:nvSpPr>
        <p:spPr/>
        <p:txBody>
          <a:bodyPr/>
          <a:lstStyle/>
          <a:p>
            <a:r>
              <a:rPr lang="en-US" altLang="en-US" sz="3200">
                <a:latin typeface="Calibri" panose="020F0502020204030204" pitchFamily="34" charset="0"/>
              </a:rPr>
              <a:t>Best case: untuk RLE tipe 2 adalah ketika terdapat 127 karakter yang sama sehingga akan dikompres menjadi 2 byte saja. </a:t>
            </a:r>
          </a:p>
          <a:p>
            <a:r>
              <a:rPr lang="en-US" altLang="en-US" sz="3200">
                <a:latin typeface="Calibri" panose="020F0502020204030204" pitchFamily="34" charset="0"/>
              </a:rPr>
              <a:t>Worst case: untuk RLE tipe 2 adalah ketika terdapat 127 karakter yang berbeda semua, maka akan terdapat 1 byte tambahan sebagai tanda jumlah karakter yang tidak sama tersebut.</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a:extLst>
              <a:ext uri="{FF2B5EF4-FFF2-40B4-BE49-F238E27FC236}">
                <a16:creationId xmlns:a16="http://schemas.microsoft.com/office/drawing/2014/main" id="{88E403B7-F581-45AF-BB8B-2977E9078725}"/>
              </a:ext>
            </a:extLst>
          </p:cNvPr>
          <p:cNvSpPr>
            <a:spLocks noGrp="1"/>
          </p:cNvSpPr>
          <p:nvPr>
            <p:ph type="title"/>
          </p:nvPr>
        </p:nvSpPr>
        <p:spPr/>
        <p:txBody>
          <a:bodyPr/>
          <a:lstStyle/>
          <a:p>
            <a:r>
              <a:rPr lang="en-US" altLang="en-US"/>
              <a:t>Dictionary-Based Coding(1)</a:t>
            </a:r>
          </a:p>
        </p:txBody>
      </p:sp>
      <p:sp>
        <p:nvSpPr>
          <p:cNvPr id="56323" name="Content Placeholder 2">
            <a:extLst>
              <a:ext uri="{FF2B5EF4-FFF2-40B4-BE49-F238E27FC236}">
                <a16:creationId xmlns:a16="http://schemas.microsoft.com/office/drawing/2014/main" id="{C9B02371-67CB-45C5-924C-34FD8D56F5B7}"/>
              </a:ext>
            </a:extLst>
          </p:cNvPr>
          <p:cNvSpPr>
            <a:spLocks noGrp="1"/>
          </p:cNvSpPr>
          <p:nvPr>
            <p:ph idx="1"/>
          </p:nvPr>
        </p:nvSpPr>
        <p:spPr/>
        <p:txBody>
          <a:bodyPr/>
          <a:lstStyle/>
          <a:p>
            <a:r>
              <a:rPr lang="en-US" altLang="en-US">
                <a:latin typeface="Calibri" panose="020F0502020204030204" pitchFamily="34" charset="0"/>
              </a:rPr>
              <a:t>Algoritma Lempel-Ziv-Welch (LZW) menggunakan teknik adaptif dan berbasiskan “kamus”. </a:t>
            </a:r>
          </a:p>
          <a:p>
            <a:r>
              <a:rPr lang="en-US" altLang="en-US">
                <a:latin typeface="Calibri" panose="020F0502020204030204" pitchFamily="34" charset="0"/>
              </a:rPr>
              <a:t>Pendahulu LZW adalah LZ77 dan LZ78 yang </a:t>
            </a:r>
            <a:r>
              <a:rPr lang="es-ES" altLang="en-US">
                <a:latin typeface="Calibri" panose="020F0502020204030204" pitchFamily="34" charset="0"/>
              </a:rPr>
              <a:t>dikembangkan oleh Jacob Ziv dan Abraham Lempel pada tahun 1977 dan </a:t>
            </a:r>
            <a:r>
              <a:rPr lang="en-US" altLang="en-US">
                <a:latin typeface="Calibri" panose="020F0502020204030204" pitchFamily="34" charset="0"/>
              </a:rPr>
              <a:t>1978. Terry Welch mengembangkan teknik tersebut pada tahun 1984. </a:t>
            </a:r>
          </a:p>
          <a:p>
            <a:r>
              <a:rPr lang="en-US" altLang="en-US">
                <a:latin typeface="Calibri" panose="020F0502020204030204" pitchFamily="34" charset="0"/>
              </a:rPr>
              <a:t>LZW banyak dipergunakan pada UNIX, GIF, V.42 untuk modem.</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a:extLst>
              <a:ext uri="{FF2B5EF4-FFF2-40B4-BE49-F238E27FC236}">
                <a16:creationId xmlns:a16="http://schemas.microsoft.com/office/drawing/2014/main" id="{67C48A35-1BF4-45B2-A5B7-6D68C0E83AF4}"/>
              </a:ext>
            </a:extLst>
          </p:cNvPr>
          <p:cNvSpPr>
            <a:spLocks noGrp="1"/>
          </p:cNvSpPr>
          <p:nvPr>
            <p:ph type="title"/>
          </p:nvPr>
        </p:nvSpPr>
        <p:spPr/>
        <p:txBody>
          <a:bodyPr/>
          <a:lstStyle/>
          <a:p>
            <a:r>
              <a:rPr lang="en-US" altLang="en-US"/>
              <a:t>Dictionary-Based Coding(2)</a:t>
            </a:r>
          </a:p>
        </p:txBody>
      </p:sp>
      <p:sp>
        <p:nvSpPr>
          <p:cNvPr id="57347" name="Content Placeholder 2">
            <a:extLst>
              <a:ext uri="{FF2B5EF4-FFF2-40B4-BE49-F238E27FC236}">
                <a16:creationId xmlns:a16="http://schemas.microsoft.com/office/drawing/2014/main" id="{59020ECD-935F-49E1-869B-4B02CBEAC230}"/>
              </a:ext>
            </a:extLst>
          </p:cNvPr>
          <p:cNvSpPr>
            <a:spLocks noGrp="1"/>
          </p:cNvSpPr>
          <p:nvPr>
            <p:ph idx="1"/>
          </p:nvPr>
        </p:nvSpPr>
        <p:spPr/>
        <p:txBody>
          <a:bodyPr>
            <a:normAutofit fontScale="92500" lnSpcReduction="20000"/>
          </a:bodyPr>
          <a:lstStyle/>
          <a:p>
            <a:pPr>
              <a:buFont typeface="Wingdings" panose="05000000000000000000" pitchFamily="2" charset="2"/>
              <a:buNone/>
            </a:pPr>
            <a:r>
              <a:rPr lang="en-US" altLang="en-US" sz="2400">
                <a:latin typeface="Calibri" panose="020F0502020204030204" pitchFamily="34" charset="0"/>
              </a:rPr>
              <a:t>Algoritma Kompresi:</a:t>
            </a:r>
          </a:p>
          <a:p>
            <a:pPr>
              <a:buFont typeface="Wingdings" panose="05000000000000000000" pitchFamily="2" charset="2"/>
              <a:buNone/>
            </a:pPr>
            <a:r>
              <a:rPr lang="en-US" altLang="en-US" sz="1600">
                <a:latin typeface="Calibri" panose="020F0502020204030204" pitchFamily="34" charset="0"/>
              </a:rPr>
              <a:t>BEGIN</a:t>
            </a:r>
          </a:p>
          <a:p>
            <a:pPr>
              <a:buFont typeface="Wingdings" panose="05000000000000000000" pitchFamily="2" charset="2"/>
              <a:buNone/>
            </a:pPr>
            <a:r>
              <a:rPr lang="en-US" altLang="en-US" sz="1600">
                <a:latin typeface="Calibri" panose="020F0502020204030204" pitchFamily="34" charset="0"/>
              </a:rPr>
              <a:t> 	S = next input character;</a:t>
            </a:r>
          </a:p>
          <a:p>
            <a:pPr>
              <a:buFont typeface="Wingdings" panose="05000000000000000000" pitchFamily="2" charset="2"/>
              <a:buNone/>
            </a:pPr>
            <a:r>
              <a:rPr lang="en-US" altLang="en-US" sz="1600">
                <a:latin typeface="Calibri" panose="020F0502020204030204" pitchFamily="34" charset="0"/>
              </a:rPr>
              <a:t>	While not EOF</a:t>
            </a:r>
          </a:p>
          <a:p>
            <a:pPr>
              <a:buFont typeface="Wingdings" panose="05000000000000000000" pitchFamily="2" charset="2"/>
              <a:buNone/>
            </a:pPr>
            <a:r>
              <a:rPr lang="en-US" altLang="en-US" sz="1600">
                <a:latin typeface="Calibri" panose="020F0502020204030204" pitchFamily="34" charset="0"/>
              </a:rPr>
              <a:t>	{	C = next input character;</a:t>
            </a:r>
          </a:p>
          <a:p>
            <a:pPr>
              <a:buFont typeface="Wingdings" panose="05000000000000000000" pitchFamily="2" charset="2"/>
              <a:buNone/>
            </a:pPr>
            <a:r>
              <a:rPr lang="en-US" altLang="en-US" sz="1600">
                <a:latin typeface="Calibri" panose="020F0502020204030204" pitchFamily="34" charset="0"/>
              </a:rPr>
              <a:t>		If s + c exists in the dictionary</a:t>
            </a:r>
          </a:p>
          <a:p>
            <a:pPr>
              <a:buFont typeface="Wingdings" panose="05000000000000000000" pitchFamily="2" charset="2"/>
              <a:buNone/>
            </a:pPr>
            <a:r>
              <a:rPr lang="en-US" altLang="en-US" sz="1600">
                <a:latin typeface="Calibri" panose="020F0502020204030204" pitchFamily="34" charset="0"/>
              </a:rPr>
              <a:t>		     S = s + c</a:t>
            </a:r>
          </a:p>
          <a:p>
            <a:pPr>
              <a:buFont typeface="Wingdings" panose="05000000000000000000" pitchFamily="2" charset="2"/>
              <a:buNone/>
            </a:pPr>
            <a:r>
              <a:rPr lang="en-US" altLang="en-US" sz="1600">
                <a:latin typeface="Calibri" panose="020F0502020204030204" pitchFamily="34" charset="0"/>
              </a:rPr>
              <a:t>		Else</a:t>
            </a:r>
          </a:p>
          <a:p>
            <a:pPr>
              <a:buFont typeface="Wingdings" panose="05000000000000000000" pitchFamily="2" charset="2"/>
              <a:buNone/>
            </a:pPr>
            <a:r>
              <a:rPr lang="en-US" altLang="en-US" sz="1600">
                <a:latin typeface="Calibri" panose="020F0502020204030204" pitchFamily="34" charset="0"/>
              </a:rPr>
              <a:t> 		{   Output the code for s;</a:t>
            </a:r>
          </a:p>
          <a:p>
            <a:pPr>
              <a:buFont typeface="Wingdings" panose="05000000000000000000" pitchFamily="2" charset="2"/>
              <a:buNone/>
            </a:pPr>
            <a:r>
              <a:rPr lang="en-US" altLang="en-US" sz="1600">
                <a:latin typeface="Calibri" panose="020F0502020204030204" pitchFamily="34" charset="0"/>
              </a:rPr>
              <a:t>		     Add string s + c to the dictionary with a new code</a:t>
            </a:r>
          </a:p>
          <a:p>
            <a:pPr>
              <a:buFont typeface="Wingdings" panose="05000000000000000000" pitchFamily="2" charset="2"/>
              <a:buNone/>
            </a:pPr>
            <a:r>
              <a:rPr lang="en-US" altLang="en-US" sz="1600">
                <a:latin typeface="Calibri" panose="020F0502020204030204" pitchFamily="34" charset="0"/>
              </a:rPr>
              <a:t>		     S = c;</a:t>
            </a:r>
          </a:p>
          <a:p>
            <a:pPr>
              <a:buFont typeface="Wingdings" panose="05000000000000000000" pitchFamily="2" charset="2"/>
              <a:buNone/>
            </a:pPr>
            <a:r>
              <a:rPr lang="en-US" altLang="en-US" sz="1600">
                <a:latin typeface="Calibri" panose="020F0502020204030204" pitchFamily="34" charset="0"/>
              </a:rPr>
              <a:t>		}</a:t>
            </a:r>
          </a:p>
          <a:p>
            <a:pPr>
              <a:buFont typeface="Wingdings" panose="05000000000000000000" pitchFamily="2" charset="2"/>
              <a:buNone/>
            </a:pPr>
            <a:r>
              <a:rPr lang="en-US" altLang="en-US" sz="1600">
                <a:latin typeface="Calibri" panose="020F0502020204030204" pitchFamily="34" charset="0"/>
              </a:rPr>
              <a:t>	}</a:t>
            </a:r>
          </a:p>
          <a:p>
            <a:pPr>
              <a:buFont typeface="Wingdings" panose="05000000000000000000" pitchFamily="2" charset="2"/>
              <a:buNone/>
            </a:pPr>
            <a:r>
              <a:rPr lang="en-US" altLang="en-US" sz="1600">
                <a:latin typeface="Calibri" panose="020F0502020204030204" pitchFamily="34" charset="0"/>
              </a:rPr>
              <a:t>END</a:t>
            </a:r>
          </a:p>
          <a:p>
            <a:endParaRPr lang="en-US" alt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id="{8171243D-3EBF-40C2-94A9-68DA7C8A6CF7}"/>
              </a:ext>
            </a:extLst>
          </p:cNvPr>
          <p:cNvSpPr>
            <a:spLocks noGrp="1"/>
          </p:cNvSpPr>
          <p:nvPr>
            <p:ph type="title"/>
          </p:nvPr>
        </p:nvSpPr>
        <p:spPr/>
        <p:txBody>
          <a:bodyPr/>
          <a:lstStyle/>
          <a:p>
            <a:r>
              <a:rPr lang="en-US" altLang="en-US"/>
              <a:t>Dictionary-Based Coding(3)</a:t>
            </a:r>
          </a:p>
        </p:txBody>
      </p:sp>
      <p:sp>
        <p:nvSpPr>
          <p:cNvPr id="58371" name="Content Placeholder 2">
            <a:extLst>
              <a:ext uri="{FF2B5EF4-FFF2-40B4-BE49-F238E27FC236}">
                <a16:creationId xmlns:a16="http://schemas.microsoft.com/office/drawing/2014/main" id="{FB2A126C-1753-4026-BC92-F688B609266A}"/>
              </a:ext>
            </a:extLst>
          </p:cNvPr>
          <p:cNvSpPr>
            <a:spLocks noGrp="1"/>
          </p:cNvSpPr>
          <p:nvPr>
            <p:ph idx="1"/>
          </p:nvPr>
        </p:nvSpPr>
        <p:spPr/>
        <p:txBody>
          <a:bodyPr/>
          <a:lstStyle/>
          <a:p>
            <a:r>
              <a:rPr lang="en-US" altLang="en-US" sz="3000">
                <a:latin typeface="Calibri" panose="020F0502020204030204" pitchFamily="34" charset="0"/>
              </a:rPr>
              <a:t>Contoh, jika terdapat dictionary sederhana awalnya 3 karakter dengan code  berikut:</a:t>
            </a:r>
          </a:p>
          <a:p>
            <a:endParaRPr lang="en-US" altLang="en-US" sz="3000">
              <a:latin typeface="Calibri" panose="020F0502020204030204" pitchFamily="34" charset="0"/>
            </a:endParaRPr>
          </a:p>
          <a:p>
            <a:endParaRPr lang="en-US" altLang="en-US" sz="3000">
              <a:latin typeface="Calibri" panose="020F0502020204030204" pitchFamily="34" charset="0"/>
            </a:endParaRPr>
          </a:p>
          <a:p>
            <a:endParaRPr lang="en-US" altLang="en-US" sz="3000">
              <a:latin typeface="Calibri" panose="020F0502020204030204" pitchFamily="34" charset="0"/>
            </a:endParaRPr>
          </a:p>
          <a:p>
            <a:endParaRPr lang="en-US" altLang="en-US" sz="3000">
              <a:latin typeface="Calibri" panose="020F0502020204030204" pitchFamily="34" charset="0"/>
            </a:endParaRPr>
          </a:p>
          <a:p>
            <a:r>
              <a:rPr lang="en-US" altLang="en-US" sz="3000">
                <a:latin typeface="Calibri" panose="020F0502020204030204" pitchFamily="34" charset="0"/>
              </a:rPr>
              <a:t>Jika terdapat input string  ABABBABCABABBA lakukan kompresi dengan algoritma LZW</a:t>
            </a:r>
          </a:p>
          <a:p>
            <a:endParaRPr lang="en-US" altLang="en-US"/>
          </a:p>
          <a:p>
            <a:endParaRPr lang="en-US" altLang="en-US"/>
          </a:p>
        </p:txBody>
      </p:sp>
      <p:graphicFrame>
        <p:nvGraphicFramePr>
          <p:cNvPr id="4" name="Table 3">
            <a:extLst>
              <a:ext uri="{FF2B5EF4-FFF2-40B4-BE49-F238E27FC236}">
                <a16:creationId xmlns:a16="http://schemas.microsoft.com/office/drawing/2014/main" id="{8E95FBF7-2EC9-4A76-99DA-F5B806197745}"/>
              </a:ext>
            </a:extLst>
          </p:cNvPr>
          <p:cNvGraphicFramePr>
            <a:graphicFrameLocks noGrp="1"/>
          </p:cNvGraphicFramePr>
          <p:nvPr/>
        </p:nvGraphicFramePr>
        <p:xfrm>
          <a:off x="3311525" y="3198814"/>
          <a:ext cx="2133600" cy="1482725"/>
        </p:xfrm>
        <a:graphic>
          <a:graphicData uri="http://schemas.openxmlformats.org/drawingml/2006/table">
            <a:tbl>
              <a:tblPr firstRow="1" bandRow="1">
                <a:tableStyleId>{5C22544A-7EE6-4342-B048-85BDC9FD1C3A}</a:tableStyleId>
              </a:tblPr>
              <a:tblGrid>
                <a:gridCol w="803564">
                  <a:extLst>
                    <a:ext uri="{9D8B030D-6E8A-4147-A177-3AD203B41FA5}">
                      <a16:colId xmlns:a16="http://schemas.microsoft.com/office/drawing/2014/main" val="20000"/>
                    </a:ext>
                  </a:extLst>
                </a:gridCol>
                <a:gridCol w="1330036">
                  <a:extLst>
                    <a:ext uri="{9D8B030D-6E8A-4147-A177-3AD203B41FA5}">
                      <a16:colId xmlns:a16="http://schemas.microsoft.com/office/drawing/2014/main" val="20001"/>
                    </a:ext>
                  </a:extLst>
                </a:gridCol>
              </a:tblGrid>
              <a:tr h="370681">
                <a:tc>
                  <a:txBody>
                    <a:bodyPr/>
                    <a:lstStyle/>
                    <a:p>
                      <a:pPr algn="ctr"/>
                      <a:r>
                        <a:rPr lang="en-US" sz="1800" dirty="0">
                          <a:solidFill>
                            <a:schemeClr val="tx1"/>
                          </a:solidFill>
                          <a:latin typeface="Calibri" pitchFamily="34" charset="0"/>
                        </a:rPr>
                        <a:t>Code</a:t>
                      </a:r>
                    </a:p>
                  </a:txBody>
                  <a:tcPr marT="45700" marB="45700">
                    <a:solidFill>
                      <a:schemeClr val="bg2"/>
                    </a:solidFill>
                  </a:tcPr>
                </a:tc>
                <a:tc>
                  <a:txBody>
                    <a:bodyPr/>
                    <a:lstStyle/>
                    <a:p>
                      <a:pPr algn="ctr"/>
                      <a:r>
                        <a:rPr lang="en-US" sz="1800" dirty="0">
                          <a:solidFill>
                            <a:schemeClr val="tx1"/>
                          </a:solidFill>
                          <a:latin typeface="Calibri" pitchFamily="34" charset="0"/>
                        </a:rPr>
                        <a:t>String</a:t>
                      </a:r>
                    </a:p>
                  </a:txBody>
                  <a:tcPr marT="45700" marB="45700">
                    <a:solidFill>
                      <a:schemeClr val="bg2"/>
                    </a:solidFill>
                  </a:tcPr>
                </a:tc>
                <a:extLst>
                  <a:ext uri="{0D108BD9-81ED-4DB2-BD59-A6C34878D82A}">
                    <a16:rowId xmlns:a16="http://schemas.microsoft.com/office/drawing/2014/main" val="10000"/>
                  </a:ext>
                </a:extLst>
              </a:tr>
              <a:tr h="370681">
                <a:tc>
                  <a:txBody>
                    <a:bodyPr/>
                    <a:lstStyle/>
                    <a:p>
                      <a:pPr algn="ctr"/>
                      <a:r>
                        <a:rPr lang="en-US" sz="1800" dirty="0">
                          <a:solidFill>
                            <a:schemeClr val="tx1"/>
                          </a:solidFill>
                          <a:latin typeface="Calibri" pitchFamily="34" charset="0"/>
                        </a:rPr>
                        <a:t>1</a:t>
                      </a:r>
                    </a:p>
                  </a:txBody>
                  <a:tcPr marT="45700" marB="45700">
                    <a:solidFill>
                      <a:schemeClr val="bg2"/>
                    </a:solidFill>
                  </a:tcPr>
                </a:tc>
                <a:tc>
                  <a:txBody>
                    <a:bodyPr/>
                    <a:lstStyle/>
                    <a:p>
                      <a:pPr algn="ctr"/>
                      <a:r>
                        <a:rPr lang="en-US" sz="1800" dirty="0">
                          <a:solidFill>
                            <a:schemeClr val="tx1"/>
                          </a:solidFill>
                          <a:latin typeface="Calibri" pitchFamily="34" charset="0"/>
                        </a:rPr>
                        <a:t>A</a:t>
                      </a:r>
                    </a:p>
                  </a:txBody>
                  <a:tcPr marT="45700" marB="45700">
                    <a:solidFill>
                      <a:schemeClr val="bg2"/>
                    </a:solidFill>
                  </a:tcPr>
                </a:tc>
                <a:extLst>
                  <a:ext uri="{0D108BD9-81ED-4DB2-BD59-A6C34878D82A}">
                    <a16:rowId xmlns:a16="http://schemas.microsoft.com/office/drawing/2014/main" val="10001"/>
                  </a:ext>
                </a:extLst>
              </a:tr>
              <a:tr h="370681">
                <a:tc>
                  <a:txBody>
                    <a:bodyPr/>
                    <a:lstStyle/>
                    <a:p>
                      <a:pPr algn="ctr"/>
                      <a:r>
                        <a:rPr lang="en-US" sz="1800" dirty="0">
                          <a:solidFill>
                            <a:schemeClr val="tx1"/>
                          </a:solidFill>
                          <a:latin typeface="Calibri" pitchFamily="34" charset="0"/>
                        </a:rPr>
                        <a:t>2</a:t>
                      </a:r>
                    </a:p>
                  </a:txBody>
                  <a:tcPr marT="45700" marB="45700">
                    <a:solidFill>
                      <a:schemeClr val="bg2"/>
                    </a:solidFill>
                  </a:tcPr>
                </a:tc>
                <a:tc>
                  <a:txBody>
                    <a:bodyPr/>
                    <a:lstStyle/>
                    <a:p>
                      <a:pPr algn="ctr"/>
                      <a:r>
                        <a:rPr lang="en-US" sz="1800" dirty="0">
                          <a:solidFill>
                            <a:schemeClr val="tx1"/>
                          </a:solidFill>
                          <a:latin typeface="Calibri" pitchFamily="34" charset="0"/>
                        </a:rPr>
                        <a:t>B</a:t>
                      </a:r>
                    </a:p>
                  </a:txBody>
                  <a:tcPr marT="45700" marB="45700">
                    <a:solidFill>
                      <a:schemeClr val="bg2"/>
                    </a:solidFill>
                  </a:tcPr>
                </a:tc>
                <a:extLst>
                  <a:ext uri="{0D108BD9-81ED-4DB2-BD59-A6C34878D82A}">
                    <a16:rowId xmlns:a16="http://schemas.microsoft.com/office/drawing/2014/main" val="10002"/>
                  </a:ext>
                </a:extLst>
              </a:tr>
              <a:tr h="370681">
                <a:tc>
                  <a:txBody>
                    <a:bodyPr/>
                    <a:lstStyle/>
                    <a:p>
                      <a:pPr algn="ctr"/>
                      <a:r>
                        <a:rPr lang="en-US" sz="1800" dirty="0">
                          <a:solidFill>
                            <a:schemeClr val="tx1"/>
                          </a:solidFill>
                          <a:latin typeface="Calibri" pitchFamily="34" charset="0"/>
                        </a:rPr>
                        <a:t>3</a:t>
                      </a:r>
                    </a:p>
                  </a:txBody>
                  <a:tcPr marT="45700" marB="45700">
                    <a:solidFill>
                      <a:schemeClr val="bg2"/>
                    </a:solidFill>
                  </a:tcPr>
                </a:tc>
                <a:tc>
                  <a:txBody>
                    <a:bodyPr/>
                    <a:lstStyle/>
                    <a:p>
                      <a:pPr algn="ctr"/>
                      <a:r>
                        <a:rPr lang="en-US" sz="1800" dirty="0">
                          <a:solidFill>
                            <a:schemeClr val="tx1"/>
                          </a:solidFill>
                          <a:latin typeface="Calibri" pitchFamily="34" charset="0"/>
                        </a:rPr>
                        <a:t>C</a:t>
                      </a:r>
                    </a:p>
                  </a:txBody>
                  <a:tcPr marT="45700" marB="45700">
                    <a:solidFill>
                      <a:schemeClr val="bg2"/>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2">
            <a:extLst>
              <a:ext uri="{FF2B5EF4-FFF2-40B4-BE49-F238E27FC236}">
                <a16:creationId xmlns:a16="http://schemas.microsoft.com/office/drawing/2014/main" id="{EF3EF52B-D1ED-4DD6-A573-CA30725023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0226" y="527050"/>
            <a:ext cx="5478463" cy="615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a:extLst>
              <a:ext uri="{FF2B5EF4-FFF2-40B4-BE49-F238E27FC236}">
                <a16:creationId xmlns:a16="http://schemas.microsoft.com/office/drawing/2014/main" id="{185C0719-9D3C-4F35-8F6D-426347D4B8D8}"/>
              </a:ext>
            </a:extLst>
          </p:cNvPr>
          <p:cNvSpPr>
            <a:spLocks noGrp="1"/>
          </p:cNvSpPr>
          <p:nvPr>
            <p:ph type="title"/>
          </p:nvPr>
        </p:nvSpPr>
        <p:spPr/>
        <p:txBody>
          <a:bodyPr/>
          <a:lstStyle/>
          <a:p>
            <a:r>
              <a:rPr lang="en-US" altLang="en-US"/>
              <a:t>Dictionary-Based Coding(4)</a:t>
            </a:r>
          </a:p>
        </p:txBody>
      </p:sp>
      <p:sp>
        <p:nvSpPr>
          <p:cNvPr id="60419" name="Content Placeholder 2">
            <a:extLst>
              <a:ext uri="{FF2B5EF4-FFF2-40B4-BE49-F238E27FC236}">
                <a16:creationId xmlns:a16="http://schemas.microsoft.com/office/drawing/2014/main" id="{E94997C8-F0D7-44F9-BFD7-76C477409064}"/>
              </a:ext>
            </a:extLst>
          </p:cNvPr>
          <p:cNvSpPr>
            <a:spLocks noGrp="1"/>
          </p:cNvSpPr>
          <p:nvPr>
            <p:ph idx="1"/>
          </p:nvPr>
        </p:nvSpPr>
        <p:spPr/>
        <p:txBody>
          <a:bodyPr>
            <a:normAutofit fontScale="92500" lnSpcReduction="10000"/>
          </a:bodyPr>
          <a:lstStyle/>
          <a:p>
            <a:pPr>
              <a:buFont typeface="Wingdings" panose="05000000000000000000" pitchFamily="2" charset="2"/>
              <a:buNone/>
            </a:pPr>
            <a:r>
              <a:rPr lang="en-US" altLang="en-US" sz="2000">
                <a:latin typeface="Calibri" panose="020F0502020204030204" pitchFamily="34" charset="0"/>
              </a:rPr>
              <a:t>Algoritma Dekompresi:</a:t>
            </a:r>
          </a:p>
          <a:p>
            <a:pPr>
              <a:buFont typeface="Wingdings" panose="05000000000000000000" pitchFamily="2" charset="2"/>
              <a:buNone/>
            </a:pPr>
            <a:r>
              <a:rPr lang="en-US" altLang="en-US" sz="1800">
                <a:latin typeface="Calibri" panose="020F0502020204030204" pitchFamily="34" charset="0"/>
              </a:rPr>
              <a:t>BEGIN</a:t>
            </a:r>
          </a:p>
          <a:p>
            <a:pPr>
              <a:buFont typeface="Wingdings" panose="05000000000000000000" pitchFamily="2" charset="2"/>
              <a:buNone/>
            </a:pPr>
            <a:r>
              <a:rPr lang="en-US" altLang="en-US" sz="1800">
                <a:latin typeface="Calibri" panose="020F0502020204030204" pitchFamily="34" charset="0"/>
              </a:rPr>
              <a:t>	S = NULL;</a:t>
            </a:r>
          </a:p>
          <a:p>
            <a:pPr>
              <a:buFont typeface="Wingdings" panose="05000000000000000000" pitchFamily="2" charset="2"/>
              <a:buNone/>
            </a:pPr>
            <a:r>
              <a:rPr lang="en-US" altLang="en-US" sz="1800">
                <a:latin typeface="Calibri" panose="020F0502020204030204" pitchFamily="34" charset="0"/>
              </a:rPr>
              <a:t>	while not EOF</a:t>
            </a:r>
          </a:p>
          <a:p>
            <a:pPr>
              <a:buFont typeface="Wingdings" panose="05000000000000000000" pitchFamily="2" charset="2"/>
              <a:buNone/>
            </a:pPr>
            <a:r>
              <a:rPr lang="en-US" altLang="en-US" sz="1800">
                <a:latin typeface="Calibri" panose="020F0502020204030204" pitchFamily="34" charset="0"/>
              </a:rPr>
              <a:t>      {</a:t>
            </a:r>
          </a:p>
          <a:p>
            <a:pPr>
              <a:buFont typeface="Wingdings" panose="05000000000000000000" pitchFamily="2" charset="2"/>
              <a:buNone/>
            </a:pPr>
            <a:r>
              <a:rPr lang="en-US" altLang="en-US" sz="1800">
                <a:latin typeface="Calibri" panose="020F0502020204030204" pitchFamily="34" charset="0"/>
              </a:rPr>
              <a:t>		K = NEXT INPUT CODE;</a:t>
            </a:r>
          </a:p>
          <a:p>
            <a:pPr>
              <a:buFont typeface="Wingdings" panose="05000000000000000000" pitchFamily="2" charset="2"/>
              <a:buNone/>
            </a:pPr>
            <a:r>
              <a:rPr lang="en-US" altLang="en-US" sz="1800">
                <a:latin typeface="Calibri" panose="020F0502020204030204" pitchFamily="34" charset="0"/>
              </a:rPr>
              <a:t>		Entry = dictionary entry for K;</a:t>
            </a:r>
          </a:p>
          <a:p>
            <a:pPr>
              <a:buFont typeface="Wingdings" panose="05000000000000000000" pitchFamily="2" charset="2"/>
              <a:buNone/>
            </a:pPr>
            <a:r>
              <a:rPr lang="en-US" altLang="en-US" sz="1800">
                <a:latin typeface="Calibri" panose="020F0502020204030204" pitchFamily="34" charset="0"/>
              </a:rPr>
              <a:t>		Ouput entry;</a:t>
            </a:r>
          </a:p>
          <a:p>
            <a:pPr>
              <a:buFont typeface="Wingdings" panose="05000000000000000000" pitchFamily="2" charset="2"/>
              <a:buNone/>
            </a:pPr>
            <a:r>
              <a:rPr lang="en-US" altLang="en-US" sz="1800">
                <a:latin typeface="Calibri" panose="020F0502020204030204" pitchFamily="34" charset="0"/>
              </a:rPr>
              <a:t>		if(s != NULL)</a:t>
            </a:r>
          </a:p>
          <a:p>
            <a:pPr>
              <a:buFont typeface="Wingdings" panose="05000000000000000000" pitchFamily="2" charset="2"/>
              <a:buNone/>
            </a:pPr>
            <a:r>
              <a:rPr lang="en-US" altLang="en-US" sz="1800">
                <a:latin typeface="Calibri" panose="020F0502020204030204" pitchFamily="34" charset="0"/>
              </a:rPr>
              <a:t>			add string s + entry[0] to dictionary with new code</a:t>
            </a:r>
          </a:p>
          <a:p>
            <a:pPr>
              <a:buFont typeface="Wingdings" panose="05000000000000000000" pitchFamily="2" charset="2"/>
              <a:buNone/>
            </a:pPr>
            <a:r>
              <a:rPr lang="en-US" altLang="en-US" sz="1800">
                <a:latin typeface="Calibri" panose="020F0502020204030204" pitchFamily="34" charset="0"/>
              </a:rPr>
              <a:t>			S = Entry;</a:t>
            </a:r>
          </a:p>
          <a:p>
            <a:pPr>
              <a:buFont typeface="Wingdings" panose="05000000000000000000" pitchFamily="2" charset="2"/>
              <a:buNone/>
            </a:pPr>
            <a:r>
              <a:rPr lang="en-US" altLang="en-US" sz="1800">
                <a:latin typeface="Calibri" panose="020F0502020204030204" pitchFamily="34" charset="0"/>
              </a:rPr>
              <a:t>	}</a:t>
            </a:r>
          </a:p>
          <a:p>
            <a:pPr>
              <a:buFont typeface="Wingdings" panose="05000000000000000000" pitchFamily="2" charset="2"/>
              <a:buNone/>
            </a:pPr>
            <a:r>
              <a:rPr lang="en-US" altLang="en-US" sz="1800">
                <a:latin typeface="Calibri" panose="020F0502020204030204" pitchFamily="34" charset="0"/>
              </a:rPr>
              <a:t>END</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a:extLst>
              <a:ext uri="{FF2B5EF4-FFF2-40B4-BE49-F238E27FC236}">
                <a16:creationId xmlns:a16="http://schemas.microsoft.com/office/drawing/2014/main" id="{2C82A077-1EA8-4D2C-8051-161970DC2F54}"/>
              </a:ext>
            </a:extLst>
          </p:cNvPr>
          <p:cNvSpPr>
            <a:spLocks noGrp="1"/>
          </p:cNvSpPr>
          <p:nvPr>
            <p:ph type="title"/>
          </p:nvPr>
        </p:nvSpPr>
        <p:spPr/>
        <p:txBody>
          <a:bodyPr/>
          <a:lstStyle/>
          <a:p>
            <a:r>
              <a:rPr lang="en-US" altLang="en-US"/>
              <a:t>Dictionary-Based Coding(5)</a:t>
            </a:r>
          </a:p>
        </p:txBody>
      </p:sp>
      <p:sp>
        <p:nvSpPr>
          <p:cNvPr id="61443" name="Content Placeholder 2">
            <a:extLst>
              <a:ext uri="{FF2B5EF4-FFF2-40B4-BE49-F238E27FC236}">
                <a16:creationId xmlns:a16="http://schemas.microsoft.com/office/drawing/2014/main" id="{6973F2C3-D43E-44BD-9221-4B8764739250}"/>
              </a:ext>
            </a:extLst>
          </p:cNvPr>
          <p:cNvSpPr>
            <a:spLocks noGrp="1"/>
          </p:cNvSpPr>
          <p:nvPr>
            <p:ph idx="1"/>
          </p:nvPr>
        </p:nvSpPr>
        <p:spPr>
          <a:xfrm>
            <a:off x="2286000" y="1905001"/>
            <a:ext cx="7696200" cy="4246563"/>
          </a:xfrm>
        </p:spPr>
        <p:txBody>
          <a:bodyPr>
            <a:normAutofit lnSpcReduction="10000"/>
          </a:bodyPr>
          <a:lstStyle/>
          <a:p>
            <a:r>
              <a:rPr lang="en-US" altLang="en-US" sz="2400">
                <a:latin typeface="Calibri" panose="020F0502020204030204" pitchFamily="34" charset="0"/>
              </a:rPr>
              <a:t>Contoh Dekompresi </a:t>
            </a:r>
          </a:p>
          <a:p>
            <a:r>
              <a:rPr lang="en-US" altLang="en-US" sz="2400">
                <a:latin typeface="Calibri" panose="020F0502020204030204" pitchFamily="34" charset="0"/>
              </a:rPr>
              <a:t>Input : 1 2 4 5 2 3 4 6 1</a:t>
            </a:r>
          </a:p>
          <a:p>
            <a:endParaRPr lang="en-US" altLang="en-US">
              <a:latin typeface="Calibri" panose="020F0502020204030204" pitchFamily="34" charset="0"/>
            </a:endParaRPr>
          </a:p>
          <a:p>
            <a:endParaRPr lang="en-US" altLang="en-US">
              <a:latin typeface="Calibri" panose="020F0502020204030204" pitchFamily="34" charset="0"/>
            </a:endParaRPr>
          </a:p>
          <a:p>
            <a:endParaRPr lang="en-US" altLang="en-US">
              <a:latin typeface="Calibri" panose="020F0502020204030204" pitchFamily="34" charset="0"/>
            </a:endParaRPr>
          </a:p>
          <a:p>
            <a:endParaRPr lang="en-US" altLang="en-US">
              <a:latin typeface="Calibri" panose="020F0502020204030204" pitchFamily="34" charset="0"/>
            </a:endParaRPr>
          </a:p>
          <a:p>
            <a:endParaRPr lang="en-US" altLang="en-US">
              <a:latin typeface="Calibri" panose="020F0502020204030204" pitchFamily="34" charset="0"/>
            </a:endParaRPr>
          </a:p>
          <a:p>
            <a:endParaRPr lang="en-US" altLang="en-US" sz="2400">
              <a:latin typeface="Calibri" panose="020F0502020204030204" pitchFamily="34" charset="0"/>
            </a:endParaRPr>
          </a:p>
          <a:p>
            <a:r>
              <a:rPr lang="en-US" altLang="en-US" sz="2400">
                <a:latin typeface="Calibri" panose="020F0502020204030204" pitchFamily="34" charset="0"/>
              </a:rPr>
              <a:t>Hasil Dekode: </a:t>
            </a:r>
            <a:r>
              <a:rPr lang="en-US" altLang="en-US" sz="2400" b="1">
                <a:latin typeface="Calibri" panose="020F0502020204030204" pitchFamily="34" charset="0"/>
              </a:rPr>
              <a:t>ABABBABCABABBA</a:t>
            </a:r>
            <a:endParaRPr lang="en-US" altLang="en-US" sz="2400">
              <a:latin typeface="Calibri" panose="020F0502020204030204" pitchFamily="34" charset="0"/>
            </a:endParaRPr>
          </a:p>
        </p:txBody>
      </p:sp>
      <p:pic>
        <p:nvPicPr>
          <p:cNvPr id="61444" name="Picture 2">
            <a:extLst>
              <a:ext uri="{FF2B5EF4-FFF2-40B4-BE49-F238E27FC236}">
                <a16:creationId xmlns:a16="http://schemas.microsoft.com/office/drawing/2014/main" id="{78DA1F6B-7FA5-418C-90E9-E9F0E14283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08639" y="1858964"/>
            <a:ext cx="4776787" cy="3849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a:extLst>
              <a:ext uri="{FF2B5EF4-FFF2-40B4-BE49-F238E27FC236}">
                <a16:creationId xmlns:a16="http://schemas.microsoft.com/office/drawing/2014/main" id="{B40D5C4B-E2D9-437A-9F81-50E7C3E1A326}"/>
              </a:ext>
            </a:extLst>
          </p:cNvPr>
          <p:cNvSpPr>
            <a:spLocks noGrp="1"/>
          </p:cNvSpPr>
          <p:nvPr>
            <p:ph type="title"/>
          </p:nvPr>
        </p:nvSpPr>
        <p:spPr/>
        <p:txBody>
          <a:bodyPr/>
          <a:lstStyle/>
          <a:p>
            <a:r>
              <a:rPr lang="en-US" altLang="en-US" b="1"/>
              <a:t>Aplikasi Kompresi(1)</a:t>
            </a:r>
            <a:endParaRPr lang="en-US" altLang="en-US"/>
          </a:p>
        </p:txBody>
      </p:sp>
      <p:sp>
        <p:nvSpPr>
          <p:cNvPr id="3" name="Content Placeholder 2">
            <a:extLst>
              <a:ext uri="{FF2B5EF4-FFF2-40B4-BE49-F238E27FC236}">
                <a16:creationId xmlns:a16="http://schemas.microsoft.com/office/drawing/2014/main" id="{3A7604E6-F218-400F-A3EA-DA5399DB6D3F}"/>
              </a:ext>
            </a:extLst>
          </p:cNvPr>
          <p:cNvSpPr>
            <a:spLocks noGrp="1"/>
          </p:cNvSpPr>
          <p:nvPr>
            <p:ph idx="1"/>
          </p:nvPr>
        </p:nvSpPr>
        <p:spPr/>
        <p:txBody>
          <a:bodyPr/>
          <a:lstStyle/>
          <a:p>
            <a:pPr>
              <a:defRPr/>
            </a:pPr>
            <a:r>
              <a:rPr lang="en-US" dirty="0">
                <a:latin typeface="Calibri" pitchFamily="34" charset="0"/>
              </a:rPr>
              <a:t>ZIP File Format</a:t>
            </a:r>
          </a:p>
          <a:p>
            <a:pPr lvl="1">
              <a:defRPr/>
            </a:pPr>
            <a:r>
              <a:rPr lang="en-US" sz="2800" dirty="0" err="1">
                <a:latin typeface="Calibri" pitchFamily="34" charset="0"/>
              </a:rPr>
              <a:t>Ditemukan</a:t>
            </a:r>
            <a:r>
              <a:rPr lang="en-US" sz="2800" dirty="0">
                <a:latin typeface="Calibri" pitchFamily="34" charset="0"/>
              </a:rPr>
              <a:t> </a:t>
            </a:r>
            <a:r>
              <a:rPr lang="en-US" sz="2800" dirty="0" err="1">
                <a:latin typeface="Calibri" pitchFamily="34" charset="0"/>
              </a:rPr>
              <a:t>oleh</a:t>
            </a:r>
            <a:r>
              <a:rPr lang="en-US" sz="2800" dirty="0">
                <a:latin typeface="Calibri" pitchFamily="34" charset="0"/>
              </a:rPr>
              <a:t> Phil Katz </a:t>
            </a:r>
            <a:r>
              <a:rPr lang="en-US" sz="2800" dirty="0" err="1">
                <a:latin typeface="Calibri" pitchFamily="34" charset="0"/>
              </a:rPr>
              <a:t>untuk</a:t>
            </a:r>
            <a:r>
              <a:rPr lang="en-US" sz="2800" dirty="0">
                <a:latin typeface="Calibri" pitchFamily="34" charset="0"/>
              </a:rPr>
              <a:t> program PKZIP </a:t>
            </a:r>
            <a:r>
              <a:rPr lang="en-US" sz="2800" dirty="0" err="1">
                <a:latin typeface="Calibri" pitchFamily="34" charset="0"/>
              </a:rPr>
              <a:t>kemudian</a:t>
            </a:r>
            <a:r>
              <a:rPr lang="en-US" sz="2800" dirty="0">
                <a:latin typeface="Calibri" pitchFamily="34" charset="0"/>
              </a:rPr>
              <a:t> </a:t>
            </a:r>
            <a:r>
              <a:rPr lang="en-US" sz="2800" dirty="0" err="1">
                <a:latin typeface="Calibri" pitchFamily="34" charset="0"/>
              </a:rPr>
              <a:t>dikembangkan</a:t>
            </a:r>
            <a:r>
              <a:rPr lang="en-US" sz="2800" dirty="0">
                <a:latin typeface="Calibri" pitchFamily="34" charset="0"/>
              </a:rPr>
              <a:t> </a:t>
            </a:r>
            <a:r>
              <a:rPr lang="en-US" sz="2800" dirty="0" err="1">
                <a:latin typeface="Calibri" pitchFamily="34" charset="0"/>
              </a:rPr>
              <a:t>untuk</a:t>
            </a:r>
            <a:r>
              <a:rPr lang="en-US" sz="2800" dirty="0">
                <a:latin typeface="Calibri" pitchFamily="34" charset="0"/>
              </a:rPr>
              <a:t> WinZip, </a:t>
            </a:r>
            <a:r>
              <a:rPr lang="en-US" sz="2800" dirty="0" err="1">
                <a:latin typeface="Calibri" pitchFamily="34" charset="0"/>
              </a:rPr>
              <a:t>WinRAR</a:t>
            </a:r>
            <a:r>
              <a:rPr lang="en-US" sz="2800" dirty="0">
                <a:latin typeface="Calibri" pitchFamily="34" charset="0"/>
              </a:rPr>
              <a:t>, 7-Zip.</a:t>
            </a:r>
          </a:p>
          <a:p>
            <a:pPr lvl="1">
              <a:defRPr/>
            </a:pPr>
            <a:r>
              <a:rPr lang="en-US" sz="2800" dirty="0" err="1">
                <a:latin typeface="Calibri" pitchFamily="34" charset="0"/>
              </a:rPr>
              <a:t>Berekstensi</a:t>
            </a:r>
            <a:r>
              <a:rPr lang="en-US" sz="2800" dirty="0">
                <a:latin typeface="Calibri" pitchFamily="34" charset="0"/>
              </a:rPr>
              <a:t> *.zip </a:t>
            </a:r>
            <a:r>
              <a:rPr lang="en-US" sz="2800" dirty="0" err="1">
                <a:latin typeface="Calibri" pitchFamily="34" charset="0"/>
              </a:rPr>
              <a:t>dan</a:t>
            </a:r>
            <a:r>
              <a:rPr lang="en-US" sz="2800" dirty="0">
                <a:latin typeface="Calibri" pitchFamily="34" charset="0"/>
              </a:rPr>
              <a:t> MIME application/zip</a:t>
            </a:r>
          </a:p>
          <a:p>
            <a:pPr lvl="1">
              <a:defRPr/>
            </a:pPr>
            <a:r>
              <a:rPr lang="en-US" sz="2800" dirty="0" err="1">
                <a:latin typeface="Calibri" pitchFamily="34" charset="0"/>
              </a:rPr>
              <a:t>Dapat</a:t>
            </a:r>
            <a:r>
              <a:rPr lang="en-US" sz="2800" dirty="0">
                <a:latin typeface="Calibri" pitchFamily="34" charset="0"/>
              </a:rPr>
              <a:t> </a:t>
            </a:r>
            <a:r>
              <a:rPr lang="en-US" sz="2800" dirty="0" err="1">
                <a:latin typeface="Calibri" pitchFamily="34" charset="0"/>
              </a:rPr>
              <a:t>menggabungkan</a:t>
            </a:r>
            <a:r>
              <a:rPr lang="en-US" sz="2800" dirty="0">
                <a:latin typeface="Calibri" pitchFamily="34" charset="0"/>
              </a:rPr>
              <a:t> </a:t>
            </a:r>
            <a:r>
              <a:rPr lang="en-US" sz="2800" dirty="0" err="1">
                <a:latin typeface="Calibri" pitchFamily="34" charset="0"/>
              </a:rPr>
              <a:t>dan</a:t>
            </a:r>
            <a:r>
              <a:rPr lang="en-US" sz="2800" dirty="0">
                <a:latin typeface="Calibri" pitchFamily="34" charset="0"/>
              </a:rPr>
              <a:t> </a:t>
            </a:r>
            <a:r>
              <a:rPr lang="en-US" sz="2800" dirty="0" err="1">
                <a:latin typeface="Calibri" pitchFamily="34" charset="0"/>
              </a:rPr>
              <a:t>mengkompresi</a:t>
            </a:r>
            <a:r>
              <a:rPr lang="en-US" sz="2800" dirty="0">
                <a:latin typeface="Calibri" pitchFamily="34" charset="0"/>
              </a:rPr>
              <a:t> </a:t>
            </a:r>
            <a:r>
              <a:rPr lang="en-US" sz="2800" dirty="0" err="1">
                <a:latin typeface="Calibri" pitchFamily="34" charset="0"/>
              </a:rPr>
              <a:t>beberapa</a:t>
            </a:r>
            <a:r>
              <a:rPr lang="en-US" sz="2800" dirty="0">
                <a:latin typeface="Calibri" pitchFamily="34" charset="0"/>
              </a:rPr>
              <a:t> file </a:t>
            </a:r>
            <a:r>
              <a:rPr lang="en-US" sz="2800" dirty="0" err="1">
                <a:latin typeface="Calibri" pitchFamily="34" charset="0"/>
              </a:rPr>
              <a:t>sekaligus</a:t>
            </a:r>
            <a:r>
              <a:rPr lang="en-US" sz="2800" dirty="0">
                <a:latin typeface="Calibri" pitchFamily="34" charset="0"/>
              </a:rPr>
              <a:t> </a:t>
            </a:r>
            <a:r>
              <a:rPr lang="en-US" sz="2800" dirty="0" err="1">
                <a:latin typeface="Calibri" pitchFamily="34" charset="0"/>
              </a:rPr>
              <a:t>menggunakan</a:t>
            </a:r>
            <a:r>
              <a:rPr lang="en-US" sz="2800" dirty="0">
                <a:latin typeface="Calibri" pitchFamily="34" charset="0"/>
              </a:rPr>
              <a:t> </a:t>
            </a:r>
            <a:r>
              <a:rPr lang="en-US" sz="2800" dirty="0" err="1">
                <a:latin typeface="Calibri" pitchFamily="34" charset="0"/>
              </a:rPr>
              <a:t>bermacam-macam</a:t>
            </a:r>
            <a:r>
              <a:rPr lang="en-US" sz="2800" dirty="0">
                <a:latin typeface="Calibri" pitchFamily="34" charset="0"/>
              </a:rPr>
              <a:t> </a:t>
            </a:r>
            <a:r>
              <a:rPr lang="en-US" sz="2800" dirty="0" err="1">
                <a:latin typeface="Calibri" pitchFamily="34" charset="0"/>
              </a:rPr>
              <a:t>algoritma</a:t>
            </a:r>
            <a:r>
              <a:rPr lang="en-US" sz="2800" dirty="0">
                <a:latin typeface="Calibri" pitchFamily="34" charset="0"/>
              </a:rPr>
              <a:t>, </a:t>
            </a:r>
            <a:r>
              <a:rPr lang="en-US" sz="2800" dirty="0" err="1">
                <a:latin typeface="Calibri" pitchFamily="34" charset="0"/>
              </a:rPr>
              <a:t>namun</a:t>
            </a:r>
            <a:r>
              <a:rPr lang="en-US" sz="2800" dirty="0">
                <a:latin typeface="Calibri" pitchFamily="34" charset="0"/>
              </a:rPr>
              <a:t> paling </a:t>
            </a:r>
            <a:r>
              <a:rPr lang="en-US" sz="2800" dirty="0" err="1">
                <a:latin typeface="Calibri" pitchFamily="34" charset="0"/>
              </a:rPr>
              <a:t>umum</a:t>
            </a:r>
            <a:r>
              <a:rPr lang="en-US" sz="2800" dirty="0">
                <a:latin typeface="Calibri" pitchFamily="34" charset="0"/>
              </a:rPr>
              <a:t> </a:t>
            </a:r>
            <a:r>
              <a:rPr lang="en-US" sz="2800" dirty="0" err="1">
                <a:latin typeface="Calibri" pitchFamily="34" charset="0"/>
              </a:rPr>
              <a:t>menggunakan</a:t>
            </a:r>
            <a:r>
              <a:rPr lang="en-US" sz="2800" dirty="0">
                <a:latin typeface="Calibri" pitchFamily="34" charset="0"/>
              </a:rPr>
              <a:t> Katz’s Deflate Algorithm.</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a:extLst>
              <a:ext uri="{FF2B5EF4-FFF2-40B4-BE49-F238E27FC236}">
                <a16:creationId xmlns:a16="http://schemas.microsoft.com/office/drawing/2014/main" id="{110A99B3-E864-4C32-BA0C-8C2FAE8E0F39}"/>
              </a:ext>
            </a:extLst>
          </p:cNvPr>
          <p:cNvSpPr>
            <a:spLocks noGrp="1"/>
          </p:cNvSpPr>
          <p:nvPr>
            <p:ph type="title"/>
          </p:nvPr>
        </p:nvSpPr>
        <p:spPr/>
        <p:txBody>
          <a:bodyPr/>
          <a:lstStyle/>
          <a:p>
            <a:r>
              <a:rPr lang="en-US" altLang="en-US" b="1"/>
              <a:t>Aplikasi Kompresi(2)</a:t>
            </a:r>
            <a:endParaRPr lang="en-US" altLang="en-US"/>
          </a:p>
        </p:txBody>
      </p:sp>
      <p:sp>
        <p:nvSpPr>
          <p:cNvPr id="3" name="Content Placeholder 2">
            <a:extLst>
              <a:ext uri="{FF2B5EF4-FFF2-40B4-BE49-F238E27FC236}">
                <a16:creationId xmlns:a16="http://schemas.microsoft.com/office/drawing/2014/main" id="{7234C268-24E4-44F4-AB17-CF499815FCDA}"/>
              </a:ext>
            </a:extLst>
          </p:cNvPr>
          <p:cNvSpPr>
            <a:spLocks noGrp="1"/>
          </p:cNvSpPr>
          <p:nvPr>
            <p:ph idx="1"/>
          </p:nvPr>
        </p:nvSpPr>
        <p:spPr>
          <a:xfrm>
            <a:off x="2271713" y="1822451"/>
            <a:ext cx="7696200" cy="4314825"/>
          </a:xfrm>
        </p:spPr>
        <p:txBody>
          <a:bodyPr/>
          <a:lstStyle/>
          <a:p>
            <a:pPr>
              <a:defRPr/>
            </a:pPr>
            <a:r>
              <a:rPr lang="en-US" dirty="0" err="1">
                <a:latin typeface="Calibri" pitchFamily="34" charset="0"/>
              </a:rPr>
              <a:t>Beberapa</a:t>
            </a:r>
            <a:r>
              <a:rPr lang="en-US" dirty="0">
                <a:latin typeface="Calibri" pitchFamily="34" charset="0"/>
              </a:rPr>
              <a:t> </a:t>
            </a:r>
            <a:r>
              <a:rPr lang="en-US" dirty="0" err="1">
                <a:latin typeface="Calibri" pitchFamily="34" charset="0"/>
              </a:rPr>
              <a:t>metode</a:t>
            </a:r>
            <a:r>
              <a:rPr lang="en-US" dirty="0">
                <a:latin typeface="Calibri" pitchFamily="34" charset="0"/>
              </a:rPr>
              <a:t> Zip:</a:t>
            </a:r>
          </a:p>
          <a:p>
            <a:pPr lvl="1">
              <a:defRPr/>
            </a:pPr>
            <a:r>
              <a:rPr lang="en-US" dirty="0">
                <a:latin typeface="Calibri" pitchFamily="34" charset="0"/>
              </a:rPr>
              <a:t>Shrinking : </a:t>
            </a:r>
            <a:r>
              <a:rPr lang="en-US" dirty="0" err="1">
                <a:latin typeface="Calibri" pitchFamily="34" charset="0"/>
              </a:rPr>
              <a:t>merupakan</a:t>
            </a:r>
            <a:r>
              <a:rPr lang="en-US" dirty="0">
                <a:latin typeface="Calibri" pitchFamily="34" charset="0"/>
              </a:rPr>
              <a:t> </a:t>
            </a:r>
            <a:r>
              <a:rPr lang="en-US" dirty="0" err="1">
                <a:latin typeface="Calibri" pitchFamily="34" charset="0"/>
              </a:rPr>
              <a:t>metode</a:t>
            </a:r>
            <a:r>
              <a:rPr lang="en-US" dirty="0">
                <a:latin typeface="Calibri" pitchFamily="34" charset="0"/>
              </a:rPr>
              <a:t> </a:t>
            </a:r>
            <a:r>
              <a:rPr lang="en-US" dirty="0" err="1">
                <a:latin typeface="Calibri" pitchFamily="34" charset="0"/>
              </a:rPr>
              <a:t>variasi</a:t>
            </a:r>
            <a:r>
              <a:rPr lang="en-US" dirty="0">
                <a:latin typeface="Calibri" pitchFamily="34" charset="0"/>
              </a:rPr>
              <a:t> </a:t>
            </a:r>
            <a:r>
              <a:rPr lang="en-US" dirty="0" err="1">
                <a:latin typeface="Calibri" pitchFamily="34" charset="0"/>
              </a:rPr>
              <a:t>dari</a:t>
            </a:r>
            <a:r>
              <a:rPr lang="en-US" dirty="0">
                <a:latin typeface="Calibri" pitchFamily="34" charset="0"/>
              </a:rPr>
              <a:t> LZW</a:t>
            </a:r>
          </a:p>
          <a:p>
            <a:pPr lvl="1">
              <a:defRPr/>
            </a:pPr>
            <a:r>
              <a:rPr lang="en-US" dirty="0">
                <a:latin typeface="Calibri" pitchFamily="34" charset="0"/>
              </a:rPr>
              <a:t>Reducing : </a:t>
            </a:r>
            <a:r>
              <a:rPr lang="en-US" dirty="0" err="1">
                <a:latin typeface="Calibri" pitchFamily="34" charset="0"/>
              </a:rPr>
              <a:t>merupakan</a:t>
            </a:r>
            <a:r>
              <a:rPr lang="en-US" dirty="0">
                <a:latin typeface="Calibri" pitchFamily="34" charset="0"/>
              </a:rPr>
              <a:t> </a:t>
            </a:r>
            <a:r>
              <a:rPr lang="en-US" dirty="0" err="1">
                <a:latin typeface="Calibri" pitchFamily="34" charset="0"/>
              </a:rPr>
              <a:t>metode</a:t>
            </a:r>
            <a:r>
              <a:rPr lang="en-US" dirty="0">
                <a:latin typeface="Calibri" pitchFamily="34" charset="0"/>
              </a:rPr>
              <a:t> yang </a:t>
            </a:r>
            <a:r>
              <a:rPr lang="en-US" dirty="0" err="1">
                <a:latin typeface="Calibri" pitchFamily="34" charset="0"/>
              </a:rPr>
              <a:t>mengkombinasikan</a:t>
            </a:r>
            <a:r>
              <a:rPr lang="en-US" dirty="0">
                <a:latin typeface="Calibri" pitchFamily="34" charset="0"/>
              </a:rPr>
              <a:t> </a:t>
            </a:r>
            <a:r>
              <a:rPr lang="en-US" dirty="0" err="1">
                <a:latin typeface="Calibri" pitchFamily="34" charset="0"/>
              </a:rPr>
              <a:t>metode</a:t>
            </a:r>
            <a:r>
              <a:rPr lang="en-US" dirty="0">
                <a:latin typeface="Calibri" pitchFamily="34" charset="0"/>
              </a:rPr>
              <a:t> same byte sequence based </a:t>
            </a:r>
            <a:r>
              <a:rPr lang="en-US" dirty="0" err="1">
                <a:latin typeface="Calibri" pitchFamily="34" charset="0"/>
              </a:rPr>
              <a:t>dan</a:t>
            </a:r>
            <a:r>
              <a:rPr lang="en-US" dirty="0">
                <a:latin typeface="Calibri" pitchFamily="34" charset="0"/>
              </a:rPr>
              <a:t> probability based encoding.</a:t>
            </a:r>
          </a:p>
          <a:p>
            <a:pPr lvl="1">
              <a:defRPr/>
            </a:pPr>
            <a:r>
              <a:rPr lang="en-US" dirty="0">
                <a:latin typeface="Calibri" pitchFamily="34" charset="0"/>
              </a:rPr>
              <a:t>Imploding : </a:t>
            </a:r>
            <a:r>
              <a:rPr lang="en-US" dirty="0" err="1">
                <a:latin typeface="Calibri" pitchFamily="34" charset="0"/>
              </a:rPr>
              <a:t>menggunakan</a:t>
            </a:r>
            <a:r>
              <a:rPr lang="en-US" dirty="0">
                <a:latin typeface="Calibri" pitchFamily="34" charset="0"/>
              </a:rPr>
              <a:t> </a:t>
            </a:r>
            <a:r>
              <a:rPr lang="en-US" dirty="0" err="1">
                <a:latin typeface="Calibri" pitchFamily="34" charset="0"/>
              </a:rPr>
              <a:t>metode</a:t>
            </a:r>
            <a:r>
              <a:rPr lang="en-US" dirty="0">
                <a:latin typeface="Calibri" pitchFamily="34" charset="0"/>
              </a:rPr>
              <a:t> byte sequence based </a:t>
            </a:r>
            <a:r>
              <a:rPr lang="en-US" dirty="0" err="1">
                <a:latin typeface="Calibri" pitchFamily="34" charset="0"/>
              </a:rPr>
              <a:t>dan</a:t>
            </a:r>
            <a:r>
              <a:rPr lang="en-US" dirty="0">
                <a:latin typeface="Calibri" pitchFamily="34" charset="0"/>
              </a:rPr>
              <a:t> Shannon-</a:t>
            </a:r>
            <a:r>
              <a:rPr lang="en-US" dirty="0" err="1">
                <a:latin typeface="Calibri" pitchFamily="34" charset="0"/>
              </a:rPr>
              <a:t>Fano</a:t>
            </a:r>
            <a:r>
              <a:rPr lang="en-US" dirty="0">
                <a:latin typeface="Calibri" pitchFamily="34" charset="0"/>
              </a:rPr>
              <a:t> encoding.</a:t>
            </a:r>
          </a:p>
          <a:p>
            <a:pPr lvl="1">
              <a:defRPr/>
            </a:pPr>
            <a:r>
              <a:rPr lang="en-US" dirty="0">
                <a:latin typeface="Calibri" pitchFamily="34" charset="0"/>
              </a:rPr>
              <a:t>Deflate : </a:t>
            </a:r>
            <a:r>
              <a:rPr lang="en-US" dirty="0" err="1">
                <a:latin typeface="Calibri" pitchFamily="34" charset="0"/>
              </a:rPr>
              <a:t>menggunakan</a:t>
            </a:r>
            <a:r>
              <a:rPr lang="en-US" dirty="0">
                <a:latin typeface="Calibri" pitchFamily="34" charset="0"/>
              </a:rPr>
              <a:t> LZW</a:t>
            </a:r>
          </a:p>
          <a:p>
            <a:pPr lvl="1">
              <a:defRPr/>
            </a:pPr>
            <a:r>
              <a:rPr lang="en-US" dirty="0">
                <a:latin typeface="Calibri" pitchFamily="34" charset="0"/>
              </a:rPr>
              <a:t>Bzip2, </a:t>
            </a:r>
            <a:r>
              <a:rPr lang="en-US" dirty="0" err="1">
                <a:latin typeface="Calibri" pitchFamily="34" charset="0"/>
              </a:rPr>
              <a:t>dan</a:t>
            </a:r>
            <a:r>
              <a:rPr lang="en-US" dirty="0">
                <a:latin typeface="Calibri" pitchFamily="34" charset="0"/>
              </a:rPr>
              <a:t> lain-lain</a:t>
            </a:r>
          </a:p>
          <a:p>
            <a:pPr>
              <a:defRPr/>
            </a:pPr>
            <a:r>
              <a:rPr lang="en-US" dirty="0" err="1">
                <a:latin typeface="Calibri" pitchFamily="34" charset="0"/>
              </a:rPr>
              <a:t>Aplikasi</a:t>
            </a:r>
            <a:r>
              <a:rPr lang="en-US" dirty="0">
                <a:latin typeface="Calibri" pitchFamily="34" charset="0"/>
              </a:rPr>
              <a:t>: WinZip </a:t>
            </a:r>
            <a:r>
              <a:rPr lang="en-US" dirty="0" err="1">
                <a:latin typeface="Calibri" pitchFamily="34" charset="0"/>
              </a:rPr>
              <a:t>oleh</a:t>
            </a:r>
            <a:r>
              <a:rPr lang="en-US" dirty="0">
                <a:latin typeface="Calibri" pitchFamily="34" charset="0"/>
              </a:rPr>
              <a:t> </a:t>
            </a:r>
            <a:r>
              <a:rPr lang="en-US" dirty="0" err="1">
                <a:latin typeface="Calibri" pitchFamily="34" charset="0"/>
              </a:rPr>
              <a:t>Nico-Mak</a:t>
            </a:r>
            <a:r>
              <a:rPr lang="en-US" dirty="0">
                <a:latin typeface="Calibri" pitchFamily="34" charset="0"/>
              </a:rPr>
              <a:t> Computing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382DE0D4-F1A6-43B2-82BD-202CB4C5979B}"/>
              </a:ext>
            </a:extLst>
          </p:cNvPr>
          <p:cNvSpPr>
            <a:spLocks noGrp="1"/>
          </p:cNvSpPr>
          <p:nvPr>
            <p:ph type="title"/>
          </p:nvPr>
        </p:nvSpPr>
        <p:spPr/>
        <p:txBody>
          <a:bodyPr/>
          <a:lstStyle/>
          <a:p>
            <a:r>
              <a:rPr lang="en-US" altLang="en-US"/>
              <a:t>Kompresi(4)</a:t>
            </a:r>
          </a:p>
        </p:txBody>
      </p:sp>
      <p:sp>
        <p:nvSpPr>
          <p:cNvPr id="9219" name="Content Placeholder 2">
            <a:extLst>
              <a:ext uri="{FF2B5EF4-FFF2-40B4-BE49-F238E27FC236}">
                <a16:creationId xmlns:a16="http://schemas.microsoft.com/office/drawing/2014/main" id="{76383A37-13E6-4829-807A-CE53B521D905}"/>
              </a:ext>
            </a:extLst>
          </p:cNvPr>
          <p:cNvSpPr>
            <a:spLocks noGrp="1"/>
          </p:cNvSpPr>
          <p:nvPr>
            <p:ph idx="1"/>
          </p:nvPr>
        </p:nvSpPr>
        <p:spPr/>
        <p:txBody>
          <a:bodyPr/>
          <a:lstStyle/>
          <a:p>
            <a:pPr algn="just" eaLnBrk="1" hangingPunct="1"/>
            <a:r>
              <a:rPr lang="en-US" altLang="en-US" sz="3600">
                <a:latin typeface="Calibri" panose="020F0502020204030204" pitchFamily="34" charset="0"/>
              </a:rPr>
              <a:t>Ada 3 metode yang digunakan dalam kompresi:</a:t>
            </a:r>
          </a:p>
          <a:p>
            <a:pPr algn="just" eaLnBrk="1" hangingPunct="1">
              <a:buFont typeface="Wingdings 2" panose="05020102010507070707" pitchFamily="18" charset="2"/>
              <a:buNone/>
            </a:pPr>
            <a:r>
              <a:rPr lang="en-US" altLang="en-US" sz="3600">
                <a:latin typeface="Calibri" panose="020F0502020204030204" pitchFamily="34" charset="0"/>
              </a:rPr>
              <a:t>	- Kompresi Lossy</a:t>
            </a:r>
          </a:p>
          <a:p>
            <a:pPr algn="just" eaLnBrk="1" hangingPunct="1">
              <a:buFont typeface="Wingdings 2" panose="05020102010507070707" pitchFamily="18" charset="2"/>
              <a:buNone/>
            </a:pPr>
            <a:r>
              <a:rPr lang="en-US" altLang="en-US" sz="3600">
                <a:latin typeface="Calibri" panose="020F0502020204030204" pitchFamily="34" charset="0"/>
              </a:rPr>
              <a:t>	- Kompresi Lossless</a:t>
            </a:r>
          </a:p>
          <a:p>
            <a:pPr algn="just" eaLnBrk="1" hangingPunct="1">
              <a:buFont typeface="Wingdings 2" panose="05020102010507070707" pitchFamily="18" charset="2"/>
              <a:buNone/>
            </a:pPr>
            <a:endParaRPr lang="en-US" altLang="en-US" sz="3600">
              <a:latin typeface="Calibri" panose="020F0502020204030204" pitchFamily="34" charset="0"/>
            </a:endParaRPr>
          </a:p>
          <a:p>
            <a:endParaRPr lang="en-US" alt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a:extLst>
              <a:ext uri="{FF2B5EF4-FFF2-40B4-BE49-F238E27FC236}">
                <a16:creationId xmlns:a16="http://schemas.microsoft.com/office/drawing/2014/main" id="{D0246DDE-C2B7-42D6-89DD-207CD1707EB8}"/>
              </a:ext>
            </a:extLst>
          </p:cNvPr>
          <p:cNvSpPr>
            <a:spLocks noGrp="1"/>
          </p:cNvSpPr>
          <p:nvPr>
            <p:ph type="title"/>
          </p:nvPr>
        </p:nvSpPr>
        <p:spPr/>
        <p:txBody>
          <a:bodyPr/>
          <a:lstStyle/>
          <a:p>
            <a:r>
              <a:rPr lang="en-US" altLang="en-US" b="1"/>
              <a:t>Aplikasi Kompresi(3)</a:t>
            </a:r>
            <a:endParaRPr lang="en-US" altLang="en-US"/>
          </a:p>
        </p:txBody>
      </p:sp>
      <p:sp>
        <p:nvSpPr>
          <p:cNvPr id="3" name="Content Placeholder 2">
            <a:extLst>
              <a:ext uri="{FF2B5EF4-FFF2-40B4-BE49-F238E27FC236}">
                <a16:creationId xmlns:a16="http://schemas.microsoft.com/office/drawing/2014/main" id="{AF2A7170-64CF-479F-8617-098DC1DEAE23}"/>
              </a:ext>
            </a:extLst>
          </p:cNvPr>
          <p:cNvSpPr>
            <a:spLocks noGrp="1"/>
          </p:cNvSpPr>
          <p:nvPr>
            <p:ph idx="1"/>
          </p:nvPr>
        </p:nvSpPr>
        <p:spPr/>
        <p:txBody>
          <a:bodyPr/>
          <a:lstStyle/>
          <a:p>
            <a:pPr>
              <a:defRPr/>
            </a:pPr>
            <a:r>
              <a:rPr lang="en-US" sz="3200" dirty="0">
                <a:latin typeface="Calibri" pitchFamily="34" charset="0"/>
              </a:rPr>
              <a:t>RAR File</a:t>
            </a:r>
          </a:p>
          <a:p>
            <a:pPr lvl="1">
              <a:defRPr/>
            </a:pPr>
            <a:r>
              <a:rPr lang="en-US" dirty="0" err="1">
                <a:latin typeface="Calibri" pitchFamily="34" charset="0"/>
              </a:rPr>
              <a:t>Ditemukan</a:t>
            </a:r>
            <a:r>
              <a:rPr lang="en-US" dirty="0">
                <a:latin typeface="Calibri" pitchFamily="34" charset="0"/>
              </a:rPr>
              <a:t> </a:t>
            </a:r>
            <a:r>
              <a:rPr lang="en-US" dirty="0" err="1">
                <a:latin typeface="Calibri" pitchFamily="34" charset="0"/>
              </a:rPr>
              <a:t>oleh</a:t>
            </a:r>
            <a:r>
              <a:rPr lang="en-US" dirty="0">
                <a:latin typeface="Calibri" pitchFamily="34" charset="0"/>
              </a:rPr>
              <a:t> Eugene </a:t>
            </a:r>
            <a:r>
              <a:rPr lang="en-US" dirty="0" err="1">
                <a:latin typeface="Calibri" pitchFamily="34" charset="0"/>
              </a:rPr>
              <a:t>Roshal</a:t>
            </a:r>
            <a:r>
              <a:rPr lang="en-US" dirty="0">
                <a:latin typeface="Calibri" pitchFamily="34" charset="0"/>
              </a:rPr>
              <a:t>, </a:t>
            </a:r>
            <a:r>
              <a:rPr lang="en-US" dirty="0" err="1">
                <a:latin typeface="Calibri" pitchFamily="34" charset="0"/>
              </a:rPr>
              <a:t>sehingga</a:t>
            </a:r>
            <a:r>
              <a:rPr lang="en-US" dirty="0">
                <a:latin typeface="Calibri" pitchFamily="34" charset="0"/>
              </a:rPr>
              <a:t> RAR </a:t>
            </a:r>
            <a:r>
              <a:rPr lang="en-US" dirty="0" err="1">
                <a:latin typeface="Calibri" pitchFamily="34" charset="0"/>
              </a:rPr>
              <a:t>merupakan</a:t>
            </a:r>
            <a:r>
              <a:rPr lang="en-US" dirty="0">
                <a:latin typeface="Calibri" pitchFamily="34" charset="0"/>
              </a:rPr>
              <a:t> </a:t>
            </a:r>
            <a:r>
              <a:rPr lang="it-IT" dirty="0">
                <a:latin typeface="Calibri" pitchFamily="34" charset="0"/>
              </a:rPr>
              <a:t>singkatan dari </a:t>
            </a:r>
            <a:r>
              <a:rPr lang="it-IT" b="1" dirty="0">
                <a:latin typeface="Calibri" pitchFamily="34" charset="0"/>
              </a:rPr>
              <a:t>Roshal Archive pada 10 Maret 1972 di Rusia.</a:t>
            </a:r>
          </a:p>
          <a:p>
            <a:pPr lvl="1">
              <a:defRPr/>
            </a:pPr>
            <a:r>
              <a:rPr lang="en-US" dirty="0" err="1">
                <a:latin typeface="Calibri" pitchFamily="34" charset="0"/>
              </a:rPr>
              <a:t>Berekstensi</a:t>
            </a:r>
            <a:r>
              <a:rPr lang="en-US" dirty="0">
                <a:latin typeface="Calibri" pitchFamily="34" charset="0"/>
              </a:rPr>
              <a:t> .</a:t>
            </a:r>
            <a:r>
              <a:rPr lang="en-US" dirty="0" err="1">
                <a:latin typeface="Calibri" pitchFamily="34" charset="0"/>
              </a:rPr>
              <a:t>rar</a:t>
            </a:r>
            <a:r>
              <a:rPr lang="en-US" dirty="0">
                <a:latin typeface="Calibri" pitchFamily="34" charset="0"/>
              </a:rPr>
              <a:t> </a:t>
            </a:r>
            <a:r>
              <a:rPr lang="en-US" dirty="0" err="1">
                <a:latin typeface="Calibri" pitchFamily="34" charset="0"/>
              </a:rPr>
              <a:t>dan</a:t>
            </a:r>
            <a:r>
              <a:rPr lang="en-US" dirty="0">
                <a:latin typeface="Calibri" pitchFamily="34" charset="0"/>
              </a:rPr>
              <a:t> MIME application/x-</a:t>
            </a:r>
            <a:r>
              <a:rPr lang="en-US" dirty="0" err="1">
                <a:latin typeface="Calibri" pitchFamily="34" charset="0"/>
              </a:rPr>
              <a:t>rar</a:t>
            </a:r>
            <a:r>
              <a:rPr lang="en-US" dirty="0">
                <a:latin typeface="Calibri" pitchFamily="34" charset="0"/>
              </a:rPr>
              <a:t>-compressed</a:t>
            </a:r>
          </a:p>
          <a:p>
            <a:pPr lvl="1">
              <a:defRPr/>
            </a:pPr>
            <a:r>
              <a:rPr lang="en-US" dirty="0" err="1">
                <a:latin typeface="Calibri" pitchFamily="34" charset="0"/>
              </a:rPr>
              <a:t>Proses</a:t>
            </a:r>
            <a:r>
              <a:rPr lang="en-US" dirty="0">
                <a:latin typeface="Calibri" pitchFamily="34" charset="0"/>
              </a:rPr>
              <a:t> </a:t>
            </a:r>
            <a:r>
              <a:rPr lang="en-US" dirty="0" err="1">
                <a:latin typeface="Calibri" pitchFamily="34" charset="0"/>
              </a:rPr>
              <a:t>kompresi</a:t>
            </a:r>
            <a:r>
              <a:rPr lang="en-US" dirty="0">
                <a:latin typeface="Calibri" pitchFamily="34" charset="0"/>
              </a:rPr>
              <a:t> </a:t>
            </a:r>
            <a:r>
              <a:rPr lang="en-US" dirty="0" err="1">
                <a:latin typeface="Calibri" pitchFamily="34" charset="0"/>
              </a:rPr>
              <a:t>lebih</a:t>
            </a:r>
            <a:r>
              <a:rPr lang="en-US" dirty="0">
                <a:latin typeface="Calibri" pitchFamily="34" charset="0"/>
              </a:rPr>
              <a:t> </a:t>
            </a:r>
            <a:r>
              <a:rPr lang="en-US" dirty="0" err="1">
                <a:latin typeface="Calibri" pitchFamily="34" charset="0"/>
              </a:rPr>
              <a:t>lambat</a:t>
            </a:r>
            <a:r>
              <a:rPr lang="en-US" dirty="0">
                <a:latin typeface="Calibri" pitchFamily="34" charset="0"/>
              </a:rPr>
              <a:t> </a:t>
            </a:r>
            <a:r>
              <a:rPr lang="en-US" dirty="0" err="1">
                <a:latin typeface="Calibri" pitchFamily="34" charset="0"/>
              </a:rPr>
              <a:t>dari</a:t>
            </a:r>
            <a:r>
              <a:rPr lang="en-US" dirty="0">
                <a:latin typeface="Calibri" pitchFamily="34" charset="0"/>
              </a:rPr>
              <a:t> ZIP </a:t>
            </a:r>
            <a:r>
              <a:rPr lang="en-US" dirty="0" err="1">
                <a:latin typeface="Calibri" pitchFamily="34" charset="0"/>
              </a:rPr>
              <a:t>tapi</a:t>
            </a:r>
            <a:r>
              <a:rPr lang="en-US" dirty="0">
                <a:latin typeface="Calibri" pitchFamily="34" charset="0"/>
              </a:rPr>
              <a:t> </a:t>
            </a:r>
            <a:r>
              <a:rPr lang="en-US" dirty="0" err="1">
                <a:latin typeface="Calibri" pitchFamily="34" charset="0"/>
              </a:rPr>
              <a:t>ukuran</a:t>
            </a:r>
            <a:r>
              <a:rPr lang="en-US" dirty="0">
                <a:latin typeface="Calibri" pitchFamily="34" charset="0"/>
              </a:rPr>
              <a:t> file </a:t>
            </a:r>
            <a:r>
              <a:rPr lang="en-US" dirty="0" err="1">
                <a:latin typeface="Calibri" pitchFamily="34" charset="0"/>
              </a:rPr>
              <a:t>hasil</a:t>
            </a:r>
            <a:r>
              <a:rPr lang="en-US" dirty="0">
                <a:latin typeface="Calibri" pitchFamily="34" charset="0"/>
              </a:rPr>
              <a:t> </a:t>
            </a:r>
            <a:r>
              <a:rPr lang="en-US" dirty="0" err="1">
                <a:latin typeface="Calibri" pitchFamily="34" charset="0"/>
              </a:rPr>
              <a:t>kompresi</a:t>
            </a:r>
            <a:r>
              <a:rPr lang="en-US" dirty="0">
                <a:latin typeface="Calibri" pitchFamily="34" charset="0"/>
              </a:rPr>
              <a:t> </a:t>
            </a:r>
            <a:r>
              <a:rPr lang="en-US" dirty="0" err="1">
                <a:latin typeface="Calibri" pitchFamily="34" charset="0"/>
              </a:rPr>
              <a:t>lebih</a:t>
            </a:r>
            <a:r>
              <a:rPr lang="en-US" dirty="0">
                <a:latin typeface="Calibri" pitchFamily="34" charset="0"/>
              </a:rPr>
              <a:t> </a:t>
            </a:r>
            <a:r>
              <a:rPr lang="en-US" dirty="0" err="1">
                <a:latin typeface="Calibri" pitchFamily="34" charset="0"/>
              </a:rPr>
              <a:t>kecil</a:t>
            </a:r>
            <a:r>
              <a:rPr lang="en-US" dirty="0">
                <a:latin typeface="Calibri" pitchFamily="34" charset="0"/>
              </a:rPr>
              <a:t>.</a:t>
            </a:r>
          </a:p>
          <a:p>
            <a:pPr lvl="1">
              <a:defRPr/>
            </a:pPr>
            <a:r>
              <a:rPr lang="sv-SE" dirty="0">
                <a:latin typeface="Calibri" pitchFamily="34" charset="0"/>
              </a:rPr>
              <a:t>Aplikasi: WinRAR yang mampu menangani RAR dan ZIP, </a:t>
            </a:r>
            <a:r>
              <a:rPr lang="de-DE" dirty="0">
                <a:latin typeface="Calibri" pitchFamily="34" charset="0"/>
              </a:rPr>
              <a:t>mendukung volume split, enkripsi AES.</a:t>
            </a:r>
            <a:endParaRPr lang="en-US" dirty="0">
              <a:latin typeface="Calibri" pitchFamily="34"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a:extLst>
              <a:ext uri="{FF2B5EF4-FFF2-40B4-BE49-F238E27FC236}">
                <a16:creationId xmlns:a16="http://schemas.microsoft.com/office/drawing/2014/main" id="{BBD2AA93-8DAE-44F9-A9B1-C9BBC86B366A}"/>
              </a:ext>
            </a:extLst>
          </p:cNvPr>
          <p:cNvSpPr>
            <a:spLocks noGrp="1"/>
          </p:cNvSpPr>
          <p:nvPr>
            <p:ph type="title"/>
          </p:nvPr>
        </p:nvSpPr>
        <p:spPr/>
        <p:txBody>
          <a:bodyPr/>
          <a:lstStyle/>
          <a:p>
            <a:r>
              <a:rPr lang="en-US" altLang="en-US"/>
              <a:t>Latihan</a:t>
            </a:r>
          </a:p>
        </p:txBody>
      </p:sp>
      <p:sp>
        <p:nvSpPr>
          <p:cNvPr id="65539" name="Content Placeholder 2">
            <a:extLst>
              <a:ext uri="{FF2B5EF4-FFF2-40B4-BE49-F238E27FC236}">
                <a16:creationId xmlns:a16="http://schemas.microsoft.com/office/drawing/2014/main" id="{760BCAAF-84C1-43FC-9AB1-148FBE24E264}"/>
              </a:ext>
            </a:extLst>
          </p:cNvPr>
          <p:cNvSpPr>
            <a:spLocks noGrp="1"/>
          </p:cNvSpPr>
          <p:nvPr>
            <p:ph idx="1"/>
          </p:nvPr>
        </p:nvSpPr>
        <p:spPr/>
        <p:txBody>
          <a:bodyPr/>
          <a:lstStyle/>
          <a:p>
            <a:r>
              <a:rPr lang="en-US" altLang="en-US" sz="3000">
                <a:latin typeface="Calibri" panose="020F0502020204030204" pitchFamily="34" charset="0"/>
              </a:rPr>
              <a:t>Jika terdapat dictionary sederhana awalnya 3 karakter dengan code  berikut:</a:t>
            </a:r>
          </a:p>
          <a:p>
            <a:endParaRPr lang="en-US" altLang="en-US" sz="3000">
              <a:latin typeface="Calibri" panose="020F0502020204030204" pitchFamily="34" charset="0"/>
            </a:endParaRPr>
          </a:p>
          <a:p>
            <a:endParaRPr lang="en-US" altLang="en-US" sz="3000">
              <a:latin typeface="Calibri" panose="020F0502020204030204" pitchFamily="34" charset="0"/>
            </a:endParaRPr>
          </a:p>
          <a:p>
            <a:endParaRPr lang="en-US" altLang="en-US" sz="3000">
              <a:latin typeface="Calibri" panose="020F0502020204030204" pitchFamily="34" charset="0"/>
            </a:endParaRPr>
          </a:p>
          <a:p>
            <a:endParaRPr lang="en-US" altLang="en-US" sz="3000">
              <a:latin typeface="Calibri" panose="020F0502020204030204" pitchFamily="34" charset="0"/>
            </a:endParaRPr>
          </a:p>
          <a:p>
            <a:r>
              <a:rPr lang="en-US" altLang="en-US" sz="3000">
                <a:latin typeface="Calibri" panose="020F0502020204030204" pitchFamily="34" charset="0"/>
              </a:rPr>
              <a:t>Jika terdapat input string  CAABBACABAB lakukan kompresi dengan algoritma LZW</a:t>
            </a:r>
            <a:endParaRPr lang="en-US" altLang="en-US" sz="3000"/>
          </a:p>
        </p:txBody>
      </p:sp>
      <p:graphicFrame>
        <p:nvGraphicFramePr>
          <p:cNvPr id="4" name="Table 3">
            <a:extLst>
              <a:ext uri="{FF2B5EF4-FFF2-40B4-BE49-F238E27FC236}">
                <a16:creationId xmlns:a16="http://schemas.microsoft.com/office/drawing/2014/main" id="{345C3AAA-168E-4190-9B58-86083A6688A6}"/>
              </a:ext>
            </a:extLst>
          </p:cNvPr>
          <p:cNvGraphicFramePr>
            <a:graphicFrameLocks noGrp="1"/>
          </p:cNvGraphicFramePr>
          <p:nvPr/>
        </p:nvGraphicFramePr>
        <p:xfrm>
          <a:off x="3311525" y="3198814"/>
          <a:ext cx="2133600" cy="1482725"/>
        </p:xfrm>
        <a:graphic>
          <a:graphicData uri="http://schemas.openxmlformats.org/drawingml/2006/table">
            <a:tbl>
              <a:tblPr firstRow="1" bandRow="1">
                <a:tableStyleId>{5C22544A-7EE6-4342-B048-85BDC9FD1C3A}</a:tableStyleId>
              </a:tblPr>
              <a:tblGrid>
                <a:gridCol w="803564">
                  <a:extLst>
                    <a:ext uri="{9D8B030D-6E8A-4147-A177-3AD203B41FA5}">
                      <a16:colId xmlns:a16="http://schemas.microsoft.com/office/drawing/2014/main" val="20000"/>
                    </a:ext>
                  </a:extLst>
                </a:gridCol>
                <a:gridCol w="1330036">
                  <a:extLst>
                    <a:ext uri="{9D8B030D-6E8A-4147-A177-3AD203B41FA5}">
                      <a16:colId xmlns:a16="http://schemas.microsoft.com/office/drawing/2014/main" val="20001"/>
                    </a:ext>
                  </a:extLst>
                </a:gridCol>
              </a:tblGrid>
              <a:tr h="370681">
                <a:tc>
                  <a:txBody>
                    <a:bodyPr/>
                    <a:lstStyle/>
                    <a:p>
                      <a:pPr algn="ctr"/>
                      <a:r>
                        <a:rPr lang="en-US" sz="1800" dirty="0">
                          <a:solidFill>
                            <a:schemeClr val="tx1"/>
                          </a:solidFill>
                          <a:latin typeface="Calibri" pitchFamily="34" charset="0"/>
                        </a:rPr>
                        <a:t>Code</a:t>
                      </a:r>
                    </a:p>
                  </a:txBody>
                  <a:tcPr marT="45700" marB="45700">
                    <a:solidFill>
                      <a:schemeClr val="bg2"/>
                    </a:solidFill>
                  </a:tcPr>
                </a:tc>
                <a:tc>
                  <a:txBody>
                    <a:bodyPr/>
                    <a:lstStyle/>
                    <a:p>
                      <a:pPr algn="ctr"/>
                      <a:r>
                        <a:rPr lang="en-US" sz="1800" dirty="0">
                          <a:solidFill>
                            <a:schemeClr val="tx1"/>
                          </a:solidFill>
                          <a:latin typeface="Calibri" pitchFamily="34" charset="0"/>
                        </a:rPr>
                        <a:t>String</a:t>
                      </a:r>
                    </a:p>
                  </a:txBody>
                  <a:tcPr marT="45700" marB="45700">
                    <a:solidFill>
                      <a:schemeClr val="bg2"/>
                    </a:solidFill>
                  </a:tcPr>
                </a:tc>
                <a:extLst>
                  <a:ext uri="{0D108BD9-81ED-4DB2-BD59-A6C34878D82A}">
                    <a16:rowId xmlns:a16="http://schemas.microsoft.com/office/drawing/2014/main" val="10000"/>
                  </a:ext>
                </a:extLst>
              </a:tr>
              <a:tr h="370681">
                <a:tc>
                  <a:txBody>
                    <a:bodyPr/>
                    <a:lstStyle/>
                    <a:p>
                      <a:pPr algn="ctr"/>
                      <a:r>
                        <a:rPr lang="en-US" sz="1800" dirty="0">
                          <a:solidFill>
                            <a:schemeClr val="tx1"/>
                          </a:solidFill>
                          <a:latin typeface="Calibri" pitchFamily="34" charset="0"/>
                        </a:rPr>
                        <a:t>1</a:t>
                      </a:r>
                    </a:p>
                  </a:txBody>
                  <a:tcPr marT="45700" marB="45700">
                    <a:solidFill>
                      <a:schemeClr val="bg2"/>
                    </a:solidFill>
                  </a:tcPr>
                </a:tc>
                <a:tc>
                  <a:txBody>
                    <a:bodyPr/>
                    <a:lstStyle/>
                    <a:p>
                      <a:pPr algn="ctr"/>
                      <a:r>
                        <a:rPr lang="en-US" sz="1800" dirty="0">
                          <a:solidFill>
                            <a:schemeClr val="tx1"/>
                          </a:solidFill>
                          <a:latin typeface="Calibri" pitchFamily="34" charset="0"/>
                        </a:rPr>
                        <a:t>A</a:t>
                      </a:r>
                    </a:p>
                  </a:txBody>
                  <a:tcPr marT="45700" marB="45700">
                    <a:solidFill>
                      <a:schemeClr val="bg2"/>
                    </a:solidFill>
                  </a:tcPr>
                </a:tc>
                <a:extLst>
                  <a:ext uri="{0D108BD9-81ED-4DB2-BD59-A6C34878D82A}">
                    <a16:rowId xmlns:a16="http://schemas.microsoft.com/office/drawing/2014/main" val="10001"/>
                  </a:ext>
                </a:extLst>
              </a:tr>
              <a:tr h="370681">
                <a:tc>
                  <a:txBody>
                    <a:bodyPr/>
                    <a:lstStyle/>
                    <a:p>
                      <a:pPr algn="ctr"/>
                      <a:r>
                        <a:rPr lang="en-US" sz="1800" dirty="0">
                          <a:solidFill>
                            <a:schemeClr val="tx1"/>
                          </a:solidFill>
                          <a:latin typeface="Calibri" pitchFamily="34" charset="0"/>
                        </a:rPr>
                        <a:t>2</a:t>
                      </a:r>
                    </a:p>
                  </a:txBody>
                  <a:tcPr marT="45700" marB="45700">
                    <a:solidFill>
                      <a:schemeClr val="bg2"/>
                    </a:solidFill>
                  </a:tcPr>
                </a:tc>
                <a:tc>
                  <a:txBody>
                    <a:bodyPr/>
                    <a:lstStyle/>
                    <a:p>
                      <a:pPr algn="ctr"/>
                      <a:r>
                        <a:rPr lang="en-US" sz="1800" dirty="0">
                          <a:solidFill>
                            <a:schemeClr val="tx1"/>
                          </a:solidFill>
                          <a:latin typeface="Calibri" pitchFamily="34" charset="0"/>
                        </a:rPr>
                        <a:t>B</a:t>
                      </a:r>
                    </a:p>
                  </a:txBody>
                  <a:tcPr marT="45700" marB="45700">
                    <a:solidFill>
                      <a:schemeClr val="bg2"/>
                    </a:solidFill>
                  </a:tcPr>
                </a:tc>
                <a:extLst>
                  <a:ext uri="{0D108BD9-81ED-4DB2-BD59-A6C34878D82A}">
                    <a16:rowId xmlns:a16="http://schemas.microsoft.com/office/drawing/2014/main" val="10002"/>
                  </a:ext>
                </a:extLst>
              </a:tr>
              <a:tr h="370681">
                <a:tc>
                  <a:txBody>
                    <a:bodyPr/>
                    <a:lstStyle/>
                    <a:p>
                      <a:pPr algn="ctr"/>
                      <a:r>
                        <a:rPr lang="en-US" sz="1800" dirty="0">
                          <a:solidFill>
                            <a:schemeClr val="tx1"/>
                          </a:solidFill>
                          <a:latin typeface="Calibri" pitchFamily="34" charset="0"/>
                        </a:rPr>
                        <a:t>3</a:t>
                      </a:r>
                    </a:p>
                  </a:txBody>
                  <a:tcPr marT="45700" marB="45700">
                    <a:solidFill>
                      <a:schemeClr val="bg2"/>
                    </a:solidFill>
                  </a:tcPr>
                </a:tc>
                <a:tc>
                  <a:txBody>
                    <a:bodyPr/>
                    <a:lstStyle/>
                    <a:p>
                      <a:pPr algn="ctr"/>
                      <a:r>
                        <a:rPr lang="en-US" sz="1800" dirty="0">
                          <a:solidFill>
                            <a:schemeClr val="tx1"/>
                          </a:solidFill>
                          <a:latin typeface="Calibri" pitchFamily="34" charset="0"/>
                        </a:rPr>
                        <a:t>C</a:t>
                      </a:r>
                    </a:p>
                  </a:txBody>
                  <a:tcPr marT="45700" marB="45700">
                    <a:solidFill>
                      <a:schemeClr val="bg2"/>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B098C-B6B9-444F-A0B0-4B6E14383989}"/>
              </a:ext>
            </a:extLst>
          </p:cNvPr>
          <p:cNvSpPr>
            <a:spLocks noGrp="1"/>
          </p:cNvSpPr>
          <p:nvPr>
            <p:ph type="title"/>
          </p:nvPr>
        </p:nvSpPr>
        <p:spPr/>
        <p:txBody>
          <a:bodyPr/>
          <a:lstStyle/>
          <a:p>
            <a:r>
              <a:rPr lang="en-US" dirty="0" err="1"/>
              <a:t>Penutup</a:t>
            </a:r>
            <a:endParaRPr lang="en-US" dirty="0"/>
          </a:p>
        </p:txBody>
      </p:sp>
      <p:sp>
        <p:nvSpPr>
          <p:cNvPr id="3" name="Content Placeholder 2">
            <a:extLst>
              <a:ext uri="{FF2B5EF4-FFF2-40B4-BE49-F238E27FC236}">
                <a16:creationId xmlns:a16="http://schemas.microsoft.com/office/drawing/2014/main" id="{6429F0C2-2B20-4632-B83D-B57C93A44636}"/>
              </a:ext>
            </a:extLst>
          </p:cNvPr>
          <p:cNvSpPr>
            <a:spLocks noGrp="1"/>
          </p:cNvSpPr>
          <p:nvPr>
            <p:ph idx="1"/>
          </p:nvPr>
        </p:nvSpPr>
        <p:spPr/>
        <p:txBody>
          <a:bodyPr/>
          <a:lstStyle/>
          <a:p>
            <a:r>
              <a:rPr lang="en-US" dirty="0"/>
              <a:t>Ada </a:t>
            </a:r>
            <a:r>
              <a:rPr lang="en-US" dirty="0" err="1"/>
              <a:t>Pertanyaan</a:t>
            </a:r>
            <a:r>
              <a:rPr lang="en-US" dirty="0"/>
              <a:t>?</a:t>
            </a:r>
          </a:p>
          <a:p>
            <a:endParaRPr lang="en-US" dirty="0"/>
          </a:p>
          <a:p>
            <a:endParaRPr lang="en-US" dirty="0"/>
          </a:p>
          <a:p>
            <a:endParaRPr lang="en-US" dirty="0"/>
          </a:p>
          <a:p>
            <a:endParaRPr lang="en-US" dirty="0"/>
          </a:p>
        </p:txBody>
      </p:sp>
      <p:sp>
        <p:nvSpPr>
          <p:cNvPr id="4" name="Rectangle 3">
            <a:extLst>
              <a:ext uri="{FF2B5EF4-FFF2-40B4-BE49-F238E27FC236}">
                <a16:creationId xmlns:a16="http://schemas.microsoft.com/office/drawing/2014/main" id="{2BFD5AE4-2079-4AF9-A116-C2C1F8D6FDB0}"/>
              </a:ext>
            </a:extLst>
          </p:cNvPr>
          <p:cNvSpPr/>
          <p:nvPr/>
        </p:nvSpPr>
        <p:spPr>
          <a:xfrm>
            <a:off x="4235204" y="2967335"/>
            <a:ext cx="3721596" cy="923330"/>
          </a:xfrm>
          <a:prstGeom prst="rect">
            <a:avLst/>
          </a:prstGeom>
          <a:noFill/>
        </p:spPr>
        <p:txBody>
          <a:bodyPr wrap="none" lIns="91440" tIns="45720" rIns="91440" bIns="45720">
            <a:spAutoFit/>
          </a:bodyPr>
          <a:lstStyle/>
          <a:p>
            <a:pPr algn="ctr"/>
            <a:r>
              <a:rPr lang="en-US" sz="5400" b="0" cap="none" spc="0" dirty="0" err="1">
                <a:ln w="0"/>
                <a:solidFill>
                  <a:schemeClr val="accent1"/>
                </a:solidFill>
                <a:effectLst>
                  <a:outerShdw blurRad="38100" dist="25400" dir="5400000" algn="ctr" rotWithShape="0">
                    <a:srgbClr val="6E747A">
                      <a:alpha val="43000"/>
                    </a:srgbClr>
                  </a:outerShdw>
                </a:effectLst>
              </a:rPr>
              <a:t>Terima</a:t>
            </a:r>
            <a:r>
              <a:rPr lang="en-US" sz="5400" b="0" cap="none" spc="0" dirty="0">
                <a:ln w="0"/>
                <a:solidFill>
                  <a:schemeClr val="accent1"/>
                </a:solidFill>
                <a:effectLst>
                  <a:outerShdw blurRad="38100" dist="25400" dir="5400000" algn="ctr" rotWithShape="0">
                    <a:srgbClr val="6E747A">
                      <a:alpha val="43000"/>
                    </a:srgbClr>
                  </a:outerShdw>
                </a:effectLst>
              </a:rPr>
              <a:t> Kasih</a:t>
            </a:r>
          </a:p>
        </p:txBody>
      </p:sp>
    </p:spTree>
    <p:extLst>
      <p:ext uri="{BB962C8B-B14F-4D97-AF65-F5344CB8AC3E}">
        <p14:creationId xmlns:p14="http://schemas.microsoft.com/office/powerpoint/2010/main" val="128906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B5E5A-56EC-4215-B8C8-7FF992B166B1}"/>
              </a:ext>
            </a:extLst>
          </p:cNvPr>
          <p:cNvSpPr>
            <a:spLocks noGrp="1"/>
          </p:cNvSpPr>
          <p:nvPr>
            <p:ph type="title"/>
          </p:nvPr>
        </p:nvSpPr>
        <p:spPr/>
        <p:txBody>
          <a:bodyPr/>
          <a:lstStyle/>
          <a:p>
            <a:pPr>
              <a:defRPr/>
            </a:pPr>
            <a:r>
              <a:rPr lang="en-US" dirty="0" err="1"/>
              <a:t>Kompresi</a:t>
            </a:r>
            <a:r>
              <a:rPr lang="en-US" dirty="0"/>
              <a:t> </a:t>
            </a:r>
            <a:r>
              <a:rPr lang="en-US" dirty="0" err="1"/>
              <a:t>Lossy</a:t>
            </a:r>
            <a:endParaRPr lang="en-US" dirty="0">
              <a:solidFill>
                <a:schemeClr val="accent1">
                  <a:satMod val="150000"/>
                </a:schemeClr>
              </a:solidFill>
            </a:endParaRPr>
          </a:p>
        </p:txBody>
      </p:sp>
      <p:sp>
        <p:nvSpPr>
          <p:cNvPr id="3" name="Content Placeholder 2">
            <a:extLst>
              <a:ext uri="{FF2B5EF4-FFF2-40B4-BE49-F238E27FC236}">
                <a16:creationId xmlns:a16="http://schemas.microsoft.com/office/drawing/2014/main" id="{60E689D5-1931-49C0-B123-1CA238C49C18}"/>
              </a:ext>
            </a:extLst>
          </p:cNvPr>
          <p:cNvSpPr>
            <a:spLocks noGrp="1"/>
          </p:cNvSpPr>
          <p:nvPr>
            <p:ph idx="1"/>
          </p:nvPr>
        </p:nvSpPr>
        <p:spPr/>
        <p:txBody>
          <a:bodyPr/>
          <a:lstStyle/>
          <a:p>
            <a:pPr algn="just" eaLnBrk="1" hangingPunct="1"/>
            <a:r>
              <a:rPr lang="id-ID" altLang="en-US" sz="2400">
                <a:latin typeface="Calibri" panose="020F0502020204030204" pitchFamily="34" charset="0"/>
              </a:rPr>
              <a:t>Suatu metode kompresi data yang menghilangkan sebagian “Informasi” dari file asli (file yang akan dimampatkan) selama proses kompresi berlangsung dengan tidak menghilangkan (secara signifikan) informasi yang ada dalam file secara keseluruhan</a:t>
            </a:r>
            <a:r>
              <a:rPr lang="en-US" altLang="en-US" sz="2400">
                <a:latin typeface="Calibri" panose="020F0502020204030204" pitchFamily="34" charset="0"/>
              </a:rPr>
              <a:t>.</a:t>
            </a:r>
          </a:p>
          <a:p>
            <a:pPr algn="just" eaLnBrk="1" hangingPunct="1"/>
            <a:r>
              <a:rPr lang="en-US" altLang="en-US" sz="2400">
                <a:latin typeface="Calibri" panose="020F0502020204030204" pitchFamily="34" charset="0"/>
              </a:rPr>
              <a:t>Contoh: pada kompresi file gambar.</a:t>
            </a:r>
          </a:p>
          <a:p>
            <a:pPr algn="just" eaLnBrk="1" hangingPunct="1">
              <a:buFont typeface="Wingdings 2" panose="05020102010507070707" pitchFamily="18" charset="2"/>
              <a:buNone/>
            </a:pPr>
            <a:r>
              <a:rPr lang="es-ES" altLang="en-US" sz="2400">
                <a:latin typeface="Calibri" panose="020F0502020204030204" pitchFamily="34" charset="0"/>
              </a:rPr>
              <a:t>	Merubah detail dan warna sebuah  </a:t>
            </a:r>
            <a:r>
              <a:rPr lang="es-ES" altLang="en-US" sz="2400" i="1">
                <a:latin typeface="Calibri" panose="020F0502020204030204" pitchFamily="34" charset="0"/>
              </a:rPr>
              <a:t>file</a:t>
            </a:r>
            <a:r>
              <a:rPr lang="es-ES" altLang="en-US" sz="2400">
                <a:latin typeface="Calibri" panose="020F0502020204030204" pitchFamily="34" charset="0"/>
              </a:rPr>
              <a:t> gambar menjadi lebih sederhana dan mempunyai kapasitas </a:t>
            </a:r>
            <a:r>
              <a:rPr lang="es-ES" altLang="en-US" sz="2400" i="1">
                <a:latin typeface="Calibri" panose="020F0502020204030204" pitchFamily="34" charset="0"/>
              </a:rPr>
              <a:t>file </a:t>
            </a:r>
            <a:r>
              <a:rPr lang="es-ES" altLang="en-US" sz="2400">
                <a:latin typeface="Calibri" panose="020F0502020204030204" pitchFamily="34" charset="0"/>
              </a:rPr>
              <a:t> menjadi lebih kecil tanpa terlihat perbedaan mencolok dari pandangan manusia.</a:t>
            </a:r>
            <a:endParaRPr lang="en-US" altLang="en-US" sz="2400">
              <a:latin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790C9436-2822-4020-A6CF-E7E8932260AD}"/>
              </a:ext>
            </a:extLst>
          </p:cNvPr>
          <p:cNvSpPr>
            <a:spLocks noGrp="1"/>
          </p:cNvSpPr>
          <p:nvPr>
            <p:ph type="title"/>
          </p:nvPr>
        </p:nvSpPr>
        <p:spPr/>
        <p:txBody>
          <a:bodyPr/>
          <a:lstStyle/>
          <a:p>
            <a:r>
              <a:rPr lang="en-US" altLang="en-US"/>
              <a:t>Kompresi Lossy</a:t>
            </a:r>
          </a:p>
        </p:txBody>
      </p:sp>
      <p:sp>
        <p:nvSpPr>
          <p:cNvPr id="11267" name="Content Placeholder 2">
            <a:extLst>
              <a:ext uri="{FF2B5EF4-FFF2-40B4-BE49-F238E27FC236}">
                <a16:creationId xmlns:a16="http://schemas.microsoft.com/office/drawing/2014/main" id="{D300EB9B-D668-4EF5-A6B4-A4FA60CC42C8}"/>
              </a:ext>
            </a:extLst>
          </p:cNvPr>
          <p:cNvSpPr>
            <a:spLocks noGrp="1"/>
          </p:cNvSpPr>
          <p:nvPr>
            <p:ph idx="1"/>
          </p:nvPr>
        </p:nvSpPr>
        <p:spPr/>
        <p:txBody>
          <a:bodyPr/>
          <a:lstStyle/>
          <a:p>
            <a:r>
              <a:rPr lang="en-US" altLang="en-US">
                <a:latin typeface="Calibri" panose="020F0502020204030204" pitchFamily="34" charset="0"/>
              </a:rPr>
              <a:t>Biasanya teknik ini membuang bagian-bagian data yang sebenarnya tidak begitu berguna, tidak begitu dirasakan, tidak </a:t>
            </a:r>
            <a:r>
              <a:rPr lang="fi-FI" altLang="en-US">
                <a:latin typeface="Calibri" panose="020F0502020204030204" pitchFamily="34" charset="0"/>
              </a:rPr>
              <a:t>begitu dilihat oleh manusia sehingga manusia masih </a:t>
            </a:r>
            <a:r>
              <a:rPr lang="sv-SE" altLang="en-US">
                <a:latin typeface="Calibri" panose="020F0502020204030204" pitchFamily="34" charset="0"/>
              </a:rPr>
              <a:t>beranggapan bahwa data tersebut masih bisa digunakan </a:t>
            </a:r>
            <a:r>
              <a:rPr lang="en-US" altLang="en-US">
                <a:latin typeface="Calibri" panose="020F0502020204030204" pitchFamily="34" charset="0"/>
              </a:rPr>
              <a:t>walaupun sudah dikompresi.</a:t>
            </a:r>
          </a:p>
          <a:p>
            <a:r>
              <a:rPr lang="en-US" altLang="en-US">
                <a:latin typeface="Calibri" panose="020F0502020204030204" pitchFamily="34" charset="0"/>
              </a:rPr>
              <a:t>Contoh: Mp3, streaming media, JPEG, MPEG, dan WMA</a:t>
            </a:r>
          </a:p>
          <a:p>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E3C54-7A01-4803-852A-6DDFD5388315}"/>
              </a:ext>
            </a:extLst>
          </p:cNvPr>
          <p:cNvSpPr>
            <a:spLocks noGrp="1"/>
          </p:cNvSpPr>
          <p:nvPr>
            <p:ph type="title"/>
          </p:nvPr>
        </p:nvSpPr>
        <p:spPr/>
        <p:txBody>
          <a:bodyPr/>
          <a:lstStyle/>
          <a:p>
            <a:pPr>
              <a:defRPr/>
            </a:pPr>
            <a:r>
              <a:rPr lang="en-US" dirty="0" err="1"/>
              <a:t>Kompresi</a:t>
            </a:r>
            <a:r>
              <a:rPr lang="en-US" dirty="0"/>
              <a:t> Lossless</a:t>
            </a:r>
            <a:endParaRPr lang="en-US" dirty="0">
              <a:solidFill>
                <a:schemeClr val="accent1">
                  <a:satMod val="150000"/>
                </a:schemeClr>
              </a:solidFill>
            </a:endParaRPr>
          </a:p>
        </p:txBody>
      </p:sp>
      <p:sp>
        <p:nvSpPr>
          <p:cNvPr id="3" name="Content Placeholder 2">
            <a:extLst>
              <a:ext uri="{FF2B5EF4-FFF2-40B4-BE49-F238E27FC236}">
                <a16:creationId xmlns:a16="http://schemas.microsoft.com/office/drawing/2014/main" id="{E5174618-E4E7-45BD-8DF1-FCB8C28B6AE7}"/>
              </a:ext>
            </a:extLst>
          </p:cNvPr>
          <p:cNvSpPr>
            <a:spLocks noGrp="1"/>
          </p:cNvSpPr>
          <p:nvPr>
            <p:ph idx="1"/>
          </p:nvPr>
        </p:nvSpPr>
        <p:spPr/>
        <p:txBody>
          <a:bodyPr/>
          <a:lstStyle/>
          <a:p>
            <a:pPr algn="just" eaLnBrk="1" hangingPunct="1"/>
            <a:r>
              <a:rPr lang="id-ID" altLang="en-US" sz="3200">
                <a:latin typeface="Calibri" panose="020F0502020204030204" pitchFamily="34" charset="0"/>
              </a:rPr>
              <a:t>Metode kompresi data di</a:t>
            </a:r>
            <a:r>
              <a:rPr lang="en-US" altLang="en-US" sz="3200">
                <a:latin typeface="Calibri" panose="020F0502020204030204" pitchFamily="34" charset="0"/>
              </a:rPr>
              <a:t> </a:t>
            </a:r>
            <a:r>
              <a:rPr lang="id-ID" altLang="en-US" sz="3200">
                <a:latin typeface="Calibri" panose="020F0502020204030204" pitchFamily="34" charset="0"/>
              </a:rPr>
              <a:t>mana tidak ada “Informasi” </a:t>
            </a:r>
            <a:r>
              <a:rPr lang="en-US" altLang="en-US" sz="3200">
                <a:latin typeface="Calibri" panose="020F0502020204030204" pitchFamily="34" charset="0"/>
              </a:rPr>
              <a:t>/ </a:t>
            </a:r>
            <a:r>
              <a:rPr lang="id-ID" altLang="en-US" sz="3200">
                <a:latin typeface="Calibri" panose="020F0502020204030204" pitchFamily="34" charset="0"/>
              </a:rPr>
              <a:t>data yang hilang atau berkurang jumlahnya selama proses kompresi, sehingga pada proses dekompresi jumlah bit (byte) data atau informasi dalam keseluruhan file hasil sama persis dengan file aslinya.</a:t>
            </a:r>
          </a:p>
          <a:p>
            <a:pPr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2266</TotalTime>
  <Words>2315</Words>
  <Application>Microsoft Office PowerPoint</Application>
  <PresentationFormat>Widescreen</PresentationFormat>
  <Paragraphs>301</Paragraphs>
  <Slides>62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62</vt:i4>
      </vt:variant>
    </vt:vector>
  </HeadingPairs>
  <TitlesOfParts>
    <vt:vector size="70" baseType="lpstr">
      <vt:lpstr>MS PGothic</vt:lpstr>
      <vt:lpstr>Arial</vt:lpstr>
      <vt:lpstr>Calibri</vt:lpstr>
      <vt:lpstr>Calibri Light</vt:lpstr>
      <vt:lpstr>Tahoma</vt:lpstr>
      <vt:lpstr>Wingdings</vt:lpstr>
      <vt:lpstr>Wingdings 2</vt:lpstr>
      <vt:lpstr>Office Theme</vt:lpstr>
      <vt:lpstr>Data Compression Pertemuan 7</vt:lpstr>
      <vt:lpstr>Outline</vt:lpstr>
      <vt:lpstr>KOMPRESI(1)</vt:lpstr>
      <vt:lpstr>KOMPRESI(2)</vt:lpstr>
      <vt:lpstr>KOMPRESI(3)</vt:lpstr>
      <vt:lpstr>Kompresi(4)</vt:lpstr>
      <vt:lpstr>Kompresi Lossy</vt:lpstr>
      <vt:lpstr>Kompresi Lossy</vt:lpstr>
      <vt:lpstr>Kompresi Lossless</vt:lpstr>
      <vt:lpstr>Kompresi Lossless</vt:lpstr>
      <vt:lpstr>Kriteria Algoritma dan Aplikasi Kompresi Data</vt:lpstr>
      <vt:lpstr>Klasifikasi Teknik Kompresi(1)</vt:lpstr>
      <vt:lpstr>Klasifikasi Teknik Kompresi(2)</vt:lpstr>
      <vt:lpstr>Klasifikasi Teknik Kompresi(3)</vt:lpstr>
      <vt:lpstr>Algoritma Kompresi</vt:lpstr>
      <vt:lpstr>Kompresi Data Teks</vt:lpstr>
      <vt:lpstr>Algoritma Huffman</vt:lpstr>
      <vt:lpstr>Pohon Huffman</vt:lpstr>
      <vt:lpstr>Pohon Huffman(2)</vt:lpstr>
      <vt:lpstr>Algoritma Huffman</vt:lpstr>
      <vt:lpstr>Langkah-langkah Algoritma Huffman </vt:lpstr>
      <vt:lpstr>Contoh</vt:lpstr>
      <vt:lpstr>Pemecahan Masalah</vt:lpstr>
      <vt:lpstr>Pemecahan Masalah (2)</vt:lpstr>
      <vt:lpstr>Pemecahan Masalah (3)</vt:lpstr>
      <vt:lpstr>Hasil Kompresi</vt:lpstr>
      <vt:lpstr>Analisa </vt:lpstr>
      <vt:lpstr>Dekompresi</vt:lpstr>
      <vt:lpstr>Static Huffman Coding(1)</vt:lpstr>
      <vt:lpstr>Static Huffman Coding(2)</vt:lpstr>
      <vt:lpstr>Latihan</vt:lpstr>
      <vt:lpstr>Shannon-Fano Algorithm(1)</vt:lpstr>
      <vt:lpstr>Shannon-Fano Algorithm(2)</vt:lpstr>
      <vt:lpstr>Shannon-Fano Algorithm(3)</vt:lpstr>
      <vt:lpstr>Contoh</vt:lpstr>
      <vt:lpstr>Contoh</vt:lpstr>
      <vt:lpstr>PowerPoint Presentation</vt:lpstr>
      <vt:lpstr>PowerPoint Presentation</vt:lpstr>
      <vt:lpstr>Latihan</vt:lpstr>
      <vt:lpstr>PowerPoint Presentation</vt:lpstr>
      <vt:lpstr>PowerPoint Presentation</vt:lpstr>
      <vt:lpstr>PowerPoint Presentation</vt:lpstr>
      <vt:lpstr>PowerPoint Presentation</vt:lpstr>
      <vt:lpstr>PowerPoint Presentation</vt:lpstr>
      <vt:lpstr>PowerPoint Presentation</vt:lpstr>
      <vt:lpstr>KOMPRESI TEKS (2)</vt:lpstr>
      <vt:lpstr>Run-Length-Encoding (RLE)</vt:lpstr>
      <vt:lpstr>Run-Length-Encoding (RLE)</vt:lpstr>
      <vt:lpstr>Run-Length-Encoding (RLE)</vt:lpstr>
      <vt:lpstr>Run-Length-Encoding (RLE)</vt:lpstr>
      <vt:lpstr>Run-Length-Encoding (RLE)</vt:lpstr>
      <vt:lpstr>Dictionary-Based Coding(1)</vt:lpstr>
      <vt:lpstr>Dictionary-Based Coding(2)</vt:lpstr>
      <vt:lpstr>Dictionary-Based Coding(3)</vt:lpstr>
      <vt:lpstr>PowerPoint Presentation</vt:lpstr>
      <vt:lpstr>Dictionary-Based Coding(4)</vt:lpstr>
      <vt:lpstr>Dictionary-Based Coding(5)</vt:lpstr>
      <vt:lpstr>Aplikasi Kompresi(1)</vt:lpstr>
      <vt:lpstr>Aplikasi Kompresi(2)</vt:lpstr>
      <vt:lpstr>Aplikasi Kompresi(3)</vt:lpstr>
      <vt:lpstr>Latihan</vt:lpstr>
      <vt:lpstr>Penutup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Compression Pertemuan 3</dc:title>
  <dc:creator>User</dc:creator>
  <cp:lastModifiedBy>User</cp:lastModifiedBy>
  <cp:revision>4</cp:revision>
  <dcterms:created xsi:type="dcterms:W3CDTF">2020-10-06T17:21:54Z</dcterms:created>
  <dcterms:modified xsi:type="dcterms:W3CDTF">2020-10-24T14:41:34Z</dcterms:modified>
</cp:coreProperties>
</file>