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49" r:id="rId3"/>
    <p:sldId id="258" r:id="rId4"/>
    <p:sldId id="259" r:id="rId5"/>
    <p:sldId id="260" r:id="rId6"/>
    <p:sldId id="55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6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AB6F-00A1-4E78-A613-132CCDEB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9C884-A8C8-4663-AF63-6171C8DCD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43823-800E-4F7A-AC5F-A6C64898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5341-573E-4701-8ED5-872E3052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6C8-0055-434A-8C3B-54E0C17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2E6D-B11F-4055-B099-B40BEBD2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BAB52-D3E5-4D17-B38C-8E404DD4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214E-B463-4B8B-9E79-57BBCC7C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E73-BB7D-478E-82E1-465C1342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CFFF-A411-4E45-B81C-41434C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7002A-45FB-4250-BC68-1C0A94C0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A427F-26E8-4EBE-9DD7-858F5843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1F1B7-5783-4B31-A990-B233F891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CC16-1814-4562-B5F4-8981FC43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7134-A2D7-432A-A662-78F8BEAA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476250"/>
            <a:ext cx="11137900" cy="719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27051" y="1484314"/>
            <a:ext cx="11137900" cy="4968875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17245-3BA6-44AA-BD58-EBE4376D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C4253-80E5-4490-928C-5575E132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9E99B-DAB0-43A2-A766-5671FECD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DF2B7DB-181C-49BF-BF6C-3385FA90D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494209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9B2D-9FD5-46A4-B356-043DDE0E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74DB-C6C5-4909-8223-1ED3BD0F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0CAD5-7493-47CA-BD80-013A35BD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8CF0-B464-4082-A706-D6F1611A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8D39-6EE9-480A-8F40-BC5A4635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04C2-1A94-47C7-98EF-3B6DF7A2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A0508-9A42-4F2B-9F78-48F2275F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0BE9-1D7F-4DB2-BC48-BC0FD19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3CEC-F146-4B20-8FF2-1A343D86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E26-3A7D-4A69-B007-6BDECE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95E0-F7A7-4CDC-90B4-54C78EB9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A12A-1DB9-4F1B-8521-481114B44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768A5-AC7B-429A-B2CA-929FFC862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85706-B8DA-4757-A7A9-D7559B0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83DA-D7EA-46C1-9044-8F22B34E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D9AA2-D00B-49C3-8A0B-2B3344E7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C3F-FFC3-426B-BC36-E0138401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10A97-A726-43EC-8478-B85B8695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6E60-1FA8-47B4-9742-71443FCD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04614-DF10-4606-BA40-ACC020B8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7F1C9-E993-443D-A24E-2977F0CF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DCFA5-81B4-4B38-A245-3836C4C5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E83E6-5E52-44E4-9525-679D262F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7F858-4F22-4EDE-ADB1-CE8238B4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1732-46B5-4359-96A6-4D4A728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5B7F-476D-483B-A447-A99C686C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BEE77-7120-40DC-BEF2-5511F0C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9C33A-627E-4148-8E4F-65ED2314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8471E-2770-4E94-B1F2-55306C4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A68E2-CA0C-4780-A9AA-C44DA69B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993CD-C6F7-419E-93BB-399FB9B5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4DBC-0ABF-447A-B951-B954B4DE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D1B97-CDDA-4EF7-BA3E-3AA9D36F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50D05-EFA7-41BD-A795-C3B833258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EB9E-D3D4-4179-9B1C-AEF3EFE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A7D1A-DB3A-4788-BBA2-16621E18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CB810-FB0F-4851-96CE-A07F3A0B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38B4-ECAE-4831-AC63-B2BFF7B5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EFF5A-89B2-4681-B156-7E830234A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B447D-A029-427D-87D0-3C4F0685E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981D8-C565-4C7C-B416-36CAC5C1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A3651-1540-413B-A072-9C6B43A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455B-BDF9-4E31-AD9E-0D6F58E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2CF4E-2803-4918-A2F1-00B523C7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EF591-6E4B-40EA-A1A2-8AF46EEE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5BF1-D735-411A-84BB-40FE1E95F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A661-0367-48C8-A8BF-35D6719530B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9007-EE56-4AF5-852E-42759EFDD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845D-8007-41CD-8044-7B2C1C27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15E0-82F0-455F-830B-A9B412881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/>
              <a:t> 13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27775-36EC-4D86-9FCC-A8ED8E676B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8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61D2257-246D-4353-86CF-30A219F6D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Hal Penting Dalam Kompresi Citra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508C0E6-64CF-445B-964C-1EE4222A9DA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it-IT" altLang="zh-CN" b="1"/>
              <a:t>Region of Interest Coding:</a:t>
            </a:r>
            <a:r>
              <a:rPr lang="it-IT" altLang="zh-CN"/>
              <a:t> daerah-daerah tertentu dienkode dengan kualitas yang lebih tinggi daripada yang lain.</a:t>
            </a:r>
          </a:p>
          <a:p>
            <a:pPr marL="533400" indent="-533400"/>
            <a:r>
              <a:rPr lang="it-IT" altLang="zh-CN" b="1"/>
              <a:t>Meta Information:</a:t>
            </a:r>
            <a:r>
              <a:rPr lang="it-IT" altLang="zh-CN"/>
              <a:t> image yang dikompres juga dapat memiliki meta information seperti statistik warna, tekstur, small preview image, dan author atau copyright information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9D074C9-93BF-434C-97D2-6B126184D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Pengukuran Error Kompresi Citra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1A9D454-A61E-4C29-A878-BC4645476D0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/>
              <a:t>Dalam kompresi image terdapat suatu standar pengukuran error (galat) kompresi:</a:t>
            </a:r>
            <a:endParaRPr lang="it-IT" altLang="zh-CN"/>
          </a:p>
          <a:p>
            <a:pPr marL="533400" indent="-533400"/>
            <a:r>
              <a:rPr lang="it-IT" altLang="zh-CN"/>
              <a:t>MSE (</a:t>
            </a:r>
            <a:r>
              <a:rPr lang="it-IT" altLang="zh-CN" b="1"/>
              <a:t>Mean Square Error</a:t>
            </a:r>
            <a:r>
              <a:rPr lang="it-IT" altLang="zh-CN"/>
              <a:t>), yaitu sigma dari jumlah error antara citra hasil kompresi dan citra asli.</a:t>
            </a:r>
            <a:r>
              <a:rPr lang="en-US" altLang="zh-CN"/>
              <a:t> </a:t>
            </a:r>
          </a:p>
          <a:p>
            <a:pPr marL="533400" indent="-533400"/>
            <a:r>
              <a:rPr lang="en-US" altLang="zh-CN" b="1"/>
              <a:t>Peak Signal to Noise Ratio</a:t>
            </a:r>
            <a:r>
              <a:rPr lang="en-US" altLang="zh-CN"/>
              <a:t> (PSNR), yaitu untuk menghitung peak error.</a:t>
            </a:r>
          </a:p>
          <a:p>
            <a:pPr marL="533400" indent="-533400"/>
            <a:r>
              <a:rPr lang="en-US" altLang="zh-CN"/>
              <a:t>Nilai MSE yang rendah akan lebih baik, sedangkan nilai PSNR yang tinggi akan lebih baik. 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0BB298A-5F9B-494B-95F2-95D434E25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Algoritma Kompresi / Dekompresi Citra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BF3E8B1-C8BC-4BD1-8159-B40A9F08C82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it-IT" altLang="zh-CN"/>
              <a:t>Algoritma umum untuk kompresi image adalah:</a:t>
            </a:r>
            <a:endParaRPr lang="de-DE" altLang="zh-CN"/>
          </a:p>
          <a:p>
            <a:pPr marL="533400" indent="-533400"/>
            <a:r>
              <a:rPr lang="de-DE" altLang="zh-CN"/>
              <a:t>Menentukan bitrate dan toleransi distorsi image dari inputan user.</a:t>
            </a:r>
          </a:p>
          <a:p>
            <a:pPr marL="533400" indent="-533400"/>
            <a:r>
              <a:rPr lang="de-DE" altLang="zh-CN"/>
              <a:t>Pembagian data image ke dalam bagian-bagian tertentu sesuai dengan tingkat kepentingan yang ada (</a:t>
            </a:r>
            <a:r>
              <a:rPr lang="de-DE" altLang="zh-CN" b="1"/>
              <a:t>classifying</a:t>
            </a:r>
            <a:r>
              <a:rPr lang="de-DE" altLang="zh-CN"/>
              <a:t>).</a:t>
            </a:r>
          </a:p>
          <a:p>
            <a:pPr marL="533400" indent="-533400"/>
            <a:r>
              <a:rPr lang="de-DE" altLang="zh-CN"/>
              <a:t>Menggunakan salah satu teknik: DWT (Discreate Wavelet Transform) yang akan mencari frekuensi nilai pixel masing-masing,  menggabungkannya menjadi satu dan mengelompokkannya</a:t>
            </a:r>
            <a:r>
              <a:rPr lang="en-US" altLang="zh-CN"/>
              <a:t> 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FC8960A-73D0-4044-8005-36917014A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Algoritma Kompresi / Dekompresi Citra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71429A8-4BC0-4930-BE1D-CBD0E44F4A1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altLang="zh-CN"/>
              <a:t>Pembagian bit-bit di dalam masing-masing bagian yang ada (</a:t>
            </a:r>
            <a:r>
              <a:rPr lang="en-US" altLang="zh-CN" b="1"/>
              <a:t>bit allocation</a:t>
            </a:r>
            <a:r>
              <a:rPr lang="en-US" altLang="zh-CN"/>
              <a:t>).</a:t>
            </a:r>
            <a:endParaRPr lang="de-DE" altLang="zh-CN"/>
          </a:p>
          <a:p>
            <a:pPr marL="533400" indent="-533400">
              <a:lnSpc>
                <a:spcPct val="80000"/>
              </a:lnSpc>
            </a:pPr>
            <a:r>
              <a:rPr lang="de-DE" altLang="zh-CN"/>
              <a:t>Lakukan kuantisasi (</a:t>
            </a:r>
            <a:r>
              <a:rPr lang="de-DE" altLang="zh-CN" b="1"/>
              <a:t>quantization</a:t>
            </a:r>
            <a:r>
              <a:rPr lang="de-DE" altLang="zh-CN"/>
              <a:t>).</a:t>
            </a:r>
            <a:endParaRPr lang="it-IT" altLang="zh-CN"/>
          </a:p>
          <a:p>
            <a:pPr marL="914400" lvl="1" indent="-457200">
              <a:lnSpc>
                <a:spcPct val="80000"/>
              </a:lnSpc>
            </a:pPr>
            <a:r>
              <a:rPr lang="it-IT" altLang="zh-CN" sz="2600"/>
              <a:t>Kuantisasi Scalar : data-data dikuantisasi sendiri-sendiri</a:t>
            </a:r>
          </a:p>
          <a:p>
            <a:pPr marL="914400" lvl="1" indent="-457200">
              <a:lnSpc>
                <a:spcPct val="80000"/>
              </a:lnSpc>
            </a:pPr>
            <a:r>
              <a:rPr lang="it-IT" altLang="zh-CN" sz="2600"/>
              <a:t>Kuantisasi Vector : data-data dikuantisasi sebagai suatu himpunan nilai-nilai vektor yang diperlakukan sebagai suatu kesatuan.</a:t>
            </a:r>
          </a:p>
          <a:p>
            <a:pPr marL="533400" indent="-533400">
              <a:lnSpc>
                <a:spcPct val="80000"/>
              </a:lnSpc>
            </a:pPr>
            <a:r>
              <a:rPr lang="it-IT" altLang="zh-CN"/>
              <a:t>Lakukan pengenkodingan untuk masing-masing bagian yang sudah dikuantisasi tadi dengan menggunakan teknik entropy coding (huffman dan aritmatik) dan menuliskannya ke dalam file hasil.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9FF8819-A645-4A83-AB0A-A710DA791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Algoritma Kompresi / Dekompresi Citra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9679D4F-6581-4E29-9C55-6870FDFA873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/>
              <a:t>Sedangkan algoritma umum dekompresi image adalah:</a:t>
            </a:r>
          </a:p>
          <a:p>
            <a:pPr marL="914400" lvl="1" indent="-457200"/>
            <a:r>
              <a:rPr lang="de-DE" altLang="zh-CN" sz="2600"/>
              <a:t>Baca data hasil kompresi menggunakan entropy dekoder.</a:t>
            </a:r>
          </a:p>
          <a:p>
            <a:pPr marL="914400" lvl="1" indent="-457200"/>
            <a:r>
              <a:rPr lang="de-DE" altLang="zh-CN" sz="2600"/>
              <a:t>Dekuantisasi data.</a:t>
            </a:r>
          </a:p>
          <a:p>
            <a:pPr marL="914400" lvl="1" indent="-457200"/>
            <a:r>
              <a:rPr lang="de-DE" altLang="zh-CN" sz="2600"/>
              <a:t>Rebuild image.</a:t>
            </a:r>
            <a:endParaRPr lang="en-US" altLang="en-US" sz="2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5B89439-4BBC-4992-841B-88293650F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Beberapa Metode Kompresi Citra</a:t>
            </a:r>
          </a:p>
        </p:txBody>
      </p:sp>
      <p:graphicFrame>
        <p:nvGraphicFramePr>
          <p:cNvPr id="53423" name="Group 175">
            <a:extLst>
              <a:ext uri="{FF2B5EF4-FFF2-40B4-BE49-F238E27FC236}">
                <a16:creationId xmlns:a16="http://schemas.microsoft.com/office/drawing/2014/main" id="{9E6091DD-B866-4671-9240-493484852EF5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905001" y="1981200"/>
          <a:ext cx="8353425" cy="2533650"/>
        </p:xfrm>
        <a:graphic>
          <a:graphicData uri="http://schemas.openxmlformats.org/drawingml/2006/table">
            <a:tbl>
              <a:tblPr/>
              <a:tblGrid>
                <a:gridCol w="1966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68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Algoritma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BMP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GIF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PNG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JPEG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4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RLE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4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LZ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4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Huffman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4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DCT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-122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29E5D61-D74C-4988-BC86-5A9F411A6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Teknik Kompresi GIF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7DCE6BB-6080-44C6-B0E0-C2DA048F539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/>
              <a:t>GIF (Graphic Interchange Format) dibuat oleh Compuserve pada tahun 1987 untuk menyimpan berbagai file bitmap manjadi file lain yang mudah diubah dan ditransmisikan pada jaringan komputer.</a:t>
            </a:r>
          </a:p>
          <a:p>
            <a:pPr marL="533400" indent="-533400"/>
            <a:r>
              <a:rPr lang="de-DE" altLang="zh-CN"/>
              <a:t>GIF merupakan format citra web yang tertua yang mendukung kedalaman warna sampai 8 bit (256 warna), menggunakan 4 langkah interlacing, mendukung transparency, dan mampu menyimpan banyak image dalam 1 file.</a:t>
            </a:r>
          </a:p>
          <a:p>
            <a:pPr marL="533400" indent="-533400"/>
            <a:r>
              <a:rPr lang="de-DE" altLang="zh-CN"/>
              <a:t>Byte ordering: LSB </a:t>
            </a:r>
            <a:r>
              <a:rPr lang="de-DE" altLang="zh-CN">
                <a:latin typeface="Arial" panose="020B0604020202020204" pitchFamily="34" charset="0"/>
              </a:rPr>
              <a:t>–</a:t>
            </a:r>
            <a:r>
              <a:rPr lang="de-DE" altLang="zh-CN"/>
              <a:t> MSB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4A5010E-4FBE-41FA-8AB2-99B80FB86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Teknik Kompresi GIF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A6BE215-7266-4DDE-AD48-5C8132EB266A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de-DE" altLang="zh-CN"/>
              <a:t>Kompresi GIF menggunakan teknik LZW: gambar GIF yang berpola horizontal dan memiliki perubahan warna yang sedikit, serta tidak bernoise akan menghasilkan hasil kompresan yang baik.</a:t>
            </a:r>
          </a:p>
          <a:p>
            <a:pPr marL="533400" indent="-533400">
              <a:lnSpc>
                <a:spcPct val="80000"/>
              </a:lnSpc>
            </a:pPr>
            <a:r>
              <a:rPr lang="de-DE" altLang="zh-CN"/>
              <a:t>LZW kurang baik digunakan dalam bilevel (hitam-putih) dan true color</a:t>
            </a:r>
          </a:p>
          <a:p>
            <a:pPr marL="533400" indent="-533400">
              <a:lnSpc>
                <a:spcPct val="80000"/>
              </a:lnSpc>
            </a:pPr>
            <a:r>
              <a:rPr lang="de-DE" altLang="zh-CN"/>
              <a:t>Format file GIF:</a:t>
            </a:r>
          </a:p>
          <a:p>
            <a:pPr marL="914400" lvl="1" indent="-457200">
              <a:lnSpc>
                <a:spcPct val="80000"/>
              </a:lnSpc>
            </a:pPr>
            <a:r>
              <a:rPr lang="de-DE" altLang="zh-CN"/>
              <a:t>GIF87a: mendukung interlacing dan mampu manyimpan beberapa image dalam 1 file, ditemukan tahun 1987 dan menjadi standar.</a:t>
            </a:r>
          </a:p>
          <a:p>
            <a:pPr marL="914400" lvl="1" indent="-457200">
              <a:lnSpc>
                <a:spcPct val="80000"/>
              </a:lnSpc>
            </a:pPr>
            <a:r>
              <a:rPr lang="de-DE" altLang="zh-CN"/>
              <a:t>GIF89a: kelanjutan dari 87a dan ditambahkan dengan dukungan transparency, mendukung text, dan animasi.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817CB5D-9E35-42DB-B754-15334B286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Teknik Kompresi GIF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3577444-03B5-4DCA-BA71-0B41A3CF1DB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/>
              <a:t>Animated GIF: tidak ada standar bagaimana harus ditampilkan sehingga umumnya image viewer hanya akan menampilkan image pertama dari file GIF.  Animated GIF memiliki informasi berapa kali harus diloop.</a:t>
            </a:r>
          </a:p>
          <a:p>
            <a:pPr marL="533400" indent="-533400"/>
            <a:r>
              <a:rPr lang="de-DE" altLang="zh-CN"/>
              <a:t>Tidak semua bagian dalam animated GIF ditampilkan kembali, hanya bagian yang berubah saja yang ditampilkan kembali.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257AE58-0961-4F7F-BAA6-7BFA1B3B3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Teknik Kompresi PNG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5B3D326-3CDE-4ACA-B973-96C5F4795B3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/>
              <a:t>PNG (Portable Network Graphics) digunakan di Internet dan merupakan format terbaru setelah GIF, bahkan menggantikan GIF untuk Internet image karena GIF terkena patent LZW yang dilakukan oleh Unisys.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13C8741-8544-4BBE-8DEC-FE43B6F6C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/>
              <a:t>Kompresi Citra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9D08FF9-15A9-438E-860F-6F27B952750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altLang="zh-CN"/>
              <a:t>Kompresi Citra adalah aplikasi kompresi data yang dilakukan terhadap citra digital dengan tujuan untuk mengurangi redundansi dari data-data yang terdapat dalam citra sehingga dapat disimpan atau ditransmisikan secara efisien.</a:t>
            </a: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00C3CC6-2119-4DCD-9070-6F17D9C05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Teknik Kompresi PNG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488F8AA-400C-418A-9C00-BB6CFD517BD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nb-NO" altLang="zh-CN"/>
              <a:t>Menggunakan teknik loseless dan mendukung:</a:t>
            </a:r>
            <a:endParaRPr lang="de-DE" altLang="zh-CN"/>
          </a:p>
          <a:p>
            <a:pPr marL="914400" lvl="1" indent="-457200"/>
            <a:r>
              <a:rPr lang="de-DE" altLang="zh-CN" sz="2600"/>
              <a:t>Kedalaman warna 48 bit</a:t>
            </a:r>
          </a:p>
          <a:p>
            <a:pPr marL="914400" lvl="1" indent="-457200"/>
            <a:r>
              <a:rPr lang="de-DE" altLang="zh-CN" sz="2600"/>
              <a:t>Tingkat ketelitian sampling: 1,2,4,8, dan 16 bit</a:t>
            </a:r>
          </a:p>
          <a:p>
            <a:pPr marL="914400" lvl="1" indent="-457200"/>
            <a:r>
              <a:rPr lang="de-DE" altLang="zh-CN" sz="2600"/>
              <a:t>Memiliki alpha channel untuk mengkontrol transparency</a:t>
            </a:r>
          </a:p>
          <a:p>
            <a:pPr marL="914400" lvl="1" indent="-457200"/>
            <a:r>
              <a:rPr lang="de-DE" altLang="zh-CN" sz="2600"/>
              <a:t>Teknik pencocokan warna yang lebih canggih dan akurat</a:t>
            </a:r>
            <a:endParaRPr lang="en-US" altLang="en-US" sz="2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A1EBE07-B6E0-4973-877F-3B379820E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Teknik Kompresi JPG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E859767-4CDF-4D29-9E23-F2E493004E9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/>
              <a:t>JPEG (Joint Photograpic Experts Group) menggunakan teknik kompresi lossy sehingga sulit untuk proses pengeditan.</a:t>
            </a:r>
          </a:p>
          <a:p>
            <a:pPr marL="533400" indent="-533400"/>
            <a:r>
              <a:rPr lang="de-DE" altLang="zh-CN"/>
              <a:t>JPEG cocok untuk citra pemandangan (natural generated image), tidak cocok untuk citra yang mengandung banyak garis, ketajaman warna, dan computer generated image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5787BE1-6021-41FD-9376-6EFF7A2A7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JPEG 2000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C9ECFBB-A7E4-4F14-A898-FA9E436F33D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/>
              <a:t>Adalah pengembangan kompresi JPEG.</a:t>
            </a:r>
          </a:p>
          <a:p>
            <a:pPr marL="533400" indent="-533400"/>
            <a:r>
              <a:rPr lang="de-DE" altLang="zh-CN"/>
              <a:t>Didesain untuk internet, scanning, foto digital, remote sensing, medical imegrey, perpustakaan digital dan e-commerce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A7C0717-6C6C-4453-A728-B9EF2393F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JPEG 2000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BB6E553-06F2-455A-851D-6F14746116EA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/>
              <a:t>Kelebihan:</a:t>
            </a:r>
          </a:p>
          <a:p>
            <a:pPr marL="914400" lvl="1" indent="-457200"/>
            <a:r>
              <a:rPr lang="de-DE" altLang="zh-CN" sz="2600"/>
              <a:t>Dapat digunakan pada bit-rate rendah sehingga dapat digunakan untuk network image dan remote sensing</a:t>
            </a:r>
          </a:p>
          <a:p>
            <a:pPr marL="914400" lvl="1" indent="-457200"/>
            <a:r>
              <a:rPr lang="de-DE" altLang="zh-CN" sz="2600"/>
              <a:t>Menggunakan Lossy dan loseless tergantung kebutuhan bandwidth.  Loseless digunakan untuk medical image</a:t>
            </a:r>
            <a:endParaRPr lang="it-IT" altLang="zh-CN" sz="2600"/>
          </a:p>
          <a:p>
            <a:pPr marL="914400" lvl="1" indent="-457200"/>
            <a:r>
              <a:rPr lang="it-IT" altLang="zh-CN" sz="2600"/>
              <a:t>Transmisi progresif dan akurasi &amp; resolusi pixel tinggi</a:t>
            </a:r>
            <a:endParaRPr lang="de-DE" altLang="zh-CN" sz="2600"/>
          </a:p>
          <a:p>
            <a:pPr marL="914400" lvl="1" indent="-457200"/>
            <a:r>
              <a:rPr lang="de-DE" altLang="zh-CN" sz="2600"/>
              <a:t>Menggunakan Region of Interest (ROI)</a:t>
            </a:r>
          </a:p>
          <a:p>
            <a:pPr marL="914400" lvl="1" indent="-457200"/>
            <a:r>
              <a:rPr lang="de-DE" altLang="zh-CN" sz="2600"/>
              <a:t>Robustness to bit error yang digunakan untuk komunikasi jaringan dan wireless</a:t>
            </a:r>
            <a:endParaRPr lang="en-US" altLang="en-US" sz="2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E9BD0A0-E04E-489A-B2F3-A44FC05B2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JPEG 2000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8772D5F-90D6-4776-BD15-D5222CE7805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/>
              <a:t>Kelebihan:</a:t>
            </a:r>
          </a:p>
          <a:p>
            <a:pPr marL="1295400" lvl="2" indent="-381000"/>
            <a:r>
              <a:rPr lang="de-DE" altLang="zh-CN" sz="2600"/>
              <a:t>Open architecture: single compression/decompression</a:t>
            </a:r>
            <a:endParaRPr lang="en-US" altLang="zh-CN" sz="2600"/>
          </a:p>
          <a:p>
            <a:pPr marL="1295400" lvl="2" indent="-381000"/>
            <a:r>
              <a:rPr lang="en-US" altLang="zh-CN" sz="2600"/>
              <a:t>Mendukung protective image security: watermarking, labeling, stamping, dan encryption</a:t>
            </a:r>
          </a:p>
          <a:p>
            <a:pPr marL="1295400" lvl="2" indent="-381000"/>
            <a:r>
              <a:rPr lang="en-US" altLang="zh-CN" sz="2600"/>
              <a:t>Mendukung image ukuran besar 64k x 64k, size up to 232 - 1 </a:t>
            </a:r>
            <a:endParaRPr lang="de-DE" altLang="zh-CN" sz="2600"/>
          </a:p>
          <a:p>
            <a:pPr marL="1295400" lvl="2" indent="-381000"/>
            <a:r>
              <a:rPr lang="de-DE" altLang="zh-CN" sz="2600"/>
              <a:t>Mendukung meta data dan baik untuk computer-generated imagenary.  Dulu JPEG standar baik untuk natural imagenary.</a:t>
            </a:r>
            <a:r>
              <a:rPr lang="en-US" altLang="zh-CN" sz="2600"/>
              <a:t> </a:t>
            </a:r>
            <a:endParaRPr lang="en-US" altLang="en-US" sz="2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6BB8E85-7C4C-40A0-A662-4AE84863D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TIFF (Tagged Image File Format)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6B1BB1D-24E8-4E46-8A32-5724B9B675E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/>
              <a:t>Dikembangkan oleh Aldus Corporation, tahun 80-an</a:t>
            </a:r>
          </a:p>
          <a:p>
            <a:pPr marL="533400" indent="-533400"/>
            <a:r>
              <a:rPr lang="en-US" altLang="zh-CN"/>
              <a:t>Dalam perkembangannya didukung oleh Microsoft</a:t>
            </a:r>
            <a:endParaRPr lang="nb-NO" altLang="zh-CN"/>
          </a:p>
          <a:p>
            <a:pPr marL="533400" indent="-533400"/>
            <a:r>
              <a:rPr lang="nb-NO" altLang="zh-CN"/>
              <a:t>Mendukung adanya pengalokasian untuk informasi tambahan (tag) </a:t>
            </a:r>
            <a:r>
              <a:rPr lang="en-US" altLang="zh-CN">
                <a:sym typeface="Wingdings" panose="05000000000000000000" pitchFamily="2" charset="2"/>
              </a:rPr>
              <a:t></a:t>
            </a:r>
            <a:r>
              <a:rPr lang="nb-NO" altLang="zh-CN"/>
              <a:t> fleksibel</a:t>
            </a:r>
          </a:p>
          <a:p>
            <a:pPr marL="533400" indent="-533400"/>
            <a:r>
              <a:rPr lang="nb-NO" altLang="zh-CN"/>
              <a:t>Tag terpenting : format signifier (tipe kompresi)</a:t>
            </a:r>
            <a:endParaRPr lang="en-US" altLang="zh-CN"/>
          </a:p>
          <a:p>
            <a:pPr marL="533400" indent="-533400"/>
            <a:r>
              <a:rPr lang="en-US" altLang="zh-CN"/>
              <a:t>Dapat menyimpan berbagai tipe gambar : 1 bit, grayscale, 8 bit, 24 bit RGB, dll</a:t>
            </a:r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B8F5032-9CCA-42BD-A8B6-EA91DAF8A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SimSun" panose="02010600030101010101" pitchFamily="2" charset="-122"/>
              </a:rPr>
              <a:t>EXIF (Exchange Image File)</a:t>
            </a:r>
            <a:endParaRPr lang="en-US" altLang="en-US" sz="36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51CB51E-985A-4DB2-8E7F-221F3028C07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nb-NO" altLang="zh-CN"/>
              <a:t>Format gambar untuk kamera digital</a:t>
            </a:r>
            <a:endParaRPr lang="en-US" altLang="zh-CN"/>
          </a:p>
          <a:p>
            <a:pPr marL="533400" indent="-533400"/>
            <a:r>
              <a:rPr lang="en-US" altLang="zh-CN"/>
              <a:t>Dikembangkan tahun 1995, versi 2.2 dipublikasikan tahun 2002 oleh Japan Electronics and Information Technology Industries Association (JEITA)</a:t>
            </a:r>
          </a:p>
          <a:p>
            <a:pPr marL="533400" indent="-533400"/>
            <a:r>
              <a:rPr lang="en-US" altLang="zh-CN"/>
              <a:t>EXIF yang dikompres menggunakan sistem JPEG</a:t>
            </a:r>
          </a:p>
          <a:p>
            <a:pPr marL="533400" indent="-533400"/>
            <a:r>
              <a:rPr lang="en-US" altLang="zh-CN"/>
              <a:t>Memungkinkan penambahan tag untuk kualitas cetak yang lebih baik</a:t>
            </a: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3D03936-32A8-4F7B-829E-B045295F0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SimSun" panose="02010600030101010101" pitchFamily="2" charset="-122"/>
              </a:rPr>
              <a:t>EXIF (Exchange Image File)</a:t>
            </a:r>
            <a:endParaRPr lang="en-US" altLang="en-US" sz="36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6B7EFFE-F144-4D97-BA69-1E6CCA68C6C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/>
              <a:t>Penyimpanan informasi kamera dan kondisi pengambilan gambar (flash, exposure, light source, white balance, type of scene) </a:t>
            </a:r>
            <a:r>
              <a:rPr lang="en-US" altLang="zh-CN">
                <a:sym typeface="Wingdings" panose="05000000000000000000" pitchFamily="2" charset="2"/>
              </a:rPr>
              <a:t></a:t>
            </a:r>
            <a:r>
              <a:rPr lang="en-US" altLang="zh-CN"/>
              <a:t> dipergunakan printer untuk color-correction algorithm</a:t>
            </a:r>
            <a:endParaRPr lang="nb-NO" altLang="zh-CN"/>
          </a:p>
          <a:p>
            <a:pPr marL="533400" indent="-533400"/>
            <a:r>
              <a:rPr lang="nb-NO" altLang="zh-CN"/>
              <a:t>Menyertakan spesifikasi untuk format file audio yang menyertai gambar</a:t>
            </a:r>
            <a:endParaRPr lang="en-US" altLang="zh-CN"/>
          </a:p>
          <a:p>
            <a:pPr marL="533400" indent="-533400"/>
            <a:r>
              <a:rPr lang="en-US" altLang="zh-CN"/>
              <a:t>Mendukung tag untuk informasi yang dipergunakan untuk konversi ke FlashPix (dikembangkan Kodak)</a:t>
            </a: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5BB2665-6161-4BC5-8AAA-D965134B1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SimSun" panose="02010600030101010101" pitchFamily="2" charset="-122"/>
              </a:rPr>
              <a:t>Graphic Animation Files</a:t>
            </a:r>
            <a:endParaRPr lang="en-US" altLang="en-US" sz="360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A800066-539A-4F35-866B-2E1027ABC06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/>
              <a:t>FLC dikembangkan oleh Animation Pro</a:t>
            </a:r>
          </a:p>
          <a:p>
            <a:pPr marL="533400" indent="-533400"/>
            <a:r>
              <a:rPr lang="en-US" altLang="zh-CN"/>
              <a:t>GIF89</a:t>
            </a:r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0F546C8-272A-42C5-8E86-EC3C5C2C4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SimSun" panose="02010600030101010101" pitchFamily="2" charset="-122"/>
              </a:rPr>
              <a:t>PS dan PDF</a:t>
            </a:r>
            <a:endParaRPr lang="en-US" altLang="en-US" sz="36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D927F8E-BAB7-48E1-92DF-CCB2C4FF207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/>
              <a:t>Penting untuk typesetting dan kebanyakan printer high-end memiliki </a:t>
            </a:r>
          </a:p>
          <a:p>
            <a:pPr marL="533400" indent="-533400"/>
            <a:r>
              <a:rPr lang="en-US" altLang="zh-CN"/>
              <a:t>PostScript interpreter</a:t>
            </a:r>
          </a:p>
          <a:p>
            <a:pPr marL="533400" indent="-533400"/>
            <a:r>
              <a:rPr lang="en-US" altLang="zh-CN"/>
              <a:t>Berbasis vektor</a:t>
            </a:r>
          </a:p>
          <a:p>
            <a:pPr marL="533400" indent="-533400"/>
            <a:r>
              <a:rPr lang="en-US" altLang="zh-CN"/>
              <a:t>Software : Illustrator, Freehand</a:t>
            </a:r>
          </a:p>
          <a:p>
            <a:pPr marL="533400" indent="-533400"/>
            <a:r>
              <a:rPr lang="en-US" altLang="zh-CN"/>
              <a:t>Untuk file (text) yang disertai gambar : PDF (Portable Document Format)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C1DCB3C-87B0-42BD-B385-80E71BF09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/>
              <a:t>Teknik Kompresi Citra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9CEAE6C-2224-406C-AF66-A3E9C3EDA03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altLang="zh-CN"/>
              <a:t>Teknik kompresi citra tetap sama:</a:t>
            </a:r>
          </a:p>
          <a:p>
            <a:r>
              <a:rPr lang="de-DE" altLang="zh-CN" b="1"/>
              <a:t>Lossy Compression</a:t>
            </a:r>
            <a:r>
              <a:rPr lang="de-DE" altLang="zh-CN"/>
              <a:t>:  </a:t>
            </a:r>
            <a:endParaRPr lang="it-IT" altLang="zh-CN"/>
          </a:p>
          <a:p>
            <a:r>
              <a:rPr lang="it-IT" altLang="zh-CN"/>
              <a:t>Ukuran file citra menjadi lebih kecil dengan menghilangkan beberapa informasi dalam citra asli.  </a:t>
            </a:r>
          </a:p>
          <a:p>
            <a:r>
              <a:rPr lang="it-IT" altLang="zh-CN"/>
              <a:t>Teknik ini mengubah detail dan warna pada file citra menjadi lebih sederhana tanpa terlihat perbedaan yang mencolok dalam pandangan manusia, sehingga ukurannya menjadi lebih kecil. </a:t>
            </a: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4B5839B-F600-41B1-9074-0F728813F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SimSun" panose="02010600030101010101" pitchFamily="2" charset="-122"/>
              </a:rPr>
              <a:t>Windows Media Format (WMF)</a:t>
            </a:r>
            <a:endParaRPr lang="en-US" altLang="en-US" sz="360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7615832-A6CB-435F-9CBB-46C359EE959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/>
              <a:t>Berbasis vektor</a:t>
            </a:r>
          </a:p>
          <a:p>
            <a:pPr marL="533400" indent="-533400"/>
            <a:r>
              <a:rPr lang="en-US" altLang="zh-CN"/>
              <a:t>Dikembangkan Microsoft</a:t>
            </a:r>
            <a:endParaRPr lang="it-IT" altLang="zh-CN"/>
          </a:p>
          <a:p>
            <a:pPr marL="533400" indent="-533400"/>
            <a:r>
              <a:rPr lang="it-IT" altLang="zh-CN"/>
              <a:t>Terdiri dari kumpulan Graphics Device Interface (GDI) </a:t>
            </a:r>
            <a:r>
              <a:rPr lang="en-US" altLang="zh-CN">
                <a:sym typeface="Wingdings" panose="05000000000000000000" pitchFamily="2" charset="2"/>
              </a:rPr>
              <a:t></a:t>
            </a:r>
            <a:r>
              <a:rPr lang="it-IT" altLang="zh-CN"/>
              <a:t> melakukan </a:t>
            </a:r>
            <a:r>
              <a:rPr lang="nb-NO" altLang="zh-CN"/>
              <a:t>proses rendering</a:t>
            </a: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2EE478B-034B-448F-A0CB-2AF66E730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SimSun" panose="02010600030101010101" pitchFamily="2" charset="-122"/>
              </a:rPr>
              <a:t>Windows BMP (Bitmap)</a:t>
            </a:r>
            <a:endParaRPr lang="en-US" altLang="en-US" sz="360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18E2CA7-015D-4C1B-B475-32854594853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/>
              <a:t>Format file standard untuk Microsoft Windows</a:t>
            </a:r>
          </a:p>
          <a:p>
            <a:pPr marL="533400" indent="-533400"/>
            <a:r>
              <a:rPr lang="en-US" altLang="zh-CN"/>
              <a:t>Menggunakan kompresi RLE</a:t>
            </a:r>
          </a:p>
          <a:p>
            <a:pPr marL="533400" indent="-533400"/>
            <a:r>
              <a:rPr lang="en-US" altLang="zh-CN"/>
              <a:t>Dapat menyimpan gambar 24 bit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9A832EE-97F5-44B4-A869-CD8BD44A7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SimSun" panose="02010600030101010101" pitchFamily="2" charset="-122"/>
              </a:rPr>
              <a:t>Macintosh PAINT dan PICT</a:t>
            </a:r>
            <a:endParaRPr lang="en-US" altLang="en-US" sz="360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0788C35-E395-4942-8756-7224B5CE1F9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/>
              <a:t>PAINT dipergunakan pada program MacPaint. Hanya mengenali gambar 1 bit monokrom</a:t>
            </a:r>
          </a:p>
          <a:p>
            <a:pPr marL="533400" indent="-533400"/>
            <a:r>
              <a:rPr lang="en-US" altLang="zh-CN"/>
              <a:t>PICT dipergunakan pada MacDraw (basis vektor) untuk penyimpanan yang terstruktur</a:t>
            </a:r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56C043C-EB27-4AD4-9F51-347B48BCC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SimSun" panose="02010600030101010101" pitchFamily="2" charset="-122"/>
              </a:rPr>
              <a:t>X Windows PPM (Portable PixMap)</a:t>
            </a:r>
            <a:endParaRPr lang="en-US" altLang="en-US" sz="360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CA0850B-6BAA-4134-B5C6-6D42171C48B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/>
              <a:t>Untuk sistem X Windows</a:t>
            </a:r>
            <a:endParaRPr lang="de-DE" altLang="zh-CN"/>
          </a:p>
          <a:p>
            <a:pPr marL="533400" indent="-533400"/>
            <a:r>
              <a:rPr lang="de-DE" altLang="zh-CN"/>
              <a:t>Mendukung warna 24 bit, dan dapat dimanipulasi dengan editor XV</a:t>
            </a: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098C-B6B9-444F-A0B0-4B6E14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9F0C2-2B20-4632-B83D-B57C93A4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Pertanyaan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FD5AE4-2079-4AF9-A116-C2C1F8D6FDB0}"/>
              </a:ext>
            </a:extLst>
          </p:cNvPr>
          <p:cNvSpPr/>
          <p:nvPr/>
        </p:nvSpPr>
        <p:spPr>
          <a:xfrm>
            <a:off x="4235204" y="2967335"/>
            <a:ext cx="3721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Terima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2890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A98FD55-4D97-43C2-895D-EB8E9B3B7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/>
              <a:t>Teknik Kompresi Citra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B9F7AA4-3F16-4462-98D9-184A94F16F0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altLang="zh-CN" b="1"/>
              <a:t>Lossy Compression</a:t>
            </a:r>
            <a:r>
              <a:rPr lang="de-DE" altLang="zh-CN"/>
              <a:t>:  </a:t>
            </a:r>
          </a:p>
          <a:p>
            <a:r>
              <a:rPr lang="it-IT" altLang="zh-CN"/>
              <a:t>Biasanya digunakan pada citra foto atau image lain yang tidak terlalu memerlukan detail citra, dimana kehilangan bit rate foto tidak berpengaruh pada citra.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12D430D-0765-43E0-A84E-FA6106D35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/>
              <a:t>Teknik Kompresi Citra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1C7CE97-829F-41A7-8A73-5B5D0E6883D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altLang="zh-CN"/>
              <a:t>Beberapa teknik loseless:</a:t>
            </a:r>
            <a:endParaRPr lang="en-US" altLang="zh-CN" b="1"/>
          </a:p>
          <a:p>
            <a:pPr lvl="1"/>
            <a:r>
              <a:rPr lang="en-US" altLang="zh-CN" b="1"/>
              <a:t>Color reduction</a:t>
            </a:r>
            <a:r>
              <a:rPr lang="en-US" altLang="zh-CN"/>
              <a:t>: untuk warna-warna tertentu yang mayoritas dimana informasi warna disimpan dalam color palette.</a:t>
            </a:r>
            <a:endParaRPr lang="en-US" altLang="zh-CN" b="1"/>
          </a:p>
          <a:p>
            <a:pPr lvl="1"/>
            <a:r>
              <a:rPr lang="en-US" altLang="zh-CN" b="1"/>
              <a:t>Chroma subsampling</a:t>
            </a:r>
            <a:r>
              <a:rPr lang="en-US" altLang="zh-CN"/>
              <a:t>: teknik yang memanfaatkan fakta bahwa mata manusia merasa brightness (luminance) lebih berpengaruh daripada warna (chrominance) itu sendiri, maka dilakukan pengurangan resolusi warna dengan disampling ulang.  </a:t>
            </a:r>
            <a:r>
              <a:rPr lang="de-DE" altLang="zh-CN"/>
              <a:t>Biasanya digunakan pada sinyal YUV.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410EC54-0513-4D23-AB34-9507F27A4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/>
              <a:t>Teknik Kompresi Citra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2D89FB-AEBF-451B-BC45-5FB79B102C3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zh-CN"/>
              <a:t>Transform coding: menggunakan Fourier Transform seperti DCT.</a:t>
            </a:r>
          </a:p>
          <a:p>
            <a:pPr lvl="1">
              <a:lnSpc>
                <a:spcPct val="90000"/>
              </a:lnSpc>
            </a:pPr>
            <a:r>
              <a:rPr lang="nb-NO" altLang="zh-CN"/>
              <a:t>Fractal Compression: adalah suatu metode lossy untuk mengkompresi citra dengan menggunakan kurva fractal. Sangat cocok untuk citra natural seperti pepohonan, pakis, pegunungan, dan awan.</a:t>
            </a:r>
          </a:p>
          <a:p>
            <a:pPr lvl="1">
              <a:lnSpc>
                <a:spcPct val="90000"/>
              </a:lnSpc>
            </a:pPr>
            <a:r>
              <a:rPr lang="nb-NO" altLang="zh-CN"/>
              <a:t>Fractal Compression bersandar pada fakta bahwa dalam sebuah image, terdapat bagian-bagian image yang menyerupai bagian bagian image yang lain.</a:t>
            </a:r>
          </a:p>
          <a:p>
            <a:pPr lvl="1">
              <a:lnSpc>
                <a:spcPct val="90000"/>
              </a:lnSpc>
            </a:pPr>
            <a:r>
              <a:rPr lang="nb-NO" altLang="zh-CN"/>
              <a:t>Proses kompresi Fractal lebih lambat daripada JPEG sedangkan proses dekompresinya sama.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506013C-B8BF-4CF4-B815-A37C93E3B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Teknik Kompresi Citra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AFD7606-99A5-43A8-BCC9-1A0E52BF6B8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altLang="zh-CN" b="1"/>
              <a:t>Loseless Compression</a:t>
            </a:r>
            <a:r>
              <a:rPr lang="de-DE" altLang="zh-CN"/>
              <a:t>: </a:t>
            </a:r>
          </a:p>
          <a:p>
            <a:pPr lvl="1"/>
            <a:r>
              <a:rPr lang="de-DE" altLang="zh-CN" sz="2600"/>
              <a:t>Teknik kompresi citra dimana tidak ada satupun informasi citra yang dihilangkan.</a:t>
            </a:r>
            <a:endParaRPr lang="it-IT" altLang="zh-CN" sz="2600"/>
          </a:p>
          <a:p>
            <a:pPr lvl="1"/>
            <a:r>
              <a:rPr lang="it-IT" altLang="zh-CN" sz="2600"/>
              <a:t>Biasa digunakan pada citra medis.</a:t>
            </a:r>
            <a:endParaRPr lang="en-US" altLang="zh-CN" sz="2600"/>
          </a:p>
          <a:p>
            <a:pPr lvl="1"/>
            <a:r>
              <a:rPr lang="en-US" altLang="zh-CN" sz="2600"/>
              <a:t>Metode loseless: Run Length Encoding, Entropy Encoding (Huffman, Aritmatik), dan Adaptive Dictionary Based (LZW)</a:t>
            </a:r>
            <a:endParaRPr lang="en-US" alt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6DC5857-04FA-41AF-8CFE-74D82B8CD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Hal Penting Dalam Kompresi Citra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0E40B69-36DF-4390-99D8-051A54BCA5B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zh-CN"/>
              <a:t>Scalability/Progressive Coding/Embedded Bitstream</a:t>
            </a:r>
          </a:p>
          <a:p>
            <a:pPr>
              <a:lnSpc>
                <a:spcPct val="90000"/>
              </a:lnSpc>
            </a:pPr>
            <a:r>
              <a:rPr lang="de-DE" altLang="zh-CN"/>
              <a:t>Adalah kualitas dari hasil proses pengkompresian citra karena manipulasi bitstream tanpa adanya dekompresi atau rekompresi.  </a:t>
            </a:r>
            <a:endParaRPr lang="en-US" altLang="zh-CN"/>
          </a:p>
          <a:p>
            <a:pPr>
              <a:lnSpc>
                <a:spcPct val="90000"/>
              </a:lnSpc>
            </a:pPr>
            <a:r>
              <a:rPr lang="en-US" altLang="zh-CN"/>
              <a:t>Biasanya dikenal pada loseless codec.</a:t>
            </a:r>
          </a:p>
          <a:p>
            <a:pPr>
              <a:lnSpc>
                <a:spcPct val="90000"/>
              </a:lnSpc>
            </a:pPr>
            <a:r>
              <a:rPr lang="en-US" altLang="zh-CN"/>
              <a:t>Contohnya pada saat preview image sementara image tersebut didownload.  </a:t>
            </a:r>
            <a:r>
              <a:rPr lang="de-DE" altLang="zh-CN"/>
              <a:t>Semakin baik scalability, makin bagus preview image.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D17545B-CA68-42CE-B8E5-1E459BC6B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Hal Penting Dalam Kompresi Citra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20FBDF6-DB0C-4F60-9EB2-6F9C8299761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zh-CN"/>
              <a:t>Tipe scalability: </a:t>
            </a:r>
            <a:endParaRPr lang="it-IT" altLang="zh-CN" b="1"/>
          </a:p>
          <a:p>
            <a:pPr lvl="1">
              <a:lnSpc>
                <a:spcPct val="90000"/>
              </a:lnSpc>
            </a:pPr>
            <a:r>
              <a:rPr lang="it-IT" altLang="zh-CN" sz="2600" b="1"/>
              <a:t>Quality progressive: </a:t>
            </a:r>
            <a:r>
              <a:rPr lang="it-IT" altLang="zh-CN" sz="2600"/>
              <a:t>dimana image dikompres secara perlahan-lahan dengan penurunan kualitasnya</a:t>
            </a:r>
            <a:endParaRPr lang="it-IT" altLang="zh-CN" sz="2600" b="1"/>
          </a:p>
          <a:p>
            <a:pPr lvl="1">
              <a:lnSpc>
                <a:spcPct val="90000"/>
              </a:lnSpc>
            </a:pPr>
            <a:r>
              <a:rPr lang="it-IT" altLang="zh-CN" sz="2600" b="1"/>
              <a:t>Resolution progressive:</a:t>
            </a:r>
            <a:r>
              <a:rPr lang="it-IT" altLang="zh-CN" sz="2600"/>
              <a:t> dimana image dikompresi dengan mengenkode resolusi image yang lebih rendah terlebih dahulu baru kemudian ke resolusi yang lebih tinggi.</a:t>
            </a:r>
            <a:endParaRPr lang="it-IT" altLang="zh-CN" sz="2600" b="1"/>
          </a:p>
          <a:p>
            <a:pPr lvl="1">
              <a:lnSpc>
                <a:spcPct val="90000"/>
              </a:lnSpc>
            </a:pPr>
            <a:r>
              <a:rPr lang="it-IT" altLang="zh-CN" sz="2600" b="1"/>
              <a:t>Component progressive: </a:t>
            </a:r>
            <a:r>
              <a:rPr lang="it-IT" altLang="zh-CN" sz="2600"/>
              <a:t>dimana image dikompresi berdasarkan komponennya, pertama mengenkode komponen gray baru kemudian komponen warnanya.</a:t>
            </a:r>
            <a:endParaRPr lang="en-US" altLang="en-US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1484</Words>
  <Application>Microsoft Office PowerPoint</Application>
  <PresentationFormat>Widescreen</PresentationFormat>
  <Paragraphs>160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等线</vt:lpstr>
      <vt:lpstr>SimSun</vt:lpstr>
      <vt:lpstr>Arial</vt:lpstr>
      <vt:lpstr>Calibri</vt:lpstr>
      <vt:lpstr>Calibri Light</vt:lpstr>
      <vt:lpstr>Verdana</vt:lpstr>
      <vt:lpstr>Wingdings</vt:lpstr>
      <vt:lpstr>Office Theme</vt:lpstr>
      <vt:lpstr>Data Compression Pertemuan 13</vt:lpstr>
      <vt:lpstr>Kompresi Citra</vt:lpstr>
      <vt:lpstr>Teknik Kompresi Citra</vt:lpstr>
      <vt:lpstr>Teknik Kompresi Citra</vt:lpstr>
      <vt:lpstr>Teknik Kompresi Citra</vt:lpstr>
      <vt:lpstr>Teknik Kompresi Citra</vt:lpstr>
      <vt:lpstr>Teknik Kompresi Citra</vt:lpstr>
      <vt:lpstr>Hal Penting Dalam Kompresi Citra</vt:lpstr>
      <vt:lpstr>Hal Penting Dalam Kompresi Citra</vt:lpstr>
      <vt:lpstr>Hal Penting Dalam Kompresi Citra</vt:lpstr>
      <vt:lpstr>Pengukuran Error Kompresi Citra</vt:lpstr>
      <vt:lpstr>Algoritma Kompresi / Dekompresi Citra</vt:lpstr>
      <vt:lpstr>Algoritma Kompresi / Dekompresi Citra</vt:lpstr>
      <vt:lpstr>Algoritma Kompresi / Dekompresi Citra</vt:lpstr>
      <vt:lpstr>Beberapa Metode Kompresi Citra</vt:lpstr>
      <vt:lpstr>Teknik Kompresi GIF</vt:lpstr>
      <vt:lpstr>Teknik Kompresi GIF</vt:lpstr>
      <vt:lpstr>Teknik Kompresi GIF</vt:lpstr>
      <vt:lpstr>Teknik Kompresi PNG</vt:lpstr>
      <vt:lpstr>Teknik Kompresi PNG</vt:lpstr>
      <vt:lpstr>Teknik Kompresi JPG</vt:lpstr>
      <vt:lpstr>JPEG 2000</vt:lpstr>
      <vt:lpstr>JPEG 2000</vt:lpstr>
      <vt:lpstr>JPEG 2000</vt:lpstr>
      <vt:lpstr>TIFF (Tagged Image File Format)</vt:lpstr>
      <vt:lpstr>EXIF (Exchange Image File)</vt:lpstr>
      <vt:lpstr>EXIF (Exchange Image File)</vt:lpstr>
      <vt:lpstr>Graphic Animation Files</vt:lpstr>
      <vt:lpstr>PS dan PDF</vt:lpstr>
      <vt:lpstr>Windows Media Format (WMF)</vt:lpstr>
      <vt:lpstr>Windows BMP (Bitmap)</vt:lpstr>
      <vt:lpstr>Macintosh PAINT dan PICT</vt:lpstr>
      <vt:lpstr>X Windows PPM (Portable PixMap)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Compression Pertemuan 3</dc:title>
  <dc:creator>User</dc:creator>
  <cp:lastModifiedBy>NENY ROSMAWARNI</cp:lastModifiedBy>
  <cp:revision>7</cp:revision>
  <dcterms:created xsi:type="dcterms:W3CDTF">2020-10-06T17:21:54Z</dcterms:created>
  <dcterms:modified xsi:type="dcterms:W3CDTF">2021-01-16T01:51:38Z</dcterms:modified>
</cp:coreProperties>
</file>