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39" r:id="rId3"/>
    <p:sldId id="471" r:id="rId4"/>
    <p:sldId id="472" r:id="rId5"/>
    <p:sldId id="473" r:id="rId6"/>
    <p:sldId id="548" r:id="rId7"/>
    <p:sldId id="474" r:id="rId8"/>
    <p:sldId id="540" r:id="rId9"/>
    <p:sldId id="541" r:id="rId10"/>
    <p:sldId id="542" r:id="rId11"/>
    <p:sldId id="544" r:id="rId12"/>
    <p:sldId id="545" r:id="rId13"/>
    <p:sldId id="546" r:id="rId14"/>
    <p:sldId id="492" r:id="rId15"/>
    <p:sldId id="493" r:id="rId16"/>
    <p:sldId id="494" r:id="rId17"/>
    <p:sldId id="2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1" autoAdjust="0"/>
    <p:restoredTop sz="94660"/>
  </p:normalViewPr>
  <p:slideViewPr>
    <p:cSldViewPr snapToGrid="0">
      <p:cViewPr varScale="1">
        <p:scale>
          <a:sx n="90" d="100"/>
          <a:sy n="90" d="100"/>
        </p:scale>
        <p:origin x="5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3AB6F-00A1-4E78-A613-132CCDEB6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09C884-A8C8-4663-AF63-6171C8DCD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43823-800E-4F7A-AC5F-A6C64898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35341-573E-4701-8ED5-872E3052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086C8-0055-434A-8C3B-54E0C17A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6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2E6D-B11F-4055-B099-B40BEBD21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CBAB52-D3E5-4D17-B38C-8E404DD4E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B214E-B463-4B8B-9E79-57BBCC7C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AAE73-BB7D-478E-82E1-465C13428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3CFFF-A411-4E45-B81C-41434C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8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A7002A-45FB-4250-BC68-1C0A94C0B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A427F-26E8-4EBE-9DD7-858F58434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1F1B7-5783-4B31-A990-B233F8912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2CC16-1814-4562-B5F4-8981FC43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27134-A2D7-432A-A662-78F8BEAA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8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09B2D-9FD5-46A4-B356-043DDE0E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D74DB-C6C5-4909-8223-1ED3BD0F2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0CAD5-7493-47CA-BD80-013A35BD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A8CF0-B464-4082-A706-D6F1611A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18D39-6EE9-480A-8F40-BC5A4635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04C2-1A94-47C7-98EF-3B6DF7A2C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A0508-9A42-4F2B-9F78-48F2275F8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0BE9-1D7F-4DB2-BC48-BC0FD199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83CEC-F146-4B20-8FF2-1A343D86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31E26-3A7D-4A69-B007-6BDECEB3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E95E0-F7A7-4CDC-90B4-54C78EB9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0A12A-1DB9-4F1B-8521-481114B44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768A5-AC7B-429A-B2CA-929FFC862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85706-B8DA-4757-A7A9-D7559B04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583DA-D7EA-46C1-9044-8F22B34E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D9AA2-D00B-49C3-8A0B-2B3344E7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DC3F-FFC3-426B-BC36-E0138401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10A97-A726-43EC-8478-B85B8695B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36E60-1FA8-47B4-9742-71443FCDD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604614-DF10-4606-BA40-ACC020B80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7F1C9-E993-443D-A24E-2977F0CF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ADCFA5-81B4-4B38-A245-3836C4C5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0E83E6-5E52-44E4-9525-679D262F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27F858-4F22-4EDE-ADB1-CE8238B4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21732-46B5-4359-96A6-4D4A728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955B7F-476D-483B-A447-A99C686C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BEE77-7120-40DC-BEF2-5511F0C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9C33A-627E-4148-8E4F-65ED23145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88471E-2770-4E94-B1F2-55306C42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3A68E2-CA0C-4780-A9AA-C44DA69B9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993CD-C6F7-419E-93BB-399FB9B5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8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44DBC-0ABF-447A-B951-B954B4DE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D1B97-CDDA-4EF7-BA3E-3AA9D36F1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50D05-EFA7-41BD-A795-C3B833258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DEB9E-D3D4-4179-9B1C-AEF3EFE3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A7D1A-DB3A-4788-BBA2-16621E18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CB810-FB0F-4851-96CE-A07F3A0B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1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938B4-ECAE-4831-AC63-B2BFF7B5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7EFF5A-89B2-4681-B156-7E830234A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B447D-A029-427D-87D0-3C4F0685E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981D8-C565-4C7C-B416-36CAC5C1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A3651-1540-413B-A072-9C6B43A2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4455B-BDF9-4E31-AD9E-0D6F58E0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3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E2CF4E-2803-4918-A2F1-00B523C7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EF591-6E4B-40EA-A1A2-8AF46EEE9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55BF1-D735-411A-84BB-40FE1E95F6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29007-EE56-4AF5-852E-42759EFDD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C845D-8007-41CD-8044-7B2C1C274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4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15E0-82F0-455F-830B-A9B4128816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Compression</a:t>
            </a:r>
            <a:br>
              <a:rPr lang="en-US" dirty="0"/>
            </a:br>
            <a:r>
              <a:rPr lang="en-US" dirty="0" err="1"/>
              <a:t>Pertemuan</a:t>
            </a:r>
            <a:r>
              <a:rPr lang="en-US" dirty="0"/>
              <a:t> 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27775-36EC-4D86-9FCC-A8ED8E676B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r>
              <a:rPr lang="en-US" dirty="0"/>
              <a:t> </a:t>
            </a:r>
            <a:r>
              <a:rPr lang="en-US" dirty="0" err="1"/>
              <a:t>S.Kom</a:t>
            </a:r>
            <a:r>
              <a:rPr lang="en-US" dirty="0"/>
              <a:t>, </a:t>
            </a:r>
            <a:r>
              <a:rPr lang="en-US" dirty="0" err="1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80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8171243D-3EBF-40C2-94A9-68DA7C8A6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Dictionary-Based Coding(3)</a:t>
            </a:r>
          </a:p>
        </p:txBody>
      </p:sp>
      <p:sp>
        <p:nvSpPr>
          <p:cNvPr id="58371" name="Content Placeholder 2">
            <a:extLst>
              <a:ext uri="{FF2B5EF4-FFF2-40B4-BE49-F238E27FC236}">
                <a16:creationId xmlns:a16="http://schemas.microsoft.com/office/drawing/2014/main" id="{FB2A126C-1753-4026-BC92-F688B6092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>
                <a:latin typeface="Calibri" panose="020F0502020204030204" pitchFamily="34" charset="0"/>
              </a:rPr>
              <a:t>Contoh, jika terdapat dictionary sederhana awalnya 3 karakter dengan code  berikut:</a:t>
            </a:r>
          </a:p>
          <a:p>
            <a:endParaRPr lang="en-US" altLang="en-US" sz="3000">
              <a:latin typeface="Calibri" panose="020F0502020204030204" pitchFamily="34" charset="0"/>
            </a:endParaRPr>
          </a:p>
          <a:p>
            <a:endParaRPr lang="en-US" altLang="en-US" sz="3000">
              <a:latin typeface="Calibri" panose="020F0502020204030204" pitchFamily="34" charset="0"/>
            </a:endParaRPr>
          </a:p>
          <a:p>
            <a:endParaRPr lang="en-US" altLang="en-US" sz="3000">
              <a:latin typeface="Calibri" panose="020F0502020204030204" pitchFamily="34" charset="0"/>
            </a:endParaRPr>
          </a:p>
          <a:p>
            <a:endParaRPr lang="en-US" altLang="en-US" sz="3000">
              <a:latin typeface="Calibri" panose="020F0502020204030204" pitchFamily="34" charset="0"/>
            </a:endParaRPr>
          </a:p>
          <a:p>
            <a:r>
              <a:rPr lang="en-US" altLang="en-US" sz="3000">
                <a:latin typeface="Calibri" panose="020F0502020204030204" pitchFamily="34" charset="0"/>
              </a:rPr>
              <a:t>Jika terdapat input string  ABABBABCABABBA lakukan kompresi dengan algoritma LZW</a:t>
            </a:r>
          </a:p>
          <a:p>
            <a:endParaRPr lang="en-US" altLang="en-US"/>
          </a:p>
          <a:p>
            <a:endParaRPr lang="en-US" alt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E95FBF7-2EC9-4A76-99DA-F5B806197745}"/>
              </a:ext>
            </a:extLst>
          </p:cNvPr>
          <p:cNvGraphicFramePr>
            <a:graphicFrameLocks noGrp="1"/>
          </p:cNvGraphicFramePr>
          <p:nvPr/>
        </p:nvGraphicFramePr>
        <p:xfrm>
          <a:off x="3311525" y="3198814"/>
          <a:ext cx="21336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Code</a:t>
                      </a:r>
                    </a:p>
                  </a:txBody>
                  <a:tcPr marT="45700" marB="457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String</a:t>
                      </a:r>
                    </a:p>
                  </a:txBody>
                  <a:tcPr marT="45700" marB="4570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T="45700" marB="457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</a:t>
                      </a:r>
                    </a:p>
                  </a:txBody>
                  <a:tcPr marT="45700" marB="4570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T="45700" marB="457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</a:t>
                      </a:r>
                    </a:p>
                  </a:txBody>
                  <a:tcPr marT="45700" marB="4570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T="45700" marB="457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</a:t>
                      </a:r>
                    </a:p>
                  </a:txBody>
                  <a:tcPr marT="45700" marB="4570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>
            <a:extLst>
              <a:ext uri="{FF2B5EF4-FFF2-40B4-BE49-F238E27FC236}">
                <a16:creationId xmlns:a16="http://schemas.microsoft.com/office/drawing/2014/main" id="{EF3EF52B-D1ED-4DD6-A573-CA3072502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6" y="527050"/>
            <a:ext cx="5478463" cy="615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185C0719-9D3C-4F35-8F6D-426347D4B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Dictionary-Based Coding(4)</a:t>
            </a:r>
          </a:p>
        </p:txBody>
      </p:sp>
      <p:sp>
        <p:nvSpPr>
          <p:cNvPr id="60419" name="Content Placeholder 2">
            <a:extLst>
              <a:ext uri="{FF2B5EF4-FFF2-40B4-BE49-F238E27FC236}">
                <a16:creationId xmlns:a16="http://schemas.microsoft.com/office/drawing/2014/main" id="{E94997C8-F0D7-44F9-BFD7-76C477409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latin typeface="Calibri" panose="020F0502020204030204" pitchFamily="34" charset="0"/>
              </a:rPr>
              <a:t>Algoritma Dekompresi: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>
                <a:latin typeface="Calibri" panose="020F0502020204030204" pitchFamily="34" charset="0"/>
              </a:rPr>
              <a:t>BEGIN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>
                <a:latin typeface="Calibri" panose="020F0502020204030204" pitchFamily="34" charset="0"/>
              </a:rPr>
              <a:t>	S = NULL;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>
                <a:latin typeface="Calibri" panose="020F0502020204030204" pitchFamily="34" charset="0"/>
              </a:rPr>
              <a:t>	while not EOF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>
                <a:latin typeface="Calibri" panose="020F0502020204030204" pitchFamily="34" charset="0"/>
              </a:rPr>
              <a:t>     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>
                <a:latin typeface="Calibri" panose="020F0502020204030204" pitchFamily="34" charset="0"/>
              </a:rPr>
              <a:t>		K = NEXT INPUT CODE;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>
                <a:latin typeface="Calibri" panose="020F0502020204030204" pitchFamily="34" charset="0"/>
              </a:rPr>
              <a:t>		Entry = dictionary entry for K;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>
                <a:latin typeface="Calibri" panose="020F0502020204030204" pitchFamily="34" charset="0"/>
              </a:rPr>
              <a:t>		Ouput entry;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>
                <a:latin typeface="Calibri" panose="020F0502020204030204" pitchFamily="34" charset="0"/>
              </a:rPr>
              <a:t>		if(s != NULL)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>
                <a:latin typeface="Calibri" panose="020F0502020204030204" pitchFamily="34" charset="0"/>
              </a:rPr>
              <a:t>			add string s + entry[0] to dictionary with new code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>
                <a:latin typeface="Calibri" panose="020F0502020204030204" pitchFamily="34" charset="0"/>
              </a:rPr>
              <a:t>			S = Entry;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>
                <a:latin typeface="Calibri" panose="020F0502020204030204" pitchFamily="34" charset="0"/>
              </a:rPr>
              <a:t>	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>
                <a:latin typeface="Calibri" panose="020F0502020204030204" pitchFamily="34" charset="0"/>
              </a:rPr>
              <a:t>END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2C82A077-1EA8-4D2C-8051-161970DC2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Dictionary-Based Coding(5)</a:t>
            </a:r>
          </a:p>
        </p:txBody>
      </p:sp>
      <p:sp>
        <p:nvSpPr>
          <p:cNvPr id="61443" name="Content Placeholder 2">
            <a:extLst>
              <a:ext uri="{FF2B5EF4-FFF2-40B4-BE49-F238E27FC236}">
                <a16:creationId xmlns:a16="http://schemas.microsoft.com/office/drawing/2014/main" id="{6973F2C3-D43E-44BD-9221-4B8764739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1905001"/>
            <a:ext cx="7696200" cy="4246563"/>
          </a:xfrm>
        </p:spPr>
        <p:txBody>
          <a:bodyPr>
            <a:normAutofit lnSpcReduction="10000"/>
          </a:bodyPr>
          <a:lstStyle/>
          <a:p>
            <a:r>
              <a:rPr lang="en-US" altLang="en-US" sz="2400">
                <a:latin typeface="Calibri" panose="020F0502020204030204" pitchFamily="34" charset="0"/>
              </a:rPr>
              <a:t>Contoh Dekompresi </a:t>
            </a:r>
          </a:p>
          <a:p>
            <a:r>
              <a:rPr lang="en-US" altLang="en-US" sz="2400">
                <a:latin typeface="Calibri" panose="020F0502020204030204" pitchFamily="34" charset="0"/>
              </a:rPr>
              <a:t>Input : 1 2 4 5 2 3 4 6 1</a:t>
            </a:r>
          </a:p>
          <a:p>
            <a:endParaRPr lang="en-US" altLang="en-US">
              <a:latin typeface="Calibri" panose="020F0502020204030204" pitchFamily="34" charset="0"/>
            </a:endParaRPr>
          </a:p>
          <a:p>
            <a:endParaRPr lang="en-US" altLang="en-US">
              <a:latin typeface="Calibri" panose="020F0502020204030204" pitchFamily="34" charset="0"/>
            </a:endParaRPr>
          </a:p>
          <a:p>
            <a:endParaRPr lang="en-US" altLang="en-US">
              <a:latin typeface="Calibri" panose="020F0502020204030204" pitchFamily="34" charset="0"/>
            </a:endParaRPr>
          </a:p>
          <a:p>
            <a:endParaRPr lang="en-US" altLang="en-US">
              <a:latin typeface="Calibri" panose="020F0502020204030204" pitchFamily="34" charset="0"/>
            </a:endParaRPr>
          </a:p>
          <a:p>
            <a:endParaRPr lang="en-US" altLang="en-US">
              <a:latin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</a:rPr>
              <a:t>Hasil Dekode: </a:t>
            </a:r>
            <a:r>
              <a:rPr lang="en-US" altLang="en-US" sz="2400" b="1">
                <a:latin typeface="Calibri" panose="020F0502020204030204" pitchFamily="34" charset="0"/>
              </a:rPr>
              <a:t>ABABBABCABABBA</a:t>
            </a:r>
            <a:endParaRPr lang="en-US" altLang="en-US" sz="2400">
              <a:latin typeface="Calibri" panose="020F0502020204030204" pitchFamily="34" charset="0"/>
            </a:endParaRPr>
          </a:p>
        </p:txBody>
      </p:sp>
      <p:pic>
        <p:nvPicPr>
          <p:cNvPr id="61444" name="Picture 2">
            <a:extLst>
              <a:ext uri="{FF2B5EF4-FFF2-40B4-BE49-F238E27FC236}">
                <a16:creationId xmlns:a16="http://schemas.microsoft.com/office/drawing/2014/main" id="{78DA1F6B-7FA5-418C-90E9-E9F0E1428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639" y="1858964"/>
            <a:ext cx="4776787" cy="384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B40D5C4B-E2D9-437A-9F81-50E7C3E1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Aplikasi Kompresi(1)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604E6-F218-400F-A3EA-DA5399DB6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alibri" pitchFamily="34" charset="0"/>
              </a:rPr>
              <a:t>ZIP File Format</a:t>
            </a:r>
          </a:p>
          <a:p>
            <a:pPr lvl="1">
              <a:defRPr/>
            </a:pPr>
            <a:r>
              <a:rPr lang="en-US" sz="2800" dirty="0" err="1">
                <a:latin typeface="Calibri" pitchFamily="34" charset="0"/>
              </a:rPr>
              <a:t>Ditemukan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oleh</a:t>
            </a:r>
            <a:r>
              <a:rPr lang="en-US" sz="2800" dirty="0">
                <a:latin typeface="Calibri" pitchFamily="34" charset="0"/>
              </a:rPr>
              <a:t> Phil Katz </a:t>
            </a:r>
            <a:r>
              <a:rPr lang="en-US" sz="2800" dirty="0" err="1">
                <a:latin typeface="Calibri" pitchFamily="34" charset="0"/>
              </a:rPr>
              <a:t>untuk</a:t>
            </a:r>
            <a:r>
              <a:rPr lang="en-US" sz="2800" dirty="0">
                <a:latin typeface="Calibri" pitchFamily="34" charset="0"/>
              </a:rPr>
              <a:t> program PKZIP </a:t>
            </a:r>
            <a:r>
              <a:rPr lang="en-US" sz="2800" dirty="0" err="1">
                <a:latin typeface="Calibri" pitchFamily="34" charset="0"/>
              </a:rPr>
              <a:t>kemudian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dikembangkan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untuk</a:t>
            </a:r>
            <a:r>
              <a:rPr lang="en-US" sz="2800" dirty="0">
                <a:latin typeface="Calibri" pitchFamily="34" charset="0"/>
              </a:rPr>
              <a:t> WinZip, </a:t>
            </a:r>
            <a:r>
              <a:rPr lang="en-US" sz="2800" dirty="0" err="1">
                <a:latin typeface="Calibri" pitchFamily="34" charset="0"/>
              </a:rPr>
              <a:t>WinRAR</a:t>
            </a:r>
            <a:r>
              <a:rPr lang="en-US" sz="2800" dirty="0">
                <a:latin typeface="Calibri" pitchFamily="34" charset="0"/>
              </a:rPr>
              <a:t>, 7-Zip.</a:t>
            </a:r>
          </a:p>
          <a:p>
            <a:pPr lvl="1">
              <a:defRPr/>
            </a:pPr>
            <a:r>
              <a:rPr lang="en-US" sz="2800" dirty="0" err="1">
                <a:latin typeface="Calibri" pitchFamily="34" charset="0"/>
              </a:rPr>
              <a:t>Berekstensi</a:t>
            </a:r>
            <a:r>
              <a:rPr lang="en-US" sz="2800" dirty="0">
                <a:latin typeface="Calibri" pitchFamily="34" charset="0"/>
              </a:rPr>
              <a:t> *.zip </a:t>
            </a:r>
            <a:r>
              <a:rPr lang="en-US" sz="2800" dirty="0" err="1">
                <a:latin typeface="Calibri" pitchFamily="34" charset="0"/>
              </a:rPr>
              <a:t>dan</a:t>
            </a:r>
            <a:r>
              <a:rPr lang="en-US" sz="2800" dirty="0">
                <a:latin typeface="Calibri" pitchFamily="34" charset="0"/>
              </a:rPr>
              <a:t> MIME application/zip</a:t>
            </a:r>
          </a:p>
          <a:p>
            <a:pPr lvl="1">
              <a:defRPr/>
            </a:pPr>
            <a:r>
              <a:rPr lang="en-US" sz="2800" dirty="0" err="1">
                <a:latin typeface="Calibri" pitchFamily="34" charset="0"/>
              </a:rPr>
              <a:t>Dapat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menggabungkan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dan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mengkompresi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beberapa</a:t>
            </a:r>
            <a:r>
              <a:rPr lang="en-US" sz="2800" dirty="0">
                <a:latin typeface="Calibri" pitchFamily="34" charset="0"/>
              </a:rPr>
              <a:t> file </a:t>
            </a:r>
            <a:r>
              <a:rPr lang="en-US" sz="2800" dirty="0" err="1">
                <a:latin typeface="Calibri" pitchFamily="34" charset="0"/>
              </a:rPr>
              <a:t>sekaligus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menggunakan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bermacam-macam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algoritma</a:t>
            </a:r>
            <a:r>
              <a:rPr lang="en-US" sz="2800" dirty="0">
                <a:latin typeface="Calibri" pitchFamily="34" charset="0"/>
              </a:rPr>
              <a:t>, </a:t>
            </a:r>
            <a:r>
              <a:rPr lang="en-US" sz="2800" dirty="0" err="1">
                <a:latin typeface="Calibri" pitchFamily="34" charset="0"/>
              </a:rPr>
              <a:t>namun</a:t>
            </a:r>
            <a:r>
              <a:rPr lang="en-US" sz="2800" dirty="0">
                <a:latin typeface="Calibri" pitchFamily="34" charset="0"/>
              </a:rPr>
              <a:t> paling </a:t>
            </a:r>
            <a:r>
              <a:rPr lang="en-US" sz="2800" dirty="0" err="1">
                <a:latin typeface="Calibri" pitchFamily="34" charset="0"/>
              </a:rPr>
              <a:t>umum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menggunakan</a:t>
            </a:r>
            <a:r>
              <a:rPr lang="en-US" sz="2800" dirty="0">
                <a:latin typeface="Calibri" pitchFamily="34" charset="0"/>
              </a:rPr>
              <a:t> Katz’s Deflate Algorithm.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110A99B3-E864-4C32-BA0C-8C2FAE8E0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Aplikasi Kompresi(2)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4C268-24E4-44F4-AB17-CF499815F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1713" y="1822451"/>
            <a:ext cx="7696200" cy="4314825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 pitchFamily="34" charset="0"/>
              </a:rPr>
              <a:t>Beberapa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metode</a:t>
            </a:r>
            <a:r>
              <a:rPr lang="en-US" dirty="0">
                <a:latin typeface="Calibri" pitchFamily="34" charset="0"/>
              </a:rPr>
              <a:t> Zip:</a:t>
            </a:r>
          </a:p>
          <a:p>
            <a:pPr lvl="1">
              <a:defRPr/>
            </a:pPr>
            <a:r>
              <a:rPr lang="en-US" dirty="0">
                <a:latin typeface="Calibri" pitchFamily="34" charset="0"/>
              </a:rPr>
              <a:t>Shrinking : </a:t>
            </a:r>
            <a:r>
              <a:rPr lang="en-US" dirty="0" err="1">
                <a:latin typeface="Calibri" pitchFamily="34" charset="0"/>
              </a:rPr>
              <a:t>merupakan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metode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variasi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dari</a:t>
            </a:r>
            <a:r>
              <a:rPr lang="en-US" dirty="0">
                <a:latin typeface="Calibri" pitchFamily="34" charset="0"/>
              </a:rPr>
              <a:t> LZW</a:t>
            </a:r>
          </a:p>
          <a:p>
            <a:pPr lvl="1">
              <a:defRPr/>
            </a:pPr>
            <a:r>
              <a:rPr lang="en-US" dirty="0">
                <a:latin typeface="Calibri" pitchFamily="34" charset="0"/>
              </a:rPr>
              <a:t>Reducing : </a:t>
            </a:r>
            <a:r>
              <a:rPr lang="en-US" dirty="0" err="1">
                <a:latin typeface="Calibri" pitchFamily="34" charset="0"/>
              </a:rPr>
              <a:t>merupakan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metode</a:t>
            </a:r>
            <a:r>
              <a:rPr lang="en-US" dirty="0">
                <a:latin typeface="Calibri" pitchFamily="34" charset="0"/>
              </a:rPr>
              <a:t> yang </a:t>
            </a:r>
            <a:r>
              <a:rPr lang="en-US" dirty="0" err="1">
                <a:latin typeface="Calibri" pitchFamily="34" charset="0"/>
              </a:rPr>
              <a:t>mengkombinasikan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metode</a:t>
            </a:r>
            <a:r>
              <a:rPr lang="en-US" dirty="0">
                <a:latin typeface="Calibri" pitchFamily="34" charset="0"/>
              </a:rPr>
              <a:t> same byte sequence based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probability based encoding.</a:t>
            </a:r>
          </a:p>
          <a:p>
            <a:pPr lvl="1">
              <a:defRPr/>
            </a:pPr>
            <a:r>
              <a:rPr lang="en-US" dirty="0">
                <a:latin typeface="Calibri" pitchFamily="34" charset="0"/>
              </a:rPr>
              <a:t>Imploding : </a:t>
            </a:r>
            <a:r>
              <a:rPr lang="en-US" dirty="0" err="1">
                <a:latin typeface="Calibri" pitchFamily="34" charset="0"/>
              </a:rPr>
              <a:t>menggunakan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metode</a:t>
            </a:r>
            <a:r>
              <a:rPr lang="en-US" dirty="0">
                <a:latin typeface="Calibri" pitchFamily="34" charset="0"/>
              </a:rPr>
              <a:t> byte sequence based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Shannon-</a:t>
            </a:r>
            <a:r>
              <a:rPr lang="en-US" dirty="0" err="1">
                <a:latin typeface="Calibri" pitchFamily="34" charset="0"/>
              </a:rPr>
              <a:t>Fano</a:t>
            </a:r>
            <a:r>
              <a:rPr lang="en-US" dirty="0">
                <a:latin typeface="Calibri" pitchFamily="34" charset="0"/>
              </a:rPr>
              <a:t> encoding.</a:t>
            </a:r>
          </a:p>
          <a:p>
            <a:pPr lvl="1">
              <a:defRPr/>
            </a:pPr>
            <a:r>
              <a:rPr lang="en-US" dirty="0">
                <a:latin typeface="Calibri" pitchFamily="34" charset="0"/>
              </a:rPr>
              <a:t>Deflate : </a:t>
            </a:r>
            <a:r>
              <a:rPr lang="en-US" dirty="0" err="1">
                <a:latin typeface="Calibri" pitchFamily="34" charset="0"/>
              </a:rPr>
              <a:t>menggunakan</a:t>
            </a:r>
            <a:r>
              <a:rPr lang="en-US" dirty="0">
                <a:latin typeface="Calibri" pitchFamily="34" charset="0"/>
              </a:rPr>
              <a:t> LZW</a:t>
            </a:r>
          </a:p>
          <a:p>
            <a:pPr lvl="1">
              <a:defRPr/>
            </a:pPr>
            <a:r>
              <a:rPr lang="en-US" dirty="0">
                <a:latin typeface="Calibri" pitchFamily="34" charset="0"/>
              </a:rPr>
              <a:t>Bzip2,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lain-lain</a:t>
            </a:r>
          </a:p>
          <a:p>
            <a:pPr>
              <a:defRPr/>
            </a:pPr>
            <a:r>
              <a:rPr lang="en-US" dirty="0" err="1">
                <a:latin typeface="Calibri" pitchFamily="34" charset="0"/>
              </a:rPr>
              <a:t>Aplikasi</a:t>
            </a:r>
            <a:r>
              <a:rPr lang="en-US" dirty="0">
                <a:latin typeface="Calibri" pitchFamily="34" charset="0"/>
              </a:rPr>
              <a:t>: WinZip </a:t>
            </a:r>
            <a:r>
              <a:rPr lang="en-US" dirty="0" err="1">
                <a:latin typeface="Calibri" pitchFamily="34" charset="0"/>
              </a:rPr>
              <a:t>oleh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Nico-Mak</a:t>
            </a:r>
            <a:r>
              <a:rPr lang="en-US" dirty="0">
                <a:latin typeface="Calibri" pitchFamily="34" charset="0"/>
              </a:rPr>
              <a:t> Computing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>
            <a:extLst>
              <a:ext uri="{FF2B5EF4-FFF2-40B4-BE49-F238E27FC236}">
                <a16:creationId xmlns:a16="http://schemas.microsoft.com/office/drawing/2014/main" id="{D0246DDE-C2B7-42D6-89DD-207CD1707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Aplikasi Kompresi(3)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A7170-64CF-479F-8617-098DC1DEA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latin typeface="Calibri" pitchFamily="34" charset="0"/>
              </a:rPr>
              <a:t>RAR File</a:t>
            </a:r>
          </a:p>
          <a:p>
            <a:pPr lvl="1">
              <a:defRPr/>
            </a:pPr>
            <a:r>
              <a:rPr lang="en-US" dirty="0" err="1">
                <a:latin typeface="Calibri" pitchFamily="34" charset="0"/>
              </a:rPr>
              <a:t>Ditemukan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oleh</a:t>
            </a:r>
            <a:r>
              <a:rPr lang="en-US" dirty="0">
                <a:latin typeface="Calibri" pitchFamily="34" charset="0"/>
              </a:rPr>
              <a:t> Eugene </a:t>
            </a:r>
            <a:r>
              <a:rPr lang="en-US" dirty="0" err="1">
                <a:latin typeface="Calibri" pitchFamily="34" charset="0"/>
              </a:rPr>
              <a:t>Roshal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sehingga</a:t>
            </a:r>
            <a:r>
              <a:rPr lang="en-US" dirty="0">
                <a:latin typeface="Calibri" pitchFamily="34" charset="0"/>
              </a:rPr>
              <a:t> RAR </a:t>
            </a:r>
            <a:r>
              <a:rPr lang="en-US" dirty="0" err="1">
                <a:latin typeface="Calibri" pitchFamily="34" charset="0"/>
              </a:rPr>
              <a:t>merupakan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it-IT" dirty="0">
                <a:latin typeface="Calibri" pitchFamily="34" charset="0"/>
              </a:rPr>
              <a:t>singkatan dari </a:t>
            </a:r>
            <a:r>
              <a:rPr lang="it-IT" b="1" dirty="0">
                <a:latin typeface="Calibri" pitchFamily="34" charset="0"/>
              </a:rPr>
              <a:t>Roshal Archive pada 10 Maret 1972 di Rusia.</a:t>
            </a:r>
          </a:p>
          <a:p>
            <a:pPr lvl="1">
              <a:defRPr/>
            </a:pPr>
            <a:r>
              <a:rPr lang="en-US" dirty="0" err="1">
                <a:latin typeface="Calibri" pitchFamily="34" charset="0"/>
              </a:rPr>
              <a:t>Berekstensi</a:t>
            </a:r>
            <a:r>
              <a:rPr lang="en-US" dirty="0">
                <a:latin typeface="Calibri" pitchFamily="34" charset="0"/>
              </a:rPr>
              <a:t> .</a:t>
            </a:r>
            <a:r>
              <a:rPr lang="en-US" dirty="0" err="1">
                <a:latin typeface="Calibri" pitchFamily="34" charset="0"/>
              </a:rPr>
              <a:t>rar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MIME application/x-</a:t>
            </a:r>
            <a:r>
              <a:rPr lang="en-US" dirty="0" err="1">
                <a:latin typeface="Calibri" pitchFamily="34" charset="0"/>
              </a:rPr>
              <a:t>rar</a:t>
            </a:r>
            <a:r>
              <a:rPr lang="en-US" dirty="0">
                <a:latin typeface="Calibri" pitchFamily="34" charset="0"/>
              </a:rPr>
              <a:t>-compressed</a:t>
            </a:r>
          </a:p>
          <a:p>
            <a:pPr lvl="1">
              <a:defRPr/>
            </a:pPr>
            <a:r>
              <a:rPr lang="en-US" dirty="0" err="1">
                <a:latin typeface="Calibri" pitchFamily="34" charset="0"/>
              </a:rPr>
              <a:t>Proses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kompresi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lebih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lambat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dari</a:t>
            </a:r>
            <a:r>
              <a:rPr lang="en-US" dirty="0">
                <a:latin typeface="Calibri" pitchFamily="34" charset="0"/>
              </a:rPr>
              <a:t> ZIP </a:t>
            </a:r>
            <a:r>
              <a:rPr lang="en-US" dirty="0" err="1">
                <a:latin typeface="Calibri" pitchFamily="34" charset="0"/>
              </a:rPr>
              <a:t>tapi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ukuran</a:t>
            </a:r>
            <a:r>
              <a:rPr lang="en-US" dirty="0">
                <a:latin typeface="Calibri" pitchFamily="34" charset="0"/>
              </a:rPr>
              <a:t> file </a:t>
            </a:r>
            <a:r>
              <a:rPr lang="en-US" dirty="0" err="1">
                <a:latin typeface="Calibri" pitchFamily="34" charset="0"/>
              </a:rPr>
              <a:t>hasil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kompresi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lebih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kecil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lvl="1">
              <a:defRPr/>
            </a:pPr>
            <a:r>
              <a:rPr lang="sv-SE" dirty="0">
                <a:latin typeface="Calibri" pitchFamily="34" charset="0"/>
              </a:rPr>
              <a:t>Aplikasi: WinRAR yang mampu menangani RAR dan ZIP, </a:t>
            </a:r>
            <a:r>
              <a:rPr lang="de-DE" dirty="0">
                <a:latin typeface="Calibri" pitchFamily="34" charset="0"/>
              </a:rPr>
              <a:t>mendukung volume split, enkripsi AES.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B098C-B6B9-444F-A0B0-4B6E14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Penutup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9F0C2-2B20-4632-B83D-B57C93A44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 </a:t>
            </a:r>
            <a:r>
              <a:rPr lang="en-US" dirty="0" err="1"/>
              <a:t>Pertanyaan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FD5AE4-2079-4AF9-A116-C2C1F8D6FDB0}"/>
              </a:ext>
            </a:extLst>
          </p:cNvPr>
          <p:cNvSpPr/>
          <p:nvPr/>
        </p:nvSpPr>
        <p:spPr>
          <a:xfrm>
            <a:off x="4235204" y="2967335"/>
            <a:ext cx="3721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Terima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Kasih</a:t>
            </a:r>
          </a:p>
        </p:txBody>
      </p:sp>
    </p:spTree>
    <p:extLst>
      <p:ext uri="{BB962C8B-B14F-4D97-AF65-F5344CB8AC3E}">
        <p14:creationId xmlns:p14="http://schemas.microsoft.com/office/powerpoint/2010/main" val="12890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7F145F23-7712-4782-81B9-E55FA066B8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KOMPRESI TEKS (2)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51E54-135D-488C-92F9-D371519419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29219942-63BC-4295-AB6E-7F2E3CAC4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Run-Length-Encoding (RLE)</a:t>
            </a:r>
            <a:endParaRPr lang="en-US" altLang="en-US"/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BEBF2A36-0C34-402E-BD77-B28874F8C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300">
                <a:latin typeface="Calibri" panose="020F0502020204030204" pitchFamily="34" charset="0"/>
              </a:rPr>
              <a:t>Kompresi data teks dilakukan jika ada beberapa huruf yang sama yang ditampilkan berturut-turut:</a:t>
            </a:r>
          </a:p>
          <a:p>
            <a:r>
              <a:rPr lang="en-US" altLang="en-US" sz="3300">
                <a:latin typeface="Calibri" panose="020F0502020204030204" pitchFamily="34" charset="0"/>
              </a:rPr>
              <a:t>Mis: Data: ABCCCCCCCCDEFGGGG = 17 karakter</a:t>
            </a:r>
          </a:p>
          <a:p>
            <a:r>
              <a:rPr lang="en-US" altLang="en-US" sz="3300">
                <a:latin typeface="Calibri" panose="020F0502020204030204" pitchFamily="34" charset="0"/>
              </a:rPr>
              <a:t>RLE tipe 1 (min. 4 huruf sama) : ABC!8DEFG!4 = 11 karakter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19CF82F2-6468-47CF-820B-CE96BC367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Run-Length-Encoding (RLE)</a:t>
            </a:r>
            <a:endParaRPr lang="en-US" altLang="en-US"/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39A6C8FA-78CC-4913-B146-E865C3270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>
                <a:latin typeface="Calibri" panose="020F0502020204030204" pitchFamily="34" charset="0"/>
              </a:rPr>
              <a:t>RLE menggunakan suatu karakter yang tidak digunakan dalam teks tersebut seperti misalnya ‘!’ untuk menandai.</a:t>
            </a:r>
          </a:p>
          <a:p>
            <a:r>
              <a:rPr lang="sv-SE" altLang="en-US" sz="3200">
                <a:latin typeface="Calibri" panose="020F0502020204030204" pitchFamily="34" charset="0"/>
              </a:rPr>
              <a:t>Kelemahan? Jika ada karakter angka, mana tanda mulai dan akhir?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05417090-BEB2-4E8F-8150-27B90F004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Run-Length-Encoding (RLE)</a:t>
            </a:r>
            <a:endParaRPr lang="en-US" altLang="en-US"/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F961BD12-FE32-414B-AC44-C6E4319CD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>
                <a:latin typeface="Calibri" panose="020F0502020204030204" pitchFamily="34" charset="0"/>
              </a:rPr>
              <a:t>RLE ada yang menggunakan flag bilangan negatif u/ menandai batas sebanyak jumlah karakter tsb.</a:t>
            </a:r>
          </a:p>
          <a:p>
            <a:r>
              <a:rPr lang="en-US" altLang="en-US" sz="3200">
                <a:latin typeface="Calibri" panose="020F0502020204030204" pitchFamily="34" charset="0"/>
              </a:rPr>
              <a:t>Berguna untuk data yang banyak memiliki kesamaan, misal teks ataupun grafik seperti icon atau gambar garis-garis yang banyak memiliki kesamaan pola.</a:t>
            </a:r>
          </a:p>
          <a:p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76486966-72D3-4810-9C38-02898A3C4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Run-Length-Encoding (RLE)</a:t>
            </a:r>
            <a:endParaRPr lang="en-US" altLang="en-US"/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F13D5CB3-E185-4007-B061-C022928AE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>
                <a:latin typeface="Calibri" panose="020F0502020204030204" pitchFamily="34" charset="0"/>
              </a:rPr>
              <a:t>Misal data : ABCCCCCCCCDEFGGGG = 17 karakter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altLang="en-US" sz="3200">
                <a:latin typeface="Calibri" panose="020F0502020204030204" pitchFamily="34" charset="0"/>
              </a:rPr>
              <a:t>	RLE tipe 2: -2AB8C-3DEF4G = 12 karakter</a:t>
            </a:r>
          </a:p>
          <a:p>
            <a:r>
              <a:rPr lang="en-US" altLang="en-US" sz="3200">
                <a:latin typeface="Calibri" panose="020F0502020204030204" pitchFamily="34" charset="0"/>
              </a:rPr>
              <a:t>Misal data : AB12CCCCDEEEF = 13 karakter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>
                <a:latin typeface="Calibri" panose="020F0502020204030204" pitchFamily="34" charset="0"/>
              </a:rPr>
              <a:t>	RLE tipe 2: -4AB124CD3EF = 12 karakter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302B7A2E-8DDC-46E5-98F0-E6C85D3A6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Run-Length-Encoding (RLE)</a:t>
            </a:r>
            <a:endParaRPr lang="en-US" altLang="en-US"/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8984C42D-B723-4BFB-BE19-F2CB22E60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>
                <a:latin typeface="Calibri" panose="020F0502020204030204" pitchFamily="34" charset="0"/>
              </a:rPr>
              <a:t>Best case: untuk RLE tipe 2 adalah ketika terdapat 127 karakter yang sama sehingga akan dikompres menjadi 2 byte saja. </a:t>
            </a:r>
          </a:p>
          <a:p>
            <a:r>
              <a:rPr lang="en-US" altLang="en-US" sz="3200">
                <a:latin typeface="Calibri" panose="020F0502020204030204" pitchFamily="34" charset="0"/>
              </a:rPr>
              <a:t>Worst case: untuk RLE tipe 2 adalah ketika terdapat 127 karakter yang berbeda semua, maka akan terdapat 1 byte tambahan sebagai tanda jumlah karakter yang tidak sama tersebut.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88E403B7-F581-45AF-BB8B-2977E9078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Dictionary-Based Coding(1)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C9B02371-67CB-45C5-924C-34FD8D56F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Calibri" panose="020F0502020204030204" pitchFamily="34" charset="0"/>
              </a:rPr>
              <a:t>Algoritma Lempel-Ziv-Welch (LZW) menggunakan teknik adaptif dan berbasiskan “kamus”. </a:t>
            </a:r>
          </a:p>
          <a:p>
            <a:r>
              <a:rPr lang="en-US" altLang="en-US">
                <a:latin typeface="Calibri" panose="020F0502020204030204" pitchFamily="34" charset="0"/>
              </a:rPr>
              <a:t>Pendahulu LZW adalah LZ77 dan LZ78 yang </a:t>
            </a:r>
            <a:r>
              <a:rPr lang="es-ES" altLang="en-US">
                <a:latin typeface="Calibri" panose="020F0502020204030204" pitchFamily="34" charset="0"/>
              </a:rPr>
              <a:t>dikembangkan oleh Jacob Ziv dan Abraham Lempel pada tahun 1977 dan </a:t>
            </a:r>
            <a:r>
              <a:rPr lang="en-US" altLang="en-US">
                <a:latin typeface="Calibri" panose="020F0502020204030204" pitchFamily="34" charset="0"/>
              </a:rPr>
              <a:t>1978. Terry Welch mengembangkan teknik tersebut pada tahun 1984. </a:t>
            </a:r>
          </a:p>
          <a:p>
            <a:r>
              <a:rPr lang="en-US" altLang="en-US">
                <a:latin typeface="Calibri" panose="020F0502020204030204" pitchFamily="34" charset="0"/>
              </a:rPr>
              <a:t>LZW banyak dipergunakan pada UNIX, GIF, V.42 untuk modem.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67C48A35-1BF4-45B2-A5B7-6D68C0E83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Dictionary-Based Coding(2)</a:t>
            </a:r>
          </a:p>
        </p:txBody>
      </p:sp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59020ECD-935F-49E1-869B-4B02CBEAC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</a:rPr>
              <a:t>Algoritma Kompresi: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latin typeface="Calibri" panose="020F0502020204030204" pitchFamily="34" charset="0"/>
              </a:rPr>
              <a:t>BEGIN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latin typeface="Calibri" panose="020F0502020204030204" pitchFamily="34" charset="0"/>
              </a:rPr>
              <a:t> 	S = next input character;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latin typeface="Calibri" panose="020F0502020204030204" pitchFamily="34" charset="0"/>
              </a:rPr>
              <a:t>	While not EOF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latin typeface="Calibri" panose="020F0502020204030204" pitchFamily="34" charset="0"/>
              </a:rPr>
              <a:t>	{	C = next input character;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latin typeface="Calibri" panose="020F0502020204030204" pitchFamily="34" charset="0"/>
              </a:rPr>
              <a:t>		If s + c exists in the dictionary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latin typeface="Calibri" panose="020F0502020204030204" pitchFamily="34" charset="0"/>
              </a:rPr>
              <a:t>		     S = s + c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latin typeface="Calibri" panose="020F0502020204030204" pitchFamily="34" charset="0"/>
              </a:rPr>
              <a:t>		Else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latin typeface="Calibri" panose="020F0502020204030204" pitchFamily="34" charset="0"/>
              </a:rPr>
              <a:t> 		{   Output the code for s;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latin typeface="Calibri" panose="020F0502020204030204" pitchFamily="34" charset="0"/>
              </a:rPr>
              <a:t>		     Add string s + c to the dictionary with a new code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latin typeface="Calibri" panose="020F0502020204030204" pitchFamily="34" charset="0"/>
              </a:rPr>
              <a:t>		     S = c;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latin typeface="Calibri" panose="020F0502020204030204" pitchFamily="34" charset="0"/>
              </a:rPr>
              <a:t>		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latin typeface="Calibri" panose="020F0502020204030204" pitchFamily="34" charset="0"/>
              </a:rPr>
              <a:t>	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latin typeface="Calibri" panose="020F0502020204030204" pitchFamily="34" charset="0"/>
              </a:rPr>
              <a:t>END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523</Words>
  <Application>Microsoft Office PowerPoint</Application>
  <PresentationFormat>Widescreen</PresentationFormat>
  <Paragraphs>103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Data Compression Pertemuan 17</vt:lpstr>
      <vt:lpstr>KOMPRESI TEKS (2)</vt:lpstr>
      <vt:lpstr>Run-Length-Encoding (RLE)</vt:lpstr>
      <vt:lpstr>Run-Length-Encoding (RLE)</vt:lpstr>
      <vt:lpstr>Run-Length-Encoding (RLE)</vt:lpstr>
      <vt:lpstr>Run-Length-Encoding (RLE)</vt:lpstr>
      <vt:lpstr>Run-Length-Encoding (RLE)</vt:lpstr>
      <vt:lpstr>Dictionary-Based Coding(1)</vt:lpstr>
      <vt:lpstr>Dictionary-Based Coding(2)</vt:lpstr>
      <vt:lpstr>Dictionary-Based Coding(3)</vt:lpstr>
      <vt:lpstr>PowerPoint Presentation</vt:lpstr>
      <vt:lpstr>Dictionary-Based Coding(4)</vt:lpstr>
      <vt:lpstr>Dictionary-Based Coding(5)</vt:lpstr>
      <vt:lpstr>Aplikasi Kompresi(1)</vt:lpstr>
      <vt:lpstr>Aplikasi Kompresi(2)</vt:lpstr>
      <vt:lpstr>Aplikasi Kompresi(3)</vt:lpstr>
      <vt:lpstr>Penutup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Compression Pertemuan 3</dc:title>
  <dc:creator>User</dc:creator>
  <cp:lastModifiedBy>NENY ROSMAWARNI</cp:lastModifiedBy>
  <cp:revision>5</cp:revision>
  <dcterms:created xsi:type="dcterms:W3CDTF">2020-10-06T17:21:54Z</dcterms:created>
  <dcterms:modified xsi:type="dcterms:W3CDTF">2021-01-16T01:50:49Z</dcterms:modified>
</cp:coreProperties>
</file>