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0" r:id="rId4"/>
    <p:sldId id="261" r:id="rId5"/>
    <p:sldId id="269" r:id="rId6"/>
    <p:sldId id="262" r:id="rId7"/>
    <p:sldId id="263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84" r:id="rId28"/>
    <p:sldId id="286" r:id="rId29"/>
    <p:sldId id="258" r:id="rId30"/>
    <p:sldId id="25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0" d="100"/>
          <a:sy n="90" d="100"/>
        </p:scale>
        <p:origin x="4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4FAD6-BA07-40E9-9726-71DF68C24DF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897D4-55D3-418C-84C8-16AE47B75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83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824A4-8EB8-4895-A91A-6B163A108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A99C72-B65C-4E6C-A479-DC1BFFB2A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F48F8-1C26-4C37-A81B-77A93422E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A716-5ECC-4EB8-97E2-49FB0B939494}" type="datetime1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EB4AA-5187-47E7-A4AF-73FE462F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Neny Rosmawarni S.Kom M.Kom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B1627-E7F6-4DCF-94AE-EC94DF55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631A-CBE1-443D-AA76-1FFD4B8E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E973B-A267-4DC3-A75A-6982685DA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D901CE-5498-4071-A7B0-15B46ABE7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C599E-B132-4C78-B32A-A7AB33908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4913-56AB-40DB-A82F-B20C1B9B4A34}" type="datetime1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F5925-D066-41D6-B3D1-C601A6D3E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Neny Rosmawarni S.Kom M.Kom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91E8F-3E19-41E0-9932-4A4058C73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631A-CBE1-443D-AA76-1FFD4B8E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33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2A5728-D3D0-4D84-AC81-885D30F1EE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0E5D94-78ED-443E-928A-0ADB344CC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340E5-9699-47E8-82B0-605940D8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EB2D-144F-4F1F-86D8-FE6652C44D56}" type="datetime1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66E7B-3BB4-441E-9498-09EC752F8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Neny Rosmawarni S.Kom M.Kom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B6D30-028C-4289-8999-E66134C7A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631A-CBE1-443D-AA76-1FFD4B8E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7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A43FE-B4A7-4A15-A75E-6C746F5DF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17D0E-3C24-4EE4-9088-4878C3CCE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61E3F-1D68-4225-9697-64FEE0B33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71BC-3FA3-48DE-8331-07E3627DED7A}" type="datetime1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AD7A0-5B6C-4829-8F2C-00370E13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Neny Rosmawarni S.Kom M.Kom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CA53D-7F35-4A9B-A0B3-8F937A13B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631A-CBE1-443D-AA76-1FFD4B8E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5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2EC42-A255-4653-B714-D3BB551C5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2541B-1289-4976-998B-0ACE1A3AE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BBC7A-57A7-463D-95A0-392E724B1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78F0-CB2B-4653-8E2C-021B8EE3B8F4}" type="datetime1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00E5C-26F9-4CF6-B58D-7D8C6C190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Neny Rosmawarni S.Kom M.Kom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F6F5D-0615-4884-9612-3F8FA2525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631A-CBE1-443D-AA76-1FFD4B8E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8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A45E6-F9C6-4DA7-AA97-F482BF5FB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E606E-CBB4-4EB9-8E79-3EA1FD425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117DD7-1674-40F8-A91E-E8CCA424D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5ECDF-3592-4321-92A4-4320C4AD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5C59-A105-4A4A-A715-DDB9466A24C7}" type="datetime1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3B021D-48C6-433D-881F-2C305124F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Neny Rosmawarni S.Kom M.Kom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8C16A-D7FB-4F56-9ECC-68E27F6A8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631A-CBE1-443D-AA76-1FFD4B8E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6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AA468-C493-4EB4-96E0-39F974871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A537D-5BE7-4815-AEBF-39AA87CAE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BEFE5-DFD3-4A43-B10D-8C8F2039A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06910A-665F-4FFC-B438-EC2DE14B8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580D24-6D9A-4A21-9D9E-6C5214F8D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455479-E979-471F-B62B-FF89BC931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4079-5F9C-4722-A881-0F90EEB08350}" type="datetime1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52181C-C203-473D-B91C-6B589701D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Neny Rosmawarni S.Kom M.Kom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A55CF-275F-4FDB-84F2-6C9FECE3A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631A-CBE1-443D-AA76-1FFD4B8E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23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F654E-F91A-4861-A430-05C060BF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0652BC-12DC-4ABA-9046-ABD1B785C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9340-0881-44FD-8966-CE6D26DE261D}" type="datetime1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633AA-B3F1-425C-8EEC-1C830835D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Neny Rosmawarni S.Kom M.Kom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982BE5-84E3-4FC2-9AFD-C373EB622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631A-CBE1-443D-AA76-1FFD4B8E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43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7DA918-E22E-4400-990D-8C9DE91A6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B670-6F8C-477C-BA14-B8A368F09F13}" type="datetime1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BCBA39-AF40-43BE-BAE3-6E69EC09A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Neny Rosmawarni S.Kom M.Kom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97B35-795E-4786-A5FF-44B4A41BE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631A-CBE1-443D-AA76-1FFD4B8E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8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FF488-0D10-4851-BBCC-13368A603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ABDCE-55E6-48A2-9AD6-ACDC08940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88FB8-063B-418A-A650-967F7957F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2C998F-0FE2-420E-A73B-9FE337532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DAF6-E130-4308-8058-54BA66F075B3}" type="datetime1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34405-95C6-4745-8612-0B0C4CF4B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Neny Rosmawarni S.Kom M.Kom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B83B9-5D38-4AC8-B525-3868D0541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631A-CBE1-443D-AA76-1FFD4B8E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7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CA72B-7290-4DD1-92ED-9A5F6442A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2D938D-2AD2-464D-959B-93546FA2EF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46E41-6B93-4585-9CDE-7A4C4D57C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6BD42-EE76-4D34-950F-297FEE474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31CD-12A6-448A-9D0D-7E1B85B13EA2}" type="datetime1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96CB6-80CD-4447-95FB-B5A276F4E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Neny Rosmawarni S.Kom M.Kom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F05CF-563B-4866-A82A-AA57871BB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631A-CBE1-443D-AA76-1FFD4B8E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6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25706E-D67D-460E-AC46-42C8EC4C7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75CF1-DDDD-487F-8F9E-4C7054B28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E9F37-D2F8-404F-8888-E67A2BBC5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A010E-D958-4142-96FF-8662DB6A2530}" type="datetime1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4EF54-4078-4C0E-86E1-C215BB48A8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Neny Rosmawarni S.Kom M.Kom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A9F98-CA27-4B44-9E9C-FEF6A95F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3631A-CBE1-443D-AA76-1FFD4B8E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7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76A9B-433F-4FB3-A56D-03883AEFDB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Compression</a:t>
            </a:r>
            <a:br>
              <a:rPr lang="en-US" dirty="0"/>
            </a:br>
            <a:r>
              <a:rPr lang="en-US" dirty="0" err="1"/>
              <a:t>Pertemuan</a:t>
            </a:r>
            <a:r>
              <a:rPr lang="en-US" dirty="0"/>
              <a:t>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EE9364-30C2-4239-9A33-E6C726B3CE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Neny</a:t>
            </a:r>
            <a:r>
              <a:rPr lang="en-US" dirty="0"/>
              <a:t> </a:t>
            </a:r>
            <a:r>
              <a:rPr lang="en-US" dirty="0" err="1"/>
              <a:t>Rosmawarni</a:t>
            </a:r>
            <a:r>
              <a:rPr lang="en-US" dirty="0"/>
              <a:t> </a:t>
            </a:r>
            <a:r>
              <a:rPr lang="en-US" dirty="0" err="1"/>
              <a:t>S.Kom</a:t>
            </a:r>
            <a:r>
              <a:rPr lang="en-US" dirty="0"/>
              <a:t>, </a:t>
            </a:r>
            <a:r>
              <a:rPr lang="en-US" dirty="0" err="1"/>
              <a:t>M.Kom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133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6C489-FF59-4124-9E1C-C8F5E5C55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73246-F468-4972-A974-0BA956FF7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Representasi</a:t>
            </a:r>
            <a:r>
              <a:rPr lang="en-US" b="1" dirty="0"/>
              <a:t> Image</a:t>
            </a:r>
          </a:p>
          <a:p>
            <a:r>
              <a:rPr lang="en-US" dirty="0"/>
              <a:t>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,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piksel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direpresentasikan</a:t>
            </a:r>
            <a:r>
              <a:rPr lang="en-US" dirty="0"/>
              <a:t> oleh:</a:t>
            </a:r>
          </a:p>
          <a:p>
            <a:pPr lvl="1"/>
            <a:r>
              <a:rPr lang="en-US" dirty="0"/>
              <a:t>1 bit (BW)</a:t>
            </a:r>
          </a:p>
          <a:p>
            <a:pPr lvl="1"/>
            <a:r>
              <a:rPr lang="en-US" dirty="0"/>
              <a:t>1 byte (grayscale)</a:t>
            </a:r>
          </a:p>
          <a:p>
            <a:pPr lvl="1"/>
            <a:r>
              <a:rPr lang="en-US" dirty="0"/>
              <a:t>1 byte (256 </a:t>
            </a:r>
            <a:r>
              <a:rPr lang="en-US" dirty="0" err="1"/>
              <a:t>warna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2 byte (64K </a:t>
            </a:r>
            <a:r>
              <a:rPr lang="en-US" dirty="0" err="1"/>
              <a:t>warna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3 byte (16M </a:t>
            </a:r>
            <a:r>
              <a:rPr lang="en-US" dirty="0" err="1"/>
              <a:t>warna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22F8A-0EE9-46AC-A187-110775E6E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Neny Rosmawarni S.Kom M.Kom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53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A6E50-CD85-41C2-9370-FA02BAB57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5ACA4C-1CCE-49D3-B00F-98A7DE92D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7201" y="1825625"/>
            <a:ext cx="6237598" cy="435133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A14AD-7FB2-495B-9760-DDF9E643A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Neny Rosmawarni S.Kom M.Kom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26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AA1F-AC5B-49CE-BDFE-BF440512B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033A7A-B7C4-44C8-BF8D-B2728565A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563" y="1814992"/>
            <a:ext cx="5818873" cy="435133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CBE1B-E539-4CB6-BA70-0F6B715CA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Neny Rosmawarni S.Kom M.Kom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68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1671C-DECD-4576-BD95-7D464081D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E5E6D1-D62A-4D5C-BA98-6AB4B6E06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2356" y="1825625"/>
            <a:ext cx="5747287" cy="435133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3C767-7105-4337-9F2B-C07DA7805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Neny Rosmawarni S.Kom M.Kom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11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B20A7-71BF-45FD-940F-EB065348C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80BD5F-1847-4627-BF6E-D0A5157B0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1524" y="1825625"/>
            <a:ext cx="5668951" cy="435133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65C8A-1792-4E83-9B29-B9C2AB973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Neny Rosmawarni S.Kom M.Kom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88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95FFF-F447-487B-98D7-51EF4AD10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FFEB43-C86D-4DC4-918A-D2FF45425B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8825" y="2067719"/>
            <a:ext cx="8134350" cy="386715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7887E-8BF2-4E82-ADB3-A11D3732D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Neny Rosmawarni S.Kom M.Kom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03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A5C5-C68B-4B59-AB7B-38558FF64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C46A1-10ED-43DB-8A36-2A07BE70F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Digitalisasi</a:t>
            </a:r>
            <a:r>
              <a:rPr lang="en-US" b="1" dirty="0"/>
              <a:t> Audio</a:t>
            </a:r>
          </a:p>
          <a:p>
            <a:r>
              <a:rPr lang="en-US" dirty="0" err="1"/>
              <a:t>SamplingSinyal</a:t>
            </a:r>
            <a:r>
              <a:rPr lang="en-US" dirty="0"/>
              <a:t> audio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analog </a:t>
            </a:r>
            <a:r>
              <a:rPr lang="en-US" dirty="0" err="1"/>
              <a:t>disampling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sampling rate </a:t>
            </a:r>
            <a:r>
              <a:rPr lang="en-US" dirty="0" err="1"/>
              <a:t>tertentu</a:t>
            </a:r>
            <a:r>
              <a:rPr lang="en-US" dirty="0"/>
              <a:t> (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Hz, </a:t>
            </a:r>
            <a:r>
              <a:rPr lang="en-US" dirty="0" err="1"/>
              <a:t>atau</a:t>
            </a:r>
            <a:r>
              <a:rPr lang="en-US" dirty="0"/>
              <a:t> samples per second)</a:t>
            </a:r>
          </a:p>
          <a:p>
            <a:r>
              <a:rPr lang="en-US" dirty="0" err="1"/>
              <a:t>KuantifikasiSetelah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disampling</a:t>
            </a:r>
            <a:r>
              <a:rPr lang="en-US" dirty="0"/>
              <a:t>,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kuantifikasi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representasi</a:t>
            </a:r>
            <a:r>
              <a:rPr lang="en-US" dirty="0"/>
              <a:t> bit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sampling.</a:t>
            </a:r>
          </a:p>
          <a:p>
            <a:r>
              <a:rPr lang="en-US" dirty="0" err="1"/>
              <a:t>KodingSetiap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sampling </a:t>
            </a:r>
            <a:r>
              <a:rPr lang="en-US" dirty="0" err="1"/>
              <a:t>direpresentasikan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data bit-bit.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CCD7DB-F5AC-43BC-B77C-45364317C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Neny Rosmawarni S.Kom M.Kom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76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5938E-40B9-45EB-BFFC-0168A2436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E82C7F-A964-4DF1-AEB6-88696F477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4928" y="1825625"/>
            <a:ext cx="6162143" cy="435133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95C53-D4A0-48D4-AF9A-1207AC72E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Neny Rosmawarni S.Kom M.Kom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2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A113-A321-4935-A370-842177277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64562-0E30-43F3-AA5F-78CCADD78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Representasi</a:t>
            </a:r>
            <a:r>
              <a:rPr lang="en-US" dirty="0"/>
              <a:t> Audio</a:t>
            </a:r>
          </a:p>
          <a:p>
            <a:r>
              <a:rPr lang="en-US" dirty="0"/>
              <a:t>Sampling rate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audio pada CD </a:t>
            </a:r>
            <a:r>
              <a:rPr lang="en-US" dirty="0" err="1"/>
              <a:t>adalah</a:t>
            </a:r>
            <a:r>
              <a:rPr lang="en-US" dirty="0"/>
              <a:t> 44.1 kHz, pada Digital Audio Tape </a:t>
            </a:r>
            <a:r>
              <a:rPr lang="en-US" dirty="0" err="1"/>
              <a:t>adalah</a:t>
            </a:r>
            <a:r>
              <a:rPr lang="en-US" dirty="0"/>
              <a:t> 48 kHz.</a:t>
            </a:r>
          </a:p>
          <a:p>
            <a:r>
              <a:rPr lang="en-US" dirty="0"/>
              <a:t>Data audio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16 bit data per sample.</a:t>
            </a:r>
          </a:p>
          <a:p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file audio </a:t>
            </a:r>
            <a:r>
              <a:rPr lang="en-US" dirty="0" err="1"/>
              <a:t>berdurasi</a:t>
            </a:r>
            <a:r>
              <a:rPr lang="en-US" dirty="0"/>
              <a:t> 2 </a:t>
            </a:r>
            <a:r>
              <a:rPr lang="en-US" dirty="0" err="1"/>
              <a:t>menit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CD-Audio?</a:t>
            </a:r>
          </a:p>
          <a:p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file audio </a:t>
            </a:r>
            <a:r>
              <a:rPr lang="en-US" dirty="0" err="1"/>
              <a:t>berdurasi</a:t>
            </a:r>
            <a:r>
              <a:rPr lang="en-US" dirty="0"/>
              <a:t> 5 </a:t>
            </a:r>
            <a:r>
              <a:rPr lang="en-US" dirty="0" err="1"/>
              <a:t>menit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CD-Audio?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F5A68-F6F5-4B91-8C00-E7727332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Neny Rosmawarni S.Kom M.Kom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47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245E9-1B16-4426-83E3-BB565DB6C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409DDC-40F1-44AC-ABC4-0AC06C3C2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0274" y="1825625"/>
            <a:ext cx="6831452" cy="435133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01CD5-8480-431B-8CA1-E34AD399C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Neny Rosmawarni S.Kom M.Kom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2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1DE47-279B-4E13-92FD-871BBFFAD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E7DC6-194F-45B8-98E5-90E368D2D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Pengantar</a:t>
            </a:r>
            <a:r>
              <a:rPr lang="en-US" dirty="0"/>
              <a:t> Data Compression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AA756-FC6C-4C9A-A865-6E87FFE44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Neny Rosmawarni S.Kom M.Kom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23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5CF8F-C989-4894-934C-613EEFBEE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2E56D-722F-48B1-BEAB-4D42EC737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 </a:t>
            </a:r>
            <a:r>
              <a:rPr lang="en-US" b="1" dirty="0" err="1"/>
              <a:t>Alasan</a:t>
            </a:r>
            <a:r>
              <a:rPr lang="en-US" b="1" dirty="0"/>
              <a:t> </a:t>
            </a:r>
            <a:r>
              <a:rPr lang="en-US" b="1" dirty="0" err="1"/>
              <a:t>Pentingnya</a:t>
            </a:r>
            <a:r>
              <a:rPr lang="en-US" b="1" dirty="0"/>
              <a:t> </a:t>
            </a:r>
            <a:r>
              <a:rPr lang="en-US" b="1" dirty="0" err="1"/>
              <a:t>Kompresi</a:t>
            </a:r>
            <a:endParaRPr lang="en-US" b="1" dirty="0"/>
          </a:p>
          <a:p>
            <a:r>
              <a:rPr lang="en-US" dirty="0" err="1"/>
              <a:t>Menghemat</a:t>
            </a:r>
            <a:r>
              <a:rPr lang="en-US" dirty="0"/>
              <a:t> storage space (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)</a:t>
            </a:r>
          </a:p>
          <a:p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transmisi</a:t>
            </a:r>
            <a:endParaRPr lang="en-US" dirty="0"/>
          </a:p>
          <a:p>
            <a:r>
              <a:rPr lang="en-US" dirty="0"/>
              <a:t>Proses </a:t>
            </a:r>
            <a:r>
              <a:rPr lang="en-US" dirty="0" err="1"/>
              <a:t>transmisi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progresif</a:t>
            </a:r>
            <a:endParaRPr lang="en-US" dirty="0"/>
          </a:p>
          <a:p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komputasi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B25DD5-BAE0-43A5-818F-C216BA3B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Neny Rosmawarni S.Kom M.Kom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50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2B649-EAC2-48A3-B05D-D0F6976A3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1CE2B-02A9-44A3-B6CE-DF92ACE7A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Teknik </a:t>
            </a:r>
            <a:r>
              <a:rPr lang="en-US" b="1" dirty="0" err="1"/>
              <a:t>Kompresi</a:t>
            </a:r>
            <a:endParaRPr lang="en-US" b="1" dirty="0"/>
          </a:p>
          <a:p>
            <a:r>
              <a:rPr lang="en-US" dirty="0" err="1"/>
              <a:t>Mencakup</a:t>
            </a:r>
            <a:r>
              <a:rPr lang="en-US" dirty="0"/>
              <a:t> 2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:</a:t>
            </a:r>
          </a:p>
          <a:p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kompresiMengubah</a:t>
            </a:r>
            <a:r>
              <a:rPr lang="en-US" dirty="0"/>
              <a:t> data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data </a:t>
            </a:r>
            <a:r>
              <a:rPr lang="en-US" dirty="0" err="1"/>
              <a:t>terkompresi</a:t>
            </a:r>
            <a:endParaRPr lang="en-US" dirty="0"/>
          </a:p>
          <a:p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dekompresi</a:t>
            </a:r>
            <a:r>
              <a:rPr lang="en-US" dirty="0"/>
              <a:t>/</a:t>
            </a:r>
            <a:r>
              <a:rPr lang="en-US" dirty="0" err="1"/>
              <a:t>rekonstruksiMengubah</a:t>
            </a:r>
            <a:r>
              <a:rPr lang="en-US" dirty="0"/>
              <a:t> data </a:t>
            </a:r>
            <a:r>
              <a:rPr lang="en-US" dirty="0" err="1"/>
              <a:t>terkompresi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data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(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asliya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F6ACC5-7137-4DEE-A738-8BB03BEBB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Neny Rosmawarni S.Kom M.Kom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80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C1325-365E-42A2-A512-5444FF793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6EECC-BC0C-49B6-B2A7-6E6D87AE7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Jenis</a:t>
            </a:r>
            <a:r>
              <a:rPr lang="en-US" b="1" dirty="0"/>
              <a:t> </a:t>
            </a:r>
            <a:r>
              <a:rPr lang="en-US" b="1" dirty="0" err="1"/>
              <a:t>Kompresi</a:t>
            </a:r>
            <a:endParaRPr lang="en-US" b="1" dirty="0"/>
          </a:p>
          <a:p>
            <a:r>
              <a:rPr lang="en-US" dirty="0"/>
              <a:t>Lossless Compression</a:t>
            </a:r>
          </a:p>
          <a:p>
            <a:r>
              <a:rPr lang="en-US" dirty="0"/>
              <a:t>Lossy Compression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D5F371-18B1-451B-8076-EE1AA9C88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Neny Rosmawarni S.Kom M.Kom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02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A7E90-B4F5-492C-8715-FC340C224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EAFCE-4264-4A40-915F-E53FDFDFB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b="1" dirty="0">
                <a:solidFill>
                  <a:srgbClr val="222222"/>
                </a:solidFill>
                <a:latin typeface="Georgia" panose="02040502050405020303" pitchFamily="18" charset="0"/>
              </a:rPr>
              <a:t>Lossless Compression</a:t>
            </a:r>
          </a:p>
          <a:p>
            <a:pPr algn="just"/>
            <a:r>
              <a:rPr lang="en-US" dirty="0" err="1">
                <a:solidFill>
                  <a:srgbClr val="222222"/>
                </a:solidFill>
                <a:latin typeface="Georgia" panose="02040502050405020303" pitchFamily="18" charset="0"/>
              </a:rPr>
              <a:t>Tidak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Georgia" panose="02040502050405020303" pitchFamily="18" charset="0"/>
              </a:rPr>
              <a:t>ada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Georgia" panose="02040502050405020303" pitchFamily="18" charset="0"/>
              </a:rPr>
              <a:t>informasi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 yang </a:t>
            </a:r>
            <a:r>
              <a:rPr lang="en-US" dirty="0" err="1">
                <a:solidFill>
                  <a:srgbClr val="222222"/>
                </a:solidFill>
                <a:latin typeface="Georgia" panose="02040502050405020303" pitchFamily="18" charset="0"/>
              </a:rPr>
              <a:t>hilang</a:t>
            </a:r>
            <a:endParaRPr lang="en-US" dirty="0">
              <a:solidFill>
                <a:srgbClr val="222222"/>
              </a:solidFill>
              <a:latin typeface="Georgia" panose="02040502050405020303" pitchFamily="18" charset="0"/>
            </a:endParaRPr>
          </a:p>
          <a:p>
            <a:pPr algn="just"/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Data </a:t>
            </a:r>
            <a:r>
              <a:rPr lang="en-US" dirty="0" err="1">
                <a:solidFill>
                  <a:srgbClr val="222222"/>
                </a:solidFill>
                <a:latin typeface="Georgia" panose="02040502050405020303" pitchFamily="18" charset="0"/>
              </a:rPr>
              <a:t>hasil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Georgia" panose="02040502050405020303" pitchFamily="18" charset="0"/>
              </a:rPr>
              <a:t>rekonstruksi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 = data original</a:t>
            </a:r>
          </a:p>
          <a:p>
            <a:pPr algn="just"/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Reversible</a:t>
            </a:r>
          </a:p>
          <a:p>
            <a:pPr algn="just"/>
            <a:r>
              <a:rPr lang="en-US" dirty="0" err="1">
                <a:solidFill>
                  <a:srgbClr val="222222"/>
                </a:solidFill>
                <a:latin typeface="Georgia" panose="02040502050405020303" pitchFamily="18" charset="0"/>
              </a:rPr>
              <a:t>Cocok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Georgia" panose="02040502050405020303" pitchFamily="18" charset="0"/>
              </a:rPr>
              <a:t>untuk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 data </a:t>
            </a:r>
            <a:r>
              <a:rPr lang="en-US" dirty="0" err="1">
                <a:solidFill>
                  <a:srgbClr val="222222"/>
                </a:solidFill>
                <a:latin typeface="Georgia" panose="02040502050405020303" pitchFamily="18" charset="0"/>
              </a:rPr>
              <a:t>diskrit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 (</a:t>
            </a:r>
            <a:r>
              <a:rPr lang="en-US" dirty="0" err="1">
                <a:solidFill>
                  <a:srgbClr val="222222"/>
                </a:solidFill>
                <a:latin typeface="Georgia" panose="02040502050405020303" pitchFamily="18" charset="0"/>
              </a:rPr>
              <a:t>teks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, bit string, </a:t>
            </a:r>
            <a:r>
              <a:rPr lang="en-US" dirty="0" err="1">
                <a:solidFill>
                  <a:srgbClr val="222222"/>
                </a:solidFill>
                <a:latin typeface="Georgia" panose="02040502050405020303" pitchFamily="18" charset="0"/>
              </a:rPr>
              <a:t>dll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)</a:t>
            </a:r>
          </a:p>
          <a:p>
            <a:pPr algn="just"/>
            <a:r>
              <a:rPr lang="en-US" dirty="0" err="1">
                <a:solidFill>
                  <a:srgbClr val="222222"/>
                </a:solidFill>
                <a:latin typeface="Georgia" panose="02040502050405020303" pitchFamily="18" charset="0"/>
              </a:rPr>
              <a:t>Digunakan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Georgia" panose="02040502050405020303" pitchFamily="18" charset="0"/>
              </a:rPr>
              <a:t>ketika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Georgia" panose="02040502050405020303" pitchFamily="18" charset="0"/>
              </a:rPr>
              <a:t>aplikasi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Georgia" panose="02040502050405020303" pitchFamily="18" charset="0"/>
              </a:rPr>
              <a:t>tidak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Georgia" panose="02040502050405020303" pitchFamily="18" charset="0"/>
              </a:rPr>
              <a:t>dapat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Georgia" panose="02040502050405020303" pitchFamily="18" charset="0"/>
              </a:rPr>
              <a:t>mentolerir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Georgia" panose="02040502050405020303" pitchFamily="18" charset="0"/>
              </a:rPr>
              <a:t>perubahan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 data </a:t>
            </a:r>
            <a:r>
              <a:rPr lang="en-US" dirty="0" err="1">
                <a:solidFill>
                  <a:srgbClr val="222222"/>
                </a:solidFill>
                <a:latin typeface="Georgia" panose="02040502050405020303" pitchFamily="18" charset="0"/>
              </a:rPr>
              <a:t>atau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Georgia" panose="02040502050405020303" pitchFamily="18" charset="0"/>
              </a:rPr>
              <a:t>hilangnya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Georgia" panose="02040502050405020303" pitchFamily="18" charset="0"/>
              </a:rPr>
              <a:t>sebagian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 data.</a:t>
            </a:r>
          </a:p>
          <a:p>
            <a:pPr algn="just"/>
            <a:r>
              <a:rPr lang="en-US" dirty="0" err="1">
                <a:solidFill>
                  <a:srgbClr val="222222"/>
                </a:solidFill>
                <a:latin typeface="Georgia" panose="02040502050405020303" pitchFamily="18" charset="0"/>
              </a:rPr>
              <a:t>Contoh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:</a:t>
            </a:r>
          </a:p>
          <a:p>
            <a:pPr algn="just"/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Pada </a:t>
            </a:r>
            <a:r>
              <a:rPr lang="en-US" dirty="0" err="1">
                <a:solidFill>
                  <a:srgbClr val="222222"/>
                </a:solidFill>
                <a:latin typeface="Georgia" panose="02040502050405020303" pitchFamily="18" charset="0"/>
              </a:rPr>
              <a:t>teks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, </a:t>
            </a:r>
            <a:r>
              <a:rPr lang="en-US" dirty="0" err="1">
                <a:solidFill>
                  <a:srgbClr val="222222"/>
                </a:solidFill>
                <a:latin typeface="Georgia" panose="02040502050405020303" pitchFamily="18" charset="0"/>
              </a:rPr>
              <a:t>contoh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: “do not send money” </a:t>
            </a:r>
            <a:r>
              <a:rPr lang="en-US" dirty="0" err="1">
                <a:solidFill>
                  <a:srgbClr val="222222"/>
                </a:solidFill>
                <a:latin typeface="Georgia" panose="02040502050405020303" pitchFamily="18" charset="0"/>
              </a:rPr>
              <a:t>menjadi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 “do now send money”</a:t>
            </a:r>
          </a:p>
          <a:p>
            <a:pPr algn="just"/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Pada data yang </a:t>
            </a:r>
            <a:r>
              <a:rPr lang="en-US" dirty="0" err="1">
                <a:solidFill>
                  <a:srgbClr val="222222"/>
                </a:solidFill>
                <a:latin typeface="Georgia" panose="02040502050405020303" pitchFamily="18" charset="0"/>
              </a:rPr>
              <a:t>akan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Georgia" panose="02040502050405020303" pitchFamily="18" charset="0"/>
              </a:rPr>
              <a:t>di”enhanced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” oleh </a:t>
            </a:r>
            <a:r>
              <a:rPr lang="en-US" dirty="0" err="1">
                <a:solidFill>
                  <a:srgbClr val="222222"/>
                </a:solidFill>
                <a:latin typeface="Georgia" panose="02040502050405020303" pitchFamily="18" charset="0"/>
              </a:rPr>
              <a:t>analisis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Georgia" panose="02040502050405020303" pitchFamily="18" charset="0"/>
              </a:rPr>
              <a:t>lebih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Georgia" panose="02040502050405020303" pitchFamily="18" charset="0"/>
              </a:rPr>
              <a:t>lanjut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. </a:t>
            </a:r>
            <a:r>
              <a:rPr lang="en-US" dirty="0" err="1">
                <a:solidFill>
                  <a:srgbClr val="222222"/>
                </a:solidFill>
                <a:latin typeface="Georgia" panose="02040502050405020303" pitchFamily="18" charset="0"/>
              </a:rPr>
              <a:t>Dikhawatirkan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Georgia" panose="02040502050405020303" pitchFamily="18" charset="0"/>
              </a:rPr>
              <a:t>analisis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Georgia" panose="02040502050405020303" pitchFamily="18" charset="0"/>
              </a:rPr>
              <a:t>tersebut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Georgia" panose="02040502050405020303" pitchFamily="18" charset="0"/>
              </a:rPr>
              <a:t>akan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Georgia" panose="02040502050405020303" pitchFamily="18" charset="0"/>
              </a:rPr>
              <a:t>memperbesar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 error. </a:t>
            </a:r>
            <a:r>
              <a:rPr lang="en-US" dirty="0" err="1">
                <a:solidFill>
                  <a:srgbClr val="222222"/>
                </a:solidFill>
                <a:latin typeface="Georgia" panose="02040502050405020303" pitchFamily="18" charset="0"/>
              </a:rPr>
              <a:t>Contoh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 pada image </a:t>
            </a:r>
            <a:r>
              <a:rPr lang="en-US" dirty="0" err="1">
                <a:solidFill>
                  <a:srgbClr val="222222"/>
                </a:solidFill>
                <a:latin typeface="Georgia" panose="02040502050405020303" pitchFamily="18" charset="0"/>
              </a:rPr>
              <a:t>radiologi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en-US" dirty="0" err="1">
                <a:solidFill>
                  <a:srgbClr val="222222"/>
                </a:solidFill>
                <a:latin typeface="Georgia" panose="02040502050405020303" pitchFamily="18" charset="0"/>
              </a:rPr>
              <a:t>Contoh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Georgia" panose="02040502050405020303" pitchFamily="18" charset="0"/>
              </a:rPr>
              <a:t>kompresi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Georgia" panose="02040502050405020303" pitchFamily="18" charset="0"/>
              </a:rPr>
              <a:t>teks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: </a:t>
            </a:r>
            <a:r>
              <a:rPr lang="en-US" dirty="0" err="1">
                <a:solidFill>
                  <a:srgbClr val="222222"/>
                </a:solidFill>
                <a:latin typeface="Georgia" panose="02040502050405020303" pitchFamily="18" charset="0"/>
              </a:rPr>
              <a:t>winzip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 pada Windows </a:t>
            </a:r>
            <a:r>
              <a:rPr lang="en-US" dirty="0" err="1">
                <a:solidFill>
                  <a:srgbClr val="222222"/>
                </a:solidFill>
                <a:latin typeface="Georgia" panose="02040502050405020303" pitchFamily="18" charset="0"/>
              </a:rPr>
              <a:t>atau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Georgia" panose="02040502050405020303" pitchFamily="18" charset="0"/>
              </a:rPr>
              <a:t>gzip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 pada UNIX.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BFEF6C-F23F-4F6E-82EC-034F4F1E6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Neny Rosmawarni S.Kom M.Kom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49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A41EE-57CF-4D52-B345-885636FF5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5D03B-F086-4749-9A15-9D82E276F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Algoritma</a:t>
            </a:r>
            <a:r>
              <a:rPr lang="en-US" dirty="0"/>
              <a:t> Lossless Compression:</a:t>
            </a:r>
          </a:p>
          <a:p>
            <a:endParaRPr lang="en-US" dirty="0"/>
          </a:p>
          <a:p>
            <a:r>
              <a:rPr lang="en-US" dirty="0"/>
              <a:t>Huffman Code</a:t>
            </a:r>
          </a:p>
          <a:p>
            <a:r>
              <a:rPr lang="en-US" dirty="0" err="1"/>
              <a:t>Golomb</a:t>
            </a:r>
            <a:r>
              <a:rPr lang="en-US" dirty="0"/>
              <a:t> Code</a:t>
            </a:r>
          </a:p>
          <a:p>
            <a:r>
              <a:rPr lang="en-US" dirty="0"/>
              <a:t>Rice Code</a:t>
            </a:r>
          </a:p>
          <a:p>
            <a:r>
              <a:rPr lang="en-US" dirty="0"/>
              <a:t>Tunstall Code</a:t>
            </a:r>
          </a:p>
          <a:p>
            <a:r>
              <a:rPr lang="en-US" dirty="0" err="1"/>
              <a:t>Arithmetics</a:t>
            </a:r>
            <a:r>
              <a:rPr lang="en-US" dirty="0"/>
              <a:t> Code</a:t>
            </a:r>
          </a:p>
          <a:p>
            <a:r>
              <a:rPr lang="en-US" dirty="0"/>
              <a:t>Dictionary Code</a:t>
            </a:r>
          </a:p>
          <a:p>
            <a:r>
              <a:rPr lang="en-US" dirty="0"/>
              <a:t>Run-Length Code</a:t>
            </a:r>
          </a:p>
          <a:p>
            <a:r>
              <a:rPr lang="en-US" dirty="0"/>
              <a:t>Burrows-Wheeler Transform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7AB0EB-3A79-4CE8-91DC-453DF0D91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Neny Rosmawarni S.Kom M.Kom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99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E4F3D-E394-48CB-952D-5527877FE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A5EE8-3203-4C80-AAE4-ABEA6112C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Lossy Compression</a:t>
            </a:r>
          </a:p>
          <a:p>
            <a:r>
              <a:rPr lang="en-US" dirty="0"/>
              <a:t>Ada </a:t>
            </a:r>
            <a:r>
              <a:rPr lang="en-US" dirty="0" err="1"/>
              <a:t>informasi</a:t>
            </a:r>
            <a:r>
              <a:rPr lang="en-US" dirty="0"/>
              <a:t> yang “</a:t>
            </a:r>
            <a:r>
              <a:rPr lang="en-US" dirty="0" err="1"/>
              <a:t>hilang</a:t>
            </a:r>
            <a:r>
              <a:rPr lang="en-US" dirty="0"/>
              <a:t>”</a:t>
            </a:r>
          </a:p>
          <a:p>
            <a:r>
              <a:rPr lang="en-US" dirty="0"/>
              <a:t>Data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rekonstruksi</a:t>
            </a:r>
            <a:r>
              <a:rPr lang="en-US" dirty="0"/>
              <a:t>  data original</a:t>
            </a:r>
          </a:p>
          <a:p>
            <a:r>
              <a:rPr lang="en-US" dirty="0"/>
              <a:t>Irreversible</a:t>
            </a:r>
          </a:p>
          <a:p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data </a:t>
            </a:r>
            <a:r>
              <a:rPr lang="en-US" dirty="0" err="1"/>
              <a:t>kontinu</a:t>
            </a:r>
            <a:r>
              <a:rPr lang="en-US" dirty="0"/>
              <a:t> (image, sound, </a:t>
            </a:r>
            <a:r>
              <a:rPr lang="en-US" dirty="0" err="1"/>
              <a:t>dll</a:t>
            </a:r>
            <a:r>
              <a:rPr lang="en-US" dirty="0"/>
              <a:t>)</a:t>
            </a:r>
          </a:p>
          <a:p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mentolerir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data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hilangnya</a:t>
            </a:r>
            <a:r>
              <a:rPr lang="en-US" dirty="0"/>
              <a:t> </a:t>
            </a:r>
            <a:r>
              <a:rPr lang="en-US" dirty="0" err="1"/>
              <a:t>sebagian</a:t>
            </a:r>
            <a:r>
              <a:rPr lang="en-US" dirty="0"/>
              <a:t> data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data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mengganggu</a:t>
            </a:r>
            <a:r>
              <a:rPr lang="en-US" dirty="0"/>
              <a:t>.</a:t>
            </a:r>
          </a:p>
          <a:p>
            <a:r>
              <a:rPr lang="en-US" dirty="0"/>
              <a:t>Data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rekonstruksi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“</a:t>
            </a:r>
            <a:r>
              <a:rPr lang="en-US" dirty="0" err="1"/>
              <a:t>mirip</a:t>
            </a:r>
            <a:r>
              <a:rPr lang="en-US" dirty="0"/>
              <a:t>” </a:t>
            </a:r>
            <a:r>
              <a:rPr lang="en-US" dirty="0" err="1"/>
              <a:t>dengan</a:t>
            </a:r>
            <a:r>
              <a:rPr lang="en-US" dirty="0"/>
              <a:t> data </a:t>
            </a:r>
            <a:r>
              <a:rPr lang="en-US" dirty="0" err="1"/>
              <a:t>aslinya</a:t>
            </a:r>
            <a:r>
              <a:rPr lang="en-US" dirty="0"/>
              <a:t>. </a:t>
            </a:r>
            <a:r>
              <a:rPr lang="en-US" dirty="0" err="1"/>
              <a:t>Misalnya</a:t>
            </a:r>
            <a:r>
              <a:rPr lang="en-US" dirty="0"/>
              <a:t> pada data image, audio dan video.</a:t>
            </a:r>
          </a:p>
          <a:p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rasio</a:t>
            </a:r>
            <a:r>
              <a:rPr lang="en-US" dirty="0"/>
              <a:t> </a:t>
            </a:r>
            <a:r>
              <a:rPr lang="en-US" dirty="0" err="1"/>
              <a:t>kompresi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A2DE24-3CE1-435E-839B-694E10FB5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Neny Rosmawarni S.Kom M.Kom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28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1C441-2D94-4B08-875C-915F8FB6C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F388-A2F8-45D6-B1ED-99428D55D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err="1"/>
              <a:t>Performansi</a:t>
            </a:r>
            <a:r>
              <a:rPr lang="en-US" b="1" dirty="0"/>
              <a:t> </a:t>
            </a:r>
            <a:r>
              <a:rPr lang="en-US" b="1" dirty="0" err="1"/>
              <a:t>Kompresi</a:t>
            </a:r>
            <a:endParaRPr lang="en-US" b="1" dirty="0"/>
          </a:p>
          <a:p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yang </a:t>
            </a:r>
            <a:r>
              <a:rPr lang="en-US" dirty="0" err="1"/>
              <a:t>dipakai</a:t>
            </a:r>
            <a:endParaRPr lang="en-US" dirty="0"/>
          </a:p>
          <a:p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utuk</a:t>
            </a:r>
            <a:r>
              <a:rPr lang="en-US" dirty="0"/>
              <a:t> </a:t>
            </a:r>
            <a:r>
              <a:rPr lang="en-US" dirty="0" err="1"/>
              <a:t>mengimplementasikan</a:t>
            </a:r>
            <a:r>
              <a:rPr lang="en-US" dirty="0"/>
              <a:t> </a:t>
            </a:r>
            <a:r>
              <a:rPr lang="en-US" dirty="0" err="1"/>
              <a:t>algortima</a:t>
            </a:r>
            <a:r>
              <a:rPr lang="en-US" dirty="0"/>
              <a:t> </a:t>
            </a:r>
            <a:r>
              <a:rPr lang="en-US" dirty="0" err="1"/>
              <a:t>kompresi</a:t>
            </a:r>
            <a:r>
              <a:rPr lang="en-US" dirty="0"/>
              <a:t> yang </a:t>
            </a:r>
            <a:r>
              <a:rPr lang="en-US" dirty="0" err="1"/>
              <a:t>dipakai</a:t>
            </a:r>
            <a:endParaRPr lang="en-US" dirty="0"/>
          </a:p>
          <a:p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pada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US" dirty="0"/>
          </a:p>
          <a:p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kompresi</a:t>
            </a:r>
            <a:endParaRPr lang="en-US" dirty="0"/>
          </a:p>
          <a:p>
            <a:r>
              <a:rPr lang="en-US" dirty="0" err="1"/>
              <a:t>Seberapa</a:t>
            </a:r>
            <a:r>
              <a:rPr lang="en-US" dirty="0"/>
              <a:t> </a:t>
            </a:r>
            <a:r>
              <a:rPr lang="en-US" dirty="0" err="1"/>
              <a:t>dekat</a:t>
            </a:r>
            <a:r>
              <a:rPr lang="en-US" dirty="0"/>
              <a:t>/</a:t>
            </a:r>
            <a:r>
              <a:rPr lang="en-US" dirty="0" err="1"/>
              <a:t>mirip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rekonstruksi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data </a:t>
            </a:r>
            <a:r>
              <a:rPr lang="en-US" dirty="0" err="1"/>
              <a:t>asli</a:t>
            </a:r>
            <a:r>
              <a:rPr lang="en-US" dirty="0"/>
              <a:t> yang </a:t>
            </a:r>
            <a:r>
              <a:rPr lang="en-US" dirty="0" err="1"/>
              <a:t>dikompresi</a:t>
            </a:r>
            <a:r>
              <a:rPr lang="en-US" dirty="0"/>
              <a:t>.</a:t>
            </a:r>
          </a:p>
          <a:p>
            <a:r>
              <a:rPr lang="en-US" dirty="0" err="1"/>
              <a:t>Untuk</a:t>
            </a:r>
            <a:r>
              <a:rPr lang="en-US" dirty="0"/>
              <a:t> Lossless Compression, </a:t>
            </a:r>
            <a:r>
              <a:rPr lang="en-US" dirty="0" err="1"/>
              <a:t>biasanya</a:t>
            </a:r>
            <a:r>
              <a:rPr lang="en-US" dirty="0"/>
              <a:t> yang </a:t>
            </a:r>
            <a:r>
              <a:rPr lang="en-US" dirty="0" err="1"/>
              <a:t>dijadikan</a:t>
            </a:r>
            <a:r>
              <a:rPr lang="en-US" dirty="0"/>
              <a:t> </a:t>
            </a:r>
            <a:r>
              <a:rPr lang="en-US" dirty="0" err="1"/>
              <a:t>acuan</a:t>
            </a:r>
            <a:r>
              <a:rPr lang="en-US" dirty="0"/>
              <a:t> </a:t>
            </a:r>
            <a:r>
              <a:rPr lang="en-US" dirty="0" err="1"/>
              <a:t>performansi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kompresi</a:t>
            </a:r>
            <a:endParaRPr lang="en-US" dirty="0"/>
          </a:p>
          <a:p>
            <a:r>
              <a:rPr lang="en-US" dirty="0" err="1"/>
              <a:t>Untuk</a:t>
            </a:r>
            <a:r>
              <a:rPr lang="en-US" dirty="0"/>
              <a:t> Lossy Compression, parameter </a:t>
            </a:r>
            <a:r>
              <a:rPr lang="en-US" dirty="0" err="1"/>
              <a:t>performansi</a:t>
            </a:r>
            <a:r>
              <a:rPr lang="en-US" dirty="0"/>
              <a:t> yang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rasio</a:t>
            </a:r>
            <a:r>
              <a:rPr lang="en-US" dirty="0"/>
              <a:t> </a:t>
            </a:r>
            <a:r>
              <a:rPr lang="en-US" dirty="0" err="1"/>
              <a:t>kompresi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seberapa</a:t>
            </a:r>
            <a:r>
              <a:rPr lang="en-US" dirty="0"/>
              <a:t> </a:t>
            </a:r>
            <a:r>
              <a:rPr lang="en-US" dirty="0" err="1"/>
              <a:t>mirip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rekonstruksi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data </a:t>
            </a:r>
            <a:r>
              <a:rPr lang="en-US" dirty="0" err="1"/>
              <a:t>asli</a:t>
            </a:r>
            <a:r>
              <a:rPr lang="en-US" dirty="0"/>
              <a:t> yang </a:t>
            </a:r>
            <a:r>
              <a:rPr lang="en-US" dirty="0" err="1"/>
              <a:t>dikompresi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62809-F855-438E-B249-C4E55D8CE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Neny Rosmawarni S.Kom M.Kom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00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33D0D-3A7A-4FC4-A020-A609C3C9E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83CB7-8A1C-46E9-A13F-AFFAF9831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/>
              <a:t>Rasio</a:t>
            </a:r>
            <a:r>
              <a:rPr lang="en-US" b="1" dirty="0"/>
              <a:t> </a:t>
            </a:r>
            <a:r>
              <a:rPr lang="en-US" b="1" dirty="0" err="1"/>
              <a:t>Kompresi</a:t>
            </a:r>
            <a:endParaRPr lang="en-US" b="1" dirty="0"/>
          </a:p>
          <a:p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data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dikompresi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data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dikompresi</a:t>
            </a:r>
            <a:r>
              <a:rPr lang="en-US" dirty="0"/>
              <a:t>.</a:t>
            </a:r>
          </a:p>
          <a:p>
            <a:r>
              <a:rPr lang="en-US" dirty="0" err="1"/>
              <a:t>Contoh</a:t>
            </a:r>
            <a:r>
              <a:rPr lang="en-US" dirty="0"/>
              <a:t>:</a:t>
            </a:r>
          </a:p>
          <a:p>
            <a:r>
              <a:rPr lang="en-US" dirty="0" err="1"/>
              <a:t>sebuah</a:t>
            </a:r>
            <a:r>
              <a:rPr lang="en-US" dirty="0"/>
              <a:t> image </a:t>
            </a:r>
            <a:r>
              <a:rPr lang="en-US" dirty="0" err="1"/>
              <a:t>beresolusi</a:t>
            </a:r>
            <a:r>
              <a:rPr lang="en-US" dirty="0"/>
              <a:t> 256×256 pixel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1 byte,</a:t>
            </a:r>
          </a:p>
          <a:p>
            <a:r>
              <a:rPr lang="en-US" dirty="0" err="1"/>
              <a:t>jumlah</a:t>
            </a:r>
            <a:r>
              <a:rPr lang="en-US" dirty="0"/>
              <a:t> data yang </a:t>
            </a:r>
            <a:r>
              <a:rPr lang="en-US" dirty="0" err="1"/>
              <a:t>tersimpan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dikompresi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65.536 Bytes.</a:t>
            </a:r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dikompresi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data </a:t>
            </a:r>
            <a:r>
              <a:rPr lang="en-US" dirty="0" err="1"/>
              <a:t>menjadi</a:t>
            </a:r>
            <a:r>
              <a:rPr lang="en-US" dirty="0"/>
              <a:t> 16.384 Bytes,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rasio</a:t>
            </a:r>
            <a:r>
              <a:rPr lang="en-US" dirty="0"/>
              <a:t> </a:t>
            </a:r>
            <a:r>
              <a:rPr lang="en-US" dirty="0" err="1"/>
              <a:t>kompresinya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4:1.</a:t>
            </a:r>
          </a:p>
          <a:p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prosentase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data yang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direduksi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kompresi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data </a:t>
            </a:r>
            <a:r>
              <a:rPr lang="en-US" dirty="0" err="1"/>
              <a:t>awalnya</a:t>
            </a:r>
            <a:r>
              <a:rPr lang="en-US" dirty="0"/>
              <a:t>.</a:t>
            </a:r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rasio</a:t>
            </a:r>
            <a:r>
              <a:rPr lang="en-US" dirty="0"/>
              <a:t> </a:t>
            </a:r>
            <a:r>
              <a:rPr lang="en-US" dirty="0" err="1"/>
              <a:t>kompresinya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75%.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826366-21C6-4E7A-8F03-70D8C595B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Neny Rosmawarni S.Kom M.Kom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93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1A3E5-E352-4D86-8207-89189B01D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862E0-8A02-44AC-92A7-2C1D84D93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Distorsi</a:t>
            </a:r>
            <a:endParaRPr lang="en-US" b="1" dirty="0"/>
          </a:p>
          <a:p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data original </a:t>
            </a:r>
            <a:r>
              <a:rPr lang="en-US" dirty="0" err="1"/>
              <a:t>dengan</a:t>
            </a:r>
            <a:r>
              <a:rPr lang="en-US" dirty="0"/>
              <a:t> data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rekonstruksi</a:t>
            </a:r>
            <a:endParaRPr lang="en-US" dirty="0"/>
          </a:p>
          <a:p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distorsi</a:t>
            </a:r>
            <a:r>
              <a:rPr lang="en-US" dirty="0"/>
              <a:t>, </a:t>
            </a:r>
            <a:r>
              <a:rPr lang="en-US" dirty="0" err="1"/>
              <a:t>rasio</a:t>
            </a:r>
            <a:r>
              <a:rPr lang="en-US" dirty="0"/>
              <a:t> </a:t>
            </a:r>
            <a:r>
              <a:rPr lang="en-US" dirty="0" err="1"/>
              <a:t>kompresi</a:t>
            </a:r>
            <a:r>
              <a:rPr lang="en-US" dirty="0"/>
              <a:t> yang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besar</a:t>
            </a:r>
            <a:endParaRPr lang="en-US" dirty="0"/>
          </a:p>
          <a:p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distorsi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penerima</a:t>
            </a:r>
            <a:r>
              <a:rPr lang="en-US" dirty="0"/>
              <a:t> data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merasa</a:t>
            </a:r>
            <a:r>
              <a:rPr lang="en-US" dirty="0"/>
              <a:t> “</a:t>
            </a:r>
            <a:r>
              <a:rPr lang="en-US" dirty="0" err="1"/>
              <a:t>terganggu</a:t>
            </a:r>
            <a:r>
              <a:rPr lang="en-US" dirty="0"/>
              <a:t>” </a:t>
            </a:r>
            <a:r>
              <a:rPr lang="en-US" dirty="0" err="1"/>
              <a:t>dengan</a:t>
            </a:r>
            <a:r>
              <a:rPr lang="en-US" dirty="0"/>
              <a:t> data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rekonstruksi</a:t>
            </a:r>
            <a:endParaRPr lang="en-US" dirty="0"/>
          </a:p>
          <a:p>
            <a:r>
              <a:rPr lang="en-US" dirty="0"/>
              <a:t>Pada </a:t>
            </a:r>
            <a:r>
              <a:rPr lang="en-US" dirty="0" err="1"/>
              <a:t>akhirnya</a:t>
            </a:r>
            <a:r>
              <a:rPr lang="en-US" dirty="0"/>
              <a:t> yang </a:t>
            </a:r>
            <a:r>
              <a:rPr lang="en-US" dirty="0" err="1"/>
              <a:t>menilai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kompresi</a:t>
            </a:r>
            <a:r>
              <a:rPr lang="en-US" dirty="0"/>
              <a:t> Lossy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manusia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30207C-6DC7-4896-ACDF-04921436A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Neny Rosmawarni S.Kom M.Kom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69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24AB1-4AAA-4A68-AB4E-BF8D743D8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r>
              <a:rPr lang="en-US" dirty="0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E164B-5BB3-45A2-9D1D-048B6B68F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Berikan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data compression!</a:t>
            </a:r>
          </a:p>
          <a:p>
            <a:r>
              <a:rPr lang="en-US" dirty="0" err="1"/>
              <a:t>Kerjakan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word</a:t>
            </a:r>
          </a:p>
          <a:p>
            <a:r>
              <a:rPr lang="en-US" dirty="0" err="1"/>
              <a:t>Spasi</a:t>
            </a:r>
            <a:r>
              <a:rPr lang="en-US" dirty="0"/>
              <a:t> 1,5</a:t>
            </a:r>
          </a:p>
          <a:p>
            <a:r>
              <a:rPr lang="en-US" dirty="0"/>
              <a:t>Font size 12</a:t>
            </a:r>
          </a:p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fon</a:t>
            </a:r>
            <a:r>
              <a:rPr lang="en-US" dirty="0"/>
              <a:t> </a:t>
            </a:r>
            <a:r>
              <a:rPr lang="en-US" dirty="0" err="1"/>
              <a:t>calibri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27E55-6C8B-4375-BA7E-FAD054CFC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Neny Rosmawarni S.Kom M.Kom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40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3B2BF-5242-443B-92ED-A7BE88C2D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F4641-D226-4543-83D8-217C753A7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Pengkodean</a:t>
            </a:r>
            <a:r>
              <a:rPr lang="en-US" b="1" dirty="0"/>
              <a:t> (Coding)</a:t>
            </a:r>
          </a:p>
          <a:p>
            <a:pPr lvl="1"/>
            <a:r>
              <a:rPr lang="en-US" dirty="0" err="1"/>
              <a:t>Merepresentasikan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data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yang </a:t>
            </a:r>
            <a:r>
              <a:rPr lang="en-US" dirty="0" err="1"/>
              <a:t>sedemikian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US" dirty="0"/>
          </a:p>
          <a:p>
            <a:pPr lvl="1"/>
            <a:r>
              <a:rPr lang="en-US" dirty="0"/>
              <a:t>Di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pengkodean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Error detecting dan error correcting pada </a:t>
            </a:r>
            <a:r>
              <a:rPr lang="en-US" dirty="0" err="1"/>
              <a:t>transmisi</a:t>
            </a:r>
            <a:r>
              <a:rPr lang="en-US" dirty="0"/>
              <a:t> data</a:t>
            </a:r>
          </a:p>
          <a:p>
            <a:pPr lvl="2"/>
            <a:r>
              <a:rPr lang="en-US" dirty="0" err="1"/>
              <a:t>Mengamankan</a:t>
            </a:r>
            <a:r>
              <a:rPr lang="en-US" dirty="0"/>
              <a:t> data (</a:t>
            </a:r>
            <a:r>
              <a:rPr lang="en-US" dirty="0" err="1"/>
              <a:t>enkripsi</a:t>
            </a:r>
            <a:r>
              <a:rPr lang="en-US" dirty="0"/>
              <a:t> data)</a:t>
            </a:r>
          </a:p>
          <a:p>
            <a:pPr lvl="2"/>
            <a:r>
              <a:rPr lang="en-US" dirty="0" err="1"/>
              <a:t>Kompresi</a:t>
            </a:r>
            <a:r>
              <a:rPr lang="en-US" dirty="0"/>
              <a:t> data</a:t>
            </a:r>
          </a:p>
          <a:p>
            <a:pPr lvl="1"/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proses </a:t>
            </a:r>
            <a:r>
              <a:rPr lang="en-US" dirty="0" err="1"/>
              <a:t>dasar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Encoding</a:t>
            </a:r>
          </a:p>
          <a:p>
            <a:pPr lvl="2"/>
            <a:r>
              <a:rPr lang="en-US" dirty="0"/>
              <a:t>Decoding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C21AA7-0EB9-47C6-A1D6-28BB38A43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Neny Rosmawarni S.Kom M.Kom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39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4C567-5352-4616-B16D-CA7000AD1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Penutup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8FAC24-CF3F-43A2-B31E-1344816DF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249" y="1905793"/>
            <a:ext cx="7391843" cy="464630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16583-55CF-427A-BF03-BF9547E34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Neny Rosmawarni S.Kom M.Kom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88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7385A-27C1-4942-8A3E-0C06463F6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C6BFC-A8FD-4331-9161-A69AAD532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pengkodean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1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,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multifungsi</a:t>
            </a:r>
            <a:endParaRPr lang="en-US" dirty="0"/>
          </a:p>
          <a:p>
            <a:r>
              <a:rPr lang="en-US" b="1" dirty="0" err="1"/>
              <a:t>Kompresi</a:t>
            </a:r>
            <a:endParaRPr lang="en-US" b="1" dirty="0"/>
          </a:p>
          <a:p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revolusi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berkomunikasi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kurun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20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terakhir</a:t>
            </a:r>
            <a:endParaRPr lang="en-US" dirty="0"/>
          </a:p>
          <a:p>
            <a:r>
              <a:rPr lang="en-US" dirty="0" err="1"/>
              <a:t>Perkembangan</a:t>
            </a:r>
            <a:r>
              <a:rPr lang="en-US" dirty="0"/>
              <a:t> internet, </a:t>
            </a:r>
            <a:r>
              <a:rPr lang="en-US" dirty="0" err="1"/>
              <a:t>komunikasi</a:t>
            </a:r>
            <a:r>
              <a:rPr lang="en-US" dirty="0"/>
              <a:t> mobile yang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, dan </a:t>
            </a:r>
            <a:r>
              <a:rPr lang="en-US" dirty="0" err="1"/>
              <a:t>komunikasi</a:t>
            </a:r>
            <a:r>
              <a:rPr lang="en-US" dirty="0"/>
              <a:t> video</a:t>
            </a:r>
          </a:p>
          <a:p>
            <a:r>
              <a:rPr lang="en-US" dirty="0"/>
              <a:t>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pemicu</a:t>
            </a:r>
            <a:r>
              <a:rPr lang="en-US" dirty="0"/>
              <a:t> </a:t>
            </a:r>
            <a:r>
              <a:rPr lang="en-US" dirty="0" err="1"/>
              <a:t>revolusi</a:t>
            </a:r>
            <a:r>
              <a:rPr lang="en-US" dirty="0"/>
              <a:t> multimedia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kompresi</a:t>
            </a:r>
            <a:r>
              <a:rPr lang="en-US" dirty="0"/>
              <a:t> data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27A715-D06F-4405-A327-2B6F70A46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Neny Rosmawarni S.Kom M.Kom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98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FBC6A-8379-4A0C-A483-CCCB736E0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1E796-4084-4E92-BC72-728532357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Pengaruh</a:t>
            </a:r>
            <a:r>
              <a:rPr lang="en-US" b="1" dirty="0"/>
              <a:t> </a:t>
            </a:r>
            <a:r>
              <a:rPr lang="en-US" b="1" dirty="0" err="1"/>
              <a:t>Kompresi</a:t>
            </a:r>
            <a:r>
              <a:rPr lang="en-US" b="1" dirty="0"/>
              <a:t> Data</a:t>
            </a:r>
          </a:p>
          <a:p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, audio, dan video pada website</a:t>
            </a:r>
          </a:p>
          <a:p>
            <a:r>
              <a:rPr lang="en-US" dirty="0" err="1"/>
              <a:t>Berkembangnya</a:t>
            </a:r>
            <a:r>
              <a:rPr lang="en-US" dirty="0"/>
              <a:t> TV digital</a:t>
            </a:r>
          </a:p>
          <a:p>
            <a:r>
              <a:rPr lang="en-US" dirty="0" err="1"/>
              <a:t>Awalnya</a:t>
            </a:r>
            <a:r>
              <a:rPr lang="en-US" dirty="0"/>
              <a:t> </a:t>
            </a:r>
            <a:r>
              <a:rPr lang="en-US" dirty="0" err="1"/>
              <a:t>kompresi</a:t>
            </a:r>
            <a:r>
              <a:rPr lang="en-US" dirty="0"/>
              <a:t> data </a:t>
            </a:r>
            <a:r>
              <a:rPr lang="en-US" dirty="0" err="1"/>
              <a:t>hanya</a:t>
            </a:r>
            <a:r>
              <a:rPr lang="en-US" dirty="0"/>
              <a:t> domain </a:t>
            </a:r>
            <a:r>
              <a:rPr lang="en-US" dirty="0" err="1"/>
              <a:t>sekelompok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engineer dan scientist,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ubiquitous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AE3DA-3391-4509-BE7D-04B8F58E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Neny Rosmawarni S.Kom M.Kom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8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8F9E7-7F0F-4EAC-855F-D7BE8120E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6B22C-9C21-4FE4-A522-143F2E133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Apa</a:t>
            </a:r>
            <a:r>
              <a:rPr lang="en-US" b="1" dirty="0"/>
              <a:t> </a:t>
            </a:r>
            <a:r>
              <a:rPr lang="en-US" b="1" dirty="0" err="1"/>
              <a:t>itu</a:t>
            </a:r>
            <a:r>
              <a:rPr lang="en-US" b="1" dirty="0"/>
              <a:t> data compression?</a:t>
            </a:r>
          </a:p>
          <a:p>
            <a:r>
              <a:rPr lang="en-US" dirty="0"/>
              <a:t>Data compression is  the art of science of representing information in a compact form.</a:t>
            </a:r>
          </a:p>
          <a:p>
            <a:r>
              <a:rPr lang="en-US" dirty="0" err="1"/>
              <a:t>Kompresi</a:t>
            </a:r>
            <a:r>
              <a:rPr lang="en-US" dirty="0"/>
              <a:t> data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merepresentasikan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kompak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84796-FC35-4092-ACE8-E6F8AF912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Neny Rosmawarni S.Kom M.Kom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91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54652-D727-4129-BE10-B79307A71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A1E55-8A4D-421F-B22E-F5BDFE188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Apa</a:t>
            </a:r>
            <a:r>
              <a:rPr lang="en-US" b="1" dirty="0"/>
              <a:t> </a:t>
            </a:r>
            <a:r>
              <a:rPr lang="en-US" b="1" dirty="0" err="1"/>
              <a:t>itu</a:t>
            </a:r>
            <a:r>
              <a:rPr lang="en-US" b="1" dirty="0"/>
              <a:t> data compression?</a:t>
            </a:r>
          </a:p>
          <a:p>
            <a:r>
              <a:rPr lang="en-US" dirty="0"/>
              <a:t>Data compression is  the art of science of representing information in a compact form.</a:t>
            </a:r>
          </a:p>
          <a:p>
            <a:r>
              <a:rPr lang="en-US" dirty="0" err="1"/>
              <a:t>Kompresi</a:t>
            </a:r>
            <a:r>
              <a:rPr lang="en-US" dirty="0"/>
              <a:t> data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merepresentasikan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kompak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B8547-6264-4318-9F71-903680D32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Neny Rosmawarni S.Kom M.Kom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22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22A97-7559-418D-A604-7F2E6CF34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41FDF-8AA4-4A3F-A38E-0F4643809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Mengapa</a:t>
            </a:r>
            <a:r>
              <a:rPr lang="en-US" b="1" dirty="0"/>
              <a:t> </a:t>
            </a:r>
            <a:r>
              <a:rPr lang="en-US" b="1" dirty="0" err="1"/>
              <a:t>kompresi</a:t>
            </a:r>
            <a:r>
              <a:rPr lang="en-US" b="1" dirty="0"/>
              <a:t> </a:t>
            </a:r>
            <a:r>
              <a:rPr lang="en-US" b="1" dirty="0" err="1"/>
              <a:t>penting</a:t>
            </a:r>
            <a:r>
              <a:rPr lang="en-US" b="1" dirty="0"/>
              <a:t>?</a:t>
            </a:r>
          </a:p>
          <a:p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pakai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pun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hasilkan</a:t>
            </a:r>
            <a:r>
              <a:rPr lang="en-US" dirty="0"/>
              <a:t> </a:t>
            </a:r>
            <a:r>
              <a:rPr lang="en-US" dirty="0" err="1"/>
              <a:t>kini</a:t>
            </a:r>
            <a:r>
              <a:rPr lang="en-US" dirty="0"/>
              <a:t> </a:t>
            </a:r>
            <a:r>
              <a:rPr lang="en-US" dirty="0" err="1"/>
              <a:t>direpresentasikan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digital dan </a:t>
            </a:r>
            <a:r>
              <a:rPr lang="en-US" dirty="0" err="1"/>
              <a:t>jumlahnya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.</a:t>
            </a:r>
          </a:p>
          <a:p>
            <a:r>
              <a:rPr lang="en-US" dirty="0" err="1"/>
              <a:t>Jumlah</a:t>
            </a:r>
            <a:r>
              <a:rPr lang="en-US" dirty="0"/>
              <a:t> byte pada data multimedia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dikompresi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A5024F-2D07-42F8-8999-4BFAF2A5F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Neny Rosmawarni S.Kom M.Kom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64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117F1-B8FA-4A61-8F3A-DBE2BBC78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AC74E-D3BC-459B-9CA5-51B296C88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Representasi</a:t>
            </a:r>
            <a:r>
              <a:rPr lang="en-US" b="1" dirty="0"/>
              <a:t> Image</a:t>
            </a:r>
          </a:p>
          <a:p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terkecil</a:t>
            </a:r>
            <a:r>
              <a:rPr lang="en-US" dirty="0"/>
              <a:t> image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piksel</a:t>
            </a:r>
            <a:endParaRPr lang="en-US" dirty="0"/>
          </a:p>
          <a:p>
            <a:r>
              <a:rPr lang="en-US" dirty="0"/>
              <a:t>Total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piksel</a:t>
            </a:r>
            <a:r>
              <a:rPr lang="en-US" dirty="0"/>
              <a:t> pada image </a:t>
            </a:r>
            <a:r>
              <a:rPr lang="en-US" dirty="0" err="1"/>
              <a:t>adalah</a:t>
            </a:r>
            <a:r>
              <a:rPr lang="en-US" dirty="0"/>
              <a:t> (</a:t>
            </a:r>
            <a:r>
              <a:rPr lang="en-US" dirty="0" err="1"/>
              <a:t>banyaknya</a:t>
            </a:r>
            <a:r>
              <a:rPr lang="en-US" dirty="0"/>
              <a:t> </a:t>
            </a:r>
            <a:r>
              <a:rPr lang="en-US" dirty="0" err="1"/>
              <a:t>piksel</a:t>
            </a:r>
            <a:r>
              <a:rPr lang="en-US" dirty="0"/>
              <a:t> </a:t>
            </a:r>
            <a:r>
              <a:rPr lang="en-US" dirty="0" err="1"/>
              <a:t>horisontal</a:t>
            </a:r>
            <a:r>
              <a:rPr lang="en-US" dirty="0"/>
              <a:t>) x (</a:t>
            </a:r>
            <a:r>
              <a:rPr lang="en-US" dirty="0" err="1"/>
              <a:t>banyaknya</a:t>
            </a:r>
            <a:r>
              <a:rPr lang="en-US" dirty="0"/>
              <a:t> </a:t>
            </a:r>
            <a:r>
              <a:rPr lang="en-US" dirty="0" err="1"/>
              <a:t>piksel</a:t>
            </a:r>
            <a:r>
              <a:rPr lang="en-US" dirty="0"/>
              <a:t> </a:t>
            </a:r>
            <a:r>
              <a:rPr lang="en-US" dirty="0" err="1"/>
              <a:t>vertikal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95E8D3-02B6-4409-9600-674100CF2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Neny Rosmawarni S.Kom M.Kom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58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2315</TotalTime>
  <Words>1062</Words>
  <Application>Microsoft Office PowerPoint</Application>
  <PresentationFormat>Widescreen</PresentationFormat>
  <Paragraphs>147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Georgia</vt:lpstr>
      <vt:lpstr>Office Theme</vt:lpstr>
      <vt:lpstr>Data Compression Pertemuan 1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Tugas 1</vt:lpstr>
      <vt:lpstr>Penutup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Compression Pertemuan 1</dc:title>
  <dc:creator>User</dc:creator>
  <cp:lastModifiedBy>User</cp:lastModifiedBy>
  <cp:revision>5</cp:revision>
  <dcterms:created xsi:type="dcterms:W3CDTF">2020-10-06T16:29:20Z</dcterms:created>
  <dcterms:modified xsi:type="dcterms:W3CDTF">2020-10-08T07:04:41Z</dcterms:modified>
</cp:coreProperties>
</file>