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6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89" r:id="rId50"/>
    <p:sldId id="261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AE44D-FADE-44AB-9591-7FF7EBE46764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BF8F-F6DB-4997-A44C-4EC50C340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35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54471-87DD-4E3D-9301-7EC01699F07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476250"/>
            <a:ext cx="11137900" cy="7191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27051" y="1484314"/>
            <a:ext cx="11137900" cy="4968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A4969C3-01FD-4708-8062-005FEDF7F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3610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Color reduction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676400"/>
            <a:ext cx="8305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/>
              <a:t>Mengurangi kedalaman warna (colour depth reduction)</a:t>
            </a:r>
          </a:p>
          <a:p>
            <a:r>
              <a:rPr lang="id-ID"/>
              <a:t> Biasanya digunakan pada citra berwarna  </a:t>
            </a:r>
          </a:p>
          <a:p>
            <a:r>
              <a:rPr lang="id-ID"/>
              <a:t>Misalnya mereduksi citra dengan </a:t>
            </a:r>
            <a:r>
              <a:rPr lang="id-ID" i="1"/>
              <a:t>colour space 24-bit menjadi 16-bit atau 8-bit</a:t>
            </a:r>
          </a:p>
          <a:p>
            <a:r>
              <a:rPr lang="id-ID"/>
              <a:t> Menggunakan tabel warna  Tabel warna ditentukan berdasarkan tabel </a:t>
            </a:r>
            <a:r>
              <a:rPr lang="sv-SE"/>
              <a:t>warna yang sudah disepakati (</a:t>
            </a:r>
            <a:r>
              <a:rPr lang="sv-SE" i="1"/>
              <a:t>standard</a:t>
            </a:r>
            <a:r>
              <a:rPr lang="id-ID" i="1"/>
              <a:t> </a:t>
            </a:r>
            <a:r>
              <a:rPr lang="fr-FR" i="1"/>
              <a:t>colour palette, web colour palette, dsb)</a:t>
            </a:r>
            <a:r>
              <a:rPr lang="id-ID" i="1"/>
              <a:t> </a:t>
            </a:r>
            <a:r>
              <a:rPr lang="id-ID"/>
              <a:t>atau menggunakan segmentasi citra Computer Vision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Color reduction</a:t>
            </a:r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0284" t="28408" r="5556" b="11111"/>
          <a:stretch>
            <a:fillRect/>
          </a:stretch>
        </p:blipFill>
        <p:spPr bwMode="auto">
          <a:xfrm>
            <a:off x="2743200" y="16764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Contoh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0563" t="28214" r="8685" b="13538"/>
          <a:stretch>
            <a:fillRect/>
          </a:stretch>
        </p:blipFill>
        <p:spPr bwMode="auto">
          <a:xfrm>
            <a:off x="2743200" y="1676400"/>
            <a:ext cx="6553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Chroma subsampling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/>
              <a:t>Metode subsampling tidak menyimpan </a:t>
            </a:r>
            <a:r>
              <a:rPr lang="fi-FI"/>
              <a:t>semua piksel, tetapi hanya sebagian saja,</a:t>
            </a:r>
            <a:r>
              <a:rPr lang="id-ID"/>
              <a:t> misalnya 10 persen dari citra, disebut subsample</a:t>
            </a:r>
          </a:p>
          <a:p>
            <a:r>
              <a:rPr lang="id-ID"/>
              <a:t> Sub-sample tersebut pada saat dekompresi digunakan untuk merekonstruksi sekelompok piksel dengan </a:t>
            </a:r>
            <a:r>
              <a:rPr lang="sv-SE"/>
              <a:t>jumlah dan warna sama dengan subsamplenya.</a:t>
            </a:r>
          </a:p>
          <a:p>
            <a:r>
              <a:rPr lang="id-ID"/>
              <a:t> Hanya cocok diterapkan pada gambar dengan pola, karena memiliki tingkat </a:t>
            </a:r>
            <a:r>
              <a:rPr lang="id-ID" i="1"/>
              <a:t>loss </a:t>
            </a:r>
            <a:r>
              <a:rPr lang="id-ID"/>
              <a:t>yang tinggi.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Citra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zh-CN">
                <a:ea typeface="宋体" pitchFamily="2" charset="-122"/>
              </a:rPr>
              <a:t>Transform coding: menggunakan Fourier Transform seperti DCT.</a:t>
            </a:r>
          </a:p>
          <a:p>
            <a:pPr lvl="1">
              <a:lnSpc>
                <a:spcPct val="90000"/>
              </a:lnSpc>
            </a:pPr>
            <a:r>
              <a:rPr lang="nb-NO" altLang="zh-CN">
                <a:ea typeface="宋体" pitchFamily="2" charset="-122"/>
              </a:rPr>
              <a:t>Fractal Compression: adalah suatu metode lossy untuk mengkompresi citra dengan menggunakan kurva fractal. Sangat cocok untuk citra natural seperti pepohonan, pakis, pegunungan, dan awan.</a:t>
            </a:r>
          </a:p>
          <a:p>
            <a:pPr lvl="1">
              <a:lnSpc>
                <a:spcPct val="90000"/>
              </a:lnSpc>
            </a:pPr>
            <a:r>
              <a:rPr lang="nb-NO" altLang="zh-CN">
                <a:ea typeface="宋体" pitchFamily="2" charset="-122"/>
              </a:rPr>
              <a:t>Fractal Compression bersandar pada fakta bahwa dalam sebuah image, terdapat bagian-bagian image yang menyerupai bagian bagian image yang lain.</a:t>
            </a:r>
          </a:p>
          <a:p>
            <a:pPr lvl="1">
              <a:lnSpc>
                <a:spcPct val="90000"/>
              </a:lnSpc>
            </a:pPr>
            <a:r>
              <a:rPr lang="nb-NO" altLang="zh-CN">
                <a:ea typeface="宋体" pitchFamily="2" charset="-122"/>
              </a:rPr>
              <a:t>Proses kompresi Fractal lebih lambat daripada JPEG sedangkan proses dekompresinya sama.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Citra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 b="1">
                <a:ea typeface="宋体" pitchFamily="2" charset="-122"/>
              </a:rPr>
              <a:t>Loseless Compression</a:t>
            </a:r>
            <a:r>
              <a:rPr lang="de-DE" altLang="zh-CN">
                <a:ea typeface="宋体" pitchFamily="2" charset="-122"/>
              </a:rPr>
              <a:t>: </a:t>
            </a:r>
          </a:p>
          <a:p>
            <a:pPr lvl="1"/>
            <a:r>
              <a:rPr lang="de-DE" altLang="zh-CN" sz="2600">
                <a:ea typeface="宋体" pitchFamily="2" charset="-122"/>
              </a:rPr>
              <a:t>Teknik kompresi citra dimana tidak ada satupun informasi citra yang dihilangkan.</a:t>
            </a:r>
            <a:endParaRPr lang="it-IT" altLang="zh-CN" sz="2600">
              <a:ea typeface="宋体" pitchFamily="2" charset="-122"/>
            </a:endParaRPr>
          </a:p>
          <a:p>
            <a:pPr lvl="1"/>
            <a:r>
              <a:rPr lang="it-IT" altLang="zh-CN" sz="2600">
                <a:ea typeface="宋体" pitchFamily="2" charset="-122"/>
              </a:rPr>
              <a:t>Biasa digunakan pada citra medis.</a:t>
            </a:r>
            <a:endParaRPr lang="en-US" altLang="zh-CN" sz="2600">
              <a:ea typeface="宋体" pitchFamily="2" charset="-122"/>
            </a:endParaRPr>
          </a:p>
          <a:p>
            <a:pPr lvl="1"/>
            <a:r>
              <a:rPr lang="en-US" altLang="zh-CN" sz="2600">
                <a:ea typeface="宋体" pitchFamily="2" charset="-122"/>
              </a:rPr>
              <a:t>Metode loseless: </a:t>
            </a:r>
            <a:r>
              <a:rPr lang="id-ID" altLang="zh-CN" sz="2600">
                <a:ea typeface="宋体" pitchFamily="2" charset="-122"/>
              </a:rPr>
              <a:t>Shannon-Fano, </a:t>
            </a:r>
            <a:r>
              <a:rPr lang="en-US" altLang="zh-CN" sz="2600">
                <a:ea typeface="宋体" pitchFamily="2" charset="-122"/>
              </a:rPr>
              <a:t>Run Length Encoding, Entropy Encoding (Huffman, Aritmatik), dan Adaptive Dictionary Based (LZW)</a:t>
            </a:r>
            <a:endParaRPr lang="en-US"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2743200"/>
            <a:ext cx="8382000" cy="2895600"/>
          </a:xfrm>
        </p:spPr>
        <p:txBody>
          <a:bodyPr>
            <a:normAutofit/>
          </a:bodyPr>
          <a:lstStyle/>
          <a:p>
            <a:r>
              <a:rPr lang="id-ID"/>
              <a:t>Metode pengkodean yg banyak diterapkan untuk aplikasi kompresi citra, metode ini membentuk pohon atas dasar probabilitas setiap simbol. Dikembangkan oleh Claude Shannon dari Bell Labs dan RM Fano dari MIT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Metode Shannon-Fano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1"/>
            <a:ext cx="8458200" cy="1066800"/>
          </a:xfrm>
        </p:spPr>
        <p:txBody>
          <a:bodyPr>
            <a:normAutofit fontScale="700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1. Frekuensi kemunculan :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962400"/>
          <a:ext cx="4572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Simbol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frekuensi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A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15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B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7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C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D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5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1"/>
            <a:ext cx="8458200" cy="1066800"/>
          </a:xfrm>
        </p:spPr>
        <p:txBody>
          <a:bodyPr>
            <a:normAutofit fontScale="700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2. Pembagian didasari pada total frekuensi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962400"/>
          <a:ext cx="533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Simbol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frekuensi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A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B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7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C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D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057400" y="4953000"/>
            <a:ext cx="6477000" cy="158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0" y="4419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22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0" y="533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17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610600" y="4800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pembagian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1"/>
            <a:ext cx="8458200" cy="1066800"/>
          </a:xfrm>
        </p:spPr>
        <p:txBody>
          <a:bodyPr>
            <a:normAutofit fontScale="625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3. Proses pembagian kemudian direkursif terhadap bagian atas dan bagian bawah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962400"/>
          <a:ext cx="533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Simbol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frekuensi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A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B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7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C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D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29600" y="4343401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/>
              <a:t>Pembagian kedua</a:t>
            </a:r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8229600" y="4800601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/>
              <a:t>Pembagian pertama</a:t>
            </a:r>
            <a:endParaRPr lang="en-US" sz="1200"/>
          </a:p>
        </p:txBody>
      </p:sp>
      <p:sp>
        <p:nvSpPr>
          <p:cNvPr id="12" name="TextBox 11"/>
          <p:cNvSpPr txBox="1"/>
          <p:nvPr/>
        </p:nvSpPr>
        <p:spPr>
          <a:xfrm>
            <a:off x="8229600" y="5133202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/>
              <a:t>Pembagian ketiga</a:t>
            </a:r>
            <a:endParaRPr lang="en-US" sz="1200"/>
          </a:p>
        </p:txBody>
      </p:sp>
      <p:sp>
        <p:nvSpPr>
          <p:cNvPr id="13" name="TextBox 12"/>
          <p:cNvSpPr txBox="1"/>
          <p:nvPr/>
        </p:nvSpPr>
        <p:spPr>
          <a:xfrm>
            <a:off x="8153400" y="5638801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/>
              <a:t>Pembagian keempat</a:t>
            </a:r>
            <a:endParaRPr lang="en-US" sz="1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4572000"/>
            <a:ext cx="56388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951412"/>
            <a:ext cx="56388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90800" y="5240216"/>
            <a:ext cx="56388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90800" y="5619628"/>
            <a:ext cx="5638800" cy="1588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569F-7146-4E3A-9458-0F0F5D13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9365-23E7-46A1-B021-2D5036AF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	</a:t>
            </a:r>
            <a:r>
              <a:rPr lang="en-US" dirty="0" err="1"/>
              <a:t>Pengantar</a:t>
            </a:r>
            <a:r>
              <a:rPr lang="en-US" dirty="0"/>
              <a:t> Kompresi</a:t>
            </a:r>
          </a:p>
          <a:p>
            <a:pPr lvl="1"/>
            <a:r>
              <a:rPr lang="en-US" dirty="0" err="1"/>
              <a:t>Pengantar</a:t>
            </a:r>
            <a:r>
              <a:rPr lang="en-US" dirty="0"/>
              <a:t> data multimedia dan </a:t>
            </a:r>
            <a:r>
              <a:rPr lang="en-US" dirty="0" err="1"/>
              <a:t>kompresi</a:t>
            </a:r>
            <a:endParaRPr lang="en-US" dirty="0"/>
          </a:p>
          <a:p>
            <a:pPr lvl="1"/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kompresi</a:t>
            </a:r>
            <a:endParaRPr lang="en-US" dirty="0"/>
          </a:p>
          <a:p>
            <a:pPr lvl="1"/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kompresi</a:t>
            </a:r>
            <a:endParaRPr lang="en-US" dirty="0"/>
          </a:p>
          <a:p>
            <a:r>
              <a:rPr lang="en-US" dirty="0"/>
              <a:t>2.	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1"/>
            <a:r>
              <a:rPr lang="en-US" dirty="0" err="1"/>
              <a:t>Pengukuran</a:t>
            </a:r>
            <a:r>
              <a:rPr lang="en-US" dirty="0"/>
              <a:t> dan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1"/>
            <a:r>
              <a:rPr lang="en-US" dirty="0" err="1"/>
              <a:t>Entropi</a:t>
            </a:r>
            <a:r>
              <a:rPr lang="en-US" dirty="0"/>
              <a:t> dan Source Model</a:t>
            </a:r>
          </a:p>
          <a:p>
            <a:pPr lvl="1"/>
            <a:r>
              <a:rPr lang="en-US" dirty="0" err="1"/>
              <a:t>Entropi</a:t>
            </a:r>
            <a:r>
              <a:rPr lang="en-US" dirty="0"/>
              <a:t> dan </a:t>
            </a:r>
            <a:r>
              <a:rPr lang="en-US" dirty="0" err="1"/>
              <a:t>kompresi</a:t>
            </a:r>
            <a:endParaRPr lang="en-US" dirty="0"/>
          </a:p>
          <a:p>
            <a:r>
              <a:rPr lang="en-US" dirty="0"/>
              <a:t>3.	</a:t>
            </a:r>
            <a:r>
              <a:rPr lang="en-US" dirty="0" err="1"/>
              <a:t>Pengantar</a:t>
            </a:r>
            <a:r>
              <a:rPr lang="en-US" dirty="0"/>
              <a:t> Kompresi Lossless</a:t>
            </a:r>
          </a:p>
          <a:p>
            <a:pPr lvl="1"/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kode</a:t>
            </a:r>
            <a:endParaRPr lang="en-US" dirty="0"/>
          </a:p>
          <a:p>
            <a:pPr lvl="1"/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ideal</a:t>
            </a:r>
          </a:p>
          <a:p>
            <a:pPr lvl="1"/>
            <a:r>
              <a:rPr lang="en-US" dirty="0"/>
              <a:t>Unique </a:t>
            </a:r>
            <a:r>
              <a:rPr lang="en-US" dirty="0" err="1"/>
              <a:t>decodability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Prefix-free code</a:t>
            </a:r>
          </a:p>
          <a:p>
            <a:pPr lvl="1"/>
            <a:r>
              <a:rPr lang="en-US" dirty="0" err="1"/>
              <a:t>Ketidaksamaan</a:t>
            </a:r>
            <a:r>
              <a:rPr lang="en-US" dirty="0"/>
              <a:t> Kraft-McMillan</a:t>
            </a:r>
          </a:p>
        </p:txBody>
      </p:sp>
    </p:spTree>
    <p:extLst>
      <p:ext uri="{BB962C8B-B14F-4D97-AF65-F5344CB8AC3E}">
        <p14:creationId xmlns:p14="http://schemas.microsoft.com/office/powerpoint/2010/main" val="1129921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1"/>
            <a:ext cx="8458200" cy="1066800"/>
          </a:xfrm>
        </p:spPr>
        <p:txBody>
          <a:bodyPr>
            <a:normAutofit fontScale="700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4. Membentuk tree shannon-fano dari pengkodean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514600" y="3914002"/>
            <a:ext cx="6096000" cy="1821597"/>
            <a:chOff x="990600" y="3914001"/>
            <a:chExt cx="6096000" cy="1821597"/>
          </a:xfrm>
        </p:grpSpPr>
        <p:sp>
          <p:nvSpPr>
            <p:cNvPr id="8" name="TextBox 7"/>
            <p:cNvSpPr txBox="1"/>
            <p:nvPr/>
          </p:nvSpPr>
          <p:spPr>
            <a:xfrm>
              <a:off x="2362200" y="42188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0</a:t>
              </a:r>
              <a:endParaRPr lang="en-US" sz="12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39140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root</a:t>
              </a:r>
              <a:endParaRPr lang="en-US" sz="120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057400" y="4523601"/>
              <a:ext cx="2286000" cy="15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2972594" y="4370407"/>
              <a:ext cx="304800" cy="15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905794" y="4675207"/>
              <a:ext cx="304800" cy="15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191794" y="4675207"/>
              <a:ext cx="304800" cy="1588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1066800" y="4828401"/>
              <a:ext cx="2287588" cy="304800"/>
              <a:chOff x="1447800" y="4343400"/>
              <a:chExt cx="2287588" cy="3048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447800" y="4343400"/>
                <a:ext cx="22860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1296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3582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733800" y="42188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1</a:t>
              </a:r>
              <a:endParaRPr lang="en-US" sz="12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19200" y="4551402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0</a:t>
              </a:r>
              <a:endParaRPr lang="en-US" sz="12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90800" y="4551402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1</a:t>
              </a:r>
              <a:endParaRPr lang="en-US" sz="12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90600" y="51332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A</a:t>
              </a:r>
              <a:endParaRPr lang="en-US" sz="1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51332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B</a:t>
              </a:r>
              <a:endParaRPr lang="en-US" sz="120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505200" y="4828401"/>
              <a:ext cx="2287588" cy="304800"/>
              <a:chOff x="1447800" y="4343400"/>
              <a:chExt cx="2287588" cy="3048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447800" y="4343400"/>
                <a:ext cx="22860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1296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3582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657600" y="4551402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0</a:t>
              </a:r>
              <a:endParaRPr lang="en-US" sz="12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29200" y="4551402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1</a:t>
              </a:r>
              <a:endParaRPr lang="en-US" sz="12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51332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C</a:t>
              </a:r>
              <a:endParaRPr lang="en-US" sz="1200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4724400" y="5153799"/>
              <a:ext cx="2287588" cy="304800"/>
              <a:chOff x="1447800" y="4343400"/>
              <a:chExt cx="2287588" cy="3048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1447800" y="4343400"/>
                <a:ext cx="22860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296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3582194" y="4495006"/>
                <a:ext cx="304800" cy="1588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4876800" y="4876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0</a:t>
              </a:r>
              <a:endParaRPr lang="en-US" sz="12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248400" y="4876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1</a:t>
              </a:r>
              <a:endParaRPr lang="en-US" sz="120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648200" y="54585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D</a:t>
              </a:r>
              <a:endParaRPr lang="en-US" sz="120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58000" y="5458599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/>
                <a:t>E</a:t>
              </a:r>
              <a:endParaRPr lang="en-US" sz="12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1"/>
            <a:ext cx="8458200" cy="1066800"/>
          </a:xfrm>
        </p:spPr>
        <p:txBody>
          <a:bodyPr>
            <a:normAutofit fontScale="700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5. Dikodekan dengan panjang dan kode shannon-fano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19400" y="3962400"/>
          <a:ext cx="563880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Simbol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frekuensi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kode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Panjang kode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Total bit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A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30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B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7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01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14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C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12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D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110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18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E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5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111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15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8800" y="2743202"/>
            <a:ext cx="8458200" cy="1600199"/>
          </a:xfrm>
        </p:spPr>
        <p:txBody>
          <a:bodyPr>
            <a:normAutofit fontScale="62500" lnSpcReduction="20000"/>
          </a:bodyPr>
          <a:lstStyle/>
          <a:p>
            <a:r>
              <a:rPr lang="id-ID"/>
              <a:t>pesan yang dikompresi : </a:t>
            </a:r>
            <a:r>
              <a:rPr lang="id-ID" sz="4000"/>
              <a:t>BCEEDDBBAAAABEEEDDDCCCAAACCDAAAABBBAAA</a:t>
            </a:r>
          </a:p>
          <a:p>
            <a:pPr marL="514350" indent="-514350"/>
            <a:r>
              <a:rPr lang="id-ID" sz="3000"/>
              <a:t>6. Berdasarkan tabel bit yang dibutuhkan untuk mewakili pesain diatas </a:t>
            </a:r>
          </a:p>
          <a:p>
            <a:pPr marL="514350" indent="-514350"/>
            <a:r>
              <a:rPr lang="id-ID" sz="3000"/>
              <a:t>    adalah 89 bit. Sedangkan bila menggunakan ASCII 8 bit, dibutuhkan 39 x 8 bit </a:t>
            </a:r>
          </a:p>
          <a:p>
            <a:pPr marL="514350" indent="-514350"/>
            <a:r>
              <a:rPr lang="id-ID" sz="3000"/>
              <a:t>    = 312 bit, sehingga kompresi rasionya adalah</a:t>
            </a:r>
          </a:p>
          <a:p>
            <a:pPr marL="514350" indent="-514350"/>
            <a:endParaRPr lang="en-US" sz="30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/>
              <a:t>Implementasi metode shannon-fano</a:t>
            </a:r>
            <a:endParaRPr lang="en-US"/>
          </a:p>
        </p:txBody>
      </p:sp>
      <p:pic>
        <p:nvPicPr>
          <p:cNvPr id="7" name="Picture 6" descr="rumus_shannon-fano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4191000"/>
            <a:ext cx="2285762" cy="2285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19401" y="5028962"/>
            <a:ext cx="298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/>
              <a:t>Sedangkan redudansi datanya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Hal Penting Dalam Kompresi Citra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zh-CN">
                <a:ea typeface="宋体" pitchFamily="2" charset="-122"/>
              </a:rPr>
              <a:t>Scalability/Progressive Coding/Embedded Bitstream</a:t>
            </a:r>
          </a:p>
          <a:p>
            <a:pPr>
              <a:lnSpc>
                <a:spcPct val="90000"/>
              </a:lnSpc>
            </a:pPr>
            <a:r>
              <a:rPr lang="de-DE" altLang="zh-CN">
                <a:ea typeface="宋体" pitchFamily="2" charset="-122"/>
              </a:rPr>
              <a:t>Adalah kualitas dari hasil proses pengkompresian citra karena manipulasi bitstream tanpa adanya dekompresi atau rekompresi.  </a:t>
            </a:r>
            <a:endParaRPr lang="en-US" altLang="zh-CN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Biasanya dikenal pada loseless codec.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Contohnya pada saat preview image sementara image tersebut didownload.  </a:t>
            </a:r>
            <a:r>
              <a:rPr lang="de-DE" altLang="zh-CN">
                <a:ea typeface="宋体" pitchFamily="2" charset="-122"/>
              </a:rPr>
              <a:t>Semakin baik scalability, makin bagus preview image.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Hal Penting Dalam Kompresi Citra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zh-CN">
                <a:ea typeface="宋体" pitchFamily="2" charset="-122"/>
              </a:rPr>
              <a:t>Tipe scalability: </a:t>
            </a:r>
            <a:endParaRPr lang="it-IT" altLang="zh-CN" b="1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it-IT" altLang="zh-CN" sz="2600" b="1">
                <a:ea typeface="宋体" pitchFamily="2" charset="-122"/>
              </a:rPr>
              <a:t>Quality progressive: </a:t>
            </a:r>
            <a:r>
              <a:rPr lang="it-IT" altLang="zh-CN" sz="2600">
                <a:ea typeface="宋体" pitchFamily="2" charset="-122"/>
              </a:rPr>
              <a:t>dimana image dikompres secara perlahan-lahan dengan penurunan kualitasnya</a:t>
            </a:r>
            <a:endParaRPr lang="it-IT" altLang="zh-CN" sz="2600" b="1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it-IT" altLang="zh-CN" sz="2600" b="1">
                <a:ea typeface="宋体" pitchFamily="2" charset="-122"/>
              </a:rPr>
              <a:t>Resolution progressive:</a:t>
            </a:r>
            <a:r>
              <a:rPr lang="it-IT" altLang="zh-CN" sz="2600">
                <a:ea typeface="宋体" pitchFamily="2" charset="-122"/>
              </a:rPr>
              <a:t> dimana image dikompresi dengan mengenkode resolusi image yang lebih rendah terlebih dahulu baru kemudian ke resolusi yang lebih tinggi.</a:t>
            </a:r>
            <a:endParaRPr lang="it-IT" altLang="zh-CN" sz="2600" b="1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it-IT" altLang="zh-CN" sz="2600" b="1">
                <a:ea typeface="宋体" pitchFamily="2" charset="-122"/>
              </a:rPr>
              <a:t>Component progressive: </a:t>
            </a:r>
            <a:r>
              <a:rPr lang="it-IT" altLang="zh-CN" sz="2600">
                <a:ea typeface="宋体" pitchFamily="2" charset="-122"/>
              </a:rPr>
              <a:t>dimana image dikompresi berdasarkan komponennya, pertama mengenkode komponen gray baru kemudian komponen warnanya.</a:t>
            </a:r>
            <a:endParaRPr lang="en-US" sz="2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Hal Penting Dalam Kompresi Citra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it-IT" altLang="zh-CN" b="1">
                <a:ea typeface="宋体" pitchFamily="2" charset="-122"/>
              </a:rPr>
              <a:t>Region of Interest Coding:</a:t>
            </a:r>
            <a:r>
              <a:rPr lang="it-IT" altLang="zh-CN">
                <a:ea typeface="宋体" pitchFamily="2" charset="-122"/>
              </a:rPr>
              <a:t> daerah-daerah tertentu dienkode dengan kualitas yang lebih tinggi daripada yang lain.</a:t>
            </a:r>
          </a:p>
          <a:p>
            <a:pPr marL="533400" indent="-533400"/>
            <a:r>
              <a:rPr lang="it-IT" altLang="zh-CN" b="1">
                <a:ea typeface="宋体" pitchFamily="2" charset="-122"/>
              </a:rPr>
              <a:t>Meta Information:</a:t>
            </a:r>
            <a:r>
              <a:rPr lang="it-IT" altLang="zh-CN">
                <a:ea typeface="宋体" pitchFamily="2" charset="-122"/>
              </a:rPr>
              <a:t> image yang dikompres juga dapat memiliki meta information seperti statistik warna, tekstur, small preview image, dan author atau copyright information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Pengukuran Error Kompresi Citra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Dalam kompresi image terdapat suatu standar pengukuran error (galat) kompresi:</a:t>
            </a:r>
            <a:endParaRPr lang="it-IT" altLang="zh-CN">
              <a:ea typeface="宋体" pitchFamily="2" charset="-122"/>
            </a:endParaRPr>
          </a:p>
          <a:p>
            <a:pPr marL="533400" indent="-533400"/>
            <a:r>
              <a:rPr lang="it-IT" altLang="zh-CN">
                <a:ea typeface="宋体" pitchFamily="2" charset="-122"/>
              </a:rPr>
              <a:t>MSE (</a:t>
            </a:r>
            <a:r>
              <a:rPr lang="it-IT" altLang="zh-CN" b="1">
                <a:ea typeface="宋体" pitchFamily="2" charset="-122"/>
              </a:rPr>
              <a:t>Mean Square Error</a:t>
            </a:r>
            <a:r>
              <a:rPr lang="it-IT" altLang="zh-CN">
                <a:ea typeface="宋体" pitchFamily="2" charset="-122"/>
              </a:rPr>
              <a:t>), yaitu sigma dari jumlah error antara citra hasil kompresi dan citra asli.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pPr marL="533400" indent="-533400"/>
            <a:r>
              <a:rPr lang="en-US" altLang="zh-CN" b="1">
                <a:ea typeface="宋体" pitchFamily="2" charset="-122"/>
              </a:rPr>
              <a:t>Peak Signal to Noise Ratio</a:t>
            </a:r>
            <a:r>
              <a:rPr lang="en-US" altLang="zh-CN">
                <a:ea typeface="宋体" pitchFamily="2" charset="-122"/>
              </a:rPr>
              <a:t> (PSNR), yaitu untuk menghitung peak error.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Nilai MSE yang rendah akan lebih baik, sedangkan nilai PSNR yang tinggi akan lebih baik. 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Algoritma Kompresi / Dekompresi Citra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it-IT" altLang="zh-CN">
                <a:ea typeface="宋体" pitchFamily="2" charset="-122"/>
              </a:rPr>
              <a:t>Algoritma umum untuk kompresi image adalah:</a:t>
            </a:r>
            <a:endParaRPr lang="de-DE" altLang="zh-CN">
              <a:ea typeface="宋体" pitchFamily="2" charset="-122"/>
            </a:endParaRPr>
          </a:p>
          <a:p>
            <a:pPr marL="533400" indent="-533400"/>
            <a:r>
              <a:rPr lang="de-DE" altLang="zh-CN">
                <a:ea typeface="宋体" pitchFamily="2" charset="-122"/>
              </a:rPr>
              <a:t>Menentukan bitrate dan toleransi distorsi image dari inputan user.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Pembagian data image ke dalam bagian-bagian tertentu sesuai dengan tingkat kepentingan yang ada (</a:t>
            </a:r>
            <a:r>
              <a:rPr lang="de-DE" altLang="zh-CN" b="1">
                <a:ea typeface="宋体" pitchFamily="2" charset="-122"/>
              </a:rPr>
              <a:t>classifying</a:t>
            </a:r>
            <a:r>
              <a:rPr lang="de-DE" altLang="zh-CN">
                <a:ea typeface="宋体" pitchFamily="2" charset="-122"/>
              </a:rPr>
              <a:t>).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Menggunakan salah satu teknik: DWT (Discreate Wavelet Transform) yang akan mencari frekuensi nilai pixel masing-masing,  menggabungkannya menjadi satu dan mengelompokkannya</a:t>
            </a:r>
            <a:r>
              <a:rPr lang="en-US" altLang="zh-CN">
                <a:ea typeface="宋体" pitchFamily="2" charset="-122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Algoritma Kompresi / Dekompresi Citra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altLang="zh-CN">
                <a:ea typeface="宋体" pitchFamily="2" charset="-122"/>
              </a:rPr>
              <a:t>Pembagian bit-bit di dalam masing-masing bagian yang ada (</a:t>
            </a:r>
            <a:r>
              <a:rPr lang="en-US" altLang="zh-CN" b="1">
                <a:ea typeface="宋体" pitchFamily="2" charset="-122"/>
              </a:rPr>
              <a:t>bit allocation</a:t>
            </a:r>
            <a:r>
              <a:rPr lang="en-US" altLang="zh-CN">
                <a:ea typeface="宋体" pitchFamily="2" charset="-122"/>
              </a:rPr>
              <a:t>).</a:t>
            </a:r>
            <a:endParaRPr lang="de-DE" altLang="zh-CN">
              <a:ea typeface="宋体" pitchFamily="2" charset="-122"/>
            </a:endParaRPr>
          </a:p>
          <a:p>
            <a:pPr marL="533400" indent="-533400">
              <a:lnSpc>
                <a:spcPct val="80000"/>
              </a:lnSpc>
            </a:pPr>
            <a:r>
              <a:rPr lang="de-DE" altLang="zh-CN">
                <a:ea typeface="宋体" pitchFamily="2" charset="-122"/>
              </a:rPr>
              <a:t>Lakukan kuantisasi (</a:t>
            </a:r>
            <a:r>
              <a:rPr lang="de-DE" altLang="zh-CN" b="1">
                <a:ea typeface="宋体" pitchFamily="2" charset="-122"/>
              </a:rPr>
              <a:t>quantization</a:t>
            </a:r>
            <a:r>
              <a:rPr lang="de-DE" altLang="zh-CN">
                <a:ea typeface="宋体" pitchFamily="2" charset="-122"/>
              </a:rPr>
              <a:t>).</a:t>
            </a:r>
            <a:endParaRPr lang="it-IT" altLang="zh-CN">
              <a:ea typeface="宋体" pitchFamily="2" charset="-122"/>
            </a:endParaRPr>
          </a:p>
          <a:p>
            <a:pPr marL="914400" lvl="1" indent="-457200">
              <a:lnSpc>
                <a:spcPct val="80000"/>
              </a:lnSpc>
            </a:pPr>
            <a:r>
              <a:rPr lang="it-IT" altLang="zh-CN" sz="2600">
                <a:ea typeface="宋体" pitchFamily="2" charset="-122"/>
              </a:rPr>
              <a:t>Kuantisasi Scalar : data-data dikuantisasi sendiri-sendiri</a:t>
            </a:r>
          </a:p>
          <a:p>
            <a:pPr marL="914400" lvl="1" indent="-457200">
              <a:lnSpc>
                <a:spcPct val="80000"/>
              </a:lnSpc>
            </a:pPr>
            <a:r>
              <a:rPr lang="it-IT" altLang="zh-CN" sz="2600">
                <a:ea typeface="宋体" pitchFamily="2" charset="-122"/>
              </a:rPr>
              <a:t>Kuantisasi Vector : data-data dikuantisasi sebagai suatu himpunan nilai-nilai vektor yang diperlakukan sebagai suatu kesatuan.</a:t>
            </a:r>
          </a:p>
          <a:p>
            <a:pPr marL="533400" indent="-533400">
              <a:lnSpc>
                <a:spcPct val="80000"/>
              </a:lnSpc>
            </a:pPr>
            <a:r>
              <a:rPr lang="it-IT" altLang="zh-CN">
                <a:ea typeface="宋体" pitchFamily="2" charset="-122"/>
              </a:rPr>
              <a:t>Lakukan pengenkodingan untuk masing-masing bagian yang sudah dikuantisasi tadi dengan menggunakan teknik entropy coding (huffman dan aritmatik) dan menuliskannya ke dalam file hasil.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Algoritma Kompresi / Dekompresi Citra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Sedangkan algoritma umum dekompresi image adalah: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Baca data hasil kompresi menggunakan entropy dekoder.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Dekuantisasi data.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Rebuild image.</a:t>
            </a:r>
            <a:endParaRPr lang="en-U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Kompresi Citra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altLang="zh-CN">
                <a:ea typeface="宋体" pitchFamily="2" charset="-122"/>
              </a:rPr>
              <a:t>Kompresi Citra adalah aplikasi kompresi data yang dilakukan terhadap citra digital dengan tujuan untuk mengurangi redundansi dari data-data yang terdapat dalam citra sehingga dapat disimpan atau ditransmisikan secara efisien.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Beberapa Metode Kompresi Citra</a:t>
            </a:r>
          </a:p>
        </p:txBody>
      </p:sp>
      <p:graphicFrame>
        <p:nvGraphicFramePr>
          <p:cNvPr id="53423" name="Group 175"/>
          <p:cNvGraphicFramePr>
            <a:graphicFrameLocks noGrp="1"/>
          </p:cNvGraphicFramePr>
          <p:nvPr>
            <p:ph type="tbl" idx="1"/>
          </p:nvPr>
        </p:nvGraphicFramePr>
        <p:xfrm>
          <a:off x="1905001" y="1981201"/>
          <a:ext cx="8353425" cy="2533333"/>
        </p:xfrm>
        <a:graphic>
          <a:graphicData uri="http://schemas.openxmlformats.org/drawingml/2006/table">
            <a:tbl>
              <a:tblPr/>
              <a:tblGrid>
                <a:gridCol w="1966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6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Algoritma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BMP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GIF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PNG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JPEG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RLE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LZ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Huffman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DCT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Arial" charset="0"/>
                        </a:rPr>
                        <a:t>X</a:t>
                      </a:r>
                      <a:endParaRPr kumimoji="0" lang="de-DE" altLang="zh-CN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GIF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GIF (Graphic Interchange Format) dibuat oleh Compuserve pada tahun 1987 untuk menyimpan berbagai file bitmap manjadi file lain yang mudah diubah dan ditransmisikan pada jaringan komputer.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GIF merupakan format citra web yang tertua yang mendukung kedalaman warna sampai 8 bit (256 warna), menggunakan 4 langkah interlacing, mendukung transparency, dan mampu menyimpan banyak image dalam 1 file.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Byte ordering: LSB </a:t>
            </a:r>
            <a:r>
              <a:rPr lang="de-DE" altLang="zh-CN">
                <a:latin typeface="Arial"/>
                <a:ea typeface="宋体" pitchFamily="2" charset="-122"/>
              </a:rPr>
              <a:t>–</a:t>
            </a:r>
            <a:r>
              <a:rPr lang="de-DE" altLang="zh-CN">
                <a:ea typeface="宋体" pitchFamily="2" charset="-122"/>
              </a:rPr>
              <a:t> MSB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GIF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de-DE" altLang="zh-CN" sz="2600">
                <a:ea typeface="宋体" pitchFamily="2" charset="-122"/>
              </a:rPr>
              <a:t>Kompresi GIF menggunakan teknik LZW: gambar GIF yang berpola horizontal dan memiliki perubahan warna yang sedikit, serta tidak bernoise akan menghasilkan hasil kompresan yang baik.</a:t>
            </a:r>
          </a:p>
          <a:p>
            <a:pPr marL="533400" indent="-533400">
              <a:lnSpc>
                <a:spcPct val="80000"/>
              </a:lnSpc>
            </a:pPr>
            <a:r>
              <a:rPr lang="de-DE" altLang="zh-CN" sz="2600">
                <a:ea typeface="宋体" pitchFamily="2" charset="-122"/>
              </a:rPr>
              <a:t>LZW kurang baik digunakan dalam bilevel (hitam-putih) dan true color</a:t>
            </a:r>
          </a:p>
          <a:p>
            <a:pPr marL="533400" indent="-533400">
              <a:lnSpc>
                <a:spcPct val="80000"/>
              </a:lnSpc>
            </a:pPr>
            <a:r>
              <a:rPr lang="de-DE" altLang="zh-CN" sz="2600">
                <a:ea typeface="宋体" pitchFamily="2" charset="-122"/>
              </a:rPr>
              <a:t>Format file GIF:</a:t>
            </a:r>
          </a:p>
          <a:p>
            <a:pPr marL="914400" lvl="1" indent="-457200">
              <a:lnSpc>
                <a:spcPct val="80000"/>
              </a:lnSpc>
            </a:pPr>
            <a:r>
              <a:rPr lang="de-DE" altLang="zh-CN">
                <a:ea typeface="宋体" pitchFamily="2" charset="-122"/>
              </a:rPr>
              <a:t>GIF87a: mendukung interlacing dan mampu manyimpan beberapa image dalam 1 file, ditemukan tahun 1987 dan menjadi standar.</a:t>
            </a:r>
          </a:p>
          <a:p>
            <a:pPr marL="914400" lvl="1" indent="-457200">
              <a:lnSpc>
                <a:spcPct val="80000"/>
              </a:lnSpc>
            </a:pPr>
            <a:r>
              <a:rPr lang="de-DE" altLang="zh-CN">
                <a:ea typeface="宋体" pitchFamily="2" charset="-122"/>
              </a:rPr>
              <a:t>GIF89a: kelanjutan dari 87a dan ditambahkan dengan dukungan transparency, mendukung text, dan animasi.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GIF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Animated GIF: tidak ada standar bagaimana harus ditampilkan sehingga umumnya image viewer hanya akan menampilkan image pertama dari file GIF.  Animated GIF memiliki informasi berapa kali harus diloop.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Tidak semua bagian dalam animated GIF ditampilkan kembali, hanya bagian yang berubah saja yang ditampilkan kembali.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PNG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PNG (Portable Network Graphics) digunakan di Internet dan merupakan format terbaru setelah GIF, bahkan menggantikan GIF untuk Internet image karena GIF terkena patent LZW yang dilakukan oleh Unisys.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PNG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nb-NO" altLang="zh-CN">
                <a:ea typeface="宋体" pitchFamily="2" charset="-122"/>
              </a:rPr>
              <a:t>Menggunakan teknik loseless dan mendukung:</a:t>
            </a:r>
            <a:endParaRPr lang="de-DE" altLang="zh-CN">
              <a:ea typeface="宋体" pitchFamily="2" charset="-122"/>
            </a:endParaRP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Kedalaman warna 48 bit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Tingkat ketelitian sampling: 1,2,4,8, dan 16 bit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Memiliki alpha channel untuk mengkontrol transparency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Teknik pencocokan warna yang lebih canggih dan akurat</a:t>
            </a:r>
            <a:endParaRPr lang="en-US" sz="2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JPG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JPEG (Joint Photograpic Experts Group) menggunakan teknik kompresi lossy sehingga sulit untuk proses pengeditan.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JPEG cocok untuk citra pemandangan (natural generated image), tidak cocok untuk citra yang mengandung banyak garis, ketajaman warna, dan computer generated image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JPEG 2000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Adalah pengembangan kompresi JPEG.</a:t>
            </a:r>
          </a:p>
          <a:p>
            <a:pPr marL="533400" indent="-533400"/>
            <a:r>
              <a:rPr lang="de-DE" altLang="zh-CN">
                <a:ea typeface="宋体" pitchFamily="2" charset="-122"/>
              </a:rPr>
              <a:t>Didesain untuk internet, scanning, foto digital, remote sensing, medical imegrey, perpustakaan digital dan e-commerce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JPEG 2000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Kelebihan: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Dapat digunakan pada bit-rate rendah sehingga dapat digunakan untuk network image dan remote sensing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Menggunakan Lossy dan loseless tergantung kebutuhan bandwidth.  Loseless digunakan untuk medical image</a:t>
            </a:r>
            <a:endParaRPr lang="it-IT" altLang="zh-CN" sz="2600">
              <a:ea typeface="宋体" pitchFamily="2" charset="-122"/>
            </a:endParaRPr>
          </a:p>
          <a:p>
            <a:pPr marL="914400" lvl="1" indent="-457200"/>
            <a:r>
              <a:rPr lang="it-IT" altLang="zh-CN" sz="2600">
                <a:ea typeface="宋体" pitchFamily="2" charset="-122"/>
              </a:rPr>
              <a:t>Transmisi progresif dan akurasi &amp; resolusi pixel tinggi</a:t>
            </a:r>
            <a:endParaRPr lang="de-DE" altLang="zh-CN" sz="2600">
              <a:ea typeface="宋体" pitchFamily="2" charset="-122"/>
            </a:endParaRP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Menggunakan Region of Interest (ROI)</a:t>
            </a:r>
          </a:p>
          <a:p>
            <a:pPr marL="914400" lvl="1" indent="-457200"/>
            <a:r>
              <a:rPr lang="de-DE" altLang="zh-CN" sz="2600">
                <a:ea typeface="宋体" pitchFamily="2" charset="-122"/>
              </a:rPr>
              <a:t>Robustness to bit error yang digunakan untuk komunikasi jaringan dan wireless</a:t>
            </a:r>
            <a:endParaRPr lang="en-US" sz="26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JPEG 2000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de-DE" altLang="zh-CN">
                <a:ea typeface="宋体" pitchFamily="2" charset="-122"/>
              </a:rPr>
              <a:t>Kelebihan:</a:t>
            </a:r>
          </a:p>
          <a:p>
            <a:pPr marL="1295400" lvl="2" indent="-381000"/>
            <a:r>
              <a:rPr lang="de-DE" altLang="zh-CN" sz="2600">
                <a:ea typeface="宋体" pitchFamily="2" charset="-122"/>
              </a:rPr>
              <a:t>Open architecture: single compression/decompression</a:t>
            </a:r>
            <a:endParaRPr lang="en-US" altLang="zh-CN" sz="2600">
              <a:ea typeface="宋体" pitchFamily="2" charset="-122"/>
            </a:endParaRPr>
          </a:p>
          <a:p>
            <a:pPr marL="1295400" lvl="2" indent="-381000"/>
            <a:r>
              <a:rPr lang="en-US" altLang="zh-CN" sz="2600">
                <a:ea typeface="宋体" pitchFamily="2" charset="-122"/>
              </a:rPr>
              <a:t>Mendukung protective image security: watermarking, labeling, stamping, dan encryption</a:t>
            </a:r>
          </a:p>
          <a:p>
            <a:pPr marL="1295400" lvl="2" indent="-381000"/>
            <a:r>
              <a:rPr lang="en-US" altLang="zh-CN" sz="2600">
                <a:ea typeface="宋体" pitchFamily="2" charset="-122"/>
              </a:rPr>
              <a:t>Mendukung image ukuran besar 64k x 64k, size up to 232 - 1 </a:t>
            </a:r>
            <a:endParaRPr lang="de-DE" altLang="zh-CN" sz="2600">
              <a:ea typeface="宋体" pitchFamily="2" charset="-122"/>
            </a:endParaRPr>
          </a:p>
          <a:p>
            <a:pPr marL="1295400" lvl="2" indent="-381000"/>
            <a:r>
              <a:rPr lang="de-DE" altLang="zh-CN" sz="2600">
                <a:ea typeface="宋体" pitchFamily="2" charset="-122"/>
              </a:rPr>
              <a:t>Mendukung meta data dan baik untuk computer-generated imagenary.  Dulu JPEG standar baik untuk natural imagenary.</a:t>
            </a:r>
            <a:r>
              <a:rPr lang="en-US" altLang="zh-CN" sz="2600">
                <a:ea typeface="宋体" pitchFamily="2" charset="-122"/>
              </a:rPr>
              <a:t> </a:t>
            </a:r>
            <a:endParaRPr 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Kompresi Citra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2057400"/>
          </a:xfrm>
        </p:spPr>
        <p:txBody>
          <a:bodyPr>
            <a:normAutofit/>
          </a:bodyPr>
          <a:lstStyle/>
          <a:p>
            <a:r>
              <a:rPr lang="id-ID"/>
              <a:t>Citra hitam-putih: hanya ada 2 warna. Tiap </a:t>
            </a:r>
            <a:r>
              <a:rPr lang="sv-SE"/>
              <a:t>piksel hanya memuat informasi sebanyak</a:t>
            </a:r>
            <a:r>
              <a:rPr lang="id-ID"/>
              <a:t> </a:t>
            </a:r>
            <a:r>
              <a:rPr lang="sv-SE"/>
              <a:t>1 bit (0 atau 1)</a:t>
            </a:r>
            <a:endParaRPr lang="id-ID"/>
          </a:p>
          <a:p>
            <a:endParaRPr lang="id-ID"/>
          </a:p>
          <a:p>
            <a:r>
              <a:rPr lang="id-ID"/>
              <a:t>representasi</a:t>
            </a:r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2273" t="40336" r="43096" b="20288"/>
          <a:stretch>
            <a:fillRect/>
          </a:stretch>
        </p:blipFill>
        <p:spPr bwMode="auto">
          <a:xfrm>
            <a:off x="4648200" y="3124201"/>
            <a:ext cx="34290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TIFF (Tagged Image File Format)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Dikembangkan oleh Aldus Corporation, tahun 80-an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Dalam perkembangannya didukung oleh Microsoft</a:t>
            </a:r>
            <a:endParaRPr lang="nb-NO" altLang="zh-CN">
              <a:ea typeface="宋体" pitchFamily="2" charset="-122"/>
            </a:endParaRPr>
          </a:p>
          <a:p>
            <a:pPr marL="533400" indent="-533400"/>
            <a:r>
              <a:rPr lang="nb-NO" altLang="zh-CN">
                <a:ea typeface="宋体" pitchFamily="2" charset="-122"/>
              </a:rPr>
              <a:t>Mendukung adanya pengalokasian untuk informasi tambahan (tag) </a:t>
            </a:r>
            <a:r>
              <a:rPr lang="en-US" altLang="zh-CN">
                <a:ea typeface="宋体" pitchFamily="2" charset="-122"/>
                <a:sym typeface="Wingdings" pitchFamily="2" charset="2"/>
              </a:rPr>
              <a:t></a:t>
            </a:r>
            <a:r>
              <a:rPr lang="nb-NO" altLang="zh-CN">
                <a:ea typeface="宋体" pitchFamily="2" charset="-122"/>
              </a:rPr>
              <a:t> fleksibel</a:t>
            </a:r>
          </a:p>
          <a:p>
            <a:pPr marL="533400" indent="-533400"/>
            <a:r>
              <a:rPr lang="nb-NO" altLang="zh-CN">
                <a:ea typeface="宋体" pitchFamily="2" charset="-122"/>
              </a:rPr>
              <a:t>Tag terpenting : format signifier (tipe kompresi)</a:t>
            </a:r>
            <a:endParaRPr lang="en-US" altLang="zh-CN">
              <a:ea typeface="宋体" pitchFamily="2" charset="-122"/>
            </a:endParaRPr>
          </a:p>
          <a:p>
            <a:pPr marL="533400" indent="-533400"/>
            <a:r>
              <a:rPr lang="en-US" altLang="zh-CN">
                <a:ea typeface="宋体" pitchFamily="2" charset="-122"/>
              </a:rPr>
              <a:t>Dapat menyimpan berbagai tipe gambar : 1 bit, grayscale, 8 bit, 24 bit RGB, dll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EXIF (Exchange Image File)</a:t>
            </a:r>
            <a:endParaRPr lang="en-US" sz="36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nb-NO" altLang="zh-CN">
                <a:ea typeface="宋体" pitchFamily="2" charset="-122"/>
              </a:rPr>
              <a:t>Format gambar untuk kamera digital</a:t>
            </a:r>
            <a:endParaRPr lang="en-US" altLang="zh-CN">
              <a:ea typeface="宋体" pitchFamily="2" charset="-122"/>
            </a:endParaRPr>
          </a:p>
          <a:p>
            <a:pPr marL="533400" indent="-533400"/>
            <a:r>
              <a:rPr lang="en-US" altLang="zh-CN">
                <a:ea typeface="宋体" pitchFamily="2" charset="-122"/>
              </a:rPr>
              <a:t>Dikembangkan tahun 1995, versi 2.2 dipublikasikan tahun 2002 oleh Japan Electronics and Information Technology Industries Association (JEITA)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EXIF yang dikompres menggunakan sistem JPEG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Memungkinkan penambahan tag untuk kualitas cetak yang lebih baik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EXIF (Exchange Image File)</a:t>
            </a:r>
            <a:endParaRPr lang="en-US" sz="36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Penyimpanan informasi kamera dan kondisi pengambilan gambar (flash, exposure, light source, white balance, type of scene) </a:t>
            </a:r>
            <a:r>
              <a:rPr lang="en-US" altLang="zh-CN">
                <a:ea typeface="宋体" pitchFamily="2" charset="-122"/>
                <a:sym typeface="Wingdings" pitchFamily="2" charset="2"/>
              </a:rPr>
              <a:t></a:t>
            </a:r>
            <a:r>
              <a:rPr lang="en-US" altLang="zh-CN">
                <a:ea typeface="宋体" pitchFamily="2" charset="-122"/>
              </a:rPr>
              <a:t> dipergunakan printer untuk color-correction algorithm</a:t>
            </a:r>
            <a:endParaRPr lang="nb-NO" altLang="zh-CN">
              <a:ea typeface="宋体" pitchFamily="2" charset="-122"/>
            </a:endParaRPr>
          </a:p>
          <a:p>
            <a:pPr marL="533400" indent="-533400"/>
            <a:r>
              <a:rPr lang="nb-NO" altLang="zh-CN">
                <a:ea typeface="宋体" pitchFamily="2" charset="-122"/>
              </a:rPr>
              <a:t>Menyertakan spesifikasi untuk format file audio yang menyertai gambar</a:t>
            </a:r>
            <a:endParaRPr lang="en-US" altLang="zh-CN">
              <a:ea typeface="宋体" pitchFamily="2" charset="-122"/>
            </a:endParaRPr>
          </a:p>
          <a:p>
            <a:pPr marL="533400" indent="-533400"/>
            <a:r>
              <a:rPr lang="en-US" altLang="zh-CN">
                <a:ea typeface="宋体" pitchFamily="2" charset="-122"/>
              </a:rPr>
              <a:t>Mendukung tag untuk informasi yang dipergunakan untuk konversi ke FlashPix (dikembangkan Kodak)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Graphic Animation Files</a:t>
            </a:r>
            <a:endParaRPr lang="en-US" sz="360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FLC dikembangkan oleh Animation Pro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GIF89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PS dan PDF</a:t>
            </a:r>
            <a:endParaRPr lang="en-US" sz="36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Penting untuk typesetting dan kebanyakan printer high-end memiliki 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PostScript interpreter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Berbasis vektor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Software : Illustrator, Freehand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Untuk file (text) yang disertai gambar : PDF (Portable Document Format)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Windows Media Format (WMF)</a:t>
            </a:r>
            <a:endParaRPr lang="en-US" sz="36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Berbasis vektor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Dikembangkan Microsoft</a:t>
            </a:r>
            <a:endParaRPr lang="it-IT" altLang="zh-CN">
              <a:ea typeface="宋体" pitchFamily="2" charset="-122"/>
            </a:endParaRPr>
          </a:p>
          <a:p>
            <a:pPr marL="533400" indent="-533400"/>
            <a:r>
              <a:rPr lang="it-IT" altLang="zh-CN">
                <a:ea typeface="宋体" pitchFamily="2" charset="-122"/>
              </a:rPr>
              <a:t>Terdiri dari kumpulan Graphics Device Interface (GDI) </a:t>
            </a:r>
            <a:r>
              <a:rPr lang="en-US" altLang="zh-CN">
                <a:ea typeface="宋体" pitchFamily="2" charset="-122"/>
                <a:sym typeface="Wingdings" pitchFamily="2" charset="2"/>
              </a:rPr>
              <a:t></a:t>
            </a:r>
            <a:r>
              <a:rPr lang="it-IT" altLang="zh-CN">
                <a:ea typeface="宋体" pitchFamily="2" charset="-122"/>
              </a:rPr>
              <a:t> melakukan </a:t>
            </a:r>
            <a:r>
              <a:rPr lang="nb-NO" altLang="zh-CN">
                <a:ea typeface="宋体" pitchFamily="2" charset="-122"/>
              </a:rPr>
              <a:t>proses rendering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Windows BMP (Bitmap)</a:t>
            </a:r>
            <a:endParaRPr lang="en-US" sz="3600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Format file standard untuk Microsoft Windows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Menggunakan kompresi RLE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Dapat menyimpan gambar 24 bit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Macintosh PAINT dan PICT</a:t>
            </a:r>
            <a:endParaRPr lang="en-US" sz="36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PAINT dipergunakan pada program MacPaint. Hanya mengenali gambar 1 bit monokrom</a:t>
            </a:r>
          </a:p>
          <a:p>
            <a:pPr marL="533400" indent="-533400"/>
            <a:r>
              <a:rPr lang="en-US" altLang="zh-CN">
                <a:ea typeface="宋体" pitchFamily="2" charset="-122"/>
              </a:rPr>
              <a:t>PICT dipergunakan pada MacDraw (basis vektor) untuk penyimpanan yang terstruktur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altLang="zh-CN" sz="3600">
                <a:ea typeface="宋体" pitchFamily="2" charset="-122"/>
              </a:rPr>
              <a:t>X Windows PPM (Portable PixMap)</a:t>
            </a:r>
            <a:endParaRPr lang="en-US" sz="36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altLang="zh-CN">
                <a:ea typeface="宋体" pitchFamily="2" charset="-122"/>
              </a:rPr>
              <a:t>Untuk sistem X Windows</a:t>
            </a:r>
            <a:endParaRPr lang="de-DE" altLang="zh-CN">
              <a:ea typeface="宋体" pitchFamily="2" charset="-122"/>
            </a:endParaRPr>
          </a:p>
          <a:p>
            <a:pPr marL="533400" indent="-533400"/>
            <a:r>
              <a:rPr lang="de-DE" altLang="zh-CN">
                <a:ea typeface="宋体" pitchFamily="2" charset="-122"/>
              </a:rPr>
              <a:t>Mendukung warna 24 bit, dan dapat dimanipulasi dengan editor XV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folHlink"/>
                </a:solidFill>
              </a:rPr>
              <a:t>Diktat Kuliah Fakultas Teknik Informatika UKDW</a:t>
            </a:r>
          </a:p>
          <a:p>
            <a:r>
              <a:rPr lang="id-ID" dirty="0">
                <a:solidFill>
                  <a:schemeClr val="folHlink"/>
                </a:solidFill>
              </a:rPr>
              <a:t>Wikipedia.org</a:t>
            </a:r>
          </a:p>
          <a:p>
            <a:r>
              <a:rPr lang="id-ID" dirty="0">
                <a:solidFill>
                  <a:schemeClr val="folHlink"/>
                </a:solidFill>
              </a:rPr>
              <a:t>Pengolahan Citra Digital, Darma Putra, Andi Offset , Yogyakarta, 2009</a:t>
            </a:r>
            <a:endParaRPr lang="en-US" dirty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  <a:p>
            <a:pPr lvl="8">
              <a:buNone/>
            </a:pPr>
            <a:r>
              <a:rPr lang="en-US" dirty="0">
                <a:solidFill>
                  <a:schemeClr val="folHlink"/>
                </a:solidFill>
              </a:rPr>
              <a:t>			</a:t>
            </a:r>
            <a:r>
              <a:rPr lang="en-US">
                <a:solidFill>
                  <a:schemeClr val="folHlink"/>
                </a:solidFill>
              </a:rPr>
              <a:t>	</a:t>
            </a:r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Kompresi Citra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2286000"/>
          </a:xfrm>
        </p:spPr>
        <p:txBody>
          <a:bodyPr>
            <a:normAutofit/>
          </a:bodyPr>
          <a:lstStyle/>
          <a:p>
            <a:r>
              <a:rPr lang="it-IT"/>
              <a:t>Citra grayscale: berupa gradasi warna</a:t>
            </a:r>
            <a:r>
              <a:rPr lang="id-ID"/>
              <a:t> abu-abu sebanyak 256 warna. Tiap piksel memuat informasi warna sebanyak 8-bit (0-255).</a:t>
            </a:r>
          </a:p>
          <a:p>
            <a:endParaRPr lang="id-ID"/>
          </a:p>
          <a:p>
            <a:r>
              <a:rPr lang="id-ID"/>
              <a:t>representasi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1139" t="38488" r="43291" b="19359"/>
          <a:stretch>
            <a:fillRect/>
          </a:stretch>
        </p:blipFill>
        <p:spPr bwMode="auto">
          <a:xfrm>
            <a:off x="5486400" y="3048000"/>
            <a:ext cx="3429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Kompresi Citra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2362200"/>
          </a:xfrm>
        </p:spPr>
        <p:txBody>
          <a:bodyPr>
            <a:normAutofit/>
          </a:bodyPr>
          <a:lstStyle/>
          <a:p>
            <a:r>
              <a:rPr lang="id-ID"/>
              <a:t>Citra warna: berupa gradasi warna mulai </a:t>
            </a:r>
            <a:r>
              <a:rPr lang="fi-FI"/>
              <a:t>dari 256 warna sampai 16 juta. Tiap piksel</a:t>
            </a:r>
            <a:r>
              <a:rPr lang="id-ID"/>
              <a:t> bisa menyimpan informasi warna mulai </a:t>
            </a:r>
            <a:r>
              <a:rPr lang="sv-SE"/>
              <a:t>dari 8-bit sampai dengan 24-bit. Citra 24</a:t>
            </a:r>
            <a:r>
              <a:rPr lang="id-ID"/>
              <a:t> bit terdiri dari 3 komponen warna: R, G, B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1519" t="40320" r="41899" b="19359"/>
          <a:stretch>
            <a:fillRect/>
          </a:stretch>
        </p:blipFill>
        <p:spPr bwMode="auto">
          <a:xfrm>
            <a:off x="5029200" y="3581401"/>
            <a:ext cx="3276600" cy="313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Citra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altLang="zh-CN">
                <a:ea typeface="宋体" pitchFamily="2" charset="-122"/>
              </a:rPr>
              <a:t>Teknik kompresi citra tetap sama:</a:t>
            </a:r>
          </a:p>
          <a:p>
            <a:r>
              <a:rPr lang="de-DE" altLang="zh-CN" b="1">
                <a:ea typeface="宋体" pitchFamily="2" charset="-122"/>
              </a:rPr>
              <a:t>Lossy Compression</a:t>
            </a:r>
            <a:r>
              <a:rPr lang="de-DE" altLang="zh-CN">
                <a:ea typeface="宋体" pitchFamily="2" charset="-122"/>
              </a:rPr>
              <a:t>:  </a:t>
            </a:r>
            <a:endParaRPr lang="it-IT" altLang="zh-CN">
              <a:ea typeface="宋体" pitchFamily="2" charset="-122"/>
            </a:endParaRPr>
          </a:p>
          <a:p>
            <a:r>
              <a:rPr lang="it-IT" altLang="zh-CN">
                <a:ea typeface="宋体" pitchFamily="2" charset="-122"/>
              </a:rPr>
              <a:t>Ukuran file citra menjadi lebih kecil dengan menghilangkan beberapa informasi dalam citra asli.  </a:t>
            </a:r>
          </a:p>
          <a:p>
            <a:r>
              <a:rPr lang="it-IT" altLang="zh-CN">
                <a:ea typeface="宋体" pitchFamily="2" charset="-122"/>
              </a:rPr>
              <a:t>Teknik ini mengubah detail dan warna pada file citra menjadi lebih sederhana tanpa terlihat perbedaan yang mencolok dalam pandangan manusia, sehingga ukurannya menjadi lebih kecil.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Citra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 b="1">
                <a:ea typeface="宋体" pitchFamily="2" charset="-122"/>
              </a:rPr>
              <a:t>Lossy Compression</a:t>
            </a:r>
            <a:r>
              <a:rPr lang="de-DE" altLang="zh-CN">
                <a:ea typeface="宋体" pitchFamily="2" charset="-122"/>
              </a:rPr>
              <a:t>:  </a:t>
            </a:r>
          </a:p>
          <a:p>
            <a:r>
              <a:rPr lang="it-IT" altLang="zh-CN">
                <a:ea typeface="宋体" pitchFamily="2" charset="-122"/>
              </a:rPr>
              <a:t>Biasanya digunakan pada citra foto atau image lain yang tidak terlalu memerlukan detail citra, dimana kehilangan bit rate foto tidak berpengaruh pada citra.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639764"/>
            <a:ext cx="8353425" cy="390525"/>
          </a:xfrm>
        </p:spPr>
        <p:txBody>
          <a:bodyPr>
            <a:normAutofit fontScale="90000"/>
          </a:bodyPr>
          <a:lstStyle/>
          <a:p>
            <a:r>
              <a:rPr lang="en-US" sz="3600"/>
              <a:t>Teknik Kompresi Citra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zh-CN">
                <a:ea typeface="宋体" pitchFamily="2" charset="-122"/>
              </a:rPr>
              <a:t>Beberapa teknik loseless:</a:t>
            </a:r>
            <a:endParaRPr lang="en-US" altLang="zh-CN" b="1">
              <a:ea typeface="宋体" pitchFamily="2" charset="-122"/>
            </a:endParaRPr>
          </a:p>
          <a:p>
            <a:pPr lvl="1"/>
            <a:r>
              <a:rPr lang="en-US" altLang="zh-CN" b="1">
                <a:ea typeface="宋体" pitchFamily="2" charset="-122"/>
              </a:rPr>
              <a:t>Color reduction</a:t>
            </a:r>
            <a:r>
              <a:rPr lang="en-US" altLang="zh-CN">
                <a:ea typeface="宋体" pitchFamily="2" charset="-122"/>
              </a:rPr>
              <a:t>: untuk warna-warna tertentu yang mayoritas dimana informasi warna disimpan dalam color palette.</a:t>
            </a:r>
            <a:endParaRPr lang="en-US" altLang="zh-CN" b="1">
              <a:ea typeface="宋体" pitchFamily="2" charset="-122"/>
            </a:endParaRPr>
          </a:p>
          <a:p>
            <a:pPr lvl="1"/>
            <a:r>
              <a:rPr lang="en-US" altLang="zh-CN" b="1">
                <a:ea typeface="宋体" pitchFamily="2" charset="-122"/>
              </a:rPr>
              <a:t>Chroma subsampling</a:t>
            </a:r>
            <a:r>
              <a:rPr lang="en-US" altLang="zh-CN">
                <a:ea typeface="宋体" pitchFamily="2" charset="-122"/>
              </a:rPr>
              <a:t>: teknik yang memanfaatkan fakta bahwa mata manusia merasa brightness (luminance) lebih berpengaruh daripada warna (chrominance) itu sendiri, maka dilakukan pengurangan resolusi warna dengan disampling ulang.  </a:t>
            </a:r>
            <a:r>
              <a:rPr lang="de-DE" altLang="zh-CN">
                <a:ea typeface="宋体" pitchFamily="2" charset="-122"/>
              </a:rPr>
              <a:t>Biasanya digunakan pada sinyal YUV.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1992</Words>
  <Application>Microsoft Office PowerPoint</Application>
  <PresentationFormat>Widescreen</PresentationFormat>
  <Paragraphs>332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SimSun</vt:lpstr>
      <vt:lpstr>Arial</vt:lpstr>
      <vt:lpstr>Calibri</vt:lpstr>
      <vt:lpstr>Calibri Light</vt:lpstr>
      <vt:lpstr>Verdana</vt:lpstr>
      <vt:lpstr>Wingdings</vt:lpstr>
      <vt:lpstr>Office Theme</vt:lpstr>
      <vt:lpstr>Data Compression Pertemuan 3</vt:lpstr>
      <vt:lpstr>Outline</vt:lpstr>
      <vt:lpstr>Kompresi Citra</vt:lpstr>
      <vt:lpstr>Kompresi Citra</vt:lpstr>
      <vt:lpstr>Kompresi Citra</vt:lpstr>
      <vt:lpstr>Kompresi Citra</vt:lpstr>
      <vt:lpstr>Teknik Kompresi Citra</vt:lpstr>
      <vt:lpstr>Teknik Kompresi Citra</vt:lpstr>
      <vt:lpstr>Teknik Kompresi Citra</vt:lpstr>
      <vt:lpstr>Color reduction</vt:lpstr>
      <vt:lpstr>Color reduction</vt:lpstr>
      <vt:lpstr>Contoh </vt:lpstr>
      <vt:lpstr>Chroma subsampling</vt:lpstr>
      <vt:lpstr>Teknik Kompresi Citra</vt:lpstr>
      <vt:lpstr>Teknik Kompresi Citra</vt:lpstr>
      <vt:lpstr>Metode Shannon-Fano</vt:lpstr>
      <vt:lpstr>Implementasi metode shannon-fano</vt:lpstr>
      <vt:lpstr>Implementasi metode shannon-fano</vt:lpstr>
      <vt:lpstr>Implementasi metode shannon-fano</vt:lpstr>
      <vt:lpstr>Implementasi metode shannon-fano</vt:lpstr>
      <vt:lpstr>Implementasi metode shannon-fano</vt:lpstr>
      <vt:lpstr>Implementasi metode shannon-fano</vt:lpstr>
      <vt:lpstr>Hal Penting Dalam Kompresi Citra</vt:lpstr>
      <vt:lpstr>Hal Penting Dalam Kompresi Citra</vt:lpstr>
      <vt:lpstr>Hal Penting Dalam Kompresi Citra</vt:lpstr>
      <vt:lpstr>Pengukuran Error Kompresi Citra</vt:lpstr>
      <vt:lpstr>Algoritma Kompresi / Dekompresi Citra</vt:lpstr>
      <vt:lpstr>Algoritma Kompresi / Dekompresi Citra</vt:lpstr>
      <vt:lpstr>Algoritma Kompresi / Dekompresi Citra</vt:lpstr>
      <vt:lpstr>Beberapa Metode Kompresi Citra</vt:lpstr>
      <vt:lpstr>Teknik Kompresi GIF</vt:lpstr>
      <vt:lpstr>Teknik Kompresi GIF</vt:lpstr>
      <vt:lpstr>Teknik Kompresi GIF</vt:lpstr>
      <vt:lpstr>Teknik Kompresi PNG</vt:lpstr>
      <vt:lpstr>Teknik Kompresi PNG</vt:lpstr>
      <vt:lpstr>Teknik Kompresi JPG</vt:lpstr>
      <vt:lpstr>JPEG 2000</vt:lpstr>
      <vt:lpstr>JPEG 2000</vt:lpstr>
      <vt:lpstr>JPEG 2000</vt:lpstr>
      <vt:lpstr>TIFF (Tagged Image File Format)</vt:lpstr>
      <vt:lpstr>EXIF (Exchange Image File)</vt:lpstr>
      <vt:lpstr>EXIF (Exchange Image File)</vt:lpstr>
      <vt:lpstr>Graphic Animation Files</vt:lpstr>
      <vt:lpstr>PS dan PDF</vt:lpstr>
      <vt:lpstr>Windows Media Format (WMF)</vt:lpstr>
      <vt:lpstr>Windows BMP (Bitmap)</vt:lpstr>
      <vt:lpstr>Macintosh PAINT dan PICT</vt:lpstr>
      <vt:lpstr>X Windows PPM (Portable PixMap)</vt:lpstr>
      <vt:lpstr>Sumber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User</cp:lastModifiedBy>
  <cp:revision>4</cp:revision>
  <dcterms:created xsi:type="dcterms:W3CDTF">2020-10-06T17:21:54Z</dcterms:created>
  <dcterms:modified xsi:type="dcterms:W3CDTF">2020-10-24T14:22:50Z</dcterms:modified>
</cp:coreProperties>
</file>