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86" r:id="rId5"/>
    <p:sldId id="287" r:id="rId6"/>
    <p:sldId id="288" r:id="rId7"/>
    <p:sldId id="289" r:id="rId8"/>
    <p:sldId id="290" r:id="rId9"/>
    <p:sldId id="291" r:id="rId10"/>
    <p:sldId id="292" r:id="rId11"/>
    <p:sldId id="293" r:id="rId12"/>
    <p:sldId id="280" r:id="rId13"/>
    <p:sldId id="263" r:id="rId14"/>
    <p:sldId id="264" r:id="rId15"/>
    <p:sldId id="266" r:id="rId16"/>
    <p:sldId id="265" r:id="rId17"/>
    <p:sldId id="267" r:id="rId18"/>
    <p:sldId id="268" r:id="rId19"/>
    <p:sldId id="269" r:id="rId20"/>
    <p:sldId id="270" r:id="rId21"/>
    <p:sldId id="271" r:id="rId22"/>
    <p:sldId id="272" r:id="rId23"/>
    <p:sldId id="277" r:id="rId24"/>
    <p:sldId id="294" r:id="rId25"/>
    <p:sldId id="278" r:id="rId26"/>
    <p:sldId id="275" r:id="rId27"/>
    <p:sldId id="274" r:id="rId28"/>
    <p:sldId id="276" r:id="rId29"/>
    <p:sldId id="283" r:id="rId30"/>
    <p:sldId id="282" r:id="rId31"/>
    <p:sldId id="284" r:id="rId32"/>
    <p:sldId id="273" r:id="rId33"/>
    <p:sldId id="279" r:id="rId34"/>
    <p:sldId id="285" r:id="rId35"/>
    <p:sldId id="281" r:id="rId36"/>
    <p:sldId id="295" r:id="rId37"/>
    <p:sldId id="258" r:id="rId38"/>
    <p:sldId id="259" r:id="rId39"/>
    <p:sldId id="260"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261"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AF9FF-5A76-4827-8235-14242E9BDD1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DEA09CD-BD89-4EB6-8D92-608D2E89B17C}">
      <dgm:prSet phldrT="[Text]" custT="1"/>
      <dgm:spPr>
        <a:solidFill>
          <a:srgbClr val="92D050"/>
        </a:solidFill>
      </dgm:spPr>
      <dgm:t>
        <a:bodyPr/>
        <a:lstStyle/>
        <a:p>
          <a:r>
            <a:rPr lang="en-US" sz="2000" dirty="0">
              <a:solidFill>
                <a:srgbClr val="C00000"/>
              </a:solidFill>
            </a:rPr>
            <a:t>I/P image</a:t>
          </a:r>
        </a:p>
      </dgm:t>
    </dgm:pt>
    <dgm:pt modelId="{EAC215E0-775F-49BC-8AEC-B2926EF7DEAC}" type="parTrans" cxnId="{C2F3ABB7-CAA2-49D1-AAC1-30D8493A7492}">
      <dgm:prSet/>
      <dgm:spPr/>
      <dgm:t>
        <a:bodyPr/>
        <a:lstStyle/>
        <a:p>
          <a:endParaRPr lang="en-US"/>
        </a:p>
      </dgm:t>
    </dgm:pt>
    <dgm:pt modelId="{48511670-350E-4D10-BF19-F982CF8C4188}" type="sibTrans" cxnId="{C2F3ABB7-CAA2-49D1-AAC1-30D8493A7492}">
      <dgm:prSet/>
      <dgm:spPr/>
      <dgm:t>
        <a:bodyPr/>
        <a:lstStyle/>
        <a:p>
          <a:endParaRPr lang="en-US"/>
        </a:p>
      </dgm:t>
    </dgm:pt>
    <dgm:pt modelId="{DB45241C-4773-4739-A61C-6F0D4B22852D}">
      <dgm:prSet phldrT="[Text]" custT="1"/>
      <dgm:spPr>
        <a:solidFill>
          <a:srgbClr val="92D050"/>
        </a:solidFill>
      </dgm:spPr>
      <dgm:t>
        <a:bodyPr/>
        <a:lstStyle/>
        <a:p>
          <a:r>
            <a:rPr lang="en-US" sz="1800" dirty="0">
              <a:solidFill>
                <a:srgbClr val="C00000"/>
              </a:solidFill>
            </a:rPr>
            <a:t>Construct nxn sub-images</a:t>
          </a:r>
        </a:p>
      </dgm:t>
    </dgm:pt>
    <dgm:pt modelId="{04181275-AB81-4FAA-AB65-FDD761063AA8}" type="parTrans" cxnId="{921A473B-414D-4A01-BCF1-D2E640310DA1}">
      <dgm:prSet/>
      <dgm:spPr/>
      <dgm:t>
        <a:bodyPr/>
        <a:lstStyle/>
        <a:p>
          <a:endParaRPr lang="en-US"/>
        </a:p>
      </dgm:t>
    </dgm:pt>
    <dgm:pt modelId="{32DFB549-8A6C-40EB-868F-B110676F7A41}" type="sibTrans" cxnId="{921A473B-414D-4A01-BCF1-D2E640310DA1}">
      <dgm:prSet/>
      <dgm:spPr/>
      <dgm:t>
        <a:bodyPr/>
        <a:lstStyle/>
        <a:p>
          <a:endParaRPr lang="en-US"/>
        </a:p>
      </dgm:t>
    </dgm:pt>
    <dgm:pt modelId="{9868E9BF-5474-4070-A6CE-3F4039771790}">
      <dgm:prSet phldrT="[Text]" custT="1"/>
      <dgm:spPr>
        <a:solidFill>
          <a:srgbClr val="92D050"/>
        </a:solidFill>
      </dgm:spPr>
      <dgm:t>
        <a:bodyPr/>
        <a:lstStyle/>
        <a:p>
          <a:r>
            <a:rPr lang="en-US" sz="2000" dirty="0">
              <a:solidFill>
                <a:srgbClr val="C00000"/>
              </a:solidFill>
            </a:rPr>
            <a:t>Apply transform</a:t>
          </a:r>
        </a:p>
      </dgm:t>
    </dgm:pt>
    <dgm:pt modelId="{254E3CAE-7929-4239-9EEF-81DA2237C719}" type="parTrans" cxnId="{13CA9D14-B192-45E8-86C1-5F56006AE824}">
      <dgm:prSet/>
      <dgm:spPr/>
      <dgm:t>
        <a:bodyPr/>
        <a:lstStyle/>
        <a:p>
          <a:endParaRPr lang="en-US"/>
        </a:p>
      </dgm:t>
    </dgm:pt>
    <dgm:pt modelId="{FBD9E1E7-9B80-47A8-8B0B-7979F85415C7}" type="sibTrans" cxnId="{13CA9D14-B192-45E8-86C1-5F56006AE824}">
      <dgm:prSet/>
      <dgm:spPr/>
      <dgm:t>
        <a:bodyPr/>
        <a:lstStyle/>
        <a:p>
          <a:endParaRPr lang="en-US"/>
        </a:p>
      </dgm:t>
    </dgm:pt>
    <dgm:pt modelId="{0224FF18-B0A4-4FC9-A32E-86B854C8C818}">
      <dgm:prSet phldrT="[Text]" custT="1"/>
      <dgm:spPr>
        <a:solidFill>
          <a:srgbClr val="92D050"/>
        </a:solidFill>
      </dgm:spPr>
      <dgm:t>
        <a:bodyPr/>
        <a:lstStyle/>
        <a:p>
          <a:r>
            <a:rPr lang="en-US" sz="2000" dirty="0">
              <a:solidFill>
                <a:srgbClr val="C00000"/>
              </a:solidFill>
            </a:rPr>
            <a:t>Quantizer</a:t>
          </a:r>
        </a:p>
      </dgm:t>
    </dgm:pt>
    <dgm:pt modelId="{2197BC6C-4D47-4567-8F30-8D092EAE28AD}" type="parTrans" cxnId="{264746EF-AC67-408D-BEE8-167802DEAE4A}">
      <dgm:prSet/>
      <dgm:spPr/>
      <dgm:t>
        <a:bodyPr/>
        <a:lstStyle/>
        <a:p>
          <a:endParaRPr lang="en-US"/>
        </a:p>
      </dgm:t>
    </dgm:pt>
    <dgm:pt modelId="{1C47E491-6A68-4641-BDAD-CCEE0BCD8CFE}" type="sibTrans" cxnId="{264746EF-AC67-408D-BEE8-167802DEAE4A}">
      <dgm:prSet/>
      <dgm:spPr/>
      <dgm:t>
        <a:bodyPr/>
        <a:lstStyle/>
        <a:p>
          <a:endParaRPr lang="en-US"/>
        </a:p>
      </dgm:t>
    </dgm:pt>
    <dgm:pt modelId="{89888102-E9A1-482E-A939-D1910769114D}">
      <dgm:prSet phldrT="[Text]" custT="1"/>
      <dgm:spPr>
        <a:solidFill>
          <a:srgbClr val="92D050"/>
        </a:solidFill>
      </dgm:spPr>
      <dgm:t>
        <a:bodyPr/>
        <a:lstStyle/>
        <a:p>
          <a:r>
            <a:rPr lang="en-US" sz="2400" dirty="0">
              <a:solidFill>
                <a:srgbClr val="C00000"/>
              </a:solidFill>
            </a:rPr>
            <a:t>Symbol encoder</a:t>
          </a:r>
        </a:p>
      </dgm:t>
    </dgm:pt>
    <dgm:pt modelId="{60915B18-A44A-46CB-AE10-FD3BEB3A8131}" type="parTrans" cxnId="{54A4A57E-736A-4CF0-A4D9-5128D9719E67}">
      <dgm:prSet/>
      <dgm:spPr/>
      <dgm:t>
        <a:bodyPr/>
        <a:lstStyle/>
        <a:p>
          <a:endParaRPr lang="en-US"/>
        </a:p>
      </dgm:t>
    </dgm:pt>
    <dgm:pt modelId="{5B331D7B-50BA-4D6D-8B21-F46F9E945403}" type="sibTrans" cxnId="{54A4A57E-736A-4CF0-A4D9-5128D9719E67}">
      <dgm:prSet/>
      <dgm:spPr/>
      <dgm:t>
        <a:bodyPr/>
        <a:lstStyle/>
        <a:p>
          <a:endParaRPr lang="en-US"/>
        </a:p>
      </dgm:t>
    </dgm:pt>
    <dgm:pt modelId="{72F42CB0-46CC-41D1-AB1D-110D74288D6C}">
      <dgm:prSet phldrT="[Text]" custT="1"/>
      <dgm:spPr>
        <a:solidFill>
          <a:srgbClr val="92D050"/>
        </a:solidFill>
      </dgm:spPr>
      <dgm:t>
        <a:bodyPr/>
        <a:lstStyle/>
        <a:p>
          <a:r>
            <a:rPr lang="en-US" sz="2000" dirty="0">
              <a:solidFill>
                <a:srgbClr val="C00000"/>
              </a:solidFill>
            </a:rPr>
            <a:t>Transmission channel</a:t>
          </a:r>
        </a:p>
      </dgm:t>
    </dgm:pt>
    <dgm:pt modelId="{CEEC2ED1-3106-4D96-B0D9-264610936BA7}" type="parTrans" cxnId="{9529C1A8-C95B-4DE8-B46F-1C7005345607}">
      <dgm:prSet/>
      <dgm:spPr/>
      <dgm:t>
        <a:bodyPr/>
        <a:lstStyle/>
        <a:p>
          <a:endParaRPr lang="en-US"/>
        </a:p>
      </dgm:t>
    </dgm:pt>
    <dgm:pt modelId="{0A3BD1AE-CF9A-4A10-9CF4-E52718985C2B}" type="sibTrans" cxnId="{9529C1A8-C95B-4DE8-B46F-1C7005345607}">
      <dgm:prSet/>
      <dgm:spPr/>
      <dgm:t>
        <a:bodyPr/>
        <a:lstStyle/>
        <a:p>
          <a:endParaRPr lang="en-US"/>
        </a:p>
      </dgm:t>
    </dgm:pt>
    <dgm:pt modelId="{FBA1B6E0-273F-4D2B-A234-81E70421CCBF}">
      <dgm:prSet phldrT="[Text]" custT="1"/>
      <dgm:spPr>
        <a:solidFill>
          <a:srgbClr val="92D050"/>
        </a:solidFill>
      </dgm:spPr>
      <dgm:t>
        <a:bodyPr/>
        <a:lstStyle/>
        <a:p>
          <a:r>
            <a:rPr lang="en-US" sz="2400" dirty="0">
              <a:solidFill>
                <a:srgbClr val="C00000"/>
              </a:solidFill>
            </a:rPr>
            <a:t>Symbol</a:t>
          </a:r>
          <a:r>
            <a:rPr lang="en-US" sz="2400" baseline="0" dirty="0">
              <a:solidFill>
                <a:srgbClr val="C00000"/>
              </a:solidFill>
            </a:rPr>
            <a:t> decoder</a:t>
          </a:r>
          <a:endParaRPr lang="en-US" sz="2400" dirty="0">
            <a:solidFill>
              <a:srgbClr val="C00000"/>
            </a:solidFill>
          </a:endParaRPr>
        </a:p>
      </dgm:t>
    </dgm:pt>
    <dgm:pt modelId="{9F4FA163-3878-4B7A-B396-BCC3BD9413AE}" type="parTrans" cxnId="{B1F0FA46-3290-4701-B586-3F5F2AB8C884}">
      <dgm:prSet/>
      <dgm:spPr/>
      <dgm:t>
        <a:bodyPr/>
        <a:lstStyle/>
        <a:p>
          <a:endParaRPr lang="en-US"/>
        </a:p>
      </dgm:t>
    </dgm:pt>
    <dgm:pt modelId="{D423C74C-B3B6-43BD-BA12-07D6AB179E00}" type="sibTrans" cxnId="{B1F0FA46-3290-4701-B586-3F5F2AB8C884}">
      <dgm:prSet/>
      <dgm:spPr/>
      <dgm:t>
        <a:bodyPr/>
        <a:lstStyle/>
        <a:p>
          <a:endParaRPr lang="en-US"/>
        </a:p>
      </dgm:t>
    </dgm:pt>
    <dgm:pt modelId="{D63AA9A1-503D-4AE1-8B32-9F797390BD94}">
      <dgm:prSet phldrT="[Text]" custT="1"/>
      <dgm:spPr>
        <a:solidFill>
          <a:srgbClr val="92D050"/>
        </a:solidFill>
      </dgm:spPr>
      <dgm:t>
        <a:bodyPr/>
        <a:lstStyle/>
        <a:p>
          <a:r>
            <a:rPr lang="en-US" sz="2000" dirty="0">
              <a:solidFill>
                <a:srgbClr val="C00000"/>
              </a:solidFill>
            </a:rPr>
            <a:t>Apply inverse transform</a:t>
          </a:r>
        </a:p>
      </dgm:t>
    </dgm:pt>
    <dgm:pt modelId="{947CB8C8-5C7D-43CE-B09B-3EFE19F2BEAF}" type="parTrans" cxnId="{9694853B-F366-4736-BC55-2237933246A5}">
      <dgm:prSet/>
      <dgm:spPr/>
      <dgm:t>
        <a:bodyPr/>
        <a:lstStyle/>
        <a:p>
          <a:endParaRPr lang="en-US"/>
        </a:p>
      </dgm:t>
    </dgm:pt>
    <dgm:pt modelId="{A87065A8-6D72-4AD0-9D77-059770C76656}" type="sibTrans" cxnId="{9694853B-F366-4736-BC55-2237933246A5}">
      <dgm:prSet/>
      <dgm:spPr/>
      <dgm:t>
        <a:bodyPr/>
        <a:lstStyle/>
        <a:p>
          <a:endParaRPr lang="en-US"/>
        </a:p>
      </dgm:t>
    </dgm:pt>
    <dgm:pt modelId="{5954E5B3-4A51-4CD5-8388-E654A961EDF8}">
      <dgm:prSet phldrT="[Text]"/>
      <dgm:spPr>
        <a:solidFill>
          <a:srgbClr val="92D050"/>
        </a:solidFill>
      </dgm:spPr>
      <dgm:t>
        <a:bodyPr/>
        <a:lstStyle/>
        <a:p>
          <a:r>
            <a:rPr lang="en-US" dirty="0">
              <a:solidFill>
                <a:srgbClr val="C00000"/>
              </a:solidFill>
            </a:rPr>
            <a:t>Merge the sub-blocks</a:t>
          </a:r>
        </a:p>
      </dgm:t>
    </dgm:pt>
    <dgm:pt modelId="{56CC14C8-CC00-461E-B07D-609C8465BBFB}" type="parTrans" cxnId="{360EA3AA-579E-4D79-AC5A-1B80D6FC02AF}">
      <dgm:prSet/>
      <dgm:spPr/>
      <dgm:t>
        <a:bodyPr/>
        <a:lstStyle/>
        <a:p>
          <a:endParaRPr lang="en-US"/>
        </a:p>
      </dgm:t>
    </dgm:pt>
    <dgm:pt modelId="{8D3C9536-DBBF-41ED-9E2D-9CB034114D95}" type="sibTrans" cxnId="{360EA3AA-579E-4D79-AC5A-1B80D6FC02AF}">
      <dgm:prSet/>
      <dgm:spPr/>
      <dgm:t>
        <a:bodyPr/>
        <a:lstStyle/>
        <a:p>
          <a:endParaRPr lang="en-US"/>
        </a:p>
      </dgm:t>
    </dgm:pt>
    <dgm:pt modelId="{7B59409D-53D6-47EC-BFBB-9914A9321402}" type="pres">
      <dgm:prSet presAssocID="{EBBAF9FF-5A76-4827-8235-14242E9BDD1F}" presName="Name0" presStyleCnt="0">
        <dgm:presLayoutVars>
          <dgm:dir/>
          <dgm:resizeHandles/>
        </dgm:presLayoutVars>
      </dgm:prSet>
      <dgm:spPr/>
    </dgm:pt>
    <dgm:pt modelId="{D62C2DD8-8B42-4E69-829A-FE43A841A7EE}" type="pres">
      <dgm:prSet presAssocID="{EDEA09CD-BD89-4EB6-8D92-608D2E89B17C}" presName="compNode" presStyleCnt="0"/>
      <dgm:spPr/>
    </dgm:pt>
    <dgm:pt modelId="{DD4DB69C-CE1D-419C-8C33-860B2B99CC64}" type="pres">
      <dgm:prSet presAssocID="{EDEA09CD-BD89-4EB6-8D92-608D2E89B17C}" presName="dummyConnPt" presStyleCnt="0"/>
      <dgm:spPr/>
    </dgm:pt>
    <dgm:pt modelId="{779C5CD0-CA0C-491A-8BD8-7AB3DDD4EBC7}" type="pres">
      <dgm:prSet presAssocID="{EDEA09CD-BD89-4EB6-8D92-608D2E89B17C}" presName="node" presStyleLbl="node1" presStyleIdx="0" presStyleCnt="9">
        <dgm:presLayoutVars>
          <dgm:bulletEnabled val="1"/>
        </dgm:presLayoutVars>
      </dgm:prSet>
      <dgm:spPr/>
    </dgm:pt>
    <dgm:pt modelId="{B066203A-A40A-45AF-AB29-AF806FA0C85B}" type="pres">
      <dgm:prSet presAssocID="{48511670-350E-4D10-BF19-F982CF8C4188}" presName="sibTrans" presStyleLbl="bgSibTrans2D1" presStyleIdx="0" presStyleCnt="8"/>
      <dgm:spPr/>
    </dgm:pt>
    <dgm:pt modelId="{907E4CF9-9C46-4C18-A0FA-F56A856D24BB}" type="pres">
      <dgm:prSet presAssocID="{DB45241C-4773-4739-A61C-6F0D4B22852D}" presName="compNode" presStyleCnt="0"/>
      <dgm:spPr/>
    </dgm:pt>
    <dgm:pt modelId="{D99539C9-774A-41B7-B282-8FE31D8786FB}" type="pres">
      <dgm:prSet presAssocID="{DB45241C-4773-4739-A61C-6F0D4B22852D}" presName="dummyConnPt" presStyleCnt="0"/>
      <dgm:spPr/>
    </dgm:pt>
    <dgm:pt modelId="{EC2FC6FD-2B7B-49C5-A642-D7AB1A49973E}" type="pres">
      <dgm:prSet presAssocID="{DB45241C-4773-4739-A61C-6F0D4B22852D}" presName="node" presStyleLbl="node1" presStyleIdx="1" presStyleCnt="9">
        <dgm:presLayoutVars>
          <dgm:bulletEnabled val="1"/>
        </dgm:presLayoutVars>
      </dgm:prSet>
      <dgm:spPr/>
    </dgm:pt>
    <dgm:pt modelId="{224E16D6-3D50-42ED-80C6-69DFDFEA9A54}" type="pres">
      <dgm:prSet presAssocID="{32DFB549-8A6C-40EB-868F-B110676F7A41}" presName="sibTrans" presStyleLbl="bgSibTrans2D1" presStyleIdx="1" presStyleCnt="8"/>
      <dgm:spPr/>
    </dgm:pt>
    <dgm:pt modelId="{A5E47DE5-58FB-42E9-A66A-2BA21DF52C88}" type="pres">
      <dgm:prSet presAssocID="{9868E9BF-5474-4070-A6CE-3F4039771790}" presName="compNode" presStyleCnt="0"/>
      <dgm:spPr/>
    </dgm:pt>
    <dgm:pt modelId="{843A7F70-04A8-4434-A081-EE2A18F73A6E}" type="pres">
      <dgm:prSet presAssocID="{9868E9BF-5474-4070-A6CE-3F4039771790}" presName="dummyConnPt" presStyleCnt="0"/>
      <dgm:spPr/>
    </dgm:pt>
    <dgm:pt modelId="{E4FA36BD-3DEE-4C9F-BEE6-F1260B84299F}" type="pres">
      <dgm:prSet presAssocID="{9868E9BF-5474-4070-A6CE-3F4039771790}" presName="node" presStyleLbl="node1" presStyleIdx="2" presStyleCnt="9">
        <dgm:presLayoutVars>
          <dgm:bulletEnabled val="1"/>
        </dgm:presLayoutVars>
      </dgm:prSet>
      <dgm:spPr/>
    </dgm:pt>
    <dgm:pt modelId="{B9F347F7-EDFE-450F-836A-5A7CFCA80B1C}" type="pres">
      <dgm:prSet presAssocID="{FBD9E1E7-9B80-47A8-8B0B-7979F85415C7}" presName="sibTrans" presStyleLbl="bgSibTrans2D1" presStyleIdx="2" presStyleCnt="8"/>
      <dgm:spPr/>
    </dgm:pt>
    <dgm:pt modelId="{74E46442-DB67-4D98-9DD5-15201F047D4B}" type="pres">
      <dgm:prSet presAssocID="{0224FF18-B0A4-4FC9-A32E-86B854C8C818}" presName="compNode" presStyleCnt="0"/>
      <dgm:spPr/>
    </dgm:pt>
    <dgm:pt modelId="{E006C3B4-5475-4E65-AA7C-3D2C50C7D6A8}" type="pres">
      <dgm:prSet presAssocID="{0224FF18-B0A4-4FC9-A32E-86B854C8C818}" presName="dummyConnPt" presStyleCnt="0"/>
      <dgm:spPr/>
    </dgm:pt>
    <dgm:pt modelId="{FB275909-841C-46C9-9690-1000A7C89437}" type="pres">
      <dgm:prSet presAssocID="{0224FF18-B0A4-4FC9-A32E-86B854C8C818}" presName="node" presStyleLbl="node1" presStyleIdx="3" presStyleCnt="9">
        <dgm:presLayoutVars>
          <dgm:bulletEnabled val="1"/>
        </dgm:presLayoutVars>
      </dgm:prSet>
      <dgm:spPr/>
    </dgm:pt>
    <dgm:pt modelId="{F5A8FE60-B9A7-4358-B85D-95015EE06AB8}" type="pres">
      <dgm:prSet presAssocID="{1C47E491-6A68-4641-BDAD-CCEE0BCD8CFE}" presName="sibTrans" presStyleLbl="bgSibTrans2D1" presStyleIdx="3" presStyleCnt="8"/>
      <dgm:spPr/>
    </dgm:pt>
    <dgm:pt modelId="{FA3F766B-466D-4C8E-9BDC-B1A58B2996FA}" type="pres">
      <dgm:prSet presAssocID="{89888102-E9A1-482E-A939-D1910769114D}" presName="compNode" presStyleCnt="0"/>
      <dgm:spPr/>
    </dgm:pt>
    <dgm:pt modelId="{3B1AA249-31A3-4C92-A2A3-9FD0889F30C5}" type="pres">
      <dgm:prSet presAssocID="{89888102-E9A1-482E-A939-D1910769114D}" presName="dummyConnPt" presStyleCnt="0"/>
      <dgm:spPr/>
    </dgm:pt>
    <dgm:pt modelId="{109EEF5F-5E74-4A11-95CC-E97D72A595CA}" type="pres">
      <dgm:prSet presAssocID="{89888102-E9A1-482E-A939-D1910769114D}" presName="node" presStyleLbl="node1" presStyleIdx="4" presStyleCnt="9">
        <dgm:presLayoutVars>
          <dgm:bulletEnabled val="1"/>
        </dgm:presLayoutVars>
      </dgm:prSet>
      <dgm:spPr/>
    </dgm:pt>
    <dgm:pt modelId="{DC8E0731-51DF-4516-B3AD-AEB657EBD1BC}" type="pres">
      <dgm:prSet presAssocID="{5B331D7B-50BA-4D6D-8B21-F46F9E945403}" presName="sibTrans" presStyleLbl="bgSibTrans2D1" presStyleIdx="4" presStyleCnt="8"/>
      <dgm:spPr/>
    </dgm:pt>
    <dgm:pt modelId="{528590B2-CE88-414A-94CA-8ECDB17F67A1}" type="pres">
      <dgm:prSet presAssocID="{72F42CB0-46CC-41D1-AB1D-110D74288D6C}" presName="compNode" presStyleCnt="0"/>
      <dgm:spPr/>
    </dgm:pt>
    <dgm:pt modelId="{DAF3AE59-73A6-4095-B6BF-AD856EB9F18E}" type="pres">
      <dgm:prSet presAssocID="{72F42CB0-46CC-41D1-AB1D-110D74288D6C}" presName="dummyConnPt" presStyleCnt="0"/>
      <dgm:spPr/>
    </dgm:pt>
    <dgm:pt modelId="{89F19D5E-0A1B-4F6A-985C-F8AF0E2CA4A7}" type="pres">
      <dgm:prSet presAssocID="{72F42CB0-46CC-41D1-AB1D-110D74288D6C}" presName="node" presStyleLbl="node1" presStyleIdx="5" presStyleCnt="9">
        <dgm:presLayoutVars>
          <dgm:bulletEnabled val="1"/>
        </dgm:presLayoutVars>
      </dgm:prSet>
      <dgm:spPr/>
    </dgm:pt>
    <dgm:pt modelId="{EF7D8927-7BFF-45DF-9EDB-6150CC484AB7}" type="pres">
      <dgm:prSet presAssocID="{0A3BD1AE-CF9A-4A10-9CF4-E52718985C2B}" presName="sibTrans" presStyleLbl="bgSibTrans2D1" presStyleIdx="5" presStyleCnt="8"/>
      <dgm:spPr/>
    </dgm:pt>
    <dgm:pt modelId="{5A513FFC-B414-41C1-9BA7-1825C50D4B3B}" type="pres">
      <dgm:prSet presAssocID="{FBA1B6E0-273F-4D2B-A234-81E70421CCBF}" presName="compNode" presStyleCnt="0"/>
      <dgm:spPr/>
    </dgm:pt>
    <dgm:pt modelId="{64119B9C-56D2-47B5-871A-01D403AB1170}" type="pres">
      <dgm:prSet presAssocID="{FBA1B6E0-273F-4D2B-A234-81E70421CCBF}" presName="dummyConnPt" presStyleCnt="0"/>
      <dgm:spPr/>
    </dgm:pt>
    <dgm:pt modelId="{9846EDF6-BD8F-4757-858B-A4ADCB0858A4}" type="pres">
      <dgm:prSet presAssocID="{FBA1B6E0-273F-4D2B-A234-81E70421CCBF}" presName="node" presStyleLbl="node1" presStyleIdx="6" presStyleCnt="9">
        <dgm:presLayoutVars>
          <dgm:bulletEnabled val="1"/>
        </dgm:presLayoutVars>
      </dgm:prSet>
      <dgm:spPr/>
    </dgm:pt>
    <dgm:pt modelId="{20567014-F13E-4C87-8F95-24D8C0A1A338}" type="pres">
      <dgm:prSet presAssocID="{D423C74C-B3B6-43BD-BA12-07D6AB179E00}" presName="sibTrans" presStyleLbl="bgSibTrans2D1" presStyleIdx="6" presStyleCnt="8"/>
      <dgm:spPr/>
    </dgm:pt>
    <dgm:pt modelId="{557CE5E3-1F5B-44E0-9E2D-C4BFA40592A5}" type="pres">
      <dgm:prSet presAssocID="{D63AA9A1-503D-4AE1-8B32-9F797390BD94}" presName="compNode" presStyleCnt="0"/>
      <dgm:spPr/>
    </dgm:pt>
    <dgm:pt modelId="{0B830F13-C56A-4AE5-800C-3F30A7E5FCC8}" type="pres">
      <dgm:prSet presAssocID="{D63AA9A1-503D-4AE1-8B32-9F797390BD94}" presName="dummyConnPt" presStyleCnt="0"/>
      <dgm:spPr/>
    </dgm:pt>
    <dgm:pt modelId="{F1798B91-A33B-4CD4-86B8-FBDDA048618A}" type="pres">
      <dgm:prSet presAssocID="{D63AA9A1-503D-4AE1-8B32-9F797390BD94}" presName="node" presStyleLbl="node1" presStyleIdx="7" presStyleCnt="9">
        <dgm:presLayoutVars>
          <dgm:bulletEnabled val="1"/>
        </dgm:presLayoutVars>
      </dgm:prSet>
      <dgm:spPr/>
    </dgm:pt>
    <dgm:pt modelId="{C2071451-65CE-4335-BD8B-14485448C4B9}" type="pres">
      <dgm:prSet presAssocID="{A87065A8-6D72-4AD0-9D77-059770C76656}" presName="sibTrans" presStyleLbl="bgSibTrans2D1" presStyleIdx="7" presStyleCnt="8"/>
      <dgm:spPr/>
    </dgm:pt>
    <dgm:pt modelId="{62E10513-459D-45E1-9FB0-0ACC7F390D2C}" type="pres">
      <dgm:prSet presAssocID="{5954E5B3-4A51-4CD5-8388-E654A961EDF8}" presName="compNode" presStyleCnt="0"/>
      <dgm:spPr/>
    </dgm:pt>
    <dgm:pt modelId="{A09D179B-2C12-419B-A0E5-2FAB5E4D754B}" type="pres">
      <dgm:prSet presAssocID="{5954E5B3-4A51-4CD5-8388-E654A961EDF8}" presName="dummyConnPt" presStyleCnt="0"/>
      <dgm:spPr/>
    </dgm:pt>
    <dgm:pt modelId="{C2BC12E0-12A8-41E8-8A69-9B909B33FC31}" type="pres">
      <dgm:prSet presAssocID="{5954E5B3-4A51-4CD5-8388-E654A961EDF8}" presName="node" presStyleLbl="node1" presStyleIdx="8" presStyleCnt="9">
        <dgm:presLayoutVars>
          <dgm:bulletEnabled val="1"/>
        </dgm:presLayoutVars>
      </dgm:prSet>
      <dgm:spPr/>
    </dgm:pt>
  </dgm:ptLst>
  <dgm:cxnLst>
    <dgm:cxn modelId="{4AB6B20A-C333-4485-A16D-9CF9837BADE2}" type="presOf" srcId="{FBD9E1E7-9B80-47A8-8B0B-7979F85415C7}" destId="{B9F347F7-EDFE-450F-836A-5A7CFCA80B1C}" srcOrd="0" destOrd="0" presId="urn:microsoft.com/office/officeart/2005/8/layout/bProcess4"/>
    <dgm:cxn modelId="{0E9BFE0E-2C66-41D6-A905-D63BC362308F}" type="presOf" srcId="{1C47E491-6A68-4641-BDAD-CCEE0BCD8CFE}" destId="{F5A8FE60-B9A7-4358-B85D-95015EE06AB8}" srcOrd="0" destOrd="0" presId="urn:microsoft.com/office/officeart/2005/8/layout/bProcess4"/>
    <dgm:cxn modelId="{E642BE12-8521-42DB-A61B-D358AE16F10D}" type="presOf" srcId="{0224FF18-B0A4-4FC9-A32E-86B854C8C818}" destId="{FB275909-841C-46C9-9690-1000A7C89437}" srcOrd="0" destOrd="0" presId="urn:microsoft.com/office/officeart/2005/8/layout/bProcess4"/>
    <dgm:cxn modelId="{13CA9D14-B192-45E8-86C1-5F56006AE824}" srcId="{EBBAF9FF-5A76-4827-8235-14242E9BDD1F}" destId="{9868E9BF-5474-4070-A6CE-3F4039771790}" srcOrd="2" destOrd="0" parTransId="{254E3CAE-7929-4239-9EEF-81DA2237C719}" sibTransId="{FBD9E1E7-9B80-47A8-8B0B-7979F85415C7}"/>
    <dgm:cxn modelId="{ABCD1B18-4D8E-4B1A-A29D-01A5E86D59A1}" type="presOf" srcId="{D423C74C-B3B6-43BD-BA12-07D6AB179E00}" destId="{20567014-F13E-4C87-8F95-24D8C0A1A338}" srcOrd="0" destOrd="0" presId="urn:microsoft.com/office/officeart/2005/8/layout/bProcess4"/>
    <dgm:cxn modelId="{C3D5A731-7848-40C7-AD32-AC01B4E54743}" type="presOf" srcId="{72F42CB0-46CC-41D1-AB1D-110D74288D6C}" destId="{89F19D5E-0A1B-4F6A-985C-F8AF0E2CA4A7}" srcOrd="0" destOrd="0" presId="urn:microsoft.com/office/officeart/2005/8/layout/bProcess4"/>
    <dgm:cxn modelId="{4DE0E935-8DF6-4534-B1B0-AB5D5F80143E}" type="presOf" srcId="{5954E5B3-4A51-4CD5-8388-E654A961EDF8}" destId="{C2BC12E0-12A8-41E8-8A69-9B909B33FC31}" srcOrd="0" destOrd="0" presId="urn:microsoft.com/office/officeart/2005/8/layout/bProcess4"/>
    <dgm:cxn modelId="{94206C36-3F30-41D9-BC94-5BA07458FEC0}" type="presOf" srcId="{9868E9BF-5474-4070-A6CE-3F4039771790}" destId="{E4FA36BD-3DEE-4C9F-BEE6-F1260B84299F}" srcOrd="0" destOrd="0" presId="urn:microsoft.com/office/officeart/2005/8/layout/bProcess4"/>
    <dgm:cxn modelId="{A9348A36-C6F6-48FA-8A03-2C6563E16165}" type="presOf" srcId="{48511670-350E-4D10-BF19-F982CF8C4188}" destId="{B066203A-A40A-45AF-AB29-AF806FA0C85B}" srcOrd="0" destOrd="0" presId="urn:microsoft.com/office/officeart/2005/8/layout/bProcess4"/>
    <dgm:cxn modelId="{921A473B-414D-4A01-BCF1-D2E640310DA1}" srcId="{EBBAF9FF-5A76-4827-8235-14242E9BDD1F}" destId="{DB45241C-4773-4739-A61C-6F0D4B22852D}" srcOrd="1" destOrd="0" parTransId="{04181275-AB81-4FAA-AB65-FDD761063AA8}" sibTransId="{32DFB549-8A6C-40EB-868F-B110676F7A41}"/>
    <dgm:cxn modelId="{9694853B-F366-4736-BC55-2237933246A5}" srcId="{EBBAF9FF-5A76-4827-8235-14242E9BDD1F}" destId="{D63AA9A1-503D-4AE1-8B32-9F797390BD94}" srcOrd="7" destOrd="0" parTransId="{947CB8C8-5C7D-43CE-B09B-3EFE19F2BEAF}" sibTransId="{A87065A8-6D72-4AD0-9D77-059770C76656}"/>
    <dgm:cxn modelId="{B1F0FA46-3290-4701-B586-3F5F2AB8C884}" srcId="{EBBAF9FF-5A76-4827-8235-14242E9BDD1F}" destId="{FBA1B6E0-273F-4D2B-A234-81E70421CCBF}" srcOrd="6" destOrd="0" parTransId="{9F4FA163-3878-4B7A-B396-BCC3BD9413AE}" sibTransId="{D423C74C-B3B6-43BD-BA12-07D6AB179E00}"/>
    <dgm:cxn modelId="{C97DBD72-A543-40C8-8E4A-950DE9C4F7CD}" type="presOf" srcId="{32DFB549-8A6C-40EB-868F-B110676F7A41}" destId="{224E16D6-3D50-42ED-80C6-69DFDFEA9A54}" srcOrd="0" destOrd="0" presId="urn:microsoft.com/office/officeart/2005/8/layout/bProcess4"/>
    <dgm:cxn modelId="{54A4A57E-736A-4CF0-A4D9-5128D9719E67}" srcId="{EBBAF9FF-5A76-4827-8235-14242E9BDD1F}" destId="{89888102-E9A1-482E-A939-D1910769114D}" srcOrd="4" destOrd="0" parTransId="{60915B18-A44A-46CB-AE10-FD3BEB3A8131}" sibTransId="{5B331D7B-50BA-4D6D-8B21-F46F9E945403}"/>
    <dgm:cxn modelId="{9529C1A8-C95B-4DE8-B46F-1C7005345607}" srcId="{EBBAF9FF-5A76-4827-8235-14242E9BDD1F}" destId="{72F42CB0-46CC-41D1-AB1D-110D74288D6C}" srcOrd="5" destOrd="0" parTransId="{CEEC2ED1-3106-4D96-B0D9-264610936BA7}" sibTransId="{0A3BD1AE-CF9A-4A10-9CF4-E52718985C2B}"/>
    <dgm:cxn modelId="{360EA3AA-579E-4D79-AC5A-1B80D6FC02AF}" srcId="{EBBAF9FF-5A76-4827-8235-14242E9BDD1F}" destId="{5954E5B3-4A51-4CD5-8388-E654A961EDF8}" srcOrd="8" destOrd="0" parTransId="{56CC14C8-CC00-461E-B07D-609C8465BBFB}" sibTransId="{8D3C9536-DBBF-41ED-9E2D-9CB034114D95}"/>
    <dgm:cxn modelId="{C2F3ABB7-CAA2-49D1-AAC1-30D8493A7492}" srcId="{EBBAF9FF-5A76-4827-8235-14242E9BDD1F}" destId="{EDEA09CD-BD89-4EB6-8D92-608D2E89B17C}" srcOrd="0" destOrd="0" parTransId="{EAC215E0-775F-49BC-8AEC-B2926EF7DEAC}" sibTransId="{48511670-350E-4D10-BF19-F982CF8C4188}"/>
    <dgm:cxn modelId="{36C05FBB-C5E4-4A32-AC0D-F6C2374385D8}" type="presOf" srcId="{EDEA09CD-BD89-4EB6-8D92-608D2E89B17C}" destId="{779C5CD0-CA0C-491A-8BD8-7AB3DDD4EBC7}" srcOrd="0" destOrd="0" presId="urn:microsoft.com/office/officeart/2005/8/layout/bProcess4"/>
    <dgm:cxn modelId="{DBB408CB-49D1-413E-AC25-F210EFFF207E}" type="presOf" srcId="{FBA1B6E0-273F-4D2B-A234-81E70421CCBF}" destId="{9846EDF6-BD8F-4757-858B-A4ADCB0858A4}" srcOrd="0" destOrd="0" presId="urn:microsoft.com/office/officeart/2005/8/layout/bProcess4"/>
    <dgm:cxn modelId="{AE255ED5-DA4C-4208-B507-69F9C78FF5A9}" type="presOf" srcId="{DB45241C-4773-4739-A61C-6F0D4B22852D}" destId="{EC2FC6FD-2B7B-49C5-A642-D7AB1A49973E}" srcOrd="0" destOrd="0" presId="urn:microsoft.com/office/officeart/2005/8/layout/bProcess4"/>
    <dgm:cxn modelId="{03A04ADC-6629-47B4-B1D1-5E09AE97B423}" type="presOf" srcId="{5B331D7B-50BA-4D6D-8B21-F46F9E945403}" destId="{DC8E0731-51DF-4516-B3AD-AEB657EBD1BC}" srcOrd="0" destOrd="0" presId="urn:microsoft.com/office/officeart/2005/8/layout/bProcess4"/>
    <dgm:cxn modelId="{223368DE-E6BA-4E20-9895-D14CA401F68A}" type="presOf" srcId="{89888102-E9A1-482E-A939-D1910769114D}" destId="{109EEF5F-5E74-4A11-95CC-E97D72A595CA}" srcOrd="0" destOrd="0" presId="urn:microsoft.com/office/officeart/2005/8/layout/bProcess4"/>
    <dgm:cxn modelId="{264746EF-AC67-408D-BEE8-167802DEAE4A}" srcId="{EBBAF9FF-5A76-4827-8235-14242E9BDD1F}" destId="{0224FF18-B0A4-4FC9-A32E-86B854C8C818}" srcOrd="3" destOrd="0" parTransId="{2197BC6C-4D47-4567-8F30-8D092EAE28AD}" sibTransId="{1C47E491-6A68-4641-BDAD-CCEE0BCD8CFE}"/>
    <dgm:cxn modelId="{6ABE02F1-A639-4A37-83D2-B057818A6750}" type="presOf" srcId="{D63AA9A1-503D-4AE1-8B32-9F797390BD94}" destId="{F1798B91-A33B-4CD4-86B8-FBDDA048618A}" srcOrd="0" destOrd="0" presId="urn:microsoft.com/office/officeart/2005/8/layout/bProcess4"/>
    <dgm:cxn modelId="{FF1A33F3-CF00-4AA3-B830-861DEBC36FCB}" type="presOf" srcId="{EBBAF9FF-5A76-4827-8235-14242E9BDD1F}" destId="{7B59409D-53D6-47EC-BFBB-9914A9321402}" srcOrd="0" destOrd="0" presId="urn:microsoft.com/office/officeart/2005/8/layout/bProcess4"/>
    <dgm:cxn modelId="{57BFB5F7-9424-44D2-8986-1E1FF86C214D}" type="presOf" srcId="{A87065A8-6D72-4AD0-9D77-059770C76656}" destId="{C2071451-65CE-4335-BD8B-14485448C4B9}" srcOrd="0" destOrd="0" presId="urn:microsoft.com/office/officeart/2005/8/layout/bProcess4"/>
    <dgm:cxn modelId="{6119CFFE-ADB3-42BA-86E1-EC9D6F7AFE78}" type="presOf" srcId="{0A3BD1AE-CF9A-4A10-9CF4-E52718985C2B}" destId="{EF7D8927-7BFF-45DF-9EDB-6150CC484AB7}" srcOrd="0" destOrd="0" presId="urn:microsoft.com/office/officeart/2005/8/layout/bProcess4"/>
    <dgm:cxn modelId="{24261D12-C896-41DE-945D-715375EB7682}" type="presParOf" srcId="{7B59409D-53D6-47EC-BFBB-9914A9321402}" destId="{D62C2DD8-8B42-4E69-829A-FE43A841A7EE}" srcOrd="0" destOrd="0" presId="urn:microsoft.com/office/officeart/2005/8/layout/bProcess4"/>
    <dgm:cxn modelId="{30BFB4F7-1C45-48DF-A828-C8AC246814B8}" type="presParOf" srcId="{D62C2DD8-8B42-4E69-829A-FE43A841A7EE}" destId="{DD4DB69C-CE1D-419C-8C33-860B2B99CC64}" srcOrd="0" destOrd="0" presId="urn:microsoft.com/office/officeart/2005/8/layout/bProcess4"/>
    <dgm:cxn modelId="{E8E51120-7112-4CFB-A4DE-4899166B7116}" type="presParOf" srcId="{D62C2DD8-8B42-4E69-829A-FE43A841A7EE}" destId="{779C5CD0-CA0C-491A-8BD8-7AB3DDD4EBC7}" srcOrd="1" destOrd="0" presId="urn:microsoft.com/office/officeart/2005/8/layout/bProcess4"/>
    <dgm:cxn modelId="{AA292228-8241-4716-853D-594DF55AF3C9}" type="presParOf" srcId="{7B59409D-53D6-47EC-BFBB-9914A9321402}" destId="{B066203A-A40A-45AF-AB29-AF806FA0C85B}" srcOrd="1" destOrd="0" presId="urn:microsoft.com/office/officeart/2005/8/layout/bProcess4"/>
    <dgm:cxn modelId="{33C203B1-6287-4047-AB64-A5C78C0079BC}" type="presParOf" srcId="{7B59409D-53D6-47EC-BFBB-9914A9321402}" destId="{907E4CF9-9C46-4C18-A0FA-F56A856D24BB}" srcOrd="2" destOrd="0" presId="urn:microsoft.com/office/officeart/2005/8/layout/bProcess4"/>
    <dgm:cxn modelId="{A100CBCC-D4CB-4D33-A7DF-3ECBC30F49AA}" type="presParOf" srcId="{907E4CF9-9C46-4C18-A0FA-F56A856D24BB}" destId="{D99539C9-774A-41B7-B282-8FE31D8786FB}" srcOrd="0" destOrd="0" presId="urn:microsoft.com/office/officeart/2005/8/layout/bProcess4"/>
    <dgm:cxn modelId="{634410FF-1DFC-4FAB-8B8C-59237FA722EF}" type="presParOf" srcId="{907E4CF9-9C46-4C18-A0FA-F56A856D24BB}" destId="{EC2FC6FD-2B7B-49C5-A642-D7AB1A49973E}" srcOrd="1" destOrd="0" presId="urn:microsoft.com/office/officeart/2005/8/layout/bProcess4"/>
    <dgm:cxn modelId="{C9065817-575D-4DA0-A80F-4F2E714951B5}" type="presParOf" srcId="{7B59409D-53D6-47EC-BFBB-9914A9321402}" destId="{224E16D6-3D50-42ED-80C6-69DFDFEA9A54}" srcOrd="3" destOrd="0" presId="urn:microsoft.com/office/officeart/2005/8/layout/bProcess4"/>
    <dgm:cxn modelId="{AE7C06D6-EA55-44C7-A831-2F3262A4F835}" type="presParOf" srcId="{7B59409D-53D6-47EC-BFBB-9914A9321402}" destId="{A5E47DE5-58FB-42E9-A66A-2BA21DF52C88}" srcOrd="4" destOrd="0" presId="urn:microsoft.com/office/officeart/2005/8/layout/bProcess4"/>
    <dgm:cxn modelId="{26C9E731-1D6D-4018-B560-7996343DA492}" type="presParOf" srcId="{A5E47DE5-58FB-42E9-A66A-2BA21DF52C88}" destId="{843A7F70-04A8-4434-A081-EE2A18F73A6E}" srcOrd="0" destOrd="0" presId="urn:microsoft.com/office/officeart/2005/8/layout/bProcess4"/>
    <dgm:cxn modelId="{2A7FA79B-FE4B-4EE5-8D1F-5104DE8F92FB}" type="presParOf" srcId="{A5E47DE5-58FB-42E9-A66A-2BA21DF52C88}" destId="{E4FA36BD-3DEE-4C9F-BEE6-F1260B84299F}" srcOrd="1" destOrd="0" presId="urn:microsoft.com/office/officeart/2005/8/layout/bProcess4"/>
    <dgm:cxn modelId="{5939874D-A444-480F-BD00-DB3A955A7853}" type="presParOf" srcId="{7B59409D-53D6-47EC-BFBB-9914A9321402}" destId="{B9F347F7-EDFE-450F-836A-5A7CFCA80B1C}" srcOrd="5" destOrd="0" presId="urn:microsoft.com/office/officeart/2005/8/layout/bProcess4"/>
    <dgm:cxn modelId="{890E4D3E-3560-42B2-8331-35E7293B0FD3}" type="presParOf" srcId="{7B59409D-53D6-47EC-BFBB-9914A9321402}" destId="{74E46442-DB67-4D98-9DD5-15201F047D4B}" srcOrd="6" destOrd="0" presId="urn:microsoft.com/office/officeart/2005/8/layout/bProcess4"/>
    <dgm:cxn modelId="{E16C8479-00D8-45C5-ADB0-37C3C820BF3D}" type="presParOf" srcId="{74E46442-DB67-4D98-9DD5-15201F047D4B}" destId="{E006C3B4-5475-4E65-AA7C-3D2C50C7D6A8}" srcOrd="0" destOrd="0" presId="urn:microsoft.com/office/officeart/2005/8/layout/bProcess4"/>
    <dgm:cxn modelId="{AF226FD9-1061-40C8-BBC3-C1E97E8D8F3C}" type="presParOf" srcId="{74E46442-DB67-4D98-9DD5-15201F047D4B}" destId="{FB275909-841C-46C9-9690-1000A7C89437}" srcOrd="1" destOrd="0" presId="urn:microsoft.com/office/officeart/2005/8/layout/bProcess4"/>
    <dgm:cxn modelId="{D6029998-631F-49C7-8A33-F85FF1600732}" type="presParOf" srcId="{7B59409D-53D6-47EC-BFBB-9914A9321402}" destId="{F5A8FE60-B9A7-4358-B85D-95015EE06AB8}" srcOrd="7" destOrd="0" presId="urn:microsoft.com/office/officeart/2005/8/layout/bProcess4"/>
    <dgm:cxn modelId="{8A44DC00-40EC-462A-9015-295FF58A1369}" type="presParOf" srcId="{7B59409D-53D6-47EC-BFBB-9914A9321402}" destId="{FA3F766B-466D-4C8E-9BDC-B1A58B2996FA}" srcOrd="8" destOrd="0" presId="urn:microsoft.com/office/officeart/2005/8/layout/bProcess4"/>
    <dgm:cxn modelId="{09DA67CE-6700-4C67-B18E-2F7555CF7ACC}" type="presParOf" srcId="{FA3F766B-466D-4C8E-9BDC-B1A58B2996FA}" destId="{3B1AA249-31A3-4C92-A2A3-9FD0889F30C5}" srcOrd="0" destOrd="0" presId="urn:microsoft.com/office/officeart/2005/8/layout/bProcess4"/>
    <dgm:cxn modelId="{E3D899FB-DCCE-4C82-9D53-533F4B9C79B1}" type="presParOf" srcId="{FA3F766B-466D-4C8E-9BDC-B1A58B2996FA}" destId="{109EEF5F-5E74-4A11-95CC-E97D72A595CA}" srcOrd="1" destOrd="0" presId="urn:microsoft.com/office/officeart/2005/8/layout/bProcess4"/>
    <dgm:cxn modelId="{4056C83D-9060-4A36-ACF5-2AC03F3F1E0B}" type="presParOf" srcId="{7B59409D-53D6-47EC-BFBB-9914A9321402}" destId="{DC8E0731-51DF-4516-B3AD-AEB657EBD1BC}" srcOrd="9" destOrd="0" presId="urn:microsoft.com/office/officeart/2005/8/layout/bProcess4"/>
    <dgm:cxn modelId="{635FC0BD-FD4A-4587-A51A-7018E8F3C77C}" type="presParOf" srcId="{7B59409D-53D6-47EC-BFBB-9914A9321402}" destId="{528590B2-CE88-414A-94CA-8ECDB17F67A1}" srcOrd="10" destOrd="0" presId="urn:microsoft.com/office/officeart/2005/8/layout/bProcess4"/>
    <dgm:cxn modelId="{4D7B5DF9-49AB-479A-BF28-91327599A9DB}" type="presParOf" srcId="{528590B2-CE88-414A-94CA-8ECDB17F67A1}" destId="{DAF3AE59-73A6-4095-B6BF-AD856EB9F18E}" srcOrd="0" destOrd="0" presId="urn:microsoft.com/office/officeart/2005/8/layout/bProcess4"/>
    <dgm:cxn modelId="{FB845272-9F85-4037-9FD4-FCC4B9BE41AF}" type="presParOf" srcId="{528590B2-CE88-414A-94CA-8ECDB17F67A1}" destId="{89F19D5E-0A1B-4F6A-985C-F8AF0E2CA4A7}" srcOrd="1" destOrd="0" presId="urn:microsoft.com/office/officeart/2005/8/layout/bProcess4"/>
    <dgm:cxn modelId="{EC8E0FAC-D1E0-4227-8161-267F42D7231F}" type="presParOf" srcId="{7B59409D-53D6-47EC-BFBB-9914A9321402}" destId="{EF7D8927-7BFF-45DF-9EDB-6150CC484AB7}" srcOrd="11" destOrd="0" presId="urn:microsoft.com/office/officeart/2005/8/layout/bProcess4"/>
    <dgm:cxn modelId="{D3789D5A-B95D-49D8-B9DF-61C660680FA0}" type="presParOf" srcId="{7B59409D-53D6-47EC-BFBB-9914A9321402}" destId="{5A513FFC-B414-41C1-9BA7-1825C50D4B3B}" srcOrd="12" destOrd="0" presId="urn:microsoft.com/office/officeart/2005/8/layout/bProcess4"/>
    <dgm:cxn modelId="{423CF800-F446-4C3A-85F9-F17E6318CBF1}" type="presParOf" srcId="{5A513FFC-B414-41C1-9BA7-1825C50D4B3B}" destId="{64119B9C-56D2-47B5-871A-01D403AB1170}" srcOrd="0" destOrd="0" presId="urn:microsoft.com/office/officeart/2005/8/layout/bProcess4"/>
    <dgm:cxn modelId="{C80685C8-4A80-419B-ABB8-F7EE2A479063}" type="presParOf" srcId="{5A513FFC-B414-41C1-9BA7-1825C50D4B3B}" destId="{9846EDF6-BD8F-4757-858B-A4ADCB0858A4}" srcOrd="1" destOrd="0" presId="urn:microsoft.com/office/officeart/2005/8/layout/bProcess4"/>
    <dgm:cxn modelId="{7FD97287-5BAC-4FB4-87C9-B368FF11F2EF}" type="presParOf" srcId="{7B59409D-53D6-47EC-BFBB-9914A9321402}" destId="{20567014-F13E-4C87-8F95-24D8C0A1A338}" srcOrd="13" destOrd="0" presId="urn:microsoft.com/office/officeart/2005/8/layout/bProcess4"/>
    <dgm:cxn modelId="{FABD94B0-A715-4D72-A053-737C3D2ADB40}" type="presParOf" srcId="{7B59409D-53D6-47EC-BFBB-9914A9321402}" destId="{557CE5E3-1F5B-44E0-9E2D-C4BFA40592A5}" srcOrd="14" destOrd="0" presId="urn:microsoft.com/office/officeart/2005/8/layout/bProcess4"/>
    <dgm:cxn modelId="{9B837A68-558A-4EBA-8250-2EA130206A59}" type="presParOf" srcId="{557CE5E3-1F5B-44E0-9E2D-C4BFA40592A5}" destId="{0B830F13-C56A-4AE5-800C-3F30A7E5FCC8}" srcOrd="0" destOrd="0" presId="urn:microsoft.com/office/officeart/2005/8/layout/bProcess4"/>
    <dgm:cxn modelId="{7BE5F974-4430-4751-AFC3-ED22FFBF54F9}" type="presParOf" srcId="{557CE5E3-1F5B-44E0-9E2D-C4BFA40592A5}" destId="{F1798B91-A33B-4CD4-86B8-FBDDA048618A}" srcOrd="1" destOrd="0" presId="urn:microsoft.com/office/officeart/2005/8/layout/bProcess4"/>
    <dgm:cxn modelId="{2E1FD497-43A0-4E6C-83CF-58FA4602B0E4}" type="presParOf" srcId="{7B59409D-53D6-47EC-BFBB-9914A9321402}" destId="{C2071451-65CE-4335-BD8B-14485448C4B9}" srcOrd="15" destOrd="0" presId="urn:microsoft.com/office/officeart/2005/8/layout/bProcess4"/>
    <dgm:cxn modelId="{FC5A6FA7-1748-4D8D-8B16-522C668D9219}" type="presParOf" srcId="{7B59409D-53D6-47EC-BFBB-9914A9321402}" destId="{62E10513-459D-45E1-9FB0-0ACC7F390D2C}" srcOrd="16" destOrd="0" presId="urn:microsoft.com/office/officeart/2005/8/layout/bProcess4"/>
    <dgm:cxn modelId="{896CEAA9-2D5C-4A98-8F85-0513373416A6}" type="presParOf" srcId="{62E10513-459D-45E1-9FB0-0ACC7F390D2C}" destId="{A09D179B-2C12-419B-A0E5-2FAB5E4D754B}" srcOrd="0" destOrd="0" presId="urn:microsoft.com/office/officeart/2005/8/layout/bProcess4"/>
    <dgm:cxn modelId="{937FBCC2-FDEC-4EF0-AD8C-32B1DFCBE076}" type="presParOf" srcId="{62E10513-459D-45E1-9FB0-0ACC7F390D2C}" destId="{C2BC12E0-12A8-41E8-8A69-9B909B33FC3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203A-A40A-45AF-AB29-AF806FA0C85B}">
      <dsp:nvSpPr>
        <dsp:cNvPr id="0" name=""/>
        <dsp:cNvSpPr/>
      </dsp:nvSpPr>
      <dsp:spPr>
        <a:xfrm rot="5400000">
          <a:off x="563378" y="676615"/>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9C5CD0-CA0C-491A-8BD8-7AB3DDD4EBC7}">
      <dsp:nvSpPr>
        <dsp:cNvPr id="0" name=""/>
        <dsp:cNvSpPr/>
      </dsp:nvSpPr>
      <dsp:spPr>
        <a:xfrm>
          <a:off x="803318" y="1222"/>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rPr>
            <a:t>I/P image</a:t>
          </a:r>
        </a:p>
      </dsp:txBody>
      <dsp:txXfrm>
        <a:off x="828166" y="26070"/>
        <a:ext cx="1364282" cy="798691"/>
      </dsp:txXfrm>
    </dsp:sp>
    <dsp:sp modelId="{224E16D6-3D50-42ED-80C6-69DFDFEA9A54}">
      <dsp:nvSpPr>
        <dsp:cNvPr id="0" name=""/>
        <dsp:cNvSpPr/>
      </dsp:nvSpPr>
      <dsp:spPr>
        <a:xfrm rot="5400000">
          <a:off x="563378" y="1737099"/>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FC6FD-2B7B-49C5-A642-D7AB1A49973E}">
      <dsp:nvSpPr>
        <dsp:cNvPr id="0" name=""/>
        <dsp:cNvSpPr/>
      </dsp:nvSpPr>
      <dsp:spPr>
        <a:xfrm>
          <a:off x="803318" y="1061706"/>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Construct nxn sub-images</a:t>
          </a:r>
        </a:p>
      </dsp:txBody>
      <dsp:txXfrm>
        <a:off x="828166" y="1086554"/>
        <a:ext cx="1364282" cy="798691"/>
      </dsp:txXfrm>
    </dsp:sp>
    <dsp:sp modelId="{B9F347F7-EDFE-450F-836A-5A7CFCA80B1C}">
      <dsp:nvSpPr>
        <dsp:cNvPr id="0" name=""/>
        <dsp:cNvSpPr/>
      </dsp:nvSpPr>
      <dsp:spPr>
        <a:xfrm>
          <a:off x="1093620" y="2267341"/>
          <a:ext cx="1873085"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FA36BD-3DEE-4C9F-BEE6-F1260B84299F}">
      <dsp:nvSpPr>
        <dsp:cNvPr id="0" name=""/>
        <dsp:cNvSpPr/>
      </dsp:nvSpPr>
      <dsp:spPr>
        <a:xfrm>
          <a:off x="803318" y="2122190"/>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rPr>
            <a:t>Apply transform</a:t>
          </a:r>
        </a:p>
      </dsp:txBody>
      <dsp:txXfrm>
        <a:off x="828166" y="2147038"/>
        <a:ext cx="1364282" cy="798691"/>
      </dsp:txXfrm>
    </dsp:sp>
    <dsp:sp modelId="{F5A8FE60-B9A7-4358-B85D-95015EE06AB8}">
      <dsp:nvSpPr>
        <dsp:cNvPr id="0" name=""/>
        <dsp:cNvSpPr/>
      </dsp:nvSpPr>
      <dsp:spPr>
        <a:xfrm rot="16200000">
          <a:off x="2443970" y="1737099"/>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275909-841C-46C9-9690-1000A7C89437}">
      <dsp:nvSpPr>
        <dsp:cNvPr id="0" name=""/>
        <dsp:cNvSpPr/>
      </dsp:nvSpPr>
      <dsp:spPr>
        <a:xfrm>
          <a:off x="2683910" y="2122190"/>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rPr>
            <a:t>Quantizer</a:t>
          </a:r>
        </a:p>
      </dsp:txBody>
      <dsp:txXfrm>
        <a:off x="2708758" y="2147038"/>
        <a:ext cx="1364282" cy="798691"/>
      </dsp:txXfrm>
    </dsp:sp>
    <dsp:sp modelId="{DC8E0731-51DF-4516-B3AD-AEB657EBD1BC}">
      <dsp:nvSpPr>
        <dsp:cNvPr id="0" name=""/>
        <dsp:cNvSpPr/>
      </dsp:nvSpPr>
      <dsp:spPr>
        <a:xfrm rot="16200000">
          <a:off x="2443970" y="676615"/>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EEF5F-5E74-4A11-95CC-E97D72A595CA}">
      <dsp:nvSpPr>
        <dsp:cNvPr id="0" name=""/>
        <dsp:cNvSpPr/>
      </dsp:nvSpPr>
      <dsp:spPr>
        <a:xfrm>
          <a:off x="2683910" y="1061706"/>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rPr>
            <a:t>Symbol encoder</a:t>
          </a:r>
        </a:p>
      </dsp:txBody>
      <dsp:txXfrm>
        <a:off x="2708758" y="1086554"/>
        <a:ext cx="1364282" cy="798691"/>
      </dsp:txXfrm>
    </dsp:sp>
    <dsp:sp modelId="{EF7D8927-7BFF-45DF-9EDB-6150CC484AB7}">
      <dsp:nvSpPr>
        <dsp:cNvPr id="0" name=""/>
        <dsp:cNvSpPr/>
      </dsp:nvSpPr>
      <dsp:spPr>
        <a:xfrm>
          <a:off x="2974212" y="146373"/>
          <a:ext cx="1873085"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F19D5E-0A1B-4F6A-985C-F8AF0E2CA4A7}">
      <dsp:nvSpPr>
        <dsp:cNvPr id="0" name=""/>
        <dsp:cNvSpPr/>
      </dsp:nvSpPr>
      <dsp:spPr>
        <a:xfrm>
          <a:off x="2683910" y="1222"/>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rPr>
            <a:t>Transmission channel</a:t>
          </a:r>
        </a:p>
      </dsp:txBody>
      <dsp:txXfrm>
        <a:off x="2708758" y="26070"/>
        <a:ext cx="1364282" cy="798691"/>
      </dsp:txXfrm>
    </dsp:sp>
    <dsp:sp modelId="{20567014-F13E-4C87-8F95-24D8C0A1A338}">
      <dsp:nvSpPr>
        <dsp:cNvPr id="0" name=""/>
        <dsp:cNvSpPr/>
      </dsp:nvSpPr>
      <dsp:spPr>
        <a:xfrm rot="5400000">
          <a:off x="4324561" y="676615"/>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46EDF6-BD8F-4757-858B-A4ADCB0858A4}">
      <dsp:nvSpPr>
        <dsp:cNvPr id="0" name=""/>
        <dsp:cNvSpPr/>
      </dsp:nvSpPr>
      <dsp:spPr>
        <a:xfrm>
          <a:off x="4564502" y="1222"/>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rPr>
            <a:t>Symbol</a:t>
          </a:r>
          <a:r>
            <a:rPr lang="en-US" sz="2400" kern="1200" baseline="0" dirty="0">
              <a:solidFill>
                <a:srgbClr val="C00000"/>
              </a:solidFill>
            </a:rPr>
            <a:t> decoder</a:t>
          </a:r>
          <a:endParaRPr lang="en-US" sz="2400" kern="1200" dirty="0">
            <a:solidFill>
              <a:srgbClr val="C00000"/>
            </a:solidFill>
          </a:endParaRPr>
        </a:p>
      </dsp:txBody>
      <dsp:txXfrm>
        <a:off x="4589350" y="26070"/>
        <a:ext cx="1364282" cy="798691"/>
      </dsp:txXfrm>
    </dsp:sp>
    <dsp:sp modelId="{C2071451-65CE-4335-BD8B-14485448C4B9}">
      <dsp:nvSpPr>
        <dsp:cNvPr id="0" name=""/>
        <dsp:cNvSpPr/>
      </dsp:nvSpPr>
      <dsp:spPr>
        <a:xfrm rot="5400000">
          <a:off x="4324561" y="1737099"/>
          <a:ext cx="1052978" cy="12725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798B91-A33B-4CD4-86B8-FBDDA048618A}">
      <dsp:nvSpPr>
        <dsp:cNvPr id="0" name=""/>
        <dsp:cNvSpPr/>
      </dsp:nvSpPr>
      <dsp:spPr>
        <a:xfrm>
          <a:off x="4564502" y="1061706"/>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rPr>
            <a:t>Apply inverse transform</a:t>
          </a:r>
        </a:p>
      </dsp:txBody>
      <dsp:txXfrm>
        <a:off x="4589350" y="1086554"/>
        <a:ext cx="1364282" cy="798691"/>
      </dsp:txXfrm>
    </dsp:sp>
    <dsp:sp modelId="{C2BC12E0-12A8-41E8-8A69-9B909B33FC31}">
      <dsp:nvSpPr>
        <dsp:cNvPr id="0" name=""/>
        <dsp:cNvSpPr/>
      </dsp:nvSpPr>
      <dsp:spPr>
        <a:xfrm>
          <a:off x="4564502" y="2122190"/>
          <a:ext cx="1413978" cy="848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C00000"/>
              </a:solidFill>
            </a:rPr>
            <a:t>Merge the sub-blocks</a:t>
          </a:r>
        </a:p>
      </dsp:txBody>
      <dsp:txXfrm>
        <a:off x="4589350" y="2147038"/>
        <a:ext cx="1364282" cy="7986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AB6F-00A1-4E78-A613-132CCDEB6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09C884-A8C8-4663-AF63-6171C8DCD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B43823-800E-4F7A-AC5F-A6C6489822F7}"/>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12E35341-573E-4701-8ED5-872E3052A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086C8-0055-434A-8C3B-54E0C17A03DD}"/>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399906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2E6D-B11F-4055-B099-B40BEBD21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BAB52-D3E5-4D17-B38C-8E404DD4E1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B214E-B463-4B8B-9E79-57BBCC7C64C8}"/>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E4BAAE73-BB7D-478E-82E1-465C13428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3CFFF-A411-4E45-B81C-41434CB0C4C4}"/>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127728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7002A-45FB-4250-BC68-1C0A94C0BD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DA427F-26E8-4EBE-9DD7-858F584343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1F1B7-5783-4B31-A990-B233F8912DEC}"/>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7FB2CC16-1814-4562-B5F4-8981FC43D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27134-A2D7-432A-A662-78F8BEAA8B7B}"/>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166688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9B2D-9FD5-46A4-B356-043DDE0E4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D74DB-C6C5-4909-8223-1ED3BD0F2C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0CAD5-7493-47CA-BD80-013A35BDA021}"/>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FBAA8CF0-B464-4082-A706-D6F1611A4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8D39-6EE9-480A-8F40-BC5A4635ABDF}"/>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362752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04C2-1A94-47C7-98EF-3B6DF7A2C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A0508-9A42-4F2B-9F78-48F2275F84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020BE9-1D7F-4DB2-BC48-BC0FD1995EEA}"/>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4B583CEC-F146-4B20-8FF2-1A343D86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31E26-3A7D-4A69-B007-6BDECEB34A9A}"/>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151134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95E0-F7A7-4CDC-90B4-54C78EB91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0A12A-1DB9-4F1B-8521-481114B443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768A5-AC7B-429A-B2CA-929FFC862A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85706-B8DA-4757-A7A9-D7559B0465BF}"/>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6" name="Footer Placeholder 5">
            <a:extLst>
              <a:ext uri="{FF2B5EF4-FFF2-40B4-BE49-F238E27FC236}">
                <a16:creationId xmlns:a16="http://schemas.microsoft.com/office/drawing/2014/main" id="{1B7583DA-D7EA-46C1-9044-8F22B34E9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D9AA2-D00B-49C3-8A0B-2B3344E7DA74}"/>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259728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DC3F-FFC3-426B-BC36-E0138401ED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10A97-A726-43EC-8478-B85B8695B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F36E60-1FA8-47B4-9742-71443FCDDE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4614-DF10-4606-BA40-ACC020B80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37F1C9-E993-443D-A24E-2977F0CF3D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DCFA5-81B4-4B38-A245-3836C4C50209}"/>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8" name="Footer Placeholder 7">
            <a:extLst>
              <a:ext uri="{FF2B5EF4-FFF2-40B4-BE49-F238E27FC236}">
                <a16:creationId xmlns:a16="http://schemas.microsoft.com/office/drawing/2014/main" id="{4C0E83E6-5E52-44E4-9525-679D262FA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7F858-4F22-4EDE-ADB1-CE8238B43583}"/>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24671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732-46B5-4359-96A6-4D4A72820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955B7F-476D-483B-A447-A99C686C08DB}"/>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4" name="Footer Placeholder 3">
            <a:extLst>
              <a:ext uri="{FF2B5EF4-FFF2-40B4-BE49-F238E27FC236}">
                <a16:creationId xmlns:a16="http://schemas.microsoft.com/office/drawing/2014/main" id="{46BBEE77-7120-40DC-BEF2-5511F0CF4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9C33A-627E-4148-8E4F-65ED231450F0}"/>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296964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471E-2770-4E94-B1F2-55306C425CAA}"/>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3" name="Footer Placeholder 2">
            <a:extLst>
              <a:ext uri="{FF2B5EF4-FFF2-40B4-BE49-F238E27FC236}">
                <a16:creationId xmlns:a16="http://schemas.microsoft.com/office/drawing/2014/main" id="{4A3A68E2-CA0C-4780-A9AA-C44DA69B9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993CD-C6F7-419E-93BB-399FB9B5DDBF}"/>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323818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4DBC-0ABF-447A-B951-B954B4DEE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3D1B97-CDDA-4EF7-BA3E-3AA9D36F1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50D05-EFA7-41BD-A795-C3B833258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7DEB9E-D3D4-4179-9B1C-AEF3EFE35BAB}"/>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6" name="Footer Placeholder 5">
            <a:extLst>
              <a:ext uri="{FF2B5EF4-FFF2-40B4-BE49-F238E27FC236}">
                <a16:creationId xmlns:a16="http://schemas.microsoft.com/office/drawing/2014/main" id="{1C4A7D1A-DB3A-4788-BBA2-16621E181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CB810-FB0F-4851-96CE-A07F3A0B544D}"/>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225831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38B4-ECAE-4831-AC63-B2BFF7B5E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7EFF5A-89B2-4681-B156-7E830234A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B447D-A029-427D-87D0-3C4F0685E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981D8-C565-4C7C-B416-36CAC5C1D1D1}"/>
              </a:ext>
            </a:extLst>
          </p:cNvPr>
          <p:cNvSpPr>
            <a:spLocks noGrp="1"/>
          </p:cNvSpPr>
          <p:nvPr>
            <p:ph type="dt" sz="half" idx="10"/>
          </p:nvPr>
        </p:nvSpPr>
        <p:spPr/>
        <p:txBody>
          <a:bodyPr/>
          <a:lstStyle/>
          <a:p>
            <a:fld id="{6914A661-0367-48C8-A8BF-35D6719530B6}" type="datetimeFigureOut">
              <a:rPr lang="en-US" smtClean="0"/>
              <a:t>10/24/2020</a:t>
            </a:fld>
            <a:endParaRPr lang="en-US"/>
          </a:p>
        </p:txBody>
      </p:sp>
      <p:sp>
        <p:nvSpPr>
          <p:cNvPr id="6" name="Footer Placeholder 5">
            <a:extLst>
              <a:ext uri="{FF2B5EF4-FFF2-40B4-BE49-F238E27FC236}">
                <a16:creationId xmlns:a16="http://schemas.microsoft.com/office/drawing/2014/main" id="{21DA3651-1540-413B-A072-9C6B43A28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4455B-BDF9-4E31-AD9E-0D6F58E02840}"/>
              </a:ext>
            </a:extLst>
          </p:cNvPr>
          <p:cNvSpPr>
            <a:spLocks noGrp="1"/>
          </p:cNvSpPr>
          <p:nvPr>
            <p:ph type="sldNum" sz="quarter" idx="12"/>
          </p:nvPr>
        </p:nvSpPr>
        <p:spPr/>
        <p:txBody>
          <a:bodyPr/>
          <a:lstStyle/>
          <a:p>
            <a:fld id="{BC299866-8D25-45F6-AEB6-C2527EF71282}" type="slidenum">
              <a:rPr lang="en-US" smtClean="0"/>
              <a:t>‹#›</a:t>
            </a:fld>
            <a:endParaRPr lang="en-US"/>
          </a:p>
        </p:txBody>
      </p:sp>
    </p:spTree>
    <p:extLst>
      <p:ext uri="{BB962C8B-B14F-4D97-AF65-F5344CB8AC3E}">
        <p14:creationId xmlns:p14="http://schemas.microsoft.com/office/powerpoint/2010/main" val="148913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2CF4E-2803-4918-A2F1-00B523C7C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3EF591-6E4B-40EA-A1A2-8AF46EEE9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55BF1-D735-411A-84BB-40FE1E95F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4A661-0367-48C8-A8BF-35D6719530B6}" type="datetimeFigureOut">
              <a:rPr lang="en-US" smtClean="0"/>
              <a:t>10/24/2020</a:t>
            </a:fld>
            <a:endParaRPr lang="en-US"/>
          </a:p>
        </p:txBody>
      </p:sp>
      <p:sp>
        <p:nvSpPr>
          <p:cNvPr id="5" name="Footer Placeholder 4">
            <a:extLst>
              <a:ext uri="{FF2B5EF4-FFF2-40B4-BE49-F238E27FC236}">
                <a16:creationId xmlns:a16="http://schemas.microsoft.com/office/drawing/2014/main" id="{1AB29007-EE56-4AF5-852E-42759EFDD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C845D-8007-41CD-8044-7B2C1C274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99866-8D25-45F6-AEB6-C2527EF71282}" type="slidenum">
              <a:rPr lang="en-US" smtClean="0"/>
              <a:t>‹#›</a:t>
            </a:fld>
            <a:endParaRPr lang="en-US"/>
          </a:p>
        </p:txBody>
      </p:sp>
    </p:spTree>
    <p:extLst>
      <p:ext uri="{BB962C8B-B14F-4D97-AF65-F5344CB8AC3E}">
        <p14:creationId xmlns:p14="http://schemas.microsoft.com/office/powerpoint/2010/main" val="137184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7.bin"/><Relationship Id="rId1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6.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22.bin"/><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15E0-82F0-455F-830B-A9B412881632}"/>
              </a:ext>
            </a:extLst>
          </p:cNvPr>
          <p:cNvSpPr>
            <a:spLocks noGrp="1"/>
          </p:cNvSpPr>
          <p:nvPr>
            <p:ph type="ctrTitle"/>
          </p:nvPr>
        </p:nvSpPr>
        <p:spPr/>
        <p:txBody>
          <a:bodyPr/>
          <a:lstStyle/>
          <a:p>
            <a:r>
              <a:rPr lang="en-US" dirty="0"/>
              <a:t>Data Compression</a:t>
            </a:r>
            <a:br>
              <a:rPr lang="en-US" dirty="0"/>
            </a:br>
            <a:r>
              <a:rPr lang="en-US" dirty="0" err="1"/>
              <a:t>Pertemuan</a:t>
            </a:r>
            <a:r>
              <a:rPr lang="en-US" dirty="0"/>
              <a:t> 4</a:t>
            </a:r>
          </a:p>
        </p:txBody>
      </p:sp>
      <p:sp>
        <p:nvSpPr>
          <p:cNvPr id="3" name="Subtitle 2">
            <a:extLst>
              <a:ext uri="{FF2B5EF4-FFF2-40B4-BE49-F238E27FC236}">
                <a16:creationId xmlns:a16="http://schemas.microsoft.com/office/drawing/2014/main" id="{0AE27775-36EC-4D86-9FCC-A8ED8E676BD1}"/>
              </a:ext>
            </a:extLst>
          </p:cNvPr>
          <p:cNvSpPr>
            <a:spLocks noGrp="1"/>
          </p:cNvSpPr>
          <p:nvPr>
            <p:ph type="subTitle" idx="1"/>
          </p:nvPr>
        </p:nvSpPr>
        <p:spPr/>
        <p:txBody>
          <a:bodyPr/>
          <a:lstStyle/>
          <a:p>
            <a:r>
              <a:rPr lang="en-US" dirty="0"/>
              <a:t>By </a:t>
            </a:r>
            <a:r>
              <a:rPr lang="en-US" dirty="0" err="1"/>
              <a:t>Neny</a:t>
            </a:r>
            <a:r>
              <a:rPr lang="en-US" dirty="0"/>
              <a:t> </a:t>
            </a:r>
            <a:r>
              <a:rPr lang="en-US" dirty="0" err="1"/>
              <a:t>Rosmawarni</a:t>
            </a:r>
            <a:r>
              <a:rPr lang="en-US" dirty="0"/>
              <a:t> </a:t>
            </a:r>
            <a:r>
              <a:rPr lang="en-US" dirty="0" err="1"/>
              <a:t>S.Kom</a:t>
            </a:r>
            <a:r>
              <a:rPr lang="en-US" dirty="0"/>
              <a:t>, </a:t>
            </a:r>
            <a:r>
              <a:rPr lang="en-US" dirty="0" err="1"/>
              <a:t>M.Kom</a:t>
            </a:r>
            <a:endParaRPr lang="en-US" dirty="0"/>
          </a:p>
        </p:txBody>
      </p:sp>
    </p:spTree>
    <p:extLst>
      <p:ext uri="{BB962C8B-B14F-4D97-AF65-F5344CB8AC3E}">
        <p14:creationId xmlns:p14="http://schemas.microsoft.com/office/powerpoint/2010/main" val="120968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EE09A9E9-173C-4AC5-9DF4-D376E12A6999}"/>
              </a:ext>
            </a:extLst>
          </p:cNvPr>
          <p:cNvSpPr>
            <a:spLocks noGrp="1"/>
          </p:cNvSpPr>
          <p:nvPr>
            <p:ph type="ftr" sz="quarter" idx="11"/>
          </p:nvPr>
        </p:nvSpPr>
        <p:spPr/>
        <p:txBody>
          <a:bodyPr/>
          <a:lstStyle/>
          <a:p>
            <a:r>
              <a:rPr lang="en-US" altLang="en-US"/>
              <a:t>15-853</a:t>
            </a:r>
          </a:p>
        </p:txBody>
      </p:sp>
      <p:sp>
        <p:nvSpPr>
          <p:cNvPr id="16" name="Slide Number Placeholder 5">
            <a:extLst>
              <a:ext uri="{FF2B5EF4-FFF2-40B4-BE49-F238E27FC236}">
                <a16:creationId xmlns:a16="http://schemas.microsoft.com/office/drawing/2014/main" id="{8C4013C7-FAF5-4D4B-B7F0-0DB8E4499A45}"/>
              </a:ext>
            </a:extLst>
          </p:cNvPr>
          <p:cNvSpPr>
            <a:spLocks noGrp="1"/>
          </p:cNvSpPr>
          <p:nvPr>
            <p:ph type="sldNum" sz="quarter" idx="12"/>
          </p:nvPr>
        </p:nvSpPr>
        <p:spPr/>
        <p:txBody>
          <a:bodyPr/>
          <a:lstStyle/>
          <a:p>
            <a:r>
              <a:rPr lang="en-US" altLang="en-US"/>
              <a:t>Page</a:t>
            </a:r>
            <a:fld id="{C26337E4-FFF4-48FB-98F4-6EA6046F20B3}" type="slidenum">
              <a:rPr lang="en-US" altLang="en-US"/>
              <a:pPr/>
              <a:t>10</a:t>
            </a:fld>
            <a:endParaRPr lang="en-US" altLang="en-US"/>
          </a:p>
        </p:txBody>
      </p:sp>
      <p:sp>
        <p:nvSpPr>
          <p:cNvPr id="9218" name="Rectangle 2">
            <a:extLst>
              <a:ext uri="{FF2B5EF4-FFF2-40B4-BE49-F238E27FC236}">
                <a16:creationId xmlns:a16="http://schemas.microsoft.com/office/drawing/2014/main" id="{CFDC4C46-9353-4EB6-AA93-60638D46183E}"/>
              </a:ext>
            </a:extLst>
          </p:cNvPr>
          <p:cNvSpPr>
            <a:spLocks noGrp="1" noChangeArrowheads="1"/>
          </p:cNvSpPr>
          <p:nvPr>
            <p:ph type="title"/>
          </p:nvPr>
        </p:nvSpPr>
        <p:spPr/>
        <p:txBody>
          <a:bodyPr/>
          <a:lstStyle/>
          <a:p>
            <a:r>
              <a:rPr lang="en-US" altLang="en-US"/>
              <a:t>Model vs. Coder</a:t>
            </a:r>
          </a:p>
        </p:txBody>
      </p:sp>
      <p:sp>
        <p:nvSpPr>
          <p:cNvPr id="9219" name="Rectangle 3">
            <a:extLst>
              <a:ext uri="{FF2B5EF4-FFF2-40B4-BE49-F238E27FC236}">
                <a16:creationId xmlns:a16="http://schemas.microsoft.com/office/drawing/2014/main" id="{7C24E668-3EC8-4854-B695-6633510BF666}"/>
              </a:ext>
            </a:extLst>
          </p:cNvPr>
          <p:cNvSpPr>
            <a:spLocks noGrp="1" noChangeArrowheads="1"/>
          </p:cNvSpPr>
          <p:nvPr>
            <p:ph type="body" idx="1"/>
          </p:nvPr>
        </p:nvSpPr>
        <p:spPr/>
        <p:txBody>
          <a:bodyPr/>
          <a:lstStyle/>
          <a:p>
            <a:pPr>
              <a:buFontTx/>
              <a:buNone/>
            </a:pPr>
            <a:r>
              <a:rPr lang="en-US" altLang="en-US"/>
              <a:t>To compress we need a bias on the probability of messages.  The model determines this bias </a:t>
            </a: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r>
              <a:rPr lang="en-US" altLang="en-US"/>
              <a:t>Example models:</a:t>
            </a:r>
          </a:p>
          <a:p>
            <a:pPr lvl="1"/>
            <a:r>
              <a:rPr lang="en-US" altLang="en-US"/>
              <a:t>Simple: Character counts, repeated strings</a:t>
            </a:r>
          </a:p>
          <a:p>
            <a:pPr lvl="1"/>
            <a:r>
              <a:rPr lang="en-US" altLang="en-US"/>
              <a:t>Complex: Models of a human face</a:t>
            </a:r>
          </a:p>
        </p:txBody>
      </p:sp>
      <p:sp>
        <p:nvSpPr>
          <p:cNvPr id="9220" name="Rectangle 4">
            <a:extLst>
              <a:ext uri="{FF2B5EF4-FFF2-40B4-BE49-F238E27FC236}">
                <a16:creationId xmlns:a16="http://schemas.microsoft.com/office/drawing/2014/main" id="{EBB71900-2B46-485F-B8B7-444DD60DFC5D}"/>
              </a:ext>
            </a:extLst>
          </p:cNvPr>
          <p:cNvSpPr>
            <a:spLocks noChangeArrowheads="1"/>
          </p:cNvSpPr>
          <p:nvPr/>
        </p:nvSpPr>
        <p:spPr bwMode="auto">
          <a:xfrm>
            <a:off x="4495800" y="3124200"/>
            <a:ext cx="914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anose="02020603050405020304" pitchFamily="18" charset="0"/>
              </a:rPr>
              <a:t>Model</a:t>
            </a:r>
          </a:p>
        </p:txBody>
      </p:sp>
      <p:sp>
        <p:nvSpPr>
          <p:cNvPr id="9222" name="Rectangle 6">
            <a:extLst>
              <a:ext uri="{FF2B5EF4-FFF2-40B4-BE49-F238E27FC236}">
                <a16:creationId xmlns:a16="http://schemas.microsoft.com/office/drawing/2014/main" id="{4D53E7EF-AEC5-456D-B62C-31F340913DF7}"/>
              </a:ext>
            </a:extLst>
          </p:cNvPr>
          <p:cNvSpPr>
            <a:spLocks noChangeArrowheads="1"/>
          </p:cNvSpPr>
          <p:nvPr/>
        </p:nvSpPr>
        <p:spPr bwMode="auto">
          <a:xfrm>
            <a:off x="6553200" y="3124200"/>
            <a:ext cx="914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anose="02020603050405020304" pitchFamily="18" charset="0"/>
              </a:rPr>
              <a:t>Coder</a:t>
            </a:r>
          </a:p>
        </p:txBody>
      </p:sp>
      <p:sp>
        <p:nvSpPr>
          <p:cNvPr id="9224" name="Line 8">
            <a:extLst>
              <a:ext uri="{FF2B5EF4-FFF2-40B4-BE49-F238E27FC236}">
                <a16:creationId xmlns:a16="http://schemas.microsoft.com/office/drawing/2014/main" id="{1DCD84A8-6974-421C-BD3F-7DE082050300}"/>
              </a:ext>
            </a:extLst>
          </p:cNvPr>
          <p:cNvSpPr>
            <a:spLocks noChangeShapeType="1"/>
          </p:cNvSpPr>
          <p:nvPr/>
        </p:nvSpPr>
        <p:spPr bwMode="auto">
          <a:xfrm>
            <a:off x="5410200" y="3581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Text Box 9">
            <a:extLst>
              <a:ext uri="{FF2B5EF4-FFF2-40B4-BE49-F238E27FC236}">
                <a16:creationId xmlns:a16="http://schemas.microsoft.com/office/drawing/2014/main" id="{26CE1B85-61AD-489C-94C7-7AB3132D8198}"/>
              </a:ext>
            </a:extLst>
          </p:cNvPr>
          <p:cNvSpPr txBox="1">
            <a:spLocks noChangeArrowheads="1"/>
          </p:cNvSpPr>
          <p:nvPr/>
        </p:nvSpPr>
        <p:spPr bwMode="auto">
          <a:xfrm>
            <a:off x="5486401" y="3124200"/>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Probs.</a:t>
            </a:r>
          </a:p>
        </p:txBody>
      </p:sp>
      <p:sp>
        <p:nvSpPr>
          <p:cNvPr id="9226" name="Line 10">
            <a:extLst>
              <a:ext uri="{FF2B5EF4-FFF2-40B4-BE49-F238E27FC236}">
                <a16:creationId xmlns:a16="http://schemas.microsoft.com/office/drawing/2014/main" id="{2312C440-52DA-4583-B44D-2AC8943FDC15}"/>
              </a:ext>
            </a:extLst>
          </p:cNvPr>
          <p:cNvSpPr>
            <a:spLocks noChangeShapeType="1"/>
          </p:cNvSpPr>
          <p:nvPr/>
        </p:nvSpPr>
        <p:spPr bwMode="auto">
          <a:xfrm>
            <a:off x="7467600" y="3581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Text Box 11">
            <a:extLst>
              <a:ext uri="{FF2B5EF4-FFF2-40B4-BE49-F238E27FC236}">
                <a16:creationId xmlns:a16="http://schemas.microsoft.com/office/drawing/2014/main" id="{C5D58122-6711-4E4D-9686-2F792B4565A4}"/>
              </a:ext>
            </a:extLst>
          </p:cNvPr>
          <p:cNvSpPr txBox="1">
            <a:spLocks noChangeArrowheads="1"/>
          </p:cNvSpPr>
          <p:nvPr/>
        </p:nvSpPr>
        <p:spPr bwMode="auto">
          <a:xfrm>
            <a:off x="7543801" y="3124200"/>
            <a:ext cx="55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Bits</a:t>
            </a:r>
          </a:p>
        </p:txBody>
      </p:sp>
      <p:sp>
        <p:nvSpPr>
          <p:cNvPr id="9229" name="Line 13">
            <a:extLst>
              <a:ext uri="{FF2B5EF4-FFF2-40B4-BE49-F238E27FC236}">
                <a16:creationId xmlns:a16="http://schemas.microsoft.com/office/drawing/2014/main" id="{B9949A75-59F1-4E71-BE53-6E824F51DAF9}"/>
              </a:ext>
            </a:extLst>
          </p:cNvPr>
          <p:cNvSpPr>
            <a:spLocks noChangeShapeType="1"/>
          </p:cNvSpPr>
          <p:nvPr/>
        </p:nvSpPr>
        <p:spPr bwMode="auto">
          <a:xfrm>
            <a:off x="3810000" y="3581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Text Box 14">
            <a:extLst>
              <a:ext uri="{FF2B5EF4-FFF2-40B4-BE49-F238E27FC236}">
                <a16:creationId xmlns:a16="http://schemas.microsoft.com/office/drawing/2014/main" id="{16F3861A-BB8A-4F7F-8611-7D639D2FAA0E}"/>
              </a:ext>
            </a:extLst>
          </p:cNvPr>
          <p:cNvSpPr txBox="1">
            <a:spLocks noChangeArrowheads="1"/>
          </p:cNvSpPr>
          <p:nvPr/>
        </p:nvSpPr>
        <p:spPr bwMode="auto">
          <a:xfrm>
            <a:off x="2971800" y="3124200"/>
            <a:ext cx="1082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Messages</a:t>
            </a:r>
          </a:p>
        </p:txBody>
      </p:sp>
      <p:sp>
        <p:nvSpPr>
          <p:cNvPr id="9231" name="Rectangle 15">
            <a:extLst>
              <a:ext uri="{FF2B5EF4-FFF2-40B4-BE49-F238E27FC236}">
                <a16:creationId xmlns:a16="http://schemas.microsoft.com/office/drawing/2014/main" id="{0CBD1CC6-5315-493F-86BE-F9439B757994}"/>
              </a:ext>
            </a:extLst>
          </p:cNvPr>
          <p:cNvSpPr>
            <a:spLocks noChangeArrowheads="1"/>
          </p:cNvSpPr>
          <p:nvPr/>
        </p:nvSpPr>
        <p:spPr bwMode="auto">
          <a:xfrm>
            <a:off x="4343400" y="2514600"/>
            <a:ext cx="32004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Text Box 16">
            <a:extLst>
              <a:ext uri="{FF2B5EF4-FFF2-40B4-BE49-F238E27FC236}">
                <a16:creationId xmlns:a16="http://schemas.microsoft.com/office/drawing/2014/main" id="{5F415336-3403-4DB1-B083-E9711776BC1C}"/>
              </a:ext>
            </a:extLst>
          </p:cNvPr>
          <p:cNvSpPr txBox="1">
            <a:spLocks noChangeArrowheads="1"/>
          </p:cNvSpPr>
          <p:nvPr/>
        </p:nvSpPr>
        <p:spPr bwMode="auto">
          <a:xfrm>
            <a:off x="5318126" y="2555875"/>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Encoder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30753F-66E5-4FEB-8800-FF05E6F71B16}"/>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91E51D4F-7659-4A9A-9249-BE0EE8DCF1B2}"/>
              </a:ext>
            </a:extLst>
          </p:cNvPr>
          <p:cNvSpPr>
            <a:spLocks noGrp="1"/>
          </p:cNvSpPr>
          <p:nvPr>
            <p:ph type="sldNum" sz="quarter" idx="12"/>
          </p:nvPr>
        </p:nvSpPr>
        <p:spPr/>
        <p:txBody>
          <a:bodyPr/>
          <a:lstStyle/>
          <a:p>
            <a:r>
              <a:rPr lang="en-US" altLang="en-US"/>
              <a:t>Page</a:t>
            </a:r>
            <a:fld id="{2640615E-BA7B-4611-A410-03BB59B3A31F}" type="slidenum">
              <a:rPr lang="en-US" altLang="en-US"/>
              <a:pPr/>
              <a:t>11</a:t>
            </a:fld>
            <a:endParaRPr lang="en-US" altLang="en-US"/>
          </a:p>
        </p:txBody>
      </p:sp>
      <p:sp>
        <p:nvSpPr>
          <p:cNvPr id="10242" name="Rectangle 2">
            <a:extLst>
              <a:ext uri="{FF2B5EF4-FFF2-40B4-BE49-F238E27FC236}">
                <a16:creationId xmlns:a16="http://schemas.microsoft.com/office/drawing/2014/main" id="{AD141305-8A83-425A-994E-EC84968D2321}"/>
              </a:ext>
            </a:extLst>
          </p:cNvPr>
          <p:cNvSpPr>
            <a:spLocks noGrp="1" noChangeArrowheads="1"/>
          </p:cNvSpPr>
          <p:nvPr>
            <p:ph type="title"/>
          </p:nvPr>
        </p:nvSpPr>
        <p:spPr/>
        <p:txBody>
          <a:bodyPr/>
          <a:lstStyle/>
          <a:p>
            <a:r>
              <a:rPr lang="en-US" altLang="en-US"/>
              <a:t>Quality of Compression</a:t>
            </a:r>
          </a:p>
        </p:txBody>
      </p:sp>
      <p:sp>
        <p:nvSpPr>
          <p:cNvPr id="10243" name="Rectangle 3">
            <a:extLst>
              <a:ext uri="{FF2B5EF4-FFF2-40B4-BE49-F238E27FC236}">
                <a16:creationId xmlns:a16="http://schemas.microsoft.com/office/drawing/2014/main" id="{38C62446-7971-425B-957F-F0AADCE69CF9}"/>
              </a:ext>
            </a:extLst>
          </p:cNvPr>
          <p:cNvSpPr>
            <a:spLocks noGrp="1" noChangeArrowheads="1"/>
          </p:cNvSpPr>
          <p:nvPr>
            <p:ph type="body" idx="1"/>
          </p:nvPr>
        </p:nvSpPr>
        <p:spPr/>
        <p:txBody>
          <a:bodyPr/>
          <a:lstStyle/>
          <a:p>
            <a:pPr>
              <a:buFontTx/>
              <a:buNone/>
            </a:pPr>
            <a:r>
              <a:rPr lang="en-US" altLang="en-US"/>
              <a:t>Runtime vs. Compression vs. Generality</a:t>
            </a:r>
          </a:p>
          <a:p>
            <a:pPr>
              <a:buFontTx/>
              <a:buNone/>
            </a:pPr>
            <a:r>
              <a:rPr lang="en-US" altLang="en-US"/>
              <a:t>Several standard corpuses to compare algorithms</a:t>
            </a:r>
          </a:p>
          <a:p>
            <a:pPr>
              <a:buFontTx/>
              <a:buNone/>
            </a:pPr>
            <a:r>
              <a:rPr lang="en-US" altLang="en-US" b="1" u="sng"/>
              <a:t>Calgary Corpus</a:t>
            </a:r>
            <a:endParaRPr lang="en-US" altLang="en-US"/>
          </a:p>
          <a:p>
            <a:r>
              <a:rPr lang="en-US" altLang="en-US"/>
              <a:t>2 books, 5 papers, 1 bibliography, </a:t>
            </a:r>
            <a:br>
              <a:rPr lang="en-US" altLang="en-US"/>
            </a:br>
            <a:r>
              <a:rPr lang="en-US" altLang="en-US"/>
              <a:t>1 collection of news articles, 3 programs, </a:t>
            </a:r>
            <a:br>
              <a:rPr lang="en-US" altLang="en-US"/>
            </a:br>
            <a:r>
              <a:rPr lang="en-US" altLang="en-US"/>
              <a:t>1 terminal session, 2 object files, </a:t>
            </a:r>
            <a:br>
              <a:rPr lang="en-US" altLang="en-US"/>
            </a:br>
            <a:r>
              <a:rPr lang="en-US" altLang="en-US"/>
              <a:t>1 geophysical data, 1 bitmap bw image</a:t>
            </a:r>
          </a:p>
          <a:p>
            <a:pPr>
              <a:buFontTx/>
              <a:buNone/>
            </a:pPr>
            <a:r>
              <a:rPr lang="en-US" altLang="en-US"/>
              <a:t>The </a:t>
            </a:r>
            <a:r>
              <a:rPr lang="en-US" altLang="en-US" b="1" u="sng"/>
              <a:t>Archive Comparison Test</a:t>
            </a:r>
            <a:r>
              <a:rPr lang="en-US" altLang="en-US"/>
              <a:t> maintains a comparison of just about all algorithms publicly available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6493AC7-1C61-4BD2-BEE9-59B7ECF9AAD8}"/>
              </a:ext>
            </a:extLst>
          </p:cNvPr>
          <p:cNvSpPr>
            <a:spLocks noGrp="1"/>
          </p:cNvSpPr>
          <p:nvPr>
            <p:ph type="ftr" sz="quarter" idx="11"/>
          </p:nvPr>
        </p:nvSpPr>
        <p:spPr/>
        <p:txBody>
          <a:bodyPr/>
          <a:lstStyle/>
          <a:p>
            <a:r>
              <a:rPr lang="en-US" altLang="en-US"/>
              <a:t>15-853</a:t>
            </a:r>
          </a:p>
        </p:txBody>
      </p:sp>
      <p:sp>
        <p:nvSpPr>
          <p:cNvPr id="7" name="Slide Number Placeholder 5">
            <a:extLst>
              <a:ext uri="{FF2B5EF4-FFF2-40B4-BE49-F238E27FC236}">
                <a16:creationId xmlns:a16="http://schemas.microsoft.com/office/drawing/2014/main" id="{4C0CE329-36A8-474B-AF4B-BAD12D6E51CE}"/>
              </a:ext>
            </a:extLst>
          </p:cNvPr>
          <p:cNvSpPr>
            <a:spLocks noGrp="1"/>
          </p:cNvSpPr>
          <p:nvPr>
            <p:ph type="sldNum" sz="quarter" idx="12"/>
          </p:nvPr>
        </p:nvSpPr>
        <p:spPr/>
        <p:txBody>
          <a:bodyPr/>
          <a:lstStyle/>
          <a:p>
            <a:r>
              <a:rPr lang="en-US" altLang="en-US"/>
              <a:t>Page</a:t>
            </a:r>
            <a:fld id="{D5F81001-549A-4820-B5BA-130E9D06C79E}" type="slidenum">
              <a:rPr lang="en-US" altLang="en-US"/>
              <a:pPr/>
              <a:t>12</a:t>
            </a:fld>
            <a:endParaRPr lang="en-US" altLang="en-US"/>
          </a:p>
        </p:txBody>
      </p:sp>
      <p:sp>
        <p:nvSpPr>
          <p:cNvPr id="29698" name="Rectangle 2">
            <a:extLst>
              <a:ext uri="{FF2B5EF4-FFF2-40B4-BE49-F238E27FC236}">
                <a16:creationId xmlns:a16="http://schemas.microsoft.com/office/drawing/2014/main" id="{DBB263F6-5AE3-4F66-84A7-001EDC104FD0}"/>
              </a:ext>
            </a:extLst>
          </p:cNvPr>
          <p:cNvSpPr>
            <a:spLocks noGrp="1" noChangeArrowheads="1"/>
          </p:cNvSpPr>
          <p:nvPr>
            <p:ph type="title"/>
          </p:nvPr>
        </p:nvSpPr>
        <p:spPr/>
        <p:txBody>
          <a:bodyPr/>
          <a:lstStyle/>
          <a:p>
            <a:r>
              <a:rPr lang="en-US" altLang="en-US"/>
              <a:t>Comparison of Algorithms </a:t>
            </a:r>
          </a:p>
        </p:txBody>
      </p:sp>
      <p:sp>
        <p:nvSpPr>
          <p:cNvPr id="29699" name="Rectangle 3">
            <a:extLst>
              <a:ext uri="{FF2B5EF4-FFF2-40B4-BE49-F238E27FC236}">
                <a16:creationId xmlns:a16="http://schemas.microsoft.com/office/drawing/2014/main" id="{71D7F08E-DB10-4926-8019-47C0609A830F}"/>
              </a:ext>
            </a:extLst>
          </p:cNvPr>
          <p:cNvSpPr>
            <a:spLocks noGrp="1" noChangeArrowheads="1"/>
          </p:cNvSpPr>
          <p:nvPr>
            <p:ph type="body" idx="1"/>
          </p:nvPr>
        </p:nvSpPr>
        <p:spPr/>
        <p:txBody>
          <a:bodyPr/>
          <a:lstStyle/>
          <a:p>
            <a:pPr>
              <a:buFontTx/>
              <a:buNone/>
            </a:pPr>
            <a:r>
              <a:rPr lang="en-US" altLang="en-US"/>
              <a:t> </a:t>
            </a:r>
          </a:p>
        </p:txBody>
      </p:sp>
      <p:graphicFrame>
        <p:nvGraphicFramePr>
          <p:cNvPr id="29700" name="Object 4">
            <a:extLst>
              <a:ext uri="{FF2B5EF4-FFF2-40B4-BE49-F238E27FC236}">
                <a16:creationId xmlns:a16="http://schemas.microsoft.com/office/drawing/2014/main" id="{B69E6711-EE4D-44F3-B577-3279386640AB}"/>
              </a:ext>
            </a:extLst>
          </p:cNvPr>
          <p:cNvGraphicFramePr>
            <a:graphicFrameLocks noChangeAspect="1"/>
          </p:cNvGraphicFramePr>
          <p:nvPr/>
        </p:nvGraphicFramePr>
        <p:xfrm>
          <a:off x="2971801" y="2057401"/>
          <a:ext cx="6773863" cy="4056063"/>
        </p:xfrm>
        <a:graphic>
          <a:graphicData uri="http://schemas.openxmlformats.org/presentationml/2006/ole">
            <mc:AlternateContent xmlns:mc="http://schemas.openxmlformats.org/markup-compatibility/2006">
              <mc:Choice xmlns:v="urn:schemas-microsoft-com:vml" Requires="v">
                <p:oleObj spid="_x0000_s2050" name="Document" r:id="rId3" imgW="5964480" imgH="4057560" progId="Word.Document.8">
                  <p:embed/>
                </p:oleObj>
              </mc:Choice>
              <mc:Fallback>
                <p:oleObj name="Document" r:id="rId3" imgW="5964480" imgH="4057560" progId="Word.Document.8">
                  <p:embed/>
                  <p:pic>
                    <p:nvPicPr>
                      <p:cNvPr id="29700" name="Object 4">
                        <a:extLst>
                          <a:ext uri="{FF2B5EF4-FFF2-40B4-BE49-F238E27FC236}">
                            <a16:creationId xmlns:a16="http://schemas.microsoft.com/office/drawing/2014/main" id="{B69E6711-EE4D-44F3-B577-327938664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1" y="2057401"/>
                        <a:ext cx="6773863" cy="405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F659AB3-FF63-4767-9383-E160D676D836}"/>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43BE4813-E904-4B44-8764-FAFDA0841F5C}"/>
              </a:ext>
            </a:extLst>
          </p:cNvPr>
          <p:cNvSpPr>
            <a:spLocks noGrp="1"/>
          </p:cNvSpPr>
          <p:nvPr>
            <p:ph type="sldNum" sz="quarter" idx="12"/>
          </p:nvPr>
        </p:nvSpPr>
        <p:spPr/>
        <p:txBody>
          <a:bodyPr/>
          <a:lstStyle/>
          <a:p>
            <a:r>
              <a:rPr lang="en-US" altLang="en-US"/>
              <a:t>Page</a:t>
            </a:r>
            <a:fld id="{61691B51-DB59-4B01-B73E-A050CBF85E1B}" type="slidenum">
              <a:rPr lang="en-US" altLang="en-US"/>
              <a:pPr/>
              <a:t>13</a:t>
            </a:fld>
            <a:endParaRPr lang="en-US" altLang="en-US"/>
          </a:p>
        </p:txBody>
      </p:sp>
      <p:sp>
        <p:nvSpPr>
          <p:cNvPr id="11266" name="Rectangle 2">
            <a:extLst>
              <a:ext uri="{FF2B5EF4-FFF2-40B4-BE49-F238E27FC236}">
                <a16:creationId xmlns:a16="http://schemas.microsoft.com/office/drawing/2014/main" id="{188226C6-3838-4EB1-AB42-5FCC462A921B}"/>
              </a:ext>
            </a:extLst>
          </p:cNvPr>
          <p:cNvSpPr>
            <a:spLocks noGrp="1" noChangeArrowheads="1"/>
          </p:cNvSpPr>
          <p:nvPr>
            <p:ph type="title"/>
          </p:nvPr>
        </p:nvSpPr>
        <p:spPr/>
        <p:txBody>
          <a:bodyPr/>
          <a:lstStyle/>
          <a:p>
            <a:r>
              <a:rPr lang="en-US" altLang="en-US"/>
              <a:t>Information Theory</a:t>
            </a:r>
          </a:p>
        </p:txBody>
      </p:sp>
      <p:sp>
        <p:nvSpPr>
          <p:cNvPr id="11267" name="Rectangle 3">
            <a:extLst>
              <a:ext uri="{FF2B5EF4-FFF2-40B4-BE49-F238E27FC236}">
                <a16:creationId xmlns:a16="http://schemas.microsoft.com/office/drawing/2014/main" id="{186C7696-0621-441E-A3C4-89809AABF0D5}"/>
              </a:ext>
            </a:extLst>
          </p:cNvPr>
          <p:cNvSpPr>
            <a:spLocks noGrp="1" noChangeArrowheads="1"/>
          </p:cNvSpPr>
          <p:nvPr>
            <p:ph type="body" idx="1"/>
          </p:nvPr>
        </p:nvSpPr>
        <p:spPr/>
        <p:txBody>
          <a:bodyPr/>
          <a:lstStyle/>
          <a:p>
            <a:pPr>
              <a:buFontTx/>
              <a:buNone/>
            </a:pPr>
            <a:r>
              <a:rPr lang="en-US" altLang="en-US"/>
              <a:t>An interface between modeling and coding</a:t>
            </a:r>
          </a:p>
          <a:p>
            <a:r>
              <a:rPr lang="en-US" altLang="en-US" b="1"/>
              <a:t>Entropy</a:t>
            </a:r>
            <a:endParaRPr lang="en-US" altLang="en-US"/>
          </a:p>
          <a:p>
            <a:pPr lvl="1"/>
            <a:r>
              <a:rPr lang="en-US" altLang="en-US"/>
              <a:t>A measure of information content</a:t>
            </a:r>
          </a:p>
          <a:p>
            <a:r>
              <a:rPr lang="en-US" altLang="en-US" b="1"/>
              <a:t>Conditional</a:t>
            </a:r>
            <a:r>
              <a:rPr lang="en-US" altLang="en-US"/>
              <a:t> </a:t>
            </a:r>
            <a:r>
              <a:rPr lang="en-US" altLang="en-US" b="1"/>
              <a:t>Entropy</a:t>
            </a:r>
            <a:endParaRPr lang="en-US" altLang="en-US"/>
          </a:p>
          <a:p>
            <a:pPr lvl="1"/>
            <a:r>
              <a:rPr lang="en-US" altLang="en-US"/>
              <a:t>Information content based on a context</a:t>
            </a:r>
          </a:p>
          <a:p>
            <a:r>
              <a:rPr lang="en-US" altLang="en-US" b="1"/>
              <a:t>Entropy of the English Language</a:t>
            </a:r>
            <a:endParaRPr lang="en-US" altLang="en-US"/>
          </a:p>
          <a:p>
            <a:pPr lvl="1"/>
            <a:r>
              <a:rPr lang="en-US" altLang="en-US"/>
              <a:t>How much information does each character in “typical” English text contain?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54DB0ABD-6488-4511-A0BB-F8F817CF64EA}"/>
              </a:ext>
            </a:extLst>
          </p:cNvPr>
          <p:cNvSpPr>
            <a:spLocks noGrp="1"/>
          </p:cNvSpPr>
          <p:nvPr>
            <p:ph type="ftr" sz="quarter" idx="11"/>
          </p:nvPr>
        </p:nvSpPr>
        <p:spPr/>
        <p:txBody>
          <a:bodyPr/>
          <a:lstStyle/>
          <a:p>
            <a:r>
              <a:rPr lang="en-US" altLang="en-US"/>
              <a:t>15-853</a:t>
            </a:r>
          </a:p>
        </p:txBody>
      </p:sp>
      <p:sp>
        <p:nvSpPr>
          <p:cNvPr id="8" name="Slide Number Placeholder 5">
            <a:extLst>
              <a:ext uri="{FF2B5EF4-FFF2-40B4-BE49-F238E27FC236}">
                <a16:creationId xmlns:a16="http://schemas.microsoft.com/office/drawing/2014/main" id="{82E5C8BF-2414-4ACE-B36B-9989E7AF4989}"/>
              </a:ext>
            </a:extLst>
          </p:cNvPr>
          <p:cNvSpPr>
            <a:spLocks noGrp="1"/>
          </p:cNvSpPr>
          <p:nvPr>
            <p:ph type="sldNum" sz="quarter" idx="12"/>
          </p:nvPr>
        </p:nvSpPr>
        <p:spPr/>
        <p:txBody>
          <a:bodyPr/>
          <a:lstStyle/>
          <a:p>
            <a:r>
              <a:rPr lang="en-US" altLang="en-US"/>
              <a:t>Page</a:t>
            </a:r>
            <a:fld id="{A6C43E6C-D2A5-4339-B813-9C06E76CB052}" type="slidenum">
              <a:rPr lang="en-US" altLang="en-US"/>
              <a:pPr/>
              <a:t>14</a:t>
            </a:fld>
            <a:endParaRPr lang="en-US" altLang="en-US"/>
          </a:p>
        </p:txBody>
      </p:sp>
      <p:sp>
        <p:nvSpPr>
          <p:cNvPr id="12290" name="Rectangle 2">
            <a:extLst>
              <a:ext uri="{FF2B5EF4-FFF2-40B4-BE49-F238E27FC236}">
                <a16:creationId xmlns:a16="http://schemas.microsoft.com/office/drawing/2014/main" id="{4F5788A8-EAC7-48C3-B297-B249570A3BEA}"/>
              </a:ext>
            </a:extLst>
          </p:cNvPr>
          <p:cNvSpPr>
            <a:spLocks noGrp="1" noChangeArrowheads="1"/>
          </p:cNvSpPr>
          <p:nvPr>
            <p:ph type="title"/>
          </p:nvPr>
        </p:nvSpPr>
        <p:spPr/>
        <p:txBody>
          <a:bodyPr/>
          <a:lstStyle/>
          <a:p>
            <a:r>
              <a:rPr lang="en-US" altLang="en-US"/>
              <a:t>Entropy (Shannon 1948)</a:t>
            </a:r>
          </a:p>
        </p:txBody>
      </p:sp>
      <p:sp>
        <p:nvSpPr>
          <p:cNvPr id="12291" name="Rectangle 3">
            <a:extLst>
              <a:ext uri="{FF2B5EF4-FFF2-40B4-BE49-F238E27FC236}">
                <a16:creationId xmlns:a16="http://schemas.microsoft.com/office/drawing/2014/main" id="{F4D5A99F-A3E5-4A83-9A73-D7B2A86A050F}"/>
              </a:ext>
            </a:extLst>
          </p:cNvPr>
          <p:cNvSpPr>
            <a:spLocks noGrp="1" noChangeArrowheads="1"/>
          </p:cNvSpPr>
          <p:nvPr>
            <p:ph type="body" idx="1"/>
          </p:nvPr>
        </p:nvSpPr>
        <p:spPr>
          <a:xfrm>
            <a:off x="2209800" y="1600200"/>
            <a:ext cx="7924800" cy="4495800"/>
          </a:xfrm>
        </p:spPr>
        <p:txBody>
          <a:bodyPr/>
          <a:lstStyle/>
          <a:p>
            <a:pPr>
              <a:buFontTx/>
              <a:buNone/>
            </a:pPr>
            <a:r>
              <a:rPr lang="en-US" altLang="en-US"/>
              <a:t>For a set of messages </a:t>
            </a:r>
            <a:r>
              <a:rPr lang="en-US" altLang="en-US" i="1"/>
              <a:t>S</a:t>
            </a:r>
            <a:r>
              <a:rPr lang="en-US" altLang="en-US"/>
              <a:t> with probability </a:t>
            </a:r>
            <a:r>
              <a:rPr lang="en-US" altLang="en-US" i="1"/>
              <a:t>p(s), s </a:t>
            </a:r>
            <a:r>
              <a:rPr lang="en-US" altLang="en-US">
                <a:sym typeface="Symbol" panose="05050102010706020507" pitchFamily="18" charset="2"/>
              </a:rPr>
              <a:t></a:t>
            </a:r>
            <a:r>
              <a:rPr lang="en-US" altLang="en-US" i="1">
                <a:sym typeface="Symbol" panose="05050102010706020507" pitchFamily="18" charset="2"/>
              </a:rPr>
              <a:t>S</a:t>
            </a:r>
            <a:r>
              <a:rPr lang="en-US" altLang="en-US">
                <a:sym typeface="Symbol" panose="05050102010706020507" pitchFamily="18" charset="2"/>
              </a:rPr>
              <a:t>, the </a:t>
            </a:r>
            <a:r>
              <a:rPr lang="en-US" altLang="en-US" b="1" u="sng">
                <a:sym typeface="Symbol" panose="05050102010706020507" pitchFamily="18" charset="2"/>
              </a:rPr>
              <a:t>self information</a:t>
            </a:r>
            <a:r>
              <a:rPr lang="en-US" altLang="en-US">
                <a:sym typeface="Symbol" panose="05050102010706020507" pitchFamily="18" charset="2"/>
              </a:rPr>
              <a:t> of </a:t>
            </a:r>
            <a:r>
              <a:rPr lang="en-US" altLang="en-US" i="1">
                <a:sym typeface="Symbol" panose="05050102010706020507" pitchFamily="18" charset="2"/>
              </a:rPr>
              <a:t>s</a:t>
            </a:r>
            <a:r>
              <a:rPr lang="en-US" altLang="en-US">
                <a:sym typeface="Symbol" panose="05050102010706020507" pitchFamily="18" charset="2"/>
              </a:rPr>
              <a:t> is:</a:t>
            </a:r>
          </a:p>
          <a:p>
            <a:pPr>
              <a:buFontTx/>
              <a:buNone/>
            </a:pPr>
            <a:endParaRPr lang="en-US" altLang="en-US">
              <a:sym typeface="Symbol" panose="05050102010706020507" pitchFamily="18" charset="2"/>
            </a:endParaRPr>
          </a:p>
          <a:p>
            <a:pPr>
              <a:buFontTx/>
              <a:buNone/>
            </a:pPr>
            <a:endParaRPr lang="en-US" altLang="en-US"/>
          </a:p>
          <a:p>
            <a:pPr>
              <a:buFontTx/>
              <a:buNone/>
            </a:pPr>
            <a:r>
              <a:rPr lang="en-US" altLang="en-US"/>
              <a:t>    Measured in bits if the log is base 2.</a:t>
            </a:r>
          </a:p>
          <a:p>
            <a:pPr>
              <a:buFontTx/>
              <a:buNone/>
            </a:pPr>
            <a:r>
              <a:rPr lang="en-US" altLang="en-US"/>
              <a:t>The lower the probability, the higher the information</a:t>
            </a:r>
          </a:p>
          <a:p>
            <a:pPr>
              <a:buFontTx/>
              <a:buNone/>
            </a:pPr>
            <a:r>
              <a:rPr lang="en-US" altLang="en-US" b="1" u="sng"/>
              <a:t>Entropy</a:t>
            </a:r>
            <a:r>
              <a:rPr lang="en-US" altLang="en-US"/>
              <a:t> is the weighted average of self information.</a:t>
            </a:r>
          </a:p>
        </p:txBody>
      </p:sp>
      <p:graphicFrame>
        <p:nvGraphicFramePr>
          <p:cNvPr id="12292" name="Object 4">
            <a:extLst>
              <a:ext uri="{FF2B5EF4-FFF2-40B4-BE49-F238E27FC236}">
                <a16:creationId xmlns:a16="http://schemas.microsoft.com/office/drawing/2014/main" id="{20C441B1-6562-4524-BD8D-A8A1952168A1}"/>
              </a:ext>
            </a:extLst>
          </p:cNvPr>
          <p:cNvGraphicFramePr>
            <a:graphicFrameLocks noChangeAspect="1"/>
          </p:cNvGraphicFramePr>
          <p:nvPr/>
        </p:nvGraphicFramePr>
        <p:xfrm>
          <a:off x="4343400" y="5181600"/>
          <a:ext cx="3581400" cy="992188"/>
        </p:xfrm>
        <a:graphic>
          <a:graphicData uri="http://schemas.openxmlformats.org/presentationml/2006/ole">
            <mc:AlternateContent xmlns:mc="http://schemas.openxmlformats.org/markup-compatibility/2006">
              <mc:Choice xmlns:v="urn:schemas-microsoft-com:vml" Requires="v">
                <p:oleObj spid="_x0000_s3074" name="Equation" r:id="rId3" imgW="1511280" imgH="419040" progId="Equation.2">
                  <p:embed/>
                </p:oleObj>
              </mc:Choice>
              <mc:Fallback>
                <p:oleObj name="Equation" r:id="rId3" imgW="1511280" imgH="419040" progId="Equation.2">
                  <p:embed/>
                  <p:pic>
                    <p:nvPicPr>
                      <p:cNvPr id="12292" name="Object 4">
                        <a:extLst>
                          <a:ext uri="{FF2B5EF4-FFF2-40B4-BE49-F238E27FC236}">
                            <a16:creationId xmlns:a16="http://schemas.microsoft.com/office/drawing/2014/main" id="{20C441B1-6562-4524-BD8D-A8A195216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181600"/>
                        <a:ext cx="35814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6">
            <a:extLst>
              <a:ext uri="{FF2B5EF4-FFF2-40B4-BE49-F238E27FC236}">
                <a16:creationId xmlns:a16="http://schemas.microsoft.com/office/drawing/2014/main" id="{4C2079BF-1AFD-4924-A056-E122DAEAB5CD}"/>
              </a:ext>
            </a:extLst>
          </p:cNvPr>
          <p:cNvGraphicFramePr>
            <a:graphicFrameLocks noChangeAspect="1"/>
          </p:cNvGraphicFramePr>
          <p:nvPr/>
        </p:nvGraphicFramePr>
        <p:xfrm>
          <a:off x="4038600" y="2514601"/>
          <a:ext cx="4008438" cy="1001713"/>
        </p:xfrm>
        <a:graphic>
          <a:graphicData uri="http://schemas.openxmlformats.org/presentationml/2006/ole">
            <mc:AlternateContent xmlns:mc="http://schemas.openxmlformats.org/markup-compatibility/2006">
              <mc:Choice xmlns:v="urn:schemas-microsoft-com:vml" Requires="v">
                <p:oleObj spid="_x0000_s3075" name="Equation" r:id="rId5" imgW="1676160" imgH="419040" progId="Equation.2">
                  <p:embed/>
                </p:oleObj>
              </mc:Choice>
              <mc:Fallback>
                <p:oleObj name="Equation" r:id="rId5" imgW="1676160" imgH="419040" progId="Equation.2">
                  <p:embed/>
                  <p:pic>
                    <p:nvPicPr>
                      <p:cNvPr id="12294" name="Object 6">
                        <a:extLst>
                          <a:ext uri="{FF2B5EF4-FFF2-40B4-BE49-F238E27FC236}">
                            <a16:creationId xmlns:a16="http://schemas.microsoft.com/office/drawing/2014/main" id="{4C2079BF-1AFD-4924-A056-E122DAEAB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514601"/>
                        <a:ext cx="4008438"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269D3AAC-AD91-4BCB-AE7A-C5E9B37CEA6D}"/>
              </a:ext>
            </a:extLst>
          </p:cNvPr>
          <p:cNvSpPr>
            <a:spLocks noGrp="1"/>
          </p:cNvSpPr>
          <p:nvPr>
            <p:ph type="ftr" sz="quarter" idx="11"/>
          </p:nvPr>
        </p:nvSpPr>
        <p:spPr/>
        <p:txBody>
          <a:bodyPr/>
          <a:lstStyle/>
          <a:p>
            <a:r>
              <a:rPr lang="en-US" altLang="en-US"/>
              <a:t>15-853</a:t>
            </a:r>
          </a:p>
        </p:txBody>
      </p:sp>
      <p:sp>
        <p:nvSpPr>
          <p:cNvPr id="12" name="Slide Number Placeholder 5">
            <a:extLst>
              <a:ext uri="{FF2B5EF4-FFF2-40B4-BE49-F238E27FC236}">
                <a16:creationId xmlns:a16="http://schemas.microsoft.com/office/drawing/2014/main" id="{ABB7635E-BF8E-44C1-8739-8EE1632D1677}"/>
              </a:ext>
            </a:extLst>
          </p:cNvPr>
          <p:cNvSpPr>
            <a:spLocks noGrp="1"/>
          </p:cNvSpPr>
          <p:nvPr>
            <p:ph type="sldNum" sz="quarter" idx="12"/>
          </p:nvPr>
        </p:nvSpPr>
        <p:spPr/>
        <p:txBody>
          <a:bodyPr/>
          <a:lstStyle/>
          <a:p>
            <a:r>
              <a:rPr lang="en-US" altLang="en-US"/>
              <a:t>Page</a:t>
            </a:r>
            <a:fld id="{61C5795A-B2C8-44CA-B8E1-51ABA6758E35}" type="slidenum">
              <a:rPr lang="en-US" altLang="en-US"/>
              <a:pPr/>
              <a:t>15</a:t>
            </a:fld>
            <a:endParaRPr lang="en-US" altLang="en-US"/>
          </a:p>
        </p:txBody>
      </p:sp>
      <p:sp>
        <p:nvSpPr>
          <p:cNvPr id="14338" name="Rectangle 2">
            <a:extLst>
              <a:ext uri="{FF2B5EF4-FFF2-40B4-BE49-F238E27FC236}">
                <a16:creationId xmlns:a16="http://schemas.microsoft.com/office/drawing/2014/main" id="{B073ABDB-6FD0-4285-A728-AFAB46D07F5B}"/>
              </a:ext>
            </a:extLst>
          </p:cNvPr>
          <p:cNvSpPr>
            <a:spLocks noGrp="1" noChangeArrowheads="1"/>
          </p:cNvSpPr>
          <p:nvPr>
            <p:ph type="title"/>
          </p:nvPr>
        </p:nvSpPr>
        <p:spPr/>
        <p:txBody>
          <a:bodyPr/>
          <a:lstStyle/>
          <a:p>
            <a:r>
              <a:rPr lang="en-US" altLang="en-US"/>
              <a:t>Entropy Example</a:t>
            </a:r>
          </a:p>
        </p:txBody>
      </p:sp>
      <p:sp>
        <p:nvSpPr>
          <p:cNvPr id="14339" name="Rectangle 3">
            <a:extLst>
              <a:ext uri="{FF2B5EF4-FFF2-40B4-BE49-F238E27FC236}">
                <a16:creationId xmlns:a16="http://schemas.microsoft.com/office/drawing/2014/main" id="{817B774B-5652-4905-9385-7D23CC00BA4C}"/>
              </a:ext>
            </a:extLst>
          </p:cNvPr>
          <p:cNvSpPr>
            <a:spLocks noGrp="1" noChangeArrowheads="1"/>
          </p:cNvSpPr>
          <p:nvPr>
            <p:ph type="body" idx="1"/>
          </p:nvPr>
        </p:nvSpPr>
        <p:spPr/>
        <p:txBody>
          <a:bodyPr/>
          <a:lstStyle/>
          <a:p>
            <a:pPr>
              <a:buFontTx/>
              <a:buNone/>
            </a:pPr>
            <a:r>
              <a:rPr lang="en-US" altLang="en-US"/>
              <a:t> </a:t>
            </a:r>
          </a:p>
        </p:txBody>
      </p:sp>
      <p:graphicFrame>
        <p:nvGraphicFramePr>
          <p:cNvPr id="14340" name="Object 4">
            <a:extLst>
              <a:ext uri="{FF2B5EF4-FFF2-40B4-BE49-F238E27FC236}">
                <a16:creationId xmlns:a16="http://schemas.microsoft.com/office/drawing/2014/main" id="{5C17A179-2E5E-40A8-8F6D-B24E52C5CA22}"/>
              </a:ext>
            </a:extLst>
          </p:cNvPr>
          <p:cNvGraphicFramePr>
            <a:graphicFrameLocks noChangeAspect="1"/>
          </p:cNvGraphicFramePr>
          <p:nvPr/>
        </p:nvGraphicFramePr>
        <p:xfrm>
          <a:off x="3505200" y="1676400"/>
          <a:ext cx="4267200" cy="444500"/>
        </p:xfrm>
        <a:graphic>
          <a:graphicData uri="http://schemas.openxmlformats.org/presentationml/2006/ole">
            <mc:AlternateContent xmlns:mc="http://schemas.openxmlformats.org/markup-compatibility/2006">
              <mc:Choice xmlns:v="urn:schemas-microsoft-com:vml" Requires="v">
                <p:oleObj spid="_x0000_s4098" name="Equation" r:id="rId3" imgW="1828800" imgH="190440" progId="Equation.2">
                  <p:embed/>
                </p:oleObj>
              </mc:Choice>
              <mc:Fallback>
                <p:oleObj name="Equation" r:id="rId3" imgW="1828800" imgH="190440" progId="Equation.2">
                  <p:embed/>
                  <p:pic>
                    <p:nvPicPr>
                      <p:cNvPr id="14340" name="Object 4">
                        <a:extLst>
                          <a:ext uri="{FF2B5EF4-FFF2-40B4-BE49-F238E27FC236}">
                            <a16:creationId xmlns:a16="http://schemas.microsoft.com/office/drawing/2014/main" id="{5C17A179-2E5E-40A8-8F6D-B24E52C5C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2672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5">
            <a:extLst>
              <a:ext uri="{FF2B5EF4-FFF2-40B4-BE49-F238E27FC236}">
                <a16:creationId xmlns:a16="http://schemas.microsoft.com/office/drawing/2014/main" id="{F43D1F7B-8A69-4B8A-B1AC-C5568687ED04}"/>
              </a:ext>
            </a:extLst>
          </p:cNvPr>
          <p:cNvGraphicFramePr>
            <a:graphicFrameLocks noChangeAspect="1"/>
          </p:cNvGraphicFramePr>
          <p:nvPr/>
        </p:nvGraphicFramePr>
        <p:xfrm>
          <a:off x="3429001" y="2209800"/>
          <a:ext cx="5332413" cy="471488"/>
        </p:xfrm>
        <a:graphic>
          <a:graphicData uri="http://schemas.openxmlformats.org/presentationml/2006/ole">
            <mc:AlternateContent xmlns:mc="http://schemas.openxmlformats.org/markup-compatibility/2006">
              <mc:Choice xmlns:v="urn:schemas-microsoft-com:vml" Requires="v">
                <p:oleObj spid="_x0000_s4099" name="Equation" r:id="rId5" imgW="2286000" imgH="203040" progId="Equation.2">
                  <p:embed/>
                </p:oleObj>
              </mc:Choice>
              <mc:Fallback>
                <p:oleObj name="Equation" r:id="rId5" imgW="2286000" imgH="203040" progId="Equation.2">
                  <p:embed/>
                  <p:pic>
                    <p:nvPicPr>
                      <p:cNvPr id="14341" name="Object 5">
                        <a:extLst>
                          <a:ext uri="{FF2B5EF4-FFF2-40B4-BE49-F238E27FC236}">
                            <a16:creationId xmlns:a16="http://schemas.microsoft.com/office/drawing/2014/main" id="{F43D1F7B-8A69-4B8A-B1AC-C5568687E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1" y="2209800"/>
                        <a:ext cx="5332413"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a:extLst>
              <a:ext uri="{FF2B5EF4-FFF2-40B4-BE49-F238E27FC236}">
                <a16:creationId xmlns:a16="http://schemas.microsoft.com/office/drawing/2014/main" id="{347E7582-2F24-4972-93DF-FC6E0FDF9F35}"/>
              </a:ext>
            </a:extLst>
          </p:cNvPr>
          <p:cNvGraphicFramePr>
            <a:graphicFrameLocks noChangeAspect="1"/>
          </p:cNvGraphicFramePr>
          <p:nvPr/>
        </p:nvGraphicFramePr>
        <p:xfrm>
          <a:off x="3352801" y="3048000"/>
          <a:ext cx="4384675" cy="444500"/>
        </p:xfrm>
        <a:graphic>
          <a:graphicData uri="http://schemas.openxmlformats.org/presentationml/2006/ole">
            <mc:AlternateContent xmlns:mc="http://schemas.openxmlformats.org/markup-compatibility/2006">
              <mc:Choice xmlns:v="urn:schemas-microsoft-com:vml" Requires="v">
                <p:oleObj spid="_x0000_s4100" name="Equation" r:id="rId7" imgW="1879560" imgH="190440" progId="Equation.2">
                  <p:embed/>
                </p:oleObj>
              </mc:Choice>
              <mc:Fallback>
                <p:oleObj name="Equation" r:id="rId7" imgW="1879560" imgH="190440" progId="Equation.2">
                  <p:embed/>
                  <p:pic>
                    <p:nvPicPr>
                      <p:cNvPr id="14342" name="Object 6">
                        <a:extLst>
                          <a:ext uri="{FF2B5EF4-FFF2-40B4-BE49-F238E27FC236}">
                            <a16:creationId xmlns:a16="http://schemas.microsoft.com/office/drawing/2014/main" id="{347E7582-2F24-4972-93DF-FC6E0FDF9F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1" y="3048000"/>
                        <a:ext cx="43846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7">
            <a:extLst>
              <a:ext uri="{FF2B5EF4-FFF2-40B4-BE49-F238E27FC236}">
                <a16:creationId xmlns:a16="http://schemas.microsoft.com/office/drawing/2014/main" id="{0B31D0EF-23DC-4C6C-9D98-95003CFE4002}"/>
              </a:ext>
            </a:extLst>
          </p:cNvPr>
          <p:cNvGraphicFramePr>
            <a:graphicFrameLocks noChangeAspect="1"/>
          </p:cNvGraphicFramePr>
          <p:nvPr/>
        </p:nvGraphicFramePr>
        <p:xfrm>
          <a:off x="3429001" y="4495800"/>
          <a:ext cx="5394325" cy="444500"/>
        </p:xfrm>
        <a:graphic>
          <a:graphicData uri="http://schemas.openxmlformats.org/presentationml/2006/ole">
            <mc:AlternateContent xmlns:mc="http://schemas.openxmlformats.org/markup-compatibility/2006">
              <mc:Choice xmlns:v="urn:schemas-microsoft-com:vml" Requires="v">
                <p:oleObj spid="_x0000_s4101" name="Equation" r:id="rId9" imgW="2311200" imgH="190440" progId="Equation.2">
                  <p:embed/>
                </p:oleObj>
              </mc:Choice>
              <mc:Fallback>
                <p:oleObj name="Equation" r:id="rId9" imgW="2311200" imgH="190440" progId="Equation.2">
                  <p:embed/>
                  <p:pic>
                    <p:nvPicPr>
                      <p:cNvPr id="14343" name="Object 7">
                        <a:extLst>
                          <a:ext uri="{FF2B5EF4-FFF2-40B4-BE49-F238E27FC236}">
                            <a16:creationId xmlns:a16="http://schemas.microsoft.com/office/drawing/2014/main" id="{0B31D0EF-23DC-4C6C-9D98-95003CFE4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1" y="4495800"/>
                        <a:ext cx="53943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8">
            <a:extLst>
              <a:ext uri="{FF2B5EF4-FFF2-40B4-BE49-F238E27FC236}">
                <a16:creationId xmlns:a16="http://schemas.microsoft.com/office/drawing/2014/main" id="{C1F8D22A-86A2-43A6-A3B0-097DD6AEB2AA}"/>
              </a:ext>
            </a:extLst>
          </p:cNvPr>
          <p:cNvGraphicFramePr>
            <a:graphicFrameLocks noChangeAspect="1"/>
          </p:cNvGraphicFramePr>
          <p:nvPr/>
        </p:nvGraphicFramePr>
        <p:xfrm>
          <a:off x="3352801" y="3581400"/>
          <a:ext cx="4475163" cy="471488"/>
        </p:xfrm>
        <a:graphic>
          <a:graphicData uri="http://schemas.openxmlformats.org/presentationml/2006/ole">
            <mc:AlternateContent xmlns:mc="http://schemas.openxmlformats.org/markup-compatibility/2006">
              <mc:Choice xmlns:v="urn:schemas-microsoft-com:vml" Requires="v">
                <p:oleObj spid="_x0000_s4102" name="Equation" r:id="rId11" imgW="1917360" imgH="203040" progId="Equation.2">
                  <p:embed/>
                </p:oleObj>
              </mc:Choice>
              <mc:Fallback>
                <p:oleObj name="Equation" r:id="rId11" imgW="1917360" imgH="203040" progId="Equation.2">
                  <p:embed/>
                  <p:pic>
                    <p:nvPicPr>
                      <p:cNvPr id="14344" name="Object 8">
                        <a:extLst>
                          <a:ext uri="{FF2B5EF4-FFF2-40B4-BE49-F238E27FC236}">
                            <a16:creationId xmlns:a16="http://schemas.microsoft.com/office/drawing/2014/main" id="{C1F8D22A-86A2-43A6-A3B0-097DD6AEB2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1" y="3581400"/>
                        <a:ext cx="4475163"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9">
            <a:extLst>
              <a:ext uri="{FF2B5EF4-FFF2-40B4-BE49-F238E27FC236}">
                <a16:creationId xmlns:a16="http://schemas.microsoft.com/office/drawing/2014/main" id="{CAC57CD4-9E75-430A-9104-EB7636F941FF}"/>
              </a:ext>
            </a:extLst>
          </p:cNvPr>
          <p:cNvGraphicFramePr>
            <a:graphicFrameLocks noChangeAspect="1"/>
          </p:cNvGraphicFramePr>
          <p:nvPr/>
        </p:nvGraphicFramePr>
        <p:xfrm>
          <a:off x="3429000" y="5029200"/>
          <a:ext cx="5689600" cy="471488"/>
        </p:xfrm>
        <a:graphic>
          <a:graphicData uri="http://schemas.openxmlformats.org/presentationml/2006/ole">
            <mc:AlternateContent xmlns:mc="http://schemas.openxmlformats.org/markup-compatibility/2006">
              <mc:Choice xmlns:v="urn:schemas-microsoft-com:vml" Requires="v">
                <p:oleObj spid="_x0000_s4103" name="Equation" r:id="rId13" imgW="2438280" imgH="203040" progId="Equation.2">
                  <p:embed/>
                </p:oleObj>
              </mc:Choice>
              <mc:Fallback>
                <p:oleObj name="Equation" r:id="rId13" imgW="2438280" imgH="203040" progId="Equation.2">
                  <p:embed/>
                  <p:pic>
                    <p:nvPicPr>
                      <p:cNvPr id="14345" name="Object 9">
                        <a:extLst>
                          <a:ext uri="{FF2B5EF4-FFF2-40B4-BE49-F238E27FC236}">
                            <a16:creationId xmlns:a16="http://schemas.microsoft.com/office/drawing/2014/main" id="{CAC57CD4-9E75-430A-9104-EB7636F941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5029200"/>
                        <a:ext cx="56896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EA9588E0-6758-41CF-B119-47FC759C0972}"/>
              </a:ext>
            </a:extLst>
          </p:cNvPr>
          <p:cNvSpPr>
            <a:spLocks noGrp="1"/>
          </p:cNvSpPr>
          <p:nvPr>
            <p:ph type="ftr" sz="quarter" idx="11"/>
          </p:nvPr>
        </p:nvSpPr>
        <p:spPr/>
        <p:txBody>
          <a:bodyPr/>
          <a:lstStyle/>
          <a:p>
            <a:r>
              <a:rPr lang="en-US" altLang="en-US"/>
              <a:t>15-853</a:t>
            </a:r>
          </a:p>
        </p:txBody>
      </p:sp>
      <p:sp>
        <p:nvSpPr>
          <p:cNvPr id="8" name="Slide Number Placeholder 5">
            <a:extLst>
              <a:ext uri="{FF2B5EF4-FFF2-40B4-BE49-F238E27FC236}">
                <a16:creationId xmlns:a16="http://schemas.microsoft.com/office/drawing/2014/main" id="{06F177AD-1C27-498F-8D41-14DE4849581D}"/>
              </a:ext>
            </a:extLst>
          </p:cNvPr>
          <p:cNvSpPr>
            <a:spLocks noGrp="1"/>
          </p:cNvSpPr>
          <p:nvPr>
            <p:ph type="sldNum" sz="quarter" idx="12"/>
          </p:nvPr>
        </p:nvSpPr>
        <p:spPr/>
        <p:txBody>
          <a:bodyPr/>
          <a:lstStyle/>
          <a:p>
            <a:r>
              <a:rPr lang="en-US" altLang="en-US"/>
              <a:t>Page</a:t>
            </a:r>
            <a:fld id="{D55B5C1B-9147-46FD-AE2D-CD0FA0F00A5F}" type="slidenum">
              <a:rPr lang="en-US" altLang="en-US"/>
              <a:pPr/>
              <a:t>16</a:t>
            </a:fld>
            <a:endParaRPr lang="en-US" altLang="en-US"/>
          </a:p>
        </p:txBody>
      </p:sp>
      <p:sp>
        <p:nvSpPr>
          <p:cNvPr id="13314" name="Rectangle 2">
            <a:extLst>
              <a:ext uri="{FF2B5EF4-FFF2-40B4-BE49-F238E27FC236}">
                <a16:creationId xmlns:a16="http://schemas.microsoft.com/office/drawing/2014/main" id="{55204899-580C-4964-8CB1-811F6292532F}"/>
              </a:ext>
            </a:extLst>
          </p:cNvPr>
          <p:cNvSpPr>
            <a:spLocks noGrp="1" noChangeArrowheads="1"/>
          </p:cNvSpPr>
          <p:nvPr>
            <p:ph type="title"/>
          </p:nvPr>
        </p:nvSpPr>
        <p:spPr/>
        <p:txBody>
          <a:bodyPr/>
          <a:lstStyle/>
          <a:p>
            <a:r>
              <a:rPr lang="en-US" altLang="en-US"/>
              <a:t>Conditional Entropy </a:t>
            </a:r>
          </a:p>
        </p:txBody>
      </p:sp>
      <p:sp>
        <p:nvSpPr>
          <p:cNvPr id="13315" name="Rectangle 3">
            <a:extLst>
              <a:ext uri="{FF2B5EF4-FFF2-40B4-BE49-F238E27FC236}">
                <a16:creationId xmlns:a16="http://schemas.microsoft.com/office/drawing/2014/main" id="{4A98136A-B69E-4DCB-927A-4D2D06320126}"/>
              </a:ext>
            </a:extLst>
          </p:cNvPr>
          <p:cNvSpPr>
            <a:spLocks noGrp="1" noChangeArrowheads="1"/>
          </p:cNvSpPr>
          <p:nvPr>
            <p:ph type="body" idx="1"/>
          </p:nvPr>
        </p:nvSpPr>
        <p:spPr>
          <a:xfrm>
            <a:off x="2057400" y="1600200"/>
            <a:ext cx="8229600" cy="4495800"/>
          </a:xfrm>
        </p:spPr>
        <p:txBody>
          <a:bodyPr/>
          <a:lstStyle/>
          <a:p>
            <a:pPr>
              <a:buFontTx/>
              <a:buNone/>
            </a:pPr>
            <a:r>
              <a:rPr lang="en-US" altLang="en-US"/>
              <a:t>The </a:t>
            </a:r>
            <a:r>
              <a:rPr lang="en-US" altLang="en-US" b="1" u="sng"/>
              <a:t>conditional probability</a:t>
            </a:r>
            <a:r>
              <a:rPr lang="en-US" altLang="en-US"/>
              <a:t> </a:t>
            </a:r>
            <a:r>
              <a:rPr lang="en-US" altLang="en-US" i="1"/>
              <a:t>p(s|c)</a:t>
            </a:r>
            <a:r>
              <a:rPr lang="en-US" altLang="en-US"/>
              <a:t> is the probability of </a:t>
            </a:r>
            <a:r>
              <a:rPr lang="en-US" altLang="en-US" i="1"/>
              <a:t>s</a:t>
            </a:r>
            <a:r>
              <a:rPr lang="en-US" altLang="en-US"/>
              <a:t> in a context </a:t>
            </a:r>
            <a:r>
              <a:rPr lang="en-US" altLang="en-US" i="1"/>
              <a:t>c</a:t>
            </a:r>
            <a:r>
              <a:rPr lang="en-US" altLang="en-US"/>
              <a:t>.  The </a:t>
            </a:r>
            <a:r>
              <a:rPr lang="en-US" altLang="en-US" b="1" u="sng"/>
              <a:t>conditional self information</a:t>
            </a:r>
            <a:r>
              <a:rPr lang="en-US" altLang="en-US"/>
              <a:t> is</a:t>
            </a:r>
          </a:p>
          <a:p>
            <a:pPr>
              <a:buFontTx/>
              <a:buNone/>
            </a:pPr>
            <a:endParaRPr lang="en-US" altLang="en-US"/>
          </a:p>
          <a:p>
            <a:pPr>
              <a:buFontTx/>
              <a:buNone/>
            </a:pPr>
            <a:r>
              <a:rPr lang="en-US" altLang="en-US"/>
              <a:t> The conditional information can be either more or less than the unconditional information.</a:t>
            </a:r>
          </a:p>
          <a:p>
            <a:pPr>
              <a:buFontTx/>
              <a:buNone/>
            </a:pPr>
            <a:r>
              <a:rPr lang="en-US" altLang="en-US"/>
              <a:t>The </a:t>
            </a:r>
            <a:r>
              <a:rPr lang="en-US" altLang="en-US" b="1" u="sng"/>
              <a:t>conditional entropy</a:t>
            </a:r>
            <a:r>
              <a:rPr lang="en-US" altLang="en-US"/>
              <a:t> is the average of the conditional self information a</a:t>
            </a:r>
          </a:p>
        </p:txBody>
      </p:sp>
      <p:graphicFrame>
        <p:nvGraphicFramePr>
          <p:cNvPr id="13316" name="Object 4">
            <a:extLst>
              <a:ext uri="{FF2B5EF4-FFF2-40B4-BE49-F238E27FC236}">
                <a16:creationId xmlns:a16="http://schemas.microsoft.com/office/drawing/2014/main" id="{10B14B23-3274-4286-9D69-4FEACE084134}"/>
              </a:ext>
            </a:extLst>
          </p:cNvPr>
          <p:cNvGraphicFramePr>
            <a:graphicFrameLocks noChangeAspect="1"/>
          </p:cNvGraphicFramePr>
          <p:nvPr/>
        </p:nvGraphicFramePr>
        <p:xfrm>
          <a:off x="3381375" y="4953000"/>
          <a:ext cx="5507038" cy="992188"/>
        </p:xfrm>
        <a:graphic>
          <a:graphicData uri="http://schemas.openxmlformats.org/presentationml/2006/ole">
            <mc:AlternateContent xmlns:mc="http://schemas.openxmlformats.org/markup-compatibility/2006">
              <mc:Choice xmlns:v="urn:schemas-microsoft-com:vml" Requires="v">
                <p:oleObj spid="_x0000_s5122" name="Equation" r:id="rId3" imgW="2323800" imgH="419040" progId="Equation.2">
                  <p:embed/>
                </p:oleObj>
              </mc:Choice>
              <mc:Fallback>
                <p:oleObj name="Equation" r:id="rId3" imgW="2323800" imgH="419040" progId="Equation.2">
                  <p:embed/>
                  <p:pic>
                    <p:nvPicPr>
                      <p:cNvPr id="13316" name="Object 4">
                        <a:extLst>
                          <a:ext uri="{FF2B5EF4-FFF2-40B4-BE49-F238E27FC236}">
                            <a16:creationId xmlns:a16="http://schemas.microsoft.com/office/drawing/2014/main" id="{10B14B23-3274-4286-9D69-4FEACE084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4953000"/>
                        <a:ext cx="5507038"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a:extLst>
              <a:ext uri="{FF2B5EF4-FFF2-40B4-BE49-F238E27FC236}">
                <a16:creationId xmlns:a16="http://schemas.microsoft.com/office/drawing/2014/main" id="{5530E0A3-65ED-4719-9A8F-417838AF95E8}"/>
              </a:ext>
            </a:extLst>
          </p:cNvPr>
          <p:cNvGraphicFramePr>
            <a:graphicFrameLocks noChangeAspect="1"/>
          </p:cNvGraphicFramePr>
          <p:nvPr/>
        </p:nvGraphicFramePr>
        <p:xfrm>
          <a:off x="4648200" y="2590800"/>
          <a:ext cx="2914650" cy="482600"/>
        </p:xfrm>
        <a:graphic>
          <a:graphicData uri="http://schemas.openxmlformats.org/presentationml/2006/ole">
            <mc:AlternateContent xmlns:mc="http://schemas.openxmlformats.org/markup-compatibility/2006">
              <mc:Choice xmlns:v="urn:schemas-microsoft-com:vml" Requires="v">
                <p:oleObj spid="_x0000_s5123" name="Equation" r:id="rId5" imgW="1218960" imgH="203040" progId="Equation.2">
                  <p:embed/>
                </p:oleObj>
              </mc:Choice>
              <mc:Fallback>
                <p:oleObj name="Equation" r:id="rId5" imgW="1218960" imgH="203040" progId="Equation.2">
                  <p:embed/>
                  <p:pic>
                    <p:nvPicPr>
                      <p:cNvPr id="13317" name="Object 5">
                        <a:extLst>
                          <a:ext uri="{FF2B5EF4-FFF2-40B4-BE49-F238E27FC236}">
                            <a16:creationId xmlns:a16="http://schemas.microsoft.com/office/drawing/2014/main" id="{5530E0A3-65ED-4719-9A8F-417838AF9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90800"/>
                        <a:ext cx="29146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C6A0E3D-A759-43AD-A6D3-4DA3570A42A4}"/>
              </a:ext>
            </a:extLst>
          </p:cNvPr>
          <p:cNvSpPr>
            <a:spLocks noGrp="1"/>
          </p:cNvSpPr>
          <p:nvPr>
            <p:ph type="ftr" sz="quarter" idx="11"/>
          </p:nvPr>
        </p:nvSpPr>
        <p:spPr/>
        <p:txBody>
          <a:bodyPr/>
          <a:lstStyle/>
          <a:p>
            <a:r>
              <a:rPr lang="en-US" altLang="en-US"/>
              <a:t>15-853</a:t>
            </a:r>
          </a:p>
        </p:txBody>
      </p:sp>
      <p:sp>
        <p:nvSpPr>
          <p:cNvPr id="18" name="Slide Number Placeholder 5">
            <a:extLst>
              <a:ext uri="{FF2B5EF4-FFF2-40B4-BE49-F238E27FC236}">
                <a16:creationId xmlns:a16="http://schemas.microsoft.com/office/drawing/2014/main" id="{C4C1FE76-7E36-4B2C-9417-4843984D9CDF}"/>
              </a:ext>
            </a:extLst>
          </p:cNvPr>
          <p:cNvSpPr>
            <a:spLocks noGrp="1"/>
          </p:cNvSpPr>
          <p:nvPr>
            <p:ph type="sldNum" sz="quarter" idx="12"/>
          </p:nvPr>
        </p:nvSpPr>
        <p:spPr/>
        <p:txBody>
          <a:bodyPr/>
          <a:lstStyle/>
          <a:p>
            <a:r>
              <a:rPr lang="en-US" altLang="en-US"/>
              <a:t>Page</a:t>
            </a:r>
            <a:fld id="{50B6AF12-991C-4AFD-911F-DBAC9A3DBF34}" type="slidenum">
              <a:rPr lang="en-US" altLang="en-US"/>
              <a:pPr/>
              <a:t>17</a:t>
            </a:fld>
            <a:endParaRPr lang="en-US" altLang="en-US"/>
          </a:p>
        </p:txBody>
      </p:sp>
      <p:sp>
        <p:nvSpPr>
          <p:cNvPr id="15362" name="Rectangle 2">
            <a:extLst>
              <a:ext uri="{FF2B5EF4-FFF2-40B4-BE49-F238E27FC236}">
                <a16:creationId xmlns:a16="http://schemas.microsoft.com/office/drawing/2014/main" id="{85A85409-32CB-48A9-B54D-FEAE1062FB68}"/>
              </a:ext>
            </a:extLst>
          </p:cNvPr>
          <p:cNvSpPr>
            <a:spLocks noGrp="1" noChangeArrowheads="1"/>
          </p:cNvSpPr>
          <p:nvPr>
            <p:ph type="title"/>
          </p:nvPr>
        </p:nvSpPr>
        <p:spPr/>
        <p:txBody>
          <a:bodyPr/>
          <a:lstStyle/>
          <a:p>
            <a:r>
              <a:rPr lang="en-US" altLang="en-US"/>
              <a:t>Example of a Markov Chain</a:t>
            </a:r>
          </a:p>
        </p:txBody>
      </p:sp>
      <p:sp>
        <p:nvSpPr>
          <p:cNvPr id="15363" name="Rectangle 3">
            <a:extLst>
              <a:ext uri="{FF2B5EF4-FFF2-40B4-BE49-F238E27FC236}">
                <a16:creationId xmlns:a16="http://schemas.microsoft.com/office/drawing/2014/main" id="{A939BDC9-7A6D-41BA-8951-1282D888CE6E}"/>
              </a:ext>
            </a:extLst>
          </p:cNvPr>
          <p:cNvSpPr>
            <a:spLocks noGrp="1" noChangeArrowheads="1"/>
          </p:cNvSpPr>
          <p:nvPr>
            <p:ph type="body" idx="1"/>
          </p:nvPr>
        </p:nvSpPr>
        <p:spPr/>
        <p:txBody>
          <a:bodyPr/>
          <a:lstStyle/>
          <a:p>
            <a:endParaRPr lang="en-US" altLang="en-US"/>
          </a:p>
        </p:txBody>
      </p:sp>
      <p:sp>
        <p:nvSpPr>
          <p:cNvPr id="15364" name="Oval 4">
            <a:extLst>
              <a:ext uri="{FF2B5EF4-FFF2-40B4-BE49-F238E27FC236}">
                <a16:creationId xmlns:a16="http://schemas.microsoft.com/office/drawing/2014/main" id="{FE4FC1E1-2BCB-49D2-A30B-F77233150C22}"/>
              </a:ext>
            </a:extLst>
          </p:cNvPr>
          <p:cNvSpPr>
            <a:spLocks noChangeArrowheads="1"/>
          </p:cNvSpPr>
          <p:nvPr/>
        </p:nvSpPr>
        <p:spPr bwMode="auto">
          <a:xfrm>
            <a:off x="3810000" y="3505200"/>
            <a:ext cx="6096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Oval 5">
            <a:extLst>
              <a:ext uri="{FF2B5EF4-FFF2-40B4-BE49-F238E27FC236}">
                <a16:creationId xmlns:a16="http://schemas.microsoft.com/office/drawing/2014/main" id="{B5C967D5-0E3B-43D0-AD94-2D1019076F20}"/>
              </a:ext>
            </a:extLst>
          </p:cNvPr>
          <p:cNvSpPr>
            <a:spLocks noChangeArrowheads="1"/>
          </p:cNvSpPr>
          <p:nvPr/>
        </p:nvSpPr>
        <p:spPr bwMode="auto">
          <a:xfrm>
            <a:off x="7315200" y="3505200"/>
            <a:ext cx="6096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5367" name="AutoShape 7">
            <a:extLst>
              <a:ext uri="{FF2B5EF4-FFF2-40B4-BE49-F238E27FC236}">
                <a16:creationId xmlns:a16="http://schemas.microsoft.com/office/drawing/2014/main" id="{143CF4EE-4992-4E2B-A147-BF3028A30ABC}"/>
              </a:ext>
            </a:extLst>
          </p:cNvPr>
          <p:cNvCxnSpPr>
            <a:cxnSpLocks noChangeShapeType="1"/>
            <a:stCxn id="15365" idx="3"/>
            <a:endCxn id="15364" idx="5"/>
          </p:cNvCxnSpPr>
          <p:nvPr/>
        </p:nvCxnSpPr>
        <p:spPr bwMode="auto">
          <a:xfrm rot="5400000">
            <a:off x="5866607" y="2424907"/>
            <a:ext cx="1587" cy="3073400"/>
          </a:xfrm>
          <a:prstGeom prst="curvedConnector3">
            <a:avLst>
              <a:gd name="adj1" fmla="val 193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AutoShape 8">
            <a:extLst>
              <a:ext uri="{FF2B5EF4-FFF2-40B4-BE49-F238E27FC236}">
                <a16:creationId xmlns:a16="http://schemas.microsoft.com/office/drawing/2014/main" id="{DB04154E-CA5B-44F7-93F8-4371340C1F45}"/>
              </a:ext>
            </a:extLst>
          </p:cNvPr>
          <p:cNvCxnSpPr>
            <a:cxnSpLocks noChangeShapeType="1"/>
            <a:stCxn id="15364" idx="7"/>
            <a:endCxn id="15365" idx="1"/>
          </p:cNvCxnSpPr>
          <p:nvPr/>
        </p:nvCxnSpPr>
        <p:spPr bwMode="auto">
          <a:xfrm rot="5400000" flipV="1">
            <a:off x="5866607" y="2047082"/>
            <a:ext cx="1587" cy="3073400"/>
          </a:xfrm>
          <a:prstGeom prst="curvedConnector3">
            <a:avLst>
              <a:gd name="adj1" fmla="val -193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 Box 9">
            <a:extLst>
              <a:ext uri="{FF2B5EF4-FFF2-40B4-BE49-F238E27FC236}">
                <a16:creationId xmlns:a16="http://schemas.microsoft.com/office/drawing/2014/main" id="{E97BC364-A9A0-470B-9306-5E26F2F87572}"/>
              </a:ext>
            </a:extLst>
          </p:cNvPr>
          <p:cNvSpPr txBox="1">
            <a:spLocks noChangeArrowheads="1"/>
          </p:cNvSpPr>
          <p:nvPr/>
        </p:nvSpPr>
        <p:spPr bwMode="auto">
          <a:xfrm>
            <a:off x="3886200" y="3546475"/>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w</a:t>
            </a:r>
          </a:p>
        </p:txBody>
      </p:sp>
      <p:sp>
        <p:nvSpPr>
          <p:cNvPr id="15370" name="Text Box 10">
            <a:extLst>
              <a:ext uri="{FF2B5EF4-FFF2-40B4-BE49-F238E27FC236}">
                <a16:creationId xmlns:a16="http://schemas.microsoft.com/office/drawing/2014/main" id="{05EC0032-4F64-403A-A610-088DEC619EC8}"/>
              </a:ext>
            </a:extLst>
          </p:cNvPr>
          <p:cNvSpPr txBox="1">
            <a:spLocks noChangeArrowheads="1"/>
          </p:cNvSpPr>
          <p:nvPr/>
        </p:nvSpPr>
        <p:spPr bwMode="auto">
          <a:xfrm>
            <a:off x="7451725" y="35718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b</a:t>
            </a:r>
          </a:p>
        </p:txBody>
      </p:sp>
      <p:sp>
        <p:nvSpPr>
          <p:cNvPr id="15371" name="Text Box 11">
            <a:extLst>
              <a:ext uri="{FF2B5EF4-FFF2-40B4-BE49-F238E27FC236}">
                <a16:creationId xmlns:a16="http://schemas.microsoft.com/office/drawing/2014/main" id="{381066E6-4182-40D3-B551-8E2D89569901}"/>
              </a:ext>
            </a:extLst>
          </p:cNvPr>
          <p:cNvSpPr txBox="1">
            <a:spLocks noChangeArrowheads="1"/>
          </p:cNvSpPr>
          <p:nvPr/>
        </p:nvSpPr>
        <p:spPr bwMode="auto">
          <a:xfrm>
            <a:off x="5394326" y="2784475"/>
            <a:ext cx="782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p(b|w)</a:t>
            </a:r>
          </a:p>
        </p:txBody>
      </p:sp>
      <p:sp>
        <p:nvSpPr>
          <p:cNvPr id="15372" name="Text Box 12">
            <a:extLst>
              <a:ext uri="{FF2B5EF4-FFF2-40B4-BE49-F238E27FC236}">
                <a16:creationId xmlns:a16="http://schemas.microsoft.com/office/drawing/2014/main" id="{639CCBB6-A0D2-42BC-A7F7-16F0182DD180}"/>
              </a:ext>
            </a:extLst>
          </p:cNvPr>
          <p:cNvSpPr txBox="1">
            <a:spLocks noChangeArrowheads="1"/>
          </p:cNvSpPr>
          <p:nvPr/>
        </p:nvSpPr>
        <p:spPr bwMode="auto">
          <a:xfrm>
            <a:off x="5486401" y="4156075"/>
            <a:ext cx="782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p(w|b)</a:t>
            </a:r>
            <a:endParaRPr lang="en-US" altLang="en-US">
              <a:latin typeface="Courier New" panose="02070309020205020404" pitchFamily="49" charset="0"/>
            </a:endParaRPr>
          </a:p>
        </p:txBody>
      </p:sp>
      <p:cxnSp>
        <p:nvCxnSpPr>
          <p:cNvPr id="15373" name="AutoShape 13">
            <a:extLst>
              <a:ext uri="{FF2B5EF4-FFF2-40B4-BE49-F238E27FC236}">
                <a16:creationId xmlns:a16="http://schemas.microsoft.com/office/drawing/2014/main" id="{FCB8667A-9CA5-424A-8A00-CE20E1F78B98}"/>
              </a:ext>
            </a:extLst>
          </p:cNvPr>
          <p:cNvCxnSpPr>
            <a:cxnSpLocks noChangeShapeType="1"/>
            <a:stCxn id="15364" idx="1"/>
            <a:endCxn id="15364" idx="3"/>
          </p:cNvCxnSpPr>
          <p:nvPr/>
        </p:nvCxnSpPr>
        <p:spPr bwMode="auto">
          <a:xfrm rot="5400000" flipV="1">
            <a:off x="3710782" y="3771107"/>
            <a:ext cx="377825" cy="1588"/>
          </a:xfrm>
          <a:prstGeom prst="curvedConnector5">
            <a:avLst>
              <a:gd name="adj1" fmla="val -81093"/>
              <a:gd name="adj2" fmla="val -47200000"/>
              <a:gd name="adj3" fmla="val 18109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AutoShape 15">
            <a:extLst>
              <a:ext uri="{FF2B5EF4-FFF2-40B4-BE49-F238E27FC236}">
                <a16:creationId xmlns:a16="http://schemas.microsoft.com/office/drawing/2014/main" id="{6B8ED747-47EA-424A-AB47-EE8416599FB2}"/>
              </a:ext>
            </a:extLst>
          </p:cNvPr>
          <p:cNvCxnSpPr>
            <a:cxnSpLocks noChangeShapeType="1"/>
            <a:stCxn id="15365" idx="7"/>
            <a:endCxn id="15365" idx="5"/>
          </p:cNvCxnSpPr>
          <p:nvPr/>
        </p:nvCxnSpPr>
        <p:spPr bwMode="auto">
          <a:xfrm rot="5400000" flipV="1">
            <a:off x="7647782" y="3771107"/>
            <a:ext cx="377825" cy="1588"/>
          </a:xfrm>
          <a:prstGeom prst="curvedConnector5">
            <a:avLst>
              <a:gd name="adj1" fmla="val -81093"/>
              <a:gd name="adj2" fmla="val 47200000"/>
              <a:gd name="adj3" fmla="val 18109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6" name="Text Box 16">
            <a:extLst>
              <a:ext uri="{FF2B5EF4-FFF2-40B4-BE49-F238E27FC236}">
                <a16:creationId xmlns:a16="http://schemas.microsoft.com/office/drawing/2014/main" id="{80246B77-4D5C-4649-9B4E-A0DB356E2C0C}"/>
              </a:ext>
            </a:extLst>
          </p:cNvPr>
          <p:cNvSpPr txBox="1">
            <a:spLocks noChangeArrowheads="1"/>
          </p:cNvSpPr>
          <p:nvPr/>
        </p:nvSpPr>
        <p:spPr bwMode="auto">
          <a:xfrm>
            <a:off x="2133601" y="3505200"/>
            <a:ext cx="83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p(w|w)</a:t>
            </a:r>
          </a:p>
        </p:txBody>
      </p:sp>
      <p:sp>
        <p:nvSpPr>
          <p:cNvPr id="15377" name="Text Box 17">
            <a:extLst>
              <a:ext uri="{FF2B5EF4-FFF2-40B4-BE49-F238E27FC236}">
                <a16:creationId xmlns:a16="http://schemas.microsoft.com/office/drawing/2014/main" id="{DD8111D0-A11A-4E7F-A036-6B1F53BA0D74}"/>
              </a:ext>
            </a:extLst>
          </p:cNvPr>
          <p:cNvSpPr txBox="1">
            <a:spLocks noChangeArrowheads="1"/>
          </p:cNvSpPr>
          <p:nvPr/>
        </p:nvSpPr>
        <p:spPr bwMode="auto">
          <a:xfrm>
            <a:off x="8620125" y="3505200"/>
            <a:ext cx="7312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p(b|b)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D256CA-2C6E-481D-AD46-E6F9E71E3616}"/>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35B72D50-0C6E-4A09-93A7-7BAA443DEFAD}"/>
              </a:ext>
            </a:extLst>
          </p:cNvPr>
          <p:cNvSpPr>
            <a:spLocks noGrp="1"/>
          </p:cNvSpPr>
          <p:nvPr>
            <p:ph type="sldNum" sz="quarter" idx="12"/>
          </p:nvPr>
        </p:nvSpPr>
        <p:spPr/>
        <p:txBody>
          <a:bodyPr/>
          <a:lstStyle/>
          <a:p>
            <a:r>
              <a:rPr lang="en-US" altLang="en-US"/>
              <a:t>Page</a:t>
            </a:r>
            <a:fld id="{85E19151-8261-43AD-AB93-0575670B2370}" type="slidenum">
              <a:rPr lang="en-US" altLang="en-US"/>
              <a:pPr/>
              <a:t>18</a:t>
            </a:fld>
            <a:endParaRPr lang="en-US" altLang="en-US"/>
          </a:p>
        </p:txBody>
      </p:sp>
      <p:sp>
        <p:nvSpPr>
          <p:cNvPr id="16386" name="Rectangle 2">
            <a:extLst>
              <a:ext uri="{FF2B5EF4-FFF2-40B4-BE49-F238E27FC236}">
                <a16:creationId xmlns:a16="http://schemas.microsoft.com/office/drawing/2014/main" id="{8431E2DC-4267-47AD-9CA3-F691B7AA7B11}"/>
              </a:ext>
            </a:extLst>
          </p:cNvPr>
          <p:cNvSpPr>
            <a:spLocks noGrp="1" noChangeArrowheads="1"/>
          </p:cNvSpPr>
          <p:nvPr>
            <p:ph type="title"/>
          </p:nvPr>
        </p:nvSpPr>
        <p:spPr/>
        <p:txBody>
          <a:bodyPr/>
          <a:lstStyle/>
          <a:p>
            <a:r>
              <a:rPr lang="en-US" altLang="en-US"/>
              <a:t>Entropy of the English Language</a:t>
            </a:r>
          </a:p>
        </p:txBody>
      </p:sp>
      <p:sp>
        <p:nvSpPr>
          <p:cNvPr id="16387" name="Rectangle 3">
            <a:extLst>
              <a:ext uri="{FF2B5EF4-FFF2-40B4-BE49-F238E27FC236}">
                <a16:creationId xmlns:a16="http://schemas.microsoft.com/office/drawing/2014/main" id="{7F05DA40-8BFA-462D-9188-E929399B059F}"/>
              </a:ext>
            </a:extLst>
          </p:cNvPr>
          <p:cNvSpPr>
            <a:spLocks noGrp="1" noChangeArrowheads="1"/>
          </p:cNvSpPr>
          <p:nvPr>
            <p:ph type="body" idx="1"/>
          </p:nvPr>
        </p:nvSpPr>
        <p:spPr/>
        <p:txBody>
          <a:bodyPr/>
          <a:lstStyle/>
          <a:p>
            <a:pPr>
              <a:buFontTx/>
              <a:buNone/>
            </a:pPr>
            <a:r>
              <a:rPr lang="en-US" altLang="en-US"/>
              <a:t>How can we measure the information per character?</a:t>
            </a:r>
          </a:p>
          <a:p>
            <a:pPr lvl="1">
              <a:buFontTx/>
              <a:buNone/>
            </a:pPr>
            <a:r>
              <a:rPr lang="en-US" altLang="en-US"/>
              <a:t>ASCII code = 7</a:t>
            </a:r>
          </a:p>
          <a:p>
            <a:pPr lvl="1">
              <a:buFontTx/>
              <a:buNone/>
            </a:pPr>
            <a:r>
              <a:rPr lang="en-US" altLang="en-US"/>
              <a:t>Entropy  = 4.5 (based on character probabilities)</a:t>
            </a:r>
          </a:p>
          <a:p>
            <a:pPr lvl="1">
              <a:buFontTx/>
              <a:buNone/>
            </a:pPr>
            <a:r>
              <a:rPr lang="en-US" altLang="en-US"/>
              <a:t>Huffman codes (average) = 4.7</a:t>
            </a:r>
          </a:p>
          <a:p>
            <a:pPr lvl="1">
              <a:buFontTx/>
              <a:buNone/>
            </a:pPr>
            <a:r>
              <a:rPr lang="en-US" altLang="en-US"/>
              <a:t>Unix Compress = 3.5</a:t>
            </a:r>
          </a:p>
          <a:p>
            <a:pPr lvl="1">
              <a:buFontTx/>
              <a:buNone/>
            </a:pPr>
            <a:r>
              <a:rPr lang="en-US" altLang="en-US"/>
              <a:t>Gzip = 2.5</a:t>
            </a:r>
          </a:p>
          <a:p>
            <a:pPr lvl="1">
              <a:buFontTx/>
              <a:buNone/>
            </a:pPr>
            <a:r>
              <a:rPr lang="en-US" altLang="en-US"/>
              <a:t>BOA = 1.9 (current close to best text compressor)</a:t>
            </a:r>
          </a:p>
          <a:p>
            <a:pPr>
              <a:buFontTx/>
              <a:buNone/>
            </a:pPr>
            <a:r>
              <a:rPr lang="en-US" altLang="en-US"/>
              <a:t>Must be less than 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125562A-BD10-42A1-8EE5-08C4B86CCC5D}"/>
              </a:ext>
            </a:extLst>
          </p:cNvPr>
          <p:cNvSpPr>
            <a:spLocks noGrp="1"/>
          </p:cNvSpPr>
          <p:nvPr>
            <p:ph type="ftr" sz="quarter" idx="11"/>
          </p:nvPr>
        </p:nvSpPr>
        <p:spPr/>
        <p:txBody>
          <a:bodyPr/>
          <a:lstStyle/>
          <a:p>
            <a:r>
              <a:rPr lang="en-US" altLang="en-US"/>
              <a:t>15-853</a:t>
            </a:r>
          </a:p>
        </p:txBody>
      </p:sp>
      <p:sp>
        <p:nvSpPr>
          <p:cNvPr id="7" name="Slide Number Placeholder 5">
            <a:extLst>
              <a:ext uri="{FF2B5EF4-FFF2-40B4-BE49-F238E27FC236}">
                <a16:creationId xmlns:a16="http://schemas.microsoft.com/office/drawing/2014/main" id="{35E78413-33DB-4D5C-8D7B-B2C4B56C4D5B}"/>
              </a:ext>
            </a:extLst>
          </p:cNvPr>
          <p:cNvSpPr>
            <a:spLocks noGrp="1"/>
          </p:cNvSpPr>
          <p:nvPr>
            <p:ph type="sldNum" sz="quarter" idx="12"/>
          </p:nvPr>
        </p:nvSpPr>
        <p:spPr/>
        <p:txBody>
          <a:bodyPr/>
          <a:lstStyle/>
          <a:p>
            <a:r>
              <a:rPr lang="en-US" altLang="en-US"/>
              <a:t>Page</a:t>
            </a:r>
            <a:fld id="{754943D6-B548-4485-8423-E421203A537A}" type="slidenum">
              <a:rPr lang="en-US" altLang="en-US"/>
              <a:pPr/>
              <a:t>19</a:t>
            </a:fld>
            <a:endParaRPr lang="en-US" altLang="en-US"/>
          </a:p>
        </p:txBody>
      </p:sp>
      <p:sp>
        <p:nvSpPr>
          <p:cNvPr id="17410" name="Rectangle 2">
            <a:extLst>
              <a:ext uri="{FF2B5EF4-FFF2-40B4-BE49-F238E27FC236}">
                <a16:creationId xmlns:a16="http://schemas.microsoft.com/office/drawing/2014/main" id="{09DE7BDF-E8EB-47B4-8094-4F551ACDB58F}"/>
              </a:ext>
            </a:extLst>
          </p:cNvPr>
          <p:cNvSpPr>
            <a:spLocks noGrp="1" noChangeArrowheads="1"/>
          </p:cNvSpPr>
          <p:nvPr>
            <p:ph type="title"/>
          </p:nvPr>
        </p:nvSpPr>
        <p:spPr/>
        <p:txBody>
          <a:bodyPr/>
          <a:lstStyle/>
          <a:p>
            <a:r>
              <a:rPr lang="en-US" altLang="en-US"/>
              <a:t>Shannon’s experiment</a:t>
            </a:r>
          </a:p>
        </p:txBody>
      </p:sp>
      <p:sp>
        <p:nvSpPr>
          <p:cNvPr id="17411" name="Rectangle 3">
            <a:extLst>
              <a:ext uri="{FF2B5EF4-FFF2-40B4-BE49-F238E27FC236}">
                <a16:creationId xmlns:a16="http://schemas.microsoft.com/office/drawing/2014/main" id="{3F55FEBE-F761-471B-9836-113BB5144E4A}"/>
              </a:ext>
            </a:extLst>
          </p:cNvPr>
          <p:cNvSpPr>
            <a:spLocks noGrp="1" noChangeArrowheads="1"/>
          </p:cNvSpPr>
          <p:nvPr>
            <p:ph type="body" idx="1"/>
          </p:nvPr>
        </p:nvSpPr>
        <p:spPr/>
        <p:txBody>
          <a:bodyPr/>
          <a:lstStyle/>
          <a:p>
            <a:pPr>
              <a:buFontTx/>
              <a:buNone/>
            </a:pPr>
            <a:r>
              <a:rPr lang="en-US" altLang="en-US"/>
              <a:t>Asked humans to predict the next character given the whole previous text.  He used these as conditional probabilities to estimate the entropy of the English Language.</a:t>
            </a:r>
          </a:p>
          <a:p>
            <a:pPr>
              <a:buFontTx/>
              <a:buNone/>
            </a:pPr>
            <a:r>
              <a:rPr lang="en-US" altLang="en-US"/>
              <a:t>The number of guesses required for right answer:</a:t>
            </a:r>
          </a:p>
          <a:p>
            <a:pPr>
              <a:buFontTx/>
              <a:buNone/>
            </a:pPr>
            <a:endParaRPr lang="en-US" altLang="en-US"/>
          </a:p>
          <a:p>
            <a:pPr>
              <a:buFontTx/>
              <a:buNone/>
            </a:pPr>
            <a:endParaRPr lang="en-US" altLang="en-US"/>
          </a:p>
          <a:p>
            <a:pPr>
              <a:buFontTx/>
              <a:buNone/>
            </a:pPr>
            <a:r>
              <a:rPr lang="en-US" altLang="en-US"/>
              <a:t>From the experiment he predicted </a:t>
            </a:r>
            <a:br>
              <a:rPr lang="en-US" altLang="en-US"/>
            </a:br>
            <a:r>
              <a:rPr lang="en-US" altLang="en-US" b="1" u="sng"/>
              <a:t>H(English) = .6-1.3</a:t>
            </a:r>
            <a:endParaRPr lang="en-US" altLang="en-US"/>
          </a:p>
        </p:txBody>
      </p:sp>
      <p:graphicFrame>
        <p:nvGraphicFramePr>
          <p:cNvPr id="17413" name="Object 5">
            <a:extLst>
              <a:ext uri="{FF2B5EF4-FFF2-40B4-BE49-F238E27FC236}">
                <a16:creationId xmlns:a16="http://schemas.microsoft.com/office/drawing/2014/main" id="{2FE0206F-9CF4-4BC8-A114-8E0025A479C7}"/>
              </a:ext>
            </a:extLst>
          </p:cNvPr>
          <p:cNvGraphicFramePr>
            <a:graphicFrameLocks noChangeAspect="1"/>
          </p:cNvGraphicFramePr>
          <p:nvPr/>
        </p:nvGraphicFramePr>
        <p:xfrm>
          <a:off x="2895600" y="3886200"/>
          <a:ext cx="6032500" cy="1111250"/>
        </p:xfrm>
        <a:graphic>
          <a:graphicData uri="http://schemas.openxmlformats.org/presentationml/2006/ole">
            <mc:AlternateContent xmlns:mc="http://schemas.openxmlformats.org/markup-compatibility/2006">
              <mc:Choice xmlns:v="urn:schemas-microsoft-com:vml" Requires="v">
                <p:oleObj spid="_x0000_s6146" name="Document" r:id="rId3" imgW="6044400" imgH="1114560" progId="Word.Document.8">
                  <p:embed/>
                </p:oleObj>
              </mc:Choice>
              <mc:Fallback>
                <p:oleObj name="Document" r:id="rId3" imgW="6044400" imgH="1114560" progId="Word.Document.8">
                  <p:embed/>
                  <p:pic>
                    <p:nvPicPr>
                      <p:cNvPr id="17413" name="Object 5">
                        <a:extLst>
                          <a:ext uri="{FF2B5EF4-FFF2-40B4-BE49-F238E27FC236}">
                            <a16:creationId xmlns:a16="http://schemas.microsoft.com/office/drawing/2014/main" id="{2FE0206F-9CF4-4BC8-A114-8E0025A47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86200"/>
                        <a:ext cx="6032500"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569F-7146-4E3A-9458-0F0F5D13ABE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6609365-23E7-46A1-B021-2D5036AF4897}"/>
              </a:ext>
            </a:extLst>
          </p:cNvPr>
          <p:cNvSpPr>
            <a:spLocks noGrp="1"/>
          </p:cNvSpPr>
          <p:nvPr>
            <p:ph sz="half" idx="1"/>
          </p:nvPr>
        </p:nvSpPr>
        <p:spPr/>
        <p:txBody>
          <a:bodyPr>
            <a:normAutofit fontScale="92500" lnSpcReduction="10000"/>
          </a:bodyPr>
          <a:lstStyle/>
          <a:p>
            <a:pPr marL="0" indent="0">
              <a:buNone/>
            </a:pPr>
            <a:r>
              <a:rPr lang="en-US" dirty="0"/>
              <a:t>1. Shannon Fano Coding</a:t>
            </a:r>
          </a:p>
          <a:p>
            <a:pPr lvl="1"/>
            <a:r>
              <a:rPr lang="en-US" dirty="0"/>
              <a:t>o	</a:t>
            </a:r>
            <a:r>
              <a:rPr lang="en-US" dirty="0" err="1"/>
              <a:t>Prinsip</a:t>
            </a:r>
            <a:r>
              <a:rPr lang="en-US" dirty="0"/>
              <a:t> </a:t>
            </a:r>
            <a:r>
              <a:rPr lang="en-US" dirty="0" err="1"/>
              <a:t>dasar</a:t>
            </a:r>
            <a:r>
              <a:rPr lang="en-US" dirty="0"/>
              <a:t> Shannon Fano Coding</a:t>
            </a:r>
          </a:p>
          <a:p>
            <a:pPr lvl="1"/>
            <a:r>
              <a:rPr lang="en-US" dirty="0"/>
              <a:t>o	</a:t>
            </a:r>
            <a:r>
              <a:rPr lang="en-US" dirty="0" err="1"/>
              <a:t>Algoritma</a:t>
            </a:r>
            <a:r>
              <a:rPr lang="en-US" dirty="0"/>
              <a:t> Shannon Fano Coding</a:t>
            </a:r>
          </a:p>
          <a:p>
            <a:pPr lvl="1"/>
            <a:r>
              <a:rPr lang="en-US" dirty="0"/>
              <a:t>o	Average length dan redundancy</a:t>
            </a:r>
          </a:p>
          <a:p>
            <a:pPr marL="0" indent="0">
              <a:buNone/>
            </a:pPr>
            <a:r>
              <a:rPr lang="en-US" dirty="0"/>
              <a:t>2. Huffman Coding</a:t>
            </a:r>
          </a:p>
          <a:p>
            <a:r>
              <a:rPr lang="en-US" dirty="0"/>
              <a:t>o	</a:t>
            </a:r>
            <a:r>
              <a:rPr lang="en-US" dirty="0" err="1"/>
              <a:t>Prinsip</a:t>
            </a:r>
            <a:r>
              <a:rPr lang="en-US" dirty="0"/>
              <a:t> </a:t>
            </a:r>
            <a:r>
              <a:rPr lang="en-US" dirty="0" err="1"/>
              <a:t>dasar</a:t>
            </a:r>
            <a:r>
              <a:rPr lang="en-US" dirty="0"/>
              <a:t> Huffman Coding</a:t>
            </a:r>
          </a:p>
          <a:p>
            <a:pPr lvl="1"/>
            <a:r>
              <a:rPr lang="en-US" dirty="0"/>
              <a:t>o	</a:t>
            </a:r>
            <a:r>
              <a:rPr lang="en-US" dirty="0" err="1"/>
              <a:t>Algoritma</a:t>
            </a:r>
            <a:r>
              <a:rPr lang="en-US" dirty="0"/>
              <a:t> Huffman Coding</a:t>
            </a:r>
          </a:p>
          <a:p>
            <a:pPr lvl="1"/>
            <a:r>
              <a:rPr lang="en-US" dirty="0"/>
              <a:t>o	Average length dan redundancy</a:t>
            </a:r>
          </a:p>
          <a:p>
            <a:pPr lvl="1"/>
            <a:r>
              <a:rPr lang="en-US" dirty="0"/>
              <a:t>o	Minimum Variance Huffman Coding</a:t>
            </a:r>
          </a:p>
          <a:p>
            <a:pPr lvl="1"/>
            <a:r>
              <a:rPr lang="en-US" dirty="0"/>
              <a:t>o	Extended Huffman Coding</a:t>
            </a:r>
          </a:p>
          <a:p>
            <a:endParaRPr lang="en-US" dirty="0"/>
          </a:p>
        </p:txBody>
      </p:sp>
      <p:sp>
        <p:nvSpPr>
          <p:cNvPr id="5" name="Content Placeholder 4">
            <a:extLst>
              <a:ext uri="{FF2B5EF4-FFF2-40B4-BE49-F238E27FC236}">
                <a16:creationId xmlns:a16="http://schemas.microsoft.com/office/drawing/2014/main" id="{25E46DF8-5658-4DCD-A7A1-F167E6AB41E1}"/>
              </a:ext>
            </a:extLst>
          </p:cNvPr>
          <p:cNvSpPr>
            <a:spLocks noGrp="1"/>
          </p:cNvSpPr>
          <p:nvPr>
            <p:ph sz="half" idx="2"/>
          </p:nvPr>
        </p:nvSpPr>
        <p:spPr/>
        <p:txBody>
          <a:bodyPr>
            <a:normAutofit fontScale="92500" lnSpcReduction="10000"/>
          </a:bodyPr>
          <a:lstStyle/>
          <a:p>
            <a:pPr marL="0" indent="0">
              <a:buNone/>
            </a:pPr>
            <a:r>
              <a:rPr lang="en-US" dirty="0"/>
              <a:t>3. </a:t>
            </a:r>
            <a:r>
              <a:rPr lang="en-US" dirty="0" err="1"/>
              <a:t>Golomb</a:t>
            </a:r>
            <a:r>
              <a:rPr lang="en-US" dirty="0"/>
              <a:t> &amp; Tunstall code</a:t>
            </a:r>
          </a:p>
          <a:p>
            <a:pPr lvl="1"/>
            <a:r>
              <a:rPr lang="en-US" dirty="0"/>
              <a:t>o	Integer encoding</a:t>
            </a:r>
          </a:p>
          <a:p>
            <a:pPr lvl="1"/>
            <a:r>
              <a:rPr lang="en-US" dirty="0"/>
              <a:t>o	Unary code</a:t>
            </a:r>
          </a:p>
          <a:p>
            <a:pPr lvl="1"/>
            <a:r>
              <a:rPr lang="en-US" dirty="0"/>
              <a:t>o	</a:t>
            </a:r>
            <a:r>
              <a:rPr lang="en-US" dirty="0" err="1"/>
              <a:t>Algoritma</a:t>
            </a:r>
            <a:r>
              <a:rPr lang="en-US" dirty="0"/>
              <a:t> </a:t>
            </a:r>
            <a:r>
              <a:rPr lang="en-US" dirty="0" err="1"/>
              <a:t>Golomb</a:t>
            </a:r>
            <a:r>
              <a:rPr lang="en-US" dirty="0"/>
              <a:t> </a:t>
            </a:r>
            <a:r>
              <a:rPr lang="en-US" dirty="0" err="1"/>
              <a:t>CodingAlgoritma</a:t>
            </a:r>
            <a:r>
              <a:rPr lang="en-US" dirty="0"/>
              <a:t> Tunstall Code</a:t>
            </a:r>
          </a:p>
          <a:p>
            <a:pPr marL="0" indent="0">
              <a:buNone/>
            </a:pPr>
            <a:r>
              <a:rPr lang="en-US" dirty="0"/>
              <a:t>4. </a:t>
            </a:r>
            <a:r>
              <a:rPr lang="en-US" dirty="0" err="1"/>
              <a:t>Arithmatic</a:t>
            </a:r>
            <a:r>
              <a:rPr lang="en-US" dirty="0"/>
              <a:t> Coding</a:t>
            </a:r>
          </a:p>
          <a:p>
            <a:pPr lvl="1"/>
            <a:r>
              <a:rPr lang="en-US" dirty="0"/>
              <a:t>o	</a:t>
            </a:r>
            <a:r>
              <a:rPr lang="en-US" dirty="0" err="1"/>
              <a:t>Prinsip</a:t>
            </a:r>
            <a:r>
              <a:rPr lang="en-US" dirty="0"/>
              <a:t> </a:t>
            </a:r>
            <a:r>
              <a:rPr lang="en-US" dirty="0" err="1"/>
              <a:t>dasar</a:t>
            </a:r>
            <a:r>
              <a:rPr lang="en-US" dirty="0"/>
              <a:t> Arithmetic Coding</a:t>
            </a:r>
          </a:p>
          <a:p>
            <a:pPr lvl="1"/>
            <a:r>
              <a:rPr lang="en-US" dirty="0"/>
              <a:t>o	</a:t>
            </a:r>
            <a:r>
              <a:rPr lang="en-US" dirty="0" err="1"/>
              <a:t>Algoritma</a:t>
            </a:r>
            <a:r>
              <a:rPr lang="en-US" dirty="0"/>
              <a:t> Arithmetic Coding</a:t>
            </a:r>
          </a:p>
          <a:p>
            <a:pPr lvl="1"/>
            <a:r>
              <a:rPr lang="en-US" dirty="0"/>
              <a:t>o	Arithmetic Decoding</a:t>
            </a:r>
          </a:p>
          <a:p>
            <a:pPr lvl="1"/>
            <a:r>
              <a:rPr lang="en-US" dirty="0"/>
              <a:t>o	Binary Code </a:t>
            </a:r>
          </a:p>
          <a:p>
            <a:pPr lvl="1"/>
            <a:r>
              <a:rPr lang="en-US" dirty="0"/>
              <a:t>o	Binary Code </a:t>
            </a:r>
            <a:r>
              <a:rPr lang="en-US" dirty="0" err="1"/>
              <a:t>untuk</a:t>
            </a:r>
            <a:r>
              <a:rPr lang="en-US" dirty="0"/>
              <a:t> Arithmetic Coding</a:t>
            </a:r>
          </a:p>
          <a:p>
            <a:pPr marL="0" indent="0">
              <a:buNone/>
            </a:pPr>
            <a:endParaRPr lang="en-US" dirty="0"/>
          </a:p>
        </p:txBody>
      </p:sp>
    </p:spTree>
    <p:extLst>
      <p:ext uri="{BB962C8B-B14F-4D97-AF65-F5344CB8AC3E}">
        <p14:creationId xmlns:p14="http://schemas.microsoft.com/office/powerpoint/2010/main" val="1129921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6063A5-52AB-4E29-914E-8C8083F59B2D}"/>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8C6734B6-5D0D-4B92-9A39-4A2CCACE3DF2}"/>
              </a:ext>
            </a:extLst>
          </p:cNvPr>
          <p:cNvSpPr>
            <a:spLocks noGrp="1"/>
          </p:cNvSpPr>
          <p:nvPr>
            <p:ph type="sldNum" sz="quarter" idx="12"/>
          </p:nvPr>
        </p:nvSpPr>
        <p:spPr/>
        <p:txBody>
          <a:bodyPr/>
          <a:lstStyle/>
          <a:p>
            <a:r>
              <a:rPr lang="en-US" altLang="en-US"/>
              <a:t>Page</a:t>
            </a:r>
            <a:fld id="{73C2EC94-886E-469F-969E-16164CF11C13}" type="slidenum">
              <a:rPr lang="en-US" altLang="en-US"/>
              <a:pPr/>
              <a:t>20</a:t>
            </a:fld>
            <a:endParaRPr lang="en-US" altLang="en-US"/>
          </a:p>
        </p:txBody>
      </p:sp>
      <p:sp>
        <p:nvSpPr>
          <p:cNvPr id="18434" name="Rectangle 2">
            <a:extLst>
              <a:ext uri="{FF2B5EF4-FFF2-40B4-BE49-F238E27FC236}">
                <a16:creationId xmlns:a16="http://schemas.microsoft.com/office/drawing/2014/main" id="{B11565A0-4131-4399-87DD-6E856B17FBDE}"/>
              </a:ext>
            </a:extLst>
          </p:cNvPr>
          <p:cNvSpPr>
            <a:spLocks noGrp="1" noChangeArrowheads="1"/>
          </p:cNvSpPr>
          <p:nvPr>
            <p:ph type="title"/>
          </p:nvPr>
        </p:nvSpPr>
        <p:spPr/>
        <p:txBody>
          <a:bodyPr/>
          <a:lstStyle/>
          <a:p>
            <a:r>
              <a:rPr lang="en-US" altLang="en-US"/>
              <a:t>Coding</a:t>
            </a:r>
          </a:p>
        </p:txBody>
      </p:sp>
      <p:sp>
        <p:nvSpPr>
          <p:cNvPr id="18435" name="Rectangle 3">
            <a:extLst>
              <a:ext uri="{FF2B5EF4-FFF2-40B4-BE49-F238E27FC236}">
                <a16:creationId xmlns:a16="http://schemas.microsoft.com/office/drawing/2014/main" id="{2A7CE09C-E30A-4BC2-A28B-D65A35CF5190}"/>
              </a:ext>
            </a:extLst>
          </p:cNvPr>
          <p:cNvSpPr>
            <a:spLocks noGrp="1" noChangeArrowheads="1"/>
          </p:cNvSpPr>
          <p:nvPr>
            <p:ph type="body" idx="1"/>
          </p:nvPr>
        </p:nvSpPr>
        <p:spPr/>
        <p:txBody>
          <a:bodyPr/>
          <a:lstStyle/>
          <a:p>
            <a:pPr>
              <a:buFontTx/>
              <a:buNone/>
            </a:pPr>
            <a:r>
              <a:rPr lang="en-US" altLang="en-US"/>
              <a:t>How do we use the probabilities to code messages?</a:t>
            </a:r>
          </a:p>
          <a:p>
            <a:r>
              <a:rPr lang="en-US" altLang="en-US" b="1"/>
              <a:t>Prefix codes and relationship to Entropy</a:t>
            </a:r>
          </a:p>
          <a:p>
            <a:r>
              <a:rPr lang="en-US" altLang="en-US" b="1"/>
              <a:t>Huffman codes</a:t>
            </a:r>
          </a:p>
          <a:p>
            <a:r>
              <a:rPr lang="en-US" altLang="en-US" b="1"/>
              <a:t>Arithmetic codes</a:t>
            </a:r>
          </a:p>
          <a:p>
            <a:r>
              <a:rPr lang="en-US" altLang="en-US" b="1"/>
              <a:t>Implicit probability codes</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34C080-47B6-43BD-8E60-6F2F6575D171}"/>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5832B5D3-A514-4090-A266-DD391B386510}"/>
              </a:ext>
            </a:extLst>
          </p:cNvPr>
          <p:cNvSpPr>
            <a:spLocks noGrp="1"/>
          </p:cNvSpPr>
          <p:nvPr>
            <p:ph type="sldNum" sz="quarter" idx="12"/>
          </p:nvPr>
        </p:nvSpPr>
        <p:spPr/>
        <p:txBody>
          <a:bodyPr/>
          <a:lstStyle/>
          <a:p>
            <a:r>
              <a:rPr lang="en-US" altLang="en-US"/>
              <a:t>Page</a:t>
            </a:r>
            <a:fld id="{ABB76DA6-1E2A-4A3F-AEDF-B1B506DF6A33}" type="slidenum">
              <a:rPr lang="en-US" altLang="en-US"/>
              <a:pPr/>
              <a:t>21</a:t>
            </a:fld>
            <a:endParaRPr lang="en-US" altLang="en-US"/>
          </a:p>
        </p:txBody>
      </p:sp>
      <p:sp>
        <p:nvSpPr>
          <p:cNvPr id="19458" name="Rectangle 2">
            <a:extLst>
              <a:ext uri="{FF2B5EF4-FFF2-40B4-BE49-F238E27FC236}">
                <a16:creationId xmlns:a16="http://schemas.microsoft.com/office/drawing/2014/main" id="{38AE20C0-D431-42A6-8ACC-D5B00DDEDC80}"/>
              </a:ext>
            </a:extLst>
          </p:cNvPr>
          <p:cNvSpPr>
            <a:spLocks noGrp="1" noChangeArrowheads="1"/>
          </p:cNvSpPr>
          <p:nvPr>
            <p:ph type="title"/>
          </p:nvPr>
        </p:nvSpPr>
        <p:spPr/>
        <p:txBody>
          <a:bodyPr/>
          <a:lstStyle/>
          <a:p>
            <a:r>
              <a:rPr lang="en-US" altLang="en-US"/>
              <a:t>Assumptions</a:t>
            </a:r>
          </a:p>
        </p:txBody>
      </p:sp>
      <p:sp>
        <p:nvSpPr>
          <p:cNvPr id="19459" name="Rectangle 3">
            <a:extLst>
              <a:ext uri="{FF2B5EF4-FFF2-40B4-BE49-F238E27FC236}">
                <a16:creationId xmlns:a16="http://schemas.microsoft.com/office/drawing/2014/main" id="{C94C1780-D7E5-4E25-9EFC-29240EC3D4E6}"/>
              </a:ext>
            </a:extLst>
          </p:cNvPr>
          <p:cNvSpPr>
            <a:spLocks noGrp="1" noChangeArrowheads="1"/>
          </p:cNvSpPr>
          <p:nvPr>
            <p:ph type="body" idx="1"/>
          </p:nvPr>
        </p:nvSpPr>
        <p:spPr/>
        <p:txBody>
          <a:bodyPr/>
          <a:lstStyle/>
          <a:p>
            <a:pPr>
              <a:buFontTx/>
              <a:buNone/>
            </a:pPr>
            <a:r>
              <a:rPr lang="en-US" altLang="en-US"/>
              <a:t>Communication (or file) broken up into pieces called messages.</a:t>
            </a:r>
          </a:p>
          <a:p>
            <a:pPr>
              <a:buFontTx/>
              <a:buNone/>
            </a:pPr>
            <a:r>
              <a:rPr lang="en-US" altLang="en-US"/>
              <a:t>Adjacent messages might be of a different types and come from a different probability distributions</a:t>
            </a:r>
          </a:p>
          <a:p>
            <a:pPr>
              <a:buFontTx/>
              <a:buNone/>
            </a:pPr>
            <a:r>
              <a:rPr lang="en-US" altLang="en-US" b="1"/>
              <a:t>We will consider two types of coding:</a:t>
            </a:r>
          </a:p>
          <a:p>
            <a:r>
              <a:rPr lang="en-US" altLang="en-US" b="1"/>
              <a:t>Discrete</a:t>
            </a:r>
            <a:r>
              <a:rPr lang="en-US" altLang="en-US"/>
              <a:t>: each message is a fixed set of bits </a:t>
            </a:r>
          </a:p>
          <a:p>
            <a:pPr lvl="1"/>
            <a:r>
              <a:rPr lang="en-US" altLang="en-US"/>
              <a:t>Huffman coding, Shannon-Fano coding</a:t>
            </a:r>
          </a:p>
          <a:p>
            <a:r>
              <a:rPr lang="en-US" altLang="en-US" b="1"/>
              <a:t>Blended</a:t>
            </a:r>
            <a:r>
              <a:rPr lang="en-US" altLang="en-US"/>
              <a:t>: bits can be “shared” among messages</a:t>
            </a:r>
          </a:p>
          <a:p>
            <a:pPr lvl="1"/>
            <a:r>
              <a:rPr lang="en-US" altLang="en-US"/>
              <a:t>Arithmetic coding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7B4EF6-A3ED-4F9D-B559-5096C7B2D986}"/>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D7AF06EE-DFCD-45A4-8CAF-33E9B3C8445C}"/>
              </a:ext>
            </a:extLst>
          </p:cNvPr>
          <p:cNvSpPr>
            <a:spLocks noGrp="1"/>
          </p:cNvSpPr>
          <p:nvPr>
            <p:ph type="sldNum" sz="quarter" idx="12"/>
          </p:nvPr>
        </p:nvSpPr>
        <p:spPr/>
        <p:txBody>
          <a:bodyPr/>
          <a:lstStyle/>
          <a:p>
            <a:r>
              <a:rPr lang="en-US" altLang="en-US"/>
              <a:t>Page</a:t>
            </a:r>
            <a:fld id="{C0F58172-4279-4A9A-9E7F-4E01D8402C97}" type="slidenum">
              <a:rPr lang="en-US" altLang="en-US"/>
              <a:pPr/>
              <a:t>22</a:t>
            </a:fld>
            <a:endParaRPr lang="en-US" altLang="en-US"/>
          </a:p>
        </p:txBody>
      </p:sp>
      <p:sp>
        <p:nvSpPr>
          <p:cNvPr id="20482" name="Rectangle 2">
            <a:extLst>
              <a:ext uri="{FF2B5EF4-FFF2-40B4-BE49-F238E27FC236}">
                <a16:creationId xmlns:a16="http://schemas.microsoft.com/office/drawing/2014/main" id="{165F8BDD-757E-4683-AF94-8B0AC345629D}"/>
              </a:ext>
            </a:extLst>
          </p:cNvPr>
          <p:cNvSpPr>
            <a:spLocks noGrp="1" noChangeArrowheads="1"/>
          </p:cNvSpPr>
          <p:nvPr>
            <p:ph type="title"/>
          </p:nvPr>
        </p:nvSpPr>
        <p:spPr/>
        <p:txBody>
          <a:bodyPr/>
          <a:lstStyle/>
          <a:p>
            <a:r>
              <a:rPr lang="en-US" altLang="en-US"/>
              <a:t>Uniquely Decodable Codes</a:t>
            </a:r>
          </a:p>
        </p:txBody>
      </p:sp>
      <p:sp>
        <p:nvSpPr>
          <p:cNvPr id="20483" name="Rectangle 3">
            <a:extLst>
              <a:ext uri="{FF2B5EF4-FFF2-40B4-BE49-F238E27FC236}">
                <a16:creationId xmlns:a16="http://schemas.microsoft.com/office/drawing/2014/main" id="{E2B8C779-C4AB-4319-B14E-9325A9391927}"/>
              </a:ext>
            </a:extLst>
          </p:cNvPr>
          <p:cNvSpPr>
            <a:spLocks noGrp="1" noChangeArrowheads="1"/>
          </p:cNvSpPr>
          <p:nvPr>
            <p:ph type="body" idx="1"/>
          </p:nvPr>
        </p:nvSpPr>
        <p:spPr>
          <a:xfrm>
            <a:off x="2209800" y="1371600"/>
            <a:ext cx="8077200" cy="4724400"/>
          </a:xfrm>
        </p:spPr>
        <p:txBody>
          <a:bodyPr/>
          <a:lstStyle/>
          <a:p>
            <a:pPr>
              <a:buFontTx/>
              <a:buNone/>
            </a:pPr>
            <a:r>
              <a:rPr lang="en-US" altLang="en-US"/>
              <a:t>A </a:t>
            </a:r>
            <a:r>
              <a:rPr lang="en-US" altLang="en-US" b="1" u="sng"/>
              <a:t>variable length code</a:t>
            </a:r>
            <a:r>
              <a:rPr lang="en-US" altLang="en-US"/>
              <a:t> assigns a bit string (codeword) of variable length to every message value</a:t>
            </a:r>
          </a:p>
          <a:p>
            <a:pPr>
              <a:buFontTx/>
              <a:buNone/>
            </a:pPr>
            <a:r>
              <a:rPr lang="en-US" altLang="en-US"/>
              <a:t>e.g. </a:t>
            </a:r>
            <a:r>
              <a:rPr lang="en-US" altLang="en-US">
                <a:latin typeface="Courier New" panose="02070309020205020404" pitchFamily="49" charset="0"/>
              </a:rPr>
              <a:t>a = 1, b = 01, c = 101, d = 011</a:t>
            </a:r>
            <a:endParaRPr lang="en-US" altLang="en-US"/>
          </a:p>
          <a:p>
            <a:pPr>
              <a:buFontTx/>
              <a:buNone/>
            </a:pPr>
            <a:r>
              <a:rPr lang="en-US" altLang="en-US"/>
              <a:t>What if you get the sequence of bits</a:t>
            </a:r>
            <a:br>
              <a:rPr lang="en-US" altLang="en-US"/>
            </a:br>
            <a:r>
              <a:rPr lang="en-US" altLang="en-US">
                <a:latin typeface="Courier New" panose="02070309020205020404" pitchFamily="49" charset="0"/>
              </a:rPr>
              <a:t>1011</a:t>
            </a:r>
            <a:r>
              <a:rPr lang="en-US" altLang="en-US"/>
              <a:t> ?</a:t>
            </a:r>
          </a:p>
          <a:p>
            <a:pPr>
              <a:buFontTx/>
              <a:buNone/>
            </a:pPr>
            <a:r>
              <a:rPr lang="en-US" altLang="en-US"/>
              <a:t>Is it </a:t>
            </a:r>
            <a:r>
              <a:rPr lang="en-US" altLang="en-US">
                <a:latin typeface="Courier New" panose="02070309020205020404" pitchFamily="49" charset="0"/>
              </a:rPr>
              <a:t>aba, ca, </a:t>
            </a:r>
            <a:r>
              <a:rPr lang="en-US" altLang="en-US"/>
              <a:t>or,</a:t>
            </a:r>
            <a:r>
              <a:rPr lang="en-US" altLang="en-US">
                <a:latin typeface="Courier New" panose="02070309020205020404" pitchFamily="49" charset="0"/>
              </a:rPr>
              <a:t> ad</a:t>
            </a:r>
            <a:r>
              <a:rPr lang="en-US" altLang="en-US"/>
              <a:t>?</a:t>
            </a:r>
          </a:p>
          <a:p>
            <a:pPr>
              <a:buFontTx/>
              <a:buNone/>
            </a:pPr>
            <a:r>
              <a:rPr lang="en-US" altLang="en-US"/>
              <a:t>A </a:t>
            </a:r>
            <a:r>
              <a:rPr lang="en-US" altLang="en-US" b="1" u="sng"/>
              <a:t>uniquely decodable code</a:t>
            </a:r>
            <a:r>
              <a:rPr lang="en-US" altLang="en-US"/>
              <a:t> is a variable length code in which bit strings can always be uniquely decomposed into its codewords.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a:extLst>
              <a:ext uri="{FF2B5EF4-FFF2-40B4-BE49-F238E27FC236}">
                <a16:creationId xmlns:a16="http://schemas.microsoft.com/office/drawing/2014/main" id="{64881F95-41E1-4ECA-A1CA-EBAC7CFFD947}"/>
              </a:ext>
            </a:extLst>
          </p:cNvPr>
          <p:cNvSpPr>
            <a:spLocks noGrp="1"/>
          </p:cNvSpPr>
          <p:nvPr>
            <p:ph type="ftr" sz="quarter" idx="11"/>
          </p:nvPr>
        </p:nvSpPr>
        <p:spPr/>
        <p:txBody>
          <a:bodyPr/>
          <a:lstStyle/>
          <a:p>
            <a:r>
              <a:rPr lang="en-US" altLang="en-US"/>
              <a:t>15-853</a:t>
            </a:r>
          </a:p>
        </p:txBody>
      </p:sp>
      <p:sp>
        <p:nvSpPr>
          <p:cNvPr id="29" name="Slide Number Placeholder 5">
            <a:extLst>
              <a:ext uri="{FF2B5EF4-FFF2-40B4-BE49-F238E27FC236}">
                <a16:creationId xmlns:a16="http://schemas.microsoft.com/office/drawing/2014/main" id="{920D4A7C-FBAA-4A15-8E7E-FFBEEDEE37CB}"/>
              </a:ext>
            </a:extLst>
          </p:cNvPr>
          <p:cNvSpPr>
            <a:spLocks noGrp="1"/>
          </p:cNvSpPr>
          <p:nvPr>
            <p:ph type="sldNum" sz="quarter" idx="12"/>
          </p:nvPr>
        </p:nvSpPr>
        <p:spPr/>
        <p:txBody>
          <a:bodyPr/>
          <a:lstStyle/>
          <a:p>
            <a:r>
              <a:rPr lang="en-US" altLang="en-US"/>
              <a:t>Page</a:t>
            </a:r>
            <a:fld id="{89BCFAD3-A5D6-4A7F-84A4-5B0DAF677BC5}" type="slidenum">
              <a:rPr lang="en-US" altLang="en-US"/>
              <a:pPr/>
              <a:t>23</a:t>
            </a:fld>
            <a:endParaRPr lang="en-US" altLang="en-US"/>
          </a:p>
        </p:txBody>
      </p:sp>
      <p:sp>
        <p:nvSpPr>
          <p:cNvPr id="26626" name="Rectangle 1026">
            <a:extLst>
              <a:ext uri="{FF2B5EF4-FFF2-40B4-BE49-F238E27FC236}">
                <a16:creationId xmlns:a16="http://schemas.microsoft.com/office/drawing/2014/main" id="{5248033B-DB3E-4C4B-BB80-5250471F0061}"/>
              </a:ext>
            </a:extLst>
          </p:cNvPr>
          <p:cNvSpPr>
            <a:spLocks noGrp="1" noChangeArrowheads="1"/>
          </p:cNvSpPr>
          <p:nvPr>
            <p:ph type="title"/>
          </p:nvPr>
        </p:nvSpPr>
        <p:spPr/>
        <p:txBody>
          <a:bodyPr/>
          <a:lstStyle/>
          <a:p>
            <a:r>
              <a:rPr lang="en-US" altLang="en-US"/>
              <a:t>Prefix Codes</a:t>
            </a:r>
          </a:p>
        </p:txBody>
      </p:sp>
      <p:sp>
        <p:nvSpPr>
          <p:cNvPr id="26627" name="Rectangle 1027">
            <a:extLst>
              <a:ext uri="{FF2B5EF4-FFF2-40B4-BE49-F238E27FC236}">
                <a16:creationId xmlns:a16="http://schemas.microsoft.com/office/drawing/2014/main" id="{A955FBBC-4869-4EB5-85BE-26DD4D404C32}"/>
              </a:ext>
            </a:extLst>
          </p:cNvPr>
          <p:cNvSpPr>
            <a:spLocks noGrp="1" noChangeArrowheads="1"/>
          </p:cNvSpPr>
          <p:nvPr>
            <p:ph type="body" idx="1"/>
          </p:nvPr>
        </p:nvSpPr>
        <p:spPr/>
        <p:txBody>
          <a:bodyPr/>
          <a:lstStyle/>
          <a:p>
            <a:pPr>
              <a:buFontTx/>
              <a:buNone/>
            </a:pPr>
            <a:r>
              <a:rPr lang="en-US" altLang="en-US"/>
              <a:t>A </a:t>
            </a:r>
            <a:r>
              <a:rPr lang="en-US" altLang="en-US" b="1" u="sng"/>
              <a:t>prefix code</a:t>
            </a:r>
            <a:r>
              <a:rPr lang="en-US" altLang="en-US"/>
              <a:t> is a variable length code in which no codeword is a prefix of another word</a:t>
            </a:r>
          </a:p>
          <a:p>
            <a:pPr>
              <a:buFontTx/>
              <a:buNone/>
            </a:pPr>
            <a:r>
              <a:rPr lang="en-US" altLang="en-US"/>
              <a:t>e.g a = 0, b = 110, c = 111, d = 10</a:t>
            </a:r>
          </a:p>
          <a:p>
            <a:pPr>
              <a:buFontTx/>
              <a:buNone/>
            </a:pPr>
            <a:r>
              <a:rPr lang="en-US" altLang="en-US"/>
              <a:t>Can be viewed as a binary tree with message values at the leaves and 0 or 1s on the edges.</a:t>
            </a:r>
          </a:p>
        </p:txBody>
      </p:sp>
      <p:sp>
        <p:nvSpPr>
          <p:cNvPr id="26628" name="Oval 1028">
            <a:extLst>
              <a:ext uri="{FF2B5EF4-FFF2-40B4-BE49-F238E27FC236}">
                <a16:creationId xmlns:a16="http://schemas.microsoft.com/office/drawing/2014/main" id="{F0E7CA73-5595-45EA-9E7C-DE62EF009F6E}"/>
              </a:ext>
            </a:extLst>
          </p:cNvPr>
          <p:cNvSpPr>
            <a:spLocks noChangeArrowheads="1"/>
          </p:cNvSpPr>
          <p:nvPr/>
        </p:nvSpPr>
        <p:spPr bwMode="auto">
          <a:xfrm>
            <a:off x="5638800" y="4267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Oval 1029">
            <a:extLst>
              <a:ext uri="{FF2B5EF4-FFF2-40B4-BE49-F238E27FC236}">
                <a16:creationId xmlns:a16="http://schemas.microsoft.com/office/drawing/2014/main" id="{587453FC-4357-4133-9519-E37922683C9D}"/>
              </a:ext>
            </a:extLst>
          </p:cNvPr>
          <p:cNvSpPr>
            <a:spLocks noChangeArrowheads="1"/>
          </p:cNvSpPr>
          <p:nvPr/>
        </p:nvSpPr>
        <p:spPr bwMode="auto">
          <a:xfrm>
            <a:off x="6248400" y="4648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Oval 1030">
            <a:extLst>
              <a:ext uri="{FF2B5EF4-FFF2-40B4-BE49-F238E27FC236}">
                <a16:creationId xmlns:a16="http://schemas.microsoft.com/office/drawing/2014/main" id="{5F567D04-2B9E-4183-9491-6AD8585D4AA9}"/>
              </a:ext>
            </a:extLst>
          </p:cNvPr>
          <p:cNvSpPr>
            <a:spLocks noChangeArrowheads="1"/>
          </p:cNvSpPr>
          <p:nvPr/>
        </p:nvSpPr>
        <p:spPr bwMode="auto">
          <a:xfrm>
            <a:off x="6019800" y="5105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Oval 1031">
            <a:extLst>
              <a:ext uri="{FF2B5EF4-FFF2-40B4-BE49-F238E27FC236}">
                <a16:creationId xmlns:a16="http://schemas.microsoft.com/office/drawing/2014/main" id="{95B9D1E3-3533-428D-BD8B-42C0EE32EC97}"/>
              </a:ext>
            </a:extLst>
          </p:cNvPr>
          <p:cNvSpPr>
            <a:spLocks noChangeArrowheads="1"/>
          </p:cNvSpPr>
          <p:nvPr/>
        </p:nvSpPr>
        <p:spPr bwMode="auto">
          <a:xfrm>
            <a:off x="5715000" y="5638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Oval 1032">
            <a:extLst>
              <a:ext uri="{FF2B5EF4-FFF2-40B4-BE49-F238E27FC236}">
                <a16:creationId xmlns:a16="http://schemas.microsoft.com/office/drawing/2014/main" id="{B42660DB-B1A3-4EC0-9AF1-4FDDDD734340}"/>
              </a:ext>
            </a:extLst>
          </p:cNvPr>
          <p:cNvSpPr>
            <a:spLocks noChangeArrowheads="1"/>
          </p:cNvSpPr>
          <p:nvPr/>
        </p:nvSpPr>
        <p:spPr bwMode="auto">
          <a:xfrm>
            <a:off x="6629400" y="5105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Oval 1033">
            <a:extLst>
              <a:ext uri="{FF2B5EF4-FFF2-40B4-BE49-F238E27FC236}">
                <a16:creationId xmlns:a16="http://schemas.microsoft.com/office/drawing/2014/main" id="{EE7DF7B3-21AA-4E5D-A180-63F45F670A54}"/>
              </a:ext>
            </a:extLst>
          </p:cNvPr>
          <p:cNvSpPr>
            <a:spLocks noChangeArrowheads="1"/>
          </p:cNvSpPr>
          <p:nvPr/>
        </p:nvSpPr>
        <p:spPr bwMode="auto">
          <a:xfrm>
            <a:off x="6248400" y="5638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Oval 1034">
            <a:extLst>
              <a:ext uri="{FF2B5EF4-FFF2-40B4-BE49-F238E27FC236}">
                <a16:creationId xmlns:a16="http://schemas.microsoft.com/office/drawing/2014/main" id="{0D59E01F-5520-4C73-B51B-C08522EF1B88}"/>
              </a:ext>
            </a:extLst>
          </p:cNvPr>
          <p:cNvSpPr>
            <a:spLocks noChangeArrowheads="1"/>
          </p:cNvSpPr>
          <p:nvPr/>
        </p:nvSpPr>
        <p:spPr bwMode="auto">
          <a:xfrm>
            <a:off x="5105400" y="4648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036">
            <a:extLst>
              <a:ext uri="{FF2B5EF4-FFF2-40B4-BE49-F238E27FC236}">
                <a16:creationId xmlns:a16="http://schemas.microsoft.com/office/drawing/2014/main" id="{B96C3CBA-4DC4-41CF-95DE-CEB507FC88E6}"/>
              </a:ext>
            </a:extLst>
          </p:cNvPr>
          <p:cNvSpPr>
            <a:spLocks noChangeShapeType="1"/>
          </p:cNvSpPr>
          <p:nvPr/>
        </p:nvSpPr>
        <p:spPr bwMode="auto">
          <a:xfrm flipV="1">
            <a:off x="5181600" y="4343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Line 1037">
            <a:extLst>
              <a:ext uri="{FF2B5EF4-FFF2-40B4-BE49-F238E27FC236}">
                <a16:creationId xmlns:a16="http://schemas.microsoft.com/office/drawing/2014/main" id="{AED74B98-A0B7-4BF7-8501-AFD5CDEC05A9}"/>
              </a:ext>
            </a:extLst>
          </p:cNvPr>
          <p:cNvSpPr>
            <a:spLocks noChangeShapeType="1"/>
          </p:cNvSpPr>
          <p:nvPr/>
        </p:nvSpPr>
        <p:spPr bwMode="auto">
          <a:xfrm flipH="1" flipV="1">
            <a:off x="5715000" y="43434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Line 1038">
            <a:extLst>
              <a:ext uri="{FF2B5EF4-FFF2-40B4-BE49-F238E27FC236}">
                <a16:creationId xmlns:a16="http://schemas.microsoft.com/office/drawing/2014/main" id="{C5E39814-AF93-4032-8583-79FBFA94B109}"/>
              </a:ext>
            </a:extLst>
          </p:cNvPr>
          <p:cNvSpPr>
            <a:spLocks noChangeShapeType="1"/>
          </p:cNvSpPr>
          <p:nvPr/>
        </p:nvSpPr>
        <p:spPr bwMode="auto">
          <a:xfrm flipH="1">
            <a:off x="6096000" y="47244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Line 1039">
            <a:extLst>
              <a:ext uri="{FF2B5EF4-FFF2-40B4-BE49-F238E27FC236}">
                <a16:creationId xmlns:a16="http://schemas.microsoft.com/office/drawing/2014/main" id="{0D8417DB-93A3-428D-8CC5-A0A467F3A175}"/>
              </a:ext>
            </a:extLst>
          </p:cNvPr>
          <p:cNvSpPr>
            <a:spLocks noChangeShapeType="1"/>
          </p:cNvSpPr>
          <p:nvPr/>
        </p:nvSpPr>
        <p:spPr bwMode="auto">
          <a:xfrm flipH="1" flipV="1">
            <a:off x="6324600" y="47244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Line 1041">
            <a:extLst>
              <a:ext uri="{FF2B5EF4-FFF2-40B4-BE49-F238E27FC236}">
                <a16:creationId xmlns:a16="http://schemas.microsoft.com/office/drawing/2014/main" id="{C48CDFA6-700B-4628-B6DC-791EA15CCAAE}"/>
              </a:ext>
            </a:extLst>
          </p:cNvPr>
          <p:cNvSpPr>
            <a:spLocks noChangeShapeType="1"/>
          </p:cNvSpPr>
          <p:nvPr/>
        </p:nvSpPr>
        <p:spPr bwMode="auto">
          <a:xfrm flipV="1">
            <a:off x="5791200" y="51816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Line 1043">
            <a:extLst>
              <a:ext uri="{FF2B5EF4-FFF2-40B4-BE49-F238E27FC236}">
                <a16:creationId xmlns:a16="http://schemas.microsoft.com/office/drawing/2014/main" id="{93405B96-3907-4559-95CC-8894CA15E024}"/>
              </a:ext>
            </a:extLst>
          </p:cNvPr>
          <p:cNvSpPr>
            <a:spLocks noChangeShapeType="1"/>
          </p:cNvSpPr>
          <p:nvPr/>
        </p:nvSpPr>
        <p:spPr bwMode="auto">
          <a:xfrm>
            <a:off x="6096000" y="5181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Text Box 1044">
            <a:extLst>
              <a:ext uri="{FF2B5EF4-FFF2-40B4-BE49-F238E27FC236}">
                <a16:creationId xmlns:a16="http://schemas.microsoft.com/office/drawing/2014/main" id="{750F1665-F09E-4B65-A749-D9EE23A11F9E}"/>
              </a:ext>
            </a:extLst>
          </p:cNvPr>
          <p:cNvSpPr txBox="1">
            <a:spLocks noChangeArrowheads="1"/>
          </p:cNvSpPr>
          <p:nvPr/>
        </p:nvSpPr>
        <p:spPr bwMode="auto">
          <a:xfrm>
            <a:off x="5013325" y="48672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a</a:t>
            </a:r>
          </a:p>
        </p:txBody>
      </p:sp>
      <p:sp>
        <p:nvSpPr>
          <p:cNvPr id="26645" name="Text Box 1045">
            <a:extLst>
              <a:ext uri="{FF2B5EF4-FFF2-40B4-BE49-F238E27FC236}">
                <a16:creationId xmlns:a16="http://schemas.microsoft.com/office/drawing/2014/main" id="{6D316BCB-FBF3-4C3B-9259-594C6734219B}"/>
              </a:ext>
            </a:extLst>
          </p:cNvPr>
          <p:cNvSpPr txBox="1">
            <a:spLocks noChangeArrowheads="1"/>
          </p:cNvSpPr>
          <p:nvPr/>
        </p:nvSpPr>
        <p:spPr bwMode="auto">
          <a:xfrm>
            <a:off x="5622925" y="57816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b</a:t>
            </a:r>
          </a:p>
        </p:txBody>
      </p:sp>
      <p:sp>
        <p:nvSpPr>
          <p:cNvPr id="26646" name="Text Box 1046">
            <a:extLst>
              <a:ext uri="{FF2B5EF4-FFF2-40B4-BE49-F238E27FC236}">
                <a16:creationId xmlns:a16="http://schemas.microsoft.com/office/drawing/2014/main" id="{8E3D8FA2-9655-4320-849C-F1D4EC50F6B9}"/>
              </a:ext>
            </a:extLst>
          </p:cNvPr>
          <p:cNvSpPr txBox="1">
            <a:spLocks noChangeArrowheads="1"/>
          </p:cNvSpPr>
          <p:nvPr/>
        </p:nvSpPr>
        <p:spPr bwMode="auto">
          <a:xfrm>
            <a:off x="6156325" y="57816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c</a:t>
            </a:r>
          </a:p>
        </p:txBody>
      </p:sp>
      <p:sp>
        <p:nvSpPr>
          <p:cNvPr id="26647" name="Text Box 1047">
            <a:extLst>
              <a:ext uri="{FF2B5EF4-FFF2-40B4-BE49-F238E27FC236}">
                <a16:creationId xmlns:a16="http://schemas.microsoft.com/office/drawing/2014/main" id="{1C18A49A-DEF1-47AA-9A6F-1308992F812B}"/>
              </a:ext>
            </a:extLst>
          </p:cNvPr>
          <p:cNvSpPr txBox="1">
            <a:spLocks noChangeArrowheads="1"/>
          </p:cNvSpPr>
          <p:nvPr/>
        </p:nvSpPr>
        <p:spPr bwMode="auto">
          <a:xfrm>
            <a:off x="6765925" y="52482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d</a:t>
            </a:r>
          </a:p>
        </p:txBody>
      </p:sp>
      <p:sp>
        <p:nvSpPr>
          <p:cNvPr id="26648" name="Text Box 1048">
            <a:extLst>
              <a:ext uri="{FF2B5EF4-FFF2-40B4-BE49-F238E27FC236}">
                <a16:creationId xmlns:a16="http://schemas.microsoft.com/office/drawing/2014/main" id="{E6C219F2-1163-4533-B96B-37376FBF96A0}"/>
              </a:ext>
            </a:extLst>
          </p:cNvPr>
          <p:cNvSpPr txBox="1">
            <a:spLocks noChangeArrowheads="1"/>
          </p:cNvSpPr>
          <p:nvPr/>
        </p:nvSpPr>
        <p:spPr bwMode="auto">
          <a:xfrm>
            <a:off x="5241925" y="4181475"/>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0</a:t>
            </a:r>
          </a:p>
        </p:txBody>
      </p:sp>
      <p:sp>
        <p:nvSpPr>
          <p:cNvPr id="26649" name="Text Box 1049">
            <a:extLst>
              <a:ext uri="{FF2B5EF4-FFF2-40B4-BE49-F238E27FC236}">
                <a16:creationId xmlns:a16="http://schemas.microsoft.com/office/drawing/2014/main" id="{BEC2E810-DC03-470B-B3A0-2D6AE4A773D6}"/>
              </a:ext>
            </a:extLst>
          </p:cNvPr>
          <p:cNvSpPr txBox="1">
            <a:spLocks noChangeArrowheads="1"/>
          </p:cNvSpPr>
          <p:nvPr/>
        </p:nvSpPr>
        <p:spPr bwMode="auto">
          <a:xfrm>
            <a:off x="5943600" y="4648200"/>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0</a:t>
            </a:r>
          </a:p>
        </p:txBody>
      </p:sp>
      <p:sp>
        <p:nvSpPr>
          <p:cNvPr id="26650" name="Text Box 1050">
            <a:extLst>
              <a:ext uri="{FF2B5EF4-FFF2-40B4-BE49-F238E27FC236}">
                <a16:creationId xmlns:a16="http://schemas.microsoft.com/office/drawing/2014/main" id="{53478FA4-91C7-4742-9761-FB2CC3917889}"/>
              </a:ext>
            </a:extLst>
          </p:cNvPr>
          <p:cNvSpPr txBox="1">
            <a:spLocks noChangeArrowheads="1"/>
          </p:cNvSpPr>
          <p:nvPr/>
        </p:nvSpPr>
        <p:spPr bwMode="auto">
          <a:xfrm>
            <a:off x="5638800" y="5181600"/>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0</a:t>
            </a:r>
          </a:p>
        </p:txBody>
      </p:sp>
      <p:sp>
        <p:nvSpPr>
          <p:cNvPr id="26651" name="Text Box 1051">
            <a:extLst>
              <a:ext uri="{FF2B5EF4-FFF2-40B4-BE49-F238E27FC236}">
                <a16:creationId xmlns:a16="http://schemas.microsoft.com/office/drawing/2014/main" id="{0FCA6920-829B-4F5B-9C8D-72C83ECA5542}"/>
              </a:ext>
            </a:extLst>
          </p:cNvPr>
          <p:cNvSpPr txBox="1">
            <a:spLocks noChangeArrowheads="1"/>
          </p:cNvSpPr>
          <p:nvPr/>
        </p:nvSpPr>
        <p:spPr bwMode="auto">
          <a:xfrm>
            <a:off x="6172200" y="5181600"/>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1</a:t>
            </a:r>
          </a:p>
        </p:txBody>
      </p:sp>
      <p:sp>
        <p:nvSpPr>
          <p:cNvPr id="26652" name="Text Box 1052">
            <a:extLst>
              <a:ext uri="{FF2B5EF4-FFF2-40B4-BE49-F238E27FC236}">
                <a16:creationId xmlns:a16="http://schemas.microsoft.com/office/drawing/2014/main" id="{CBF3B18F-6207-4D0E-A599-30A0057101A4}"/>
              </a:ext>
            </a:extLst>
          </p:cNvPr>
          <p:cNvSpPr txBox="1">
            <a:spLocks noChangeArrowheads="1"/>
          </p:cNvSpPr>
          <p:nvPr/>
        </p:nvSpPr>
        <p:spPr bwMode="auto">
          <a:xfrm>
            <a:off x="5943600" y="4191000"/>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1</a:t>
            </a:r>
          </a:p>
        </p:txBody>
      </p:sp>
      <p:sp>
        <p:nvSpPr>
          <p:cNvPr id="26653" name="Text Box 1053">
            <a:extLst>
              <a:ext uri="{FF2B5EF4-FFF2-40B4-BE49-F238E27FC236}">
                <a16:creationId xmlns:a16="http://schemas.microsoft.com/office/drawing/2014/main" id="{5D5E72EC-336E-4282-AC1D-076D4F842719}"/>
              </a:ext>
            </a:extLst>
          </p:cNvPr>
          <p:cNvSpPr txBox="1">
            <a:spLocks noChangeArrowheads="1"/>
          </p:cNvSpPr>
          <p:nvPr/>
        </p:nvSpPr>
        <p:spPr bwMode="auto">
          <a:xfrm>
            <a:off x="6400800" y="4648200"/>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urier New" panose="02070309020205020404" pitchFamily="49" charset="0"/>
              </a:rPr>
              <a:t>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6DE47B6-5765-47F2-916B-4BA5CC1EC9A1}"/>
              </a:ext>
            </a:extLst>
          </p:cNvPr>
          <p:cNvSpPr>
            <a:spLocks noGrp="1"/>
          </p:cNvSpPr>
          <p:nvPr>
            <p:ph type="ftr" sz="quarter" idx="11"/>
          </p:nvPr>
        </p:nvSpPr>
        <p:spPr/>
        <p:txBody>
          <a:bodyPr/>
          <a:lstStyle/>
          <a:p>
            <a:r>
              <a:rPr lang="en-US" altLang="en-US"/>
              <a:t>15-853</a:t>
            </a:r>
          </a:p>
        </p:txBody>
      </p:sp>
      <p:sp>
        <p:nvSpPr>
          <p:cNvPr id="8" name="Slide Number Placeholder 5">
            <a:extLst>
              <a:ext uri="{FF2B5EF4-FFF2-40B4-BE49-F238E27FC236}">
                <a16:creationId xmlns:a16="http://schemas.microsoft.com/office/drawing/2014/main" id="{917EE628-8EAE-4C01-9DC6-A98C4D29FEAC}"/>
              </a:ext>
            </a:extLst>
          </p:cNvPr>
          <p:cNvSpPr>
            <a:spLocks noGrp="1"/>
          </p:cNvSpPr>
          <p:nvPr>
            <p:ph type="sldNum" sz="quarter" idx="12"/>
          </p:nvPr>
        </p:nvSpPr>
        <p:spPr/>
        <p:txBody>
          <a:bodyPr/>
          <a:lstStyle/>
          <a:p>
            <a:r>
              <a:rPr lang="en-US" altLang="en-US"/>
              <a:t>Page</a:t>
            </a:r>
            <a:fld id="{FFE687FA-0018-4B40-98D7-BAD6EB05F767}" type="slidenum">
              <a:rPr lang="en-US" altLang="en-US"/>
              <a:pPr/>
              <a:t>24</a:t>
            </a:fld>
            <a:endParaRPr lang="en-US" altLang="en-US"/>
          </a:p>
        </p:txBody>
      </p:sp>
      <p:sp>
        <p:nvSpPr>
          <p:cNvPr id="41986" name="Rectangle 2">
            <a:extLst>
              <a:ext uri="{FF2B5EF4-FFF2-40B4-BE49-F238E27FC236}">
                <a16:creationId xmlns:a16="http://schemas.microsoft.com/office/drawing/2014/main" id="{4058BC02-0269-4E99-9678-E99257166A15}"/>
              </a:ext>
            </a:extLst>
          </p:cNvPr>
          <p:cNvSpPr>
            <a:spLocks noGrp="1" noChangeArrowheads="1"/>
          </p:cNvSpPr>
          <p:nvPr>
            <p:ph type="title"/>
          </p:nvPr>
        </p:nvSpPr>
        <p:spPr/>
        <p:txBody>
          <a:bodyPr/>
          <a:lstStyle/>
          <a:p>
            <a:r>
              <a:rPr lang="en-US" altLang="en-US"/>
              <a:t>Some Prefix Codes for Integers</a:t>
            </a:r>
          </a:p>
        </p:txBody>
      </p:sp>
      <p:sp>
        <p:nvSpPr>
          <p:cNvPr id="41987" name="Rectangle 3">
            <a:extLst>
              <a:ext uri="{FF2B5EF4-FFF2-40B4-BE49-F238E27FC236}">
                <a16:creationId xmlns:a16="http://schemas.microsoft.com/office/drawing/2014/main" id="{596B35EE-A9B1-4103-B7F5-A612FF0635EC}"/>
              </a:ext>
            </a:extLst>
          </p:cNvPr>
          <p:cNvSpPr>
            <a:spLocks noGrp="1" noChangeArrowheads="1"/>
          </p:cNvSpPr>
          <p:nvPr>
            <p:ph type="body" idx="1"/>
          </p:nvPr>
        </p:nvSpPr>
        <p:spPr/>
        <p:txBody>
          <a:bodyPr/>
          <a:lstStyle/>
          <a:p>
            <a:pPr>
              <a:buFontTx/>
              <a:buNone/>
            </a:pPr>
            <a:r>
              <a:rPr lang="en-US" altLang="en-US"/>
              <a:t> </a:t>
            </a:r>
          </a:p>
        </p:txBody>
      </p:sp>
      <p:graphicFrame>
        <p:nvGraphicFramePr>
          <p:cNvPr id="41990" name="Object 6">
            <a:extLst>
              <a:ext uri="{FF2B5EF4-FFF2-40B4-BE49-F238E27FC236}">
                <a16:creationId xmlns:a16="http://schemas.microsoft.com/office/drawing/2014/main" id="{93160F7A-FDAB-480E-9053-FE59E9ECD1D4}"/>
              </a:ext>
            </a:extLst>
          </p:cNvPr>
          <p:cNvGraphicFramePr>
            <a:graphicFrameLocks noChangeAspect="1"/>
          </p:cNvGraphicFramePr>
          <p:nvPr/>
        </p:nvGraphicFramePr>
        <p:xfrm>
          <a:off x="2971800" y="1600200"/>
          <a:ext cx="6229350" cy="3981450"/>
        </p:xfrm>
        <a:graphic>
          <a:graphicData uri="http://schemas.openxmlformats.org/presentationml/2006/ole">
            <mc:AlternateContent xmlns:mc="http://schemas.openxmlformats.org/markup-compatibility/2006">
              <mc:Choice xmlns:v="urn:schemas-microsoft-com:vml" Requires="v">
                <p:oleObj spid="_x0000_s7170" name="Document" r:id="rId3" imgW="6233040" imgH="3981600" progId="Word.Document.8">
                  <p:embed/>
                </p:oleObj>
              </mc:Choice>
              <mc:Fallback>
                <p:oleObj name="Document" r:id="rId3" imgW="6233040" imgH="3981600" progId="Word.Document.8">
                  <p:embed/>
                  <p:pic>
                    <p:nvPicPr>
                      <p:cNvPr id="41990" name="Object 6">
                        <a:extLst>
                          <a:ext uri="{FF2B5EF4-FFF2-40B4-BE49-F238E27FC236}">
                            <a16:creationId xmlns:a16="http://schemas.microsoft.com/office/drawing/2014/main" id="{93160F7A-FDAB-480E-9053-FE59E9ECD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00200"/>
                        <a:ext cx="6229350" cy="398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1" name="Text Box 7">
            <a:extLst>
              <a:ext uri="{FF2B5EF4-FFF2-40B4-BE49-F238E27FC236}">
                <a16:creationId xmlns:a16="http://schemas.microsoft.com/office/drawing/2014/main" id="{4948C5CB-C368-40EF-A350-2FBB9213D8C0}"/>
              </a:ext>
            </a:extLst>
          </p:cNvPr>
          <p:cNvSpPr txBox="1">
            <a:spLocks noChangeArrowheads="1"/>
          </p:cNvSpPr>
          <p:nvPr/>
        </p:nvSpPr>
        <p:spPr bwMode="auto">
          <a:xfrm>
            <a:off x="2955925" y="5248275"/>
            <a:ext cx="657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Times New Roman" panose="02020603050405020304" pitchFamily="18" charset="0"/>
              </a:rPr>
              <a:t>Many other fixed prefix codes: </a:t>
            </a:r>
          </a:p>
          <a:p>
            <a:r>
              <a:rPr lang="en-US" altLang="en-US" sz="2800">
                <a:latin typeface="Times New Roman" panose="02020603050405020304" pitchFamily="18" charset="0"/>
              </a:rPr>
              <a:t>   Golomb, phased-binary, subexponential, ...</a:t>
            </a:r>
            <a:endParaRPr lang="en-US" altLang="en-US">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6154A4E-7583-4791-AE22-663849BB3EE7}"/>
              </a:ext>
            </a:extLst>
          </p:cNvPr>
          <p:cNvSpPr>
            <a:spLocks noGrp="1"/>
          </p:cNvSpPr>
          <p:nvPr>
            <p:ph type="ftr" sz="quarter" idx="11"/>
          </p:nvPr>
        </p:nvSpPr>
        <p:spPr/>
        <p:txBody>
          <a:bodyPr/>
          <a:lstStyle/>
          <a:p>
            <a:r>
              <a:rPr lang="en-US" altLang="en-US"/>
              <a:t>15-853</a:t>
            </a:r>
          </a:p>
        </p:txBody>
      </p:sp>
      <p:sp>
        <p:nvSpPr>
          <p:cNvPr id="7" name="Slide Number Placeholder 5">
            <a:extLst>
              <a:ext uri="{FF2B5EF4-FFF2-40B4-BE49-F238E27FC236}">
                <a16:creationId xmlns:a16="http://schemas.microsoft.com/office/drawing/2014/main" id="{14499A28-066D-465B-AA4D-E706055B79B1}"/>
              </a:ext>
            </a:extLst>
          </p:cNvPr>
          <p:cNvSpPr>
            <a:spLocks noGrp="1"/>
          </p:cNvSpPr>
          <p:nvPr>
            <p:ph type="sldNum" sz="quarter" idx="12"/>
          </p:nvPr>
        </p:nvSpPr>
        <p:spPr/>
        <p:txBody>
          <a:bodyPr/>
          <a:lstStyle/>
          <a:p>
            <a:r>
              <a:rPr lang="en-US" altLang="en-US"/>
              <a:t>Page</a:t>
            </a:r>
            <a:fld id="{3EDFF409-3171-4CE1-8C18-F16353063727}" type="slidenum">
              <a:rPr lang="en-US" altLang="en-US"/>
              <a:pPr/>
              <a:t>25</a:t>
            </a:fld>
            <a:endParaRPr lang="en-US" altLang="en-US"/>
          </a:p>
        </p:txBody>
      </p:sp>
      <p:sp>
        <p:nvSpPr>
          <p:cNvPr id="27650" name="Rectangle 2">
            <a:extLst>
              <a:ext uri="{FF2B5EF4-FFF2-40B4-BE49-F238E27FC236}">
                <a16:creationId xmlns:a16="http://schemas.microsoft.com/office/drawing/2014/main" id="{C91837CE-3A57-464C-A1C0-5F75A6AEA70B}"/>
              </a:ext>
            </a:extLst>
          </p:cNvPr>
          <p:cNvSpPr>
            <a:spLocks noGrp="1" noChangeArrowheads="1"/>
          </p:cNvSpPr>
          <p:nvPr>
            <p:ph type="title"/>
          </p:nvPr>
        </p:nvSpPr>
        <p:spPr/>
        <p:txBody>
          <a:bodyPr/>
          <a:lstStyle/>
          <a:p>
            <a:r>
              <a:rPr lang="en-US" altLang="en-US"/>
              <a:t>Average Length</a:t>
            </a:r>
          </a:p>
        </p:txBody>
      </p:sp>
      <p:sp>
        <p:nvSpPr>
          <p:cNvPr id="27651" name="Rectangle 3">
            <a:extLst>
              <a:ext uri="{FF2B5EF4-FFF2-40B4-BE49-F238E27FC236}">
                <a16:creationId xmlns:a16="http://schemas.microsoft.com/office/drawing/2014/main" id="{8105F122-AF7A-4866-8838-C624FCB8AD6B}"/>
              </a:ext>
            </a:extLst>
          </p:cNvPr>
          <p:cNvSpPr>
            <a:spLocks noGrp="1" noChangeArrowheads="1"/>
          </p:cNvSpPr>
          <p:nvPr>
            <p:ph type="body" idx="1"/>
          </p:nvPr>
        </p:nvSpPr>
        <p:spPr/>
        <p:txBody>
          <a:bodyPr/>
          <a:lstStyle/>
          <a:p>
            <a:pPr>
              <a:buFontTx/>
              <a:buNone/>
            </a:pPr>
            <a:r>
              <a:rPr lang="en-US" altLang="en-US"/>
              <a:t>For a code </a:t>
            </a:r>
            <a:r>
              <a:rPr lang="en-US" altLang="en-US" i="1"/>
              <a:t>C</a:t>
            </a:r>
            <a:r>
              <a:rPr lang="en-US" altLang="en-US"/>
              <a:t> with associated probabilities </a:t>
            </a:r>
            <a:r>
              <a:rPr lang="en-US" altLang="en-US" i="1"/>
              <a:t>p(c)</a:t>
            </a:r>
            <a:r>
              <a:rPr lang="en-US" altLang="en-US"/>
              <a:t> the </a:t>
            </a:r>
            <a:r>
              <a:rPr lang="en-US" altLang="en-US" b="1" u="sng"/>
              <a:t>average length</a:t>
            </a:r>
            <a:r>
              <a:rPr lang="en-US" altLang="en-US"/>
              <a:t>  is defined as</a:t>
            </a:r>
          </a:p>
          <a:p>
            <a:pPr>
              <a:buFontTx/>
              <a:buNone/>
            </a:pPr>
            <a:endParaRPr lang="en-US" altLang="en-US"/>
          </a:p>
          <a:p>
            <a:pPr>
              <a:buFontTx/>
              <a:buNone/>
            </a:pPr>
            <a:endParaRPr lang="en-US" altLang="en-US"/>
          </a:p>
          <a:p>
            <a:pPr>
              <a:buFontTx/>
              <a:buNone/>
            </a:pPr>
            <a:r>
              <a:rPr lang="en-US" altLang="en-US"/>
              <a:t>We say that a prefix  code </a:t>
            </a:r>
            <a:r>
              <a:rPr lang="en-US" altLang="en-US" i="1"/>
              <a:t>C</a:t>
            </a:r>
            <a:r>
              <a:rPr lang="en-US" altLang="en-US"/>
              <a:t> is </a:t>
            </a:r>
            <a:r>
              <a:rPr lang="en-US" altLang="en-US" b="1" u="sng"/>
              <a:t>optimal</a:t>
            </a:r>
            <a:r>
              <a:rPr lang="en-US" altLang="en-US"/>
              <a:t> if for all  prefix codes </a:t>
            </a:r>
            <a:r>
              <a:rPr lang="en-US" altLang="en-US" i="1"/>
              <a:t>C’,  l</a:t>
            </a:r>
            <a:r>
              <a:rPr lang="en-US" altLang="en-US" i="1" baseline="-25000"/>
              <a:t>a</a:t>
            </a:r>
            <a:r>
              <a:rPr lang="en-US" altLang="en-US" i="1"/>
              <a:t>(C)</a:t>
            </a:r>
            <a:r>
              <a:rPr lang="en-US" altLang="en-US" i="1" baseline="-25000"/>
              <a:t> </a:t>
            </a:r>
            <a:r>
              <a:rPr lang="en-US" altLang="en-US" i="1">
                <a:sym typeface="Symbol" panose="05050102010706020507" pitchFamily="18" charset="2"/>
              </a:rPr>
              <a:t> </a:t>
            </a:r>
            <a:r>
              <a:rPr lang="en-US" altLang="en-US" i="1"/>
              <a:t>l</a:t>
            </a:r>
            <a:r>
              <a:rPr lang="en-US" altLang="en-US" i="1" baseline="-25000"/>
              <a:t>a</a:t>
            </a:r>
            <a:r>
              <a:rPr lang="en-US" altLang="en-US" i="1"/>
              <a:t>(C’)</a:t>
            </a:r>
            <a:endParaRPr lang="en-US" altLang="en-US"/>
          </a:p>
        </p:txBody>
      </p:sp>
      <p:graphicFrame>
        <p:nvGraphicFramePr>
          <p:cNvPr id="27652" name="Object 4">
            <a:extLst>
              <a:ext uri="{FF2B5EF4-FFF2-40B4-BE49-F238E27FC236}">
                <a16:creationId xmlns:a16="http://schemas.microsoft.com/office/drawing/2014/main" id="{358E3037-1573-4D70-AF50-FAB38BE9893F}"/>
              </a:ext>
            </a:extLst>
          </p:cNvPr>
          <p:cNvGraphicFramePr>
            <a:graphicFrameLocks noChangeAspect="1"/>
          </p:cNvGraphicFramePr>
          <p:nvPr/>
        </p:nvGraphicFramePr>
        <p:xfrm>
          <a:off x="3962400" y="2590800"/>
          <a:ext cx="2971800" cy="839788"/>
        </p:xfrm>
        <a:graphic>
          <a:graphicData uri="http://schemas.openxmlformats.org/presentationml/2006/ole">
            <mc:AlternateContent xmlns:mc="http://schemas.openxmlformats.org/markup-compatibility/2006">
              <mc:Choice xmlns:v="urn:schemas-microsoft-com:vml" Requires="v">
                <p:oleObj spid="_x0000_s8194" name="Equation" r:id="rId3" imgW="1206360" imgH="342720" progId="Equation.2">
                  <p:embed/>
                </p:oleObj>
              </mc:Choice>
              <mc:Fallback>
                <p:oleObj name="Equation" r:id="rId3" imgW="1206360" imgH="342720" progId="Equation.2">
                  <p:embed/>
                  <p:pic>
                    <p:nvPicPr>
                      <p:cNvPr id="27652" name="Object 4">
                        <a:extLst>
                          <a:ext uri="{FF2B5EF4-FFF2-40B4-BE49-F238E27FC236}">
                            <a16:creationId xmlns:a16="http://schemas.microsoft.com/office/drawing/2014/main" id="{358E3037-1573-4D70-AF50-FAB38BE98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90800"/>
                        <a:ext cx="2971800"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4B73533-E261-4E05-BEEE-424B01E59942}"/>
              </a:ext>
            </a:extLst>
          </p:cNvPr>
          <p:cNvSpPr>
            <a:spLocks noGrp="1"/>
          </p:cNvSpPr>
          <p:nvPr>
            <p:ph type="ftr" sz="quarter" idx="11"/>
          </p:nvPr>
        </p:nvSpPr>
        <p:spPr/>
        <p:txBody>
          <a:bodyPr/>
          <a:lstStyle/>
          <a:p>
            <a:r>
              <a:rPr lang="en-US" altLang="en-US"/>
              <a:t>15-853</a:t>
            </a:r>
          </a:p>
        </p:txBody>
      </p:sp>
      <p:sp>
        <p:nvSpPr>
          <p:cNvPr id="8" name="Slide Number Placeholder 5">
            <a:extLst>
              <a:ext uri="{FF2B5EF4-FFF2-40B4-BE49-F238E27FC236}">
                <a16:creationId xmlns:a16="http://schemas.microsoft.com/office/drawing/2014/main" id="{E1AB89B8-3BD0-40DC-AA4D-1480F2D9E519}"/>
              </a:ext>
            </a:extLst>
          </p:cNvPr>
          <p:cNvSpPr>
            <a:spLocks noGrp="1"/>
          </p:cNvSpPr>
          <p:nvPr>
            <p:ph type="sldNum" sz="quarter" idx="12"/>
          </p:nvPr>
        </p:nvSpPr>
        <p:spPr/>
        <p:txBody>
          <a:bodyPr/>
          <a:lstStyle/>
          <a:p>
            <a:r>
              <a:rPr lang="en-US" altLang="en-US"/>
              <a:t>Page</a:t>
            </a:r>
            <a:fld id="{C78CD390-25DC-448E-BA60-A10308490A02}" type="slidenum">
              <a:rPr lang="en-US" altLang="en-US"/>
              <a:pPr/>
              <a:t>26</a:t>
            </a:fld>
            <a:endParaRPr lang="en-US" altLang="en-US"/>
          </a:p>
        </p:txBody>
      </p:sp>
      <p:sp>
        <p:nvSpPr>
          <p:cNvPr id="24578" name="Rectangle 2">
            <a:extLst>
              <a:ext uri="{FF2B5EF4-FFF2-40B4-BE49-F238E27FC236}">
                <a16:creationId xmlns:a16="http://schemas.microsoft.com/office/drawing/2014/main" id="{05895D9F-4BCD-4496-9BA4-9620322CFFC5}"/>
              </a:ext>
            </a:extLst>
          </p:cNvPr>
          <p:cNvSpPr>
            <a:spLocks noGrp="1" noChangeArrowheads="1"/>
          </p:cNvSpPr>
          <p:nvPr>
            <p:ph type="title"/>
          </p:nvPr>
        </p:nvSpPr>
        <p:spPr/>
        <p:txBody>
          <a:bodyPr/>
          <a:lstStyle/>
          <a:p>
            <a:r>
              <a:rPr lang="en-US" altLang="en-US"/>
              <a:t>Relationship to Entropy</a:t>
            </a:r>
          </a:p>
        </p:txBody>
      </p:sp>
      <p:sp>
        <p:nvSpPr>
          <p:cNvPr id="24579" name="Rectangle 3">
            <a:extLst>
              <a:ext uri="{FF2B5EF4-FFF2-40B4-BE49-F238E27FC236}">
                <a16:creationId xmlns:a16="http://schemas.microsoft.com/office/drawing/2014/main" id="{DE23F14C-A808-4E4C-A404-6AC9D513151B}"/>
              </a:ext>
            </a:extLst>
          </p:cNvPr>
          <p:cNvSpPr>
            <a:spLocks noGrp="1" noChangeArrowheads="1"/>
          </p:cNvSpPr>
          <p:nvPr>
            <p:ph type="body" idx="1"/>
          </p:nvPr>
        </p:nvSpPr>
        <p:spPr/>
        <p:txBody>
          <a:bodyPr/>
          <a:lstStyle/>
          <a:p>
            <a:pPr>
              <a:buFontTx/>
              <a:buNone/>
            </a:pPr>
            <a:r>
              <a:rPr lang="en-US" altLang="en-US" b="1" i="1"/>
              <a:t>Theorem (lower bound): </a:t>
            </a:r>
            <a:r>
              <a:rPr lang="en-US" altLang="en-US" i="1"/>
              <a:t>For any probability distribution p(S) with associated uniquely decodable code C,</a:t>
            </a:r>
            <a:br>
              <a:rPr lang="en-US" altLang="en-US" i="1"/>
            </a:br>
            <a:endParaRPr lang="en-US" altLang="en-US" i="1"/>
          </a:p>
          <a:p>
            <a:pPr>
              <a:buFontTx/>
              <a:buNone/>
            </a:pPr>
            <a:endParaRPr lang="en-US" altLang="en-US" i="1"/>
          </a:p>
          <a:p>
            <a:pPr>
              <a:buFontTx/>
              <a:buNone/>
            </a:pPr>
            <a:r>
              <a:rPr lang="en-US" altLang="en-US" b="1" i="1"/>
              <a:t>Theorem (upper bound): </a:t>
            </a:r>
            <a:r>
              <a:rPr lang="en-US" altLang="en-US" i="1"/>
              <a:t>For any probability distribution p(S) with associated </a:t>
            </a:r>
            <a:r>
              <a:rPr lang="en-US" altLang="en-US" i="1" u="sng"/>
              <a:t>optimal</a:t>
            </a:r>
            <a:r>
              <a:rPr lang="en-US" altLang="en-US" i="1"/>
              <a:t> prefix code C,</a:t>
            </a:r>
          </a:p>
          <a:p>
            <a:pPr>
              <a:buFontTx/>
              <a:buNone/>
            </a:pPr>
            <a:endParaRPr lang="en-US" altLang="en-US" b="1" i="1"/>
          </a:p>
        </p:txBody>
      </p:sp>
      <p:graphicFrame>
        <p:nvGraphicFramePr>
          <p:cNvPr id="24580" name="Object 4">
            <a:extLst>
              <a:ext uri="{FF2B5EF4-FFF2-40B4-BE49-F238E27FC236}">
                <a16:creationId xmlns:a16="http://schemas.microsoft.com/office/drawing/2014/main" id="{59C96426-3DB6-4529-B43F-BEF9D423AE92}"/>
              </a:ext>
            </a:extLst>
          </p:cNvPr>
          <p:cNvGraphicFramePr>
            <a:graphicFrameLocks noChangeAspect="1"/>
          </p:cNvGraphicFramePr>
          <p:nvPr/>
        </p:nvGraphicFramePr>
        <p:xfrm>
          <a:off x="4267200" y="2995613"/>
          <a:ext cx="2254250" cy="533400"/>
        </p:xfrm>
        <a:graphic>
          <a:graphicData uri="http://schemas.openxmlformats.org/presentationml/2006/ole">
            <mc:AlternateContent xmlns:mc="http://schemas.openxmlformats.org/markup-compatibility/2006">
              <mc:Choice xmlns:v="urn:schemas-microsoft-com:vml" Requires="v">
                <p:oleObj spid="_x0000_s9218" name="Equation" r:id="rId3" imgW="850680" imgH="203040" progId="Equation.2">
                  <p:embed/>
                </p:oleObj>
              </mc:Choice>
              <mc:Fallback>
                <p:oleObj name="Equation" r:id="rId3" imgW="850680" imgH="203040" progId="Equation.2">
                  <p:embed/>
                  <p:pic>
                    <p:nvPicPr>
                      <p:cNvPr id="24580" name="Object 4">
                        <a:extLst>
                          <a:ext uri="{FF2B5EF4-FFF2-40B4-BE49-F238E27FC236}">
                            <a16:creationId xmlns:a16="http://schemas.microsoft.com/office/drawing/2014/main" id="{59C96426-3DB6-4529-B43F-BEF9D423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995613"/>
                        <a:ext cx="22542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5">
            <a:extLst>
              <a:ext uri="{FF2B5EF4-FFF2-40B4-BE49-F238E27FC236}">
                <a16:creationId xmlns:a16="http://schemas.microsoft.com/office/drawing/2014/main" id="{4FDFBB75-2177-4C8D-8A27-06EB0433F74C}"/>
              </a:ext>
            </a:extLst>
          </p:cNvPr>
          <p:cNvGraphicFramePr>
            <a:graphicFrameLocks noChangeAspect="1"/>
          </p:cNvGraphicFramePr>
          <p:nvPr/>
        </p:nvGraphicFramePr>
        <p:xfrm>
          <a:off x="4167189" y="5105400"/>
          <a:ext cx="2759075" cy="533400"/>
        </p:xfrm>
        <a:graphic>
          <a:graphicData uri="http://schemas.openxmlformats.org/presentationml/2006/ole">
            <mc:AlternateContent xmlns:mc="http://schemas.openxmlformats.org/markup-compatibility/2006">
              <mc:Choice xmlns:v="urn:schemas-microsoft-com:vml" Requires="v">
                <p:oleObj spid="_x0000_s9219" name="Equation" r:id="rId5" imgW="1041120" imgH="203040" progId="Equation.2">
                  <p:embed/>
                </p:oleObj>
              </mc:Choice>
              <mc:Fallback>
                <p:oleObj name="Equation" r:id="rId5" imgW="1041120" imgH="203040" progId="Equation.2">
                  <p:embed/>
                  <p:pic>
                    <p:nvPicPr>
                      <p:cNvPr id="24581" name="Object 5">
                        <a:extLst>
                          <a:ext uri="{FF2B5EF4-FFF2-40B4-BE49-F238E27FC236}">
                            <a16:creationId xmlns:a16="http://schemas.microsoft.com/office/drawing/2014/main" id="{4FDFBB75-2177-4C8D-8A27-06EB0433F7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189" y="5105400"/>
                        <a:ext cx="27590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CF4A1C5-F2FF-4125-905C-80A3ECD82877}"/>
              </a:ext>
            </a:extLst>
          </p:cNvPr>
          <p:cNvSpPr>
            <a:spLocks noGrp="1"/>
          </p:cNvSpPr>
          <p:nvPr>
            <p:ph type="ftr" sz="quarter" idx="11"/>
          </p:nvPr>
        </p:nvSpPr>
        <p:spPr/>
        <p:txBody>
          <a:bodyPr/>
          <a:lstStyle/>
          <a:p>
            <a:r>
              <a:rPr lang="en-US" altLang="en-US"/>
              <a:t>15-853</a:t>
            </a:r>
          </a:p>
        </p:txBody>
      </p:sp>
      <p:sp>
        <p:nvSpPr>
          <p:cNvPr id="10" name="Slide Number Placeholder 5">
            <a:extLst>
              <a:ext uri="{FF2B5EF4-FFF2-40B4-BE49-F238E27FC236}">
                <a16:creationId xmlns:a16="http://schemas.microsoft.com/office/drawing/2014/main" id="{2B6D995B-45E9-4055-AB55-9B7242DF951D}"/>
              </a:ext>
            </a:extLst>
          </p:cNvPr>
          <p:cNvSpPr>
            <a:spLocks noGrp="1"/>
          </p:cNvSpPr>
          <p:nvPr>
            <p:ph type="sldNum" sz="quarter" idx="12"/>
          </p:nvPr>
        </p:nvSpPr>
        <p:spPr/>
        <p:txBody>
          <a:bodyPr/>
          <a:lstStyle/>
          <a:p>
            <a:r>
              <a:rPr lang="en-US" altLang="en-US"/>
              <a:t>Page</a:t>
            </a:r>
            <a:fld id="{5E7C1C46-463D-4DFD-B56B-834C2E1161B2}" type="slidenum">
              <a:rPr lang="en-US" altLang="en-US"/>
              <a:pPr/>
              <a:t>27</a:t>
            </a:fld>
            <a:endParaRPr lang="en-US" altLang="en-US"/>
          </a:p>
        </p:txBody>
      </p:sp>
      <p:sp>
        <p:nvSpPr>
          <p:cNvPr id="23554" name="Rectangle 1026">
            <a:extLst>
              <a:ext uri="{FF2B5EF4-FFF2-40B4-BE49-F238E27FC236}">
                <a16:creationId xmlns:a16="http://schemas.microsoft.com/office/drawing/2014/main" id="{E40AE3E9-A9CB-42A0-8417-1FFB78CDDD00}"/>
              </a:ext>
            </a:extLst>
          </p:cNvPr>
          <p:cNvSpPr>
            <a:spLocks noGrp="1" noChangeArrowheads="1"/>
          </p:cNvSpPr>
          <p:nvPr>
            <p:ph type="title"/>
          </p:nvPr>
        </p:nvSpPr>
        <p:spPr/>
        <p:txBody>
          <a:bodyPr/>
          <a:lstStyle/>
          <a:p>
            <a:r>
              <a:rPr lang="en-US" altLang="en-US"/>
              <a:t>Kraft McMillan Inequality</a:t>
            </a:r>
          </a:p>
        </p:txBody>
      </p:sp>
      <p:sp>
        <p:nvSpPr>
          <p:cNvPr id="23555" name="Rectangle 1027">
            <a:extLst>
              <a:ext uri="{FF2B5EF4-FFF2-40B4-BE49-F238E27FC236}">
                <a16:creationId xmlns:a16="http://schemas.microsoft.com/office/drawing/2014/main" id="{86BD8A73-6A4B-42F8-B029-D50772D4D95D}"/>
              </a:ext>
            </a:extLst>
          </p:cNvPr>
          <p:cNvSpPr>
            <a:spLocks noGrp="1" noChangeArrowheads="1"/>
          </p:cNvSpPr>
          <p:nvPr>
            <p:ph type="body" idx="1"/>
          </p:nvPr>
        </p:nvSpPr>
        <p:spPr/>
        <p:txBody>
          <a:bodyPr/>
          <a:lstStyle/>
          <a:p>
            <a:pPr>
              <a:buFontTx/>
              <a:buNone/>
            </a:pPr>
            <a:r>
              <a:rPr lang="en-US" altLang="en-US" b="1" i="1"/>
              <a:t>Theorem (Kraft-McMillan): </a:t>
            </a:r>
            <a:r>
              <a:rPr lang="en-US" altLang="en-US" i="1"/>
              <a:t>For any uniquely decodable code C,</a:t>
            </a:r>
            <a:br>
              <a:rPr lang="en-US" altLang="en-US" i="1"/>
            </a:br>
            <a:br>
              <a:rPr lang="en-US" altLang="en-US" i="1"/>
            </a:br>
            <a:br>
              <a:rPr lang="en-US" altLang="en-US" i="1"/>
            </a:br>
            <a:r>
              <a:rPr lang="en-US" altLang="en-US" i="1"/>
              <a:t>Also, for any set of lengths L such that</a:t>
            </a:r>
            <a:br>
              <a:rPr lang="en-US" altLang="en-US" i="1"/>
            </a:br>
            <a:br>
              <a:rPr lang="en-US" altLang="en-US" i="1"/>
            </a:br>
            <a:br>
              <a:rPr lang="en-US" altLang="en-US" i="1"/>
            </a:br>
            <a:r>
              <a:rPr lang="en-US" altLang="en-US" i="1"/>
              <a:t>there is a prefix code C such that </a:t>
            </a:r>
            <a:endParaRPr lang="en-US" altLang="en-US" b="1" i="1"/>
          </a:p>
        </p:txBody>
      </p:sp>
      <p:graphicFrame>
        <p:nvGraphicFramePr>
          <p:cNvPr id="23556" name="Object 1028">
            <a:extLst>
              <a:ext uri="{FF2B5EF4-FFF2-40B4-BE49-F238E27FC236}">
                <a16:creationId xmlns:a16="http://schemas.microsoft.com/office/drawing/2014/main" id="{96DB6F82-AE29-4683-BDB9-7E8B0FD578CD}"/>
              </a:ext>
            </a:extLst>
          </p:cNvPr>
          <p:cNvGraphicFramePr>
            <a:graphicFrameLocks noChangeAspect="1"/>
          </p:cNvGraphicFramePr>
          <p:nvPr/>
        </p:nvGraphicFramePr>
        <p:xfrm>
          <a:off x="6038851" y="3327401"/>
          <a:ext cx="112713" cy="201613"/>
        </p:xfrm>
        <a:graphic>
          <a:graphicData uri="http://schemas.openxmlformats.org/presentationml/2006/ole">
            <mc:AlternateContent xmlns:mc="http://schemas.openxmlformats.org/markup-compatibility/2006">
              <mc:Choice xmlns:v="urn:schemas-microsoft-com:vml" Requires="v">
                <p:oleObj spid="_x0000_s10242" name="Equation" r:id="rId3" imgW="114120" imgH="203040" progId="Equation.2">
                  <p:embed/>
                </p:oleObj>
              </mc:Choice>
              <mc:Fallback>
                <p:oleObj name="Equation" r:id="rId3" imgW="114120" imgH="203040" progId="Equation.2">
                  <p:embed/>
                  <p:pic>
                    <p:nvPicPr>
                      <p:cNvPr id="23556" name="Object 1028">
                        <a:extLst>
                          <a:ext uri="{FF2B5EF4-FFF2-40B4-BE49-F238E27FC236}">
                            <a16:creationId xmlns:a16="http://schemas.microsoft.com/office/drawing/2014/main" id="{96DB6F82-AE29-4683-BDB9-7E8B0FD57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7401"/>
                        <a:ext cx="112713"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1029">
            <a:extLst>
              <a:ext uri="{FF2B5EF4-FFF2-40B4-BE49-F238E27FC236}">
                <a16:creationId xmlns:a16="http://schemas.microsoft.com/office/drawing/2014/main" id="{2DBB8901-1D2A-439A-846D-286AC1581D13}"/>
              </a:ext>
            </a:extLst>
          </p:cNvPr>
          <p:cNvGraphicFramePr>
            <a:graphicFrameLocks noChangeAspect="1"/>
          </p:cNvGraphicFramePr>
          <p:nvPr/>
        </p:nvGraphicFramePr>
        <p:xfrm>
          <a:off x="4800600" y="2355850"/>
          <a:ext cx="1905000" cy="882650"/>
        </p:xfrm>
        <a:graphic>
          <a:graphicData uri="http://schemas.openxmlformats.org/presentationml/2006/ole">
            <mc:AlternateContent xmlns:mc="http://schemas.openxmlformats.org/markup-compatibility/2006">
              <mc:Choice xmlns:v="urn:schemas-microsoft-com:vml" Requires="v">
                <p:oleObj spid="_x0000_s10243" name="Equation" r:id="rId5" imgW="736560" imgH="342720" progId="Equation.2">
                  <p:embed/>
                </p:oleObj>
              </mc:Choice>
              <mc:Fallback>
                <p:oleObj name="Equation" r:id="rId5" imgW="736560" imgH="342720" progId="Equation.2">
                  <p:embed/>
                  <p:pic>
                    <p:nvPicPr>
                      <p:cNvPr id="23557" name="Object 1029">
                        <a:extLst>
                          <a:ext uri="{FF2B5EF4-FFF2-40B4-BE49-F238E27FC236}">
                            <a16:creationId xmlns:a16="http://schemas.microsoft.com/office/drawing/2014/main" id="{2DBB8901-1D2A-439A-846D-286AC1581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355850"/>
                        <a:ext cx="19050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1030">
            <a:extLst>
              <a:ext uri="{FF2B5EF4-FFF2-40B4-BE49-F238E27FC236}">
                <a16:creationId xmlns:a16="http://schemas.microsoft.com/office/drawing/2014/main" id="{CC156C66-99BC-4A4E-915C-1EBFF9D58451}"/>
              </a:ext>
            </a:extLst>
          </p:cNvPr>
          <p:cNvGraphicFramePr>
            <a:graphicFrameLocks noChangeAspect="1"/>
          </p:cNvGraphicFramePr>
          <p:nvPr/>
        </p:nvGraphicFramePr>
        <p:xfrm>
          <a:off x="4724401" y="3659188"/>
          <a:ext cx="1590675" cy="874712"/>
        </p:xfrm>
        <a:graphic>
          <a:graphicData uri="http://schemas.openxmlformats.org/presentationml/2006/ole">
            <mc:AlternateContent xmlns:mc="http://schemas.openxmlformats.org/markup-compatibility/2006">
              <mc:Choice xmlns:v="urn:schemas-microsoft-com:vml" Requires="v">
                <p:oleObj spid="_x0000_s10244" name="Equation" r:id="rId7" imgW="622080" imgH="342720" progId="Equation.2">
                  <p:embed/>
                </p:oleObj>
              </mc:Choice>
              <mc:Fallback>
                <p:oleObj name="Equation" r:id="rId7" imgW="622080" imgH="342720" progId="Equation.2">
                  <p:embed/>
                  <p:pic>
                    <p:nvPicPr>
                      <p:cNvPr id="23558" name="Object 1030">
                        <a:extLst>
                          <a:ext uri="{FF2B5EF4-FFF2-40B4-BE49-F238E27FC236}">
                            <a16:creationId xmlns:a16="http://schemas.microsoft.com/office/drawing/2014/main" id="{CC156C66-99BC-4A4E-915C-1EBFF9D584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1" y="3659188"/>
                        <a:ext cx="1590675"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9" name="Object 1031">
            <a:extLst>
              <a:ext uri="{FF2B5EF4-FFF2-40B4-BE49-F238E27FC236}">
                <a16:creationId xmlns:a16="http://schemas.microsoft.com/office/drawing/2014/main" id="{D8985E87-0970-4381-8F0C-77B8EF1285A9}"/>
              </a:ext>
            </a:extLst>
          </p:cNvPr>
          <p:cNvGraphicFramePr>
            <a:graphicFrameLocks noChangeAspect="1"/>
          </p:cNvGraphicFramePr>
          <p:nvPr/>
        </p:nvGraphicFramePr>
        <p:xfrm>
          <a:off x="3886200" y="5029201"/>
          <a:ext cx="3473450" cy="530225"/>
        </p:xfrm>
        <a:graphic>
          <a:graphicData uri="http://schemas.openxmlformats.org/presentationml/2006/ole">
            <mc:AlternateContent xmlns:mc="http://schemas.openxmlformats.org/markup-compatibility/2006">
              <mc:Choice xmlns:v="urn:schemas-microsoft-com:vml" Requires="v">
                <p:oleObj spid="_x0000_s10245" name="Equation" r:id="rId9" imgW="1320480" imgH="203040" progId="Equation.2">
                  <p:embed/>
                </p:oleObj>
              </mc:Choice>
              <mc:Fallback>
                <p:oleObj name="Equation" r:id="rId9" imgW="1320480" imgH="203040" progId="Equation.2">
                  <p:embed/>
                  <p:pic>
                    <p:nvPicPr>
                      <p:cNvPr id="23559" name="Object 1031">
                        <a:extLst>
                          <a:ext uri="{FF2B5EF4-FFF2-40B4-BE49-F238E27FC236}">
                            <a16:creationId xmlns:a16="http://schemas.microsoft.com/office/drawing/2014/main" id="{D8985E87-0970-4381-8F0C-77B8EF1285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029201"/>
                        <a:ext cx="3473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9A5AC5E-FECF-4FBB-833F-6187C774DE0F}"/>
              </a:ext>
            </a:extLst>
          </p:cNvPr>
          <p:cNvSpPr>
            <a:spLocks noGrp="1"/>
          </p:cNvSpPr>
          <p:nvPr>
            <p:ph type="ftr" sz="quarter" idx="11"/>
          </p:nvPr>
        </p:nvSpPr>
        <p:spPr/>
        <p:txBody>
          <a:bodyPr/>
          <a:lstStyle/>
          <a:p>
            <a:r>
              <a:rPr lang="en-US" altLang="en-US"/>
              <a:t>15-853</a:t>
            </a:r>
          </a:p>
        </p:txBody>
      </p:sp>
      <p:sp>
        <p:nvSpPr>
          <p:cNvPr id="8" name="Slide Number Placeholder 5">
            <a:extLst>
              <a:ext uri="{FF2B5EF4-FFF2-40B4-BE49-F238E27FC236}">
                <a16:creationId xmlns:a16="http://schemas.microsoft.com/office/drawing/2014/main" id="{9B44F752-A4B7-44A2-A181-3A34E00F103C}"/>
              </a:ext>
            </a:extLst>
          </p:cNvPr>
          <p:cNvSpPr>
            <a:spLocks noGrp="1"/>
          </p:cNvSpPr>
          <p:nvPr>
            <p:ph type="sldNum" sz="quarter" idx="12"/>
          </p:nvPr>
        </p:nvSpPr>
        <p:spPr/>
        <p:txBody>
          <a:bodyPr/>
          <a:lstStyle/>
          <a:p>
            <a:r>
              <a:rPr lang="en-US" altLang="en-US"/>
              <a:t>Page</a:t>
            </a:r>
            <a:fld id="{ACF9561C-4520-43B2-8AA6-A70195663066}" type="slidenum">
              <a:rPr lang="en-US" altLang="en-US"/>
              <a:pPr/>
              <a:t>28</a:t>
            </a:fld>
            <a:endParaRPr lang="en-US" altLang="en-US"/>
          </a:p>
        </p:txBody>
      </p:sp>
      <p:sp>
        <p:nvSpPr>
          <p:cNvPr id="25602" name="Rectangle 2">
            <a:extLst>
              <a:ext uri="{FF2B5EF4-FFF2-40B4-BE49-F238E27FC236}">
                <a16:creationId xmlns:a16="http://schemas.microsoft.com/office/drawing/2014/main" id="{B537E100-57D9-432F-8D84-16CF2B25F331}"/>
              </a:ext>
            </a:extLst>
          </p:cNvPr>
          <p:cNvSpPr>
            <a:spLocks noGrp="1" noChangeArrowheads="1"/>
          </p:cNvSpPr>
          <p:nvPr>
            <p:ph type="title"/>
          </p:nvPr>
        </p:nvSpPr>
        <p:spPr/>
        <p:txBody>
          <a:bodyPr/>
          <a:lstStyle/>
          <a:p>
            <a:r>
              <a:rPr lang="en-US" altLang="en-US"/>
              <a:t>Proof of the Upper Bound (Part 1)</a:t>
            </a:r>
          </a:p>
        </p:txBody>
      </p:sp>
      <p:sp>
        <p:nvSpPr>
          <p:cNvPr id="25603" name="Rectangle 3">
            <a:extLst>
              <a:ext uri="{FF2B5EF4-FFF2-40B4-BE49-F238E27FC236}">
                <a16:creationId xmlns:a16="http://schemas.microsoft.com/office/drawing/2014/main" id="{A409E780-BADF-4C5D-B440-9D5D17F95B05}"/>
              </a:ext>
            </a:extLst>
          </p:cNvPr>
          <p:cNvSpPr>
            <a:spLocks noGrp="1" noChangeArrowheads="1"/>
          </p:cNvSpPr>
          <p:nvPr>
            <p:ph type="body" idx="1"/>
          </p:nvPr>
        </p:nvSpPr>
        <p:spPr/>
        <p:txBody>
          <a:bodyPr/>
          <a:lstStyle/>
          <a:p>
            <a:pPr>
              <a:buFontTx/>
              <a:buNone/>
            </a:pPr>
            <a:r>
              <a:rPr lang="en-US" altLang="en-US"/>
              <a:t>Assign to each message a length</a:t>
            </a:r>
          </a:p>
          <a:p>
            <a:pPr>
              <a:buFontTx/>
              <a:buNone/>
            </a:pPr>
            <a:r>
              <a:rPr lang="en-US" altLang="en-US"/>
              <a:t>We then have</a:t>
            </a: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r>
              <a:rPr lang="en-US" altLang="en-US"/>
              <a:t>So by the Kraft-McMillan ineq. there is a prefix code with lengths </a:t>
            </a:r>
            <a:r>
              <a:rPr lang="en-US" altLang="en-US" i="1"/>
              <a:t>l(s)</a:t>
            </a:r>
            <a:r>
              <a:rPr lang="en-US" altLang="en-US"/>
              <a:t>. </a:t>
            </a:r>
          </a:p>
        </p:txBody>
      </p:sp>
      <p:graphicFrame>
        <p:nvGraphicFramePr>
          <p:cNvPr id="25604" name="Object 4">
            <a:extLst>
              <a:ext uri="{FF2B5EF4-FFF2-40B4-BE49-F238E27FC236}">
                <a16:creationId xmlns:a16="http://schemas.microsoft.com/office/drawing/2014/main" id="{2702B4CF-9B53-43A7-8223-F9BF73957FA2}"/>
              </a:ext>
            </a:extLst>
          </p:cNvPr>
          <p:cNvGraphicFramePr>
            <a:graphicFrameLocks noChangeAspect="1"/>
          </p:cNvGraphicFramePr>
          <p:nvPr/>
        </p:nvGraphicFramePr>
        <p:xfrm>
          <a:off x="7010400" y="1295400"/>
          <a:ext cx="3200400" cy="755650"/>
        </p:xfrm>
        <a:graphic>
          <a:graphicData uri="http://schemas.openxmlformats.org/presentationml/2006/ole">
            <mc:AlternateContent xmlns:mc="http://schemas.openxmlformats.org/markup-compatibility/2006">
              <mc:Choice xmlns:v="urn:schemas-microsoft-com:vml" Requires="v">
                <p:oleObj spid="_x0000_s11266" name="Equation" r:id="rId3" imgW="1231560" imgH="291960" progId="Equation.2">
                  <p:embed/>
                </p:oleObj>
              </mc:Choice>
              <mc:Fallback>
                <p:oleObj name="Equation" r:id="rId3" imgW="1231560" imgH="291960" progId="Equation.2">
                  <p:embed/>
                  <p:pic>
                    <p:nvPicPr>
                      <p:cNvPr id="25604" name="Object 4">
                        <a:extLst>
                          <a:ext uri="{FF2B5EF4-FFF2-40B4-BE49-F238E27FC236}">
                            <a16:creationId xmlns:a16="http://schemas.microsoft.com/office/drawing/2014/main" id="{2702B4CF-9B53-43A7-8223-F9BF73957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95400"/>
                        <a:ext cx="32004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5">
            <a:extLst>
              <a:ext uri="{FF2B5EF4-FFF2-40B4-BE49-F238E27FC236}">
                <a16:creationId xmlns:a16="http://schemas.microsoft.com/office/drawing/2014/main" id="{C0AD9336-71D8-4BB9-A1CB-648EE07BA9F5}"/>
              </a:ext>
            </a:extLst>
          </p:cNvPr>
          <p:cNvGraphicFramePr>
            <a:graphicFrameLocks noChangeAspect="1"/>
          </p:cNvGraphicFramePr>
          <p:nvPr/>
        </p:nvGraphicFramePr>
        <p:xfrm>
          <a:off x="4800600" y="2057400"/>
          <a:ext cx="4235450" cy="3067050"/>
        </p:xfrm>
        <a:graphic>
          <a:graphicData uri="http://schemas.openxmlformats.org/presentationml/2006/ole">
            <mc:AlternateContent xmlns:mc="http://schemas.openxmlformats.org/markup-compatibility/2006">
              <mc:Choice xmlns:v="urn:schemas-microsoft-com:vml" Requires="v">
                <p:oleObj spid="_x0000_s11267" name="Equation" r:id="rId5" imgW="1612800" imgH="1168200" progId="Equation.2">
                  <p:embed/>
                </p:oleObj>
              </mc:Choice>
              <mc:Fallback>
                <p:oleObj name="Equation" r:id="rId5" imgW="1612800" imgH="1168200" progId="Equation.2">
                  <p:embed/>
                  <p:pic>
                    <p:nvPicPr>
                      <p:cNvPr id="25605" name="Object 5">
                        <a:extLst>
                          <a:ext uri="{FF2B5EF4-FFF2-40B4-BE49-F238E27FC236}">
                            <a16:creationId xmlns:a16="http://schemas.microsoft.com/office/drawing/2014/main" id="{C0AD9336-71D8-4BB9-A1CB-648EE07BA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057400"/>
                        <a:ext cx="4235450" cy="306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69894A2-D3BB-4CFB-81D6-A3DF553FA43D}"/>
              </a:ext>
            </a:extLst>
          </p:cNvPr>
          <p:cNvSpPr>
            <a:spLocks noGrp="1"/>
          </p:cNvSpPr>
          <p:nvPr>
            <p:ph type="ftr" sz="quarter" idx="11"/>
          </p:nvPr>
        </p:nvSpPr>
        <p:spPr/>
        <p:txBody>
          <a:bodyPr/>
          <a:lstStyle/>
          <a:p>
            <a:r>
              <a:rPr lang="en-US" altLang="en-US"/>
              <a:t>15-853</a:t>
            </a:r>
          </a:p>
        </p:txBody>
      </p:sp>
      <p:sp>
        <p:nvSpPr>
          <p:cNvPr id="9" name="Slide Number Placeholder 5">
            <a:extLst>
              <a:ext uri="{FF2B5EF4-FFF2-40B4-BE49-F238E27FC236}">
                <a16:creationId xmlns:a16="http://schemas.microsoft.com/office/drawing/2014/main" id="{9EE7CFF1-56C7-4272-87DC-02100485D1C0}"/>
              </a:ext>
            </a:extLst>
          </p:cNvPr>
          <p:cNvSpPr>
            <a:spLocks noGrp="1"/>
          </p:cNvSpPr>
          <p:nvPr>
            <p:ph type="sldNum" sz="quarter" idx="12"/>
          </p:nvPr>
        </p:nvSpPr>
        <p:spPr/>
        <p:txBody>
          <a:bodyPr/>
          <a:lstStyle/>
          <a:p>
            <a:r>
              <a:rPr lang="en-US" altLang="en-US"/>
              <a:t>Page</a:t>
            </a:r>
            <a:fld id="{BC24CB51-18BE-4359-81DB-249416A84AD3}" type="slidenum">
              <a:rPr lang="en-US" altLang="en-US"/>
              <a:pPr/>
              <a:t>29</a:t>
            </a:fld>
            <a:endParaRPr lang="en-US" altLang="en-US"/>
          </a:p>
        </p:txBody>
      </p:sp>
      <p:sp>
        <p:nvSpPr>
          <p:cNvPr id="33794" name="Rectangle 2">
            <a:extLst>
              <a:ext uri="{FF2B5EF4-FFF2-40B4-BE49-F238E27FC236}">
                <a16:creationId xmlns:a16="http://schemas.microsoft.com/office/drawing/2014/main" id="{0FADCC29-5ED4-4F0E-80AD-3AC33DAFA057}"/>
              </a:ext>
            </a:extLst>
          </p:cNvPr>
          <p:cNvSpPr>
            <a:spLocks noGrp="1" noChangeArrowheads="1"/>
          </p:cNvSpPr>
          <p:nvPr>
            <p:ph type="title"/>
          </p:nvPr>
        </p:nvSpPr>
        <p:spPr/>
        <p:txBody>
          <a:bodyPr/>
          <a:lstStyle/>
          <a:p>
            <a:r>
              <a:rPr lang="en-US" altLang="en-US"/>
              <a:t>Proof of the Upper Bound (Part 2)</a:t>
            </a:r>
          </a:p>
        </p:txBody>
      </p:sp>
      <p:sp>
        <p:nvSpPr>
          <p:cNvPr id="33795" name="Rectangle 3">
            <a:extLst>
              <a:ext uri="{FF2B5EF4-FFF2-40B4-BE49-F238E27FC236}">
                <a16:creationId xmlns:a16="http://schemas.microsoft.com/office/drawing/2014/main" id="{3AA286E5-C8E2-42E7-AAB3-431980FF3DBA}"/>
              </a:ext>
            </a:extLst>
          </p:cNvPr>
          <p:cNvSpPr>
            <a:spLocks noGrp="1" noChangeArrowheads="1"/>
          </p:cNvSpPr>
          <p:nvPr>
            <p:ph type="body" idx="1"/>
          </p:nvPr>
        </p:nvSpPr>
        <p:spPr/>
        <p:txBody>
          <a:bodyPr/>
          <a:lstStyle/>
          <a:p>
            <a:pPr>
              <a:buFontTx/>
              <a:buNone/>
            </a:pPr>
            <a:r>
              <a:rPr lang="en-US" altLang="en-US"/>
              <a:t> </a:t>
            </a:r>
          </a:p>
        </p:txBody>
      </p:sp>
      <p:graphicFrame>
        <p:nvGraphicFramePr>
          <p:cNvPr id="33796" name="Object 4">
            <a:extLst>
              <a:ext uri="{FF2B5EF4-FFF2-40B4-BE49-F238E27FC236}">
                <a16:creationId xmlns:a16="http://schemas.microsoft.com/office/drawing/2014/main" id="{095898C0-E7CB-4703-B4F6-BC5E9D28BFB6}"/>
              </a:ext>
            </a:extLst>
          </p:cNvPr>
          <p:cNvGraphicFramePr>
            <a:graphicFrameLocks noChangeAspect="1"/>
          </p:cNvGraphicFramePr>
          <p:nvPr/>
        </p:nvGraphicFramePr>
        <p:xfrm>
          <a:off x="3429000" y="2209800"/>
          <a:ext cx="4953000" cy="3441700"/>
        </p:xfrm>
        <a:graphic>
          <a:graphicData uri="http://schemas.openxmlformats.org/presentationml/2006/ole">
            <mc:AlternateContent xmlns:mc="http://schemas.openxmlformats.org/markup-compatibility/2006">
              <mc:Choice xmlns:v="urn:schemas-microsoft-com:vml" Requires="v">
                <p:oleObj spid="_x0000_s12290" name="Equation" r:id="rId3" imgW="2120760" imgH="1473120" progId="Equation.2">
                  <p:embed/>
                </p:oleObj>
              </mc:Choice>
              <mc:Fallback>
                <p:oleObj name="Equation" r:id="rId3" imgW="2120760" imgH="1473120" progId="Equation.2">
                  <p:embed/>
                  <p:pic>
                    <p:nvPicPr>
                      <p:cNvPr id="33796" name="Object 4">
                        <a:extLst>
                          <a:ext uri="{FF2B5EF4-FFF2-40B4-BE49-F238E27FC236}">
                            <a16:creationId xmlns:a16="http://schemas.microsoft.com/office/drawing/2014/main" id="{095898C0-E7CB-4703-B4F6-BC5E9D28B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09800"/>
                        <a:ext cx="4953000"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5">
            <a:extLst>
              <a:ext uri="{FF2B5EF4-FFF2-40B4-BE49-F238E27FC236}">
                <a16:creationId xmlns:a16="http://schemas.microsoft.com/office/drawing/2014/main" id="{F585F06C-C1D6-4181-AF0E-447769169691}"/>
              </a:ext>
            </a:extLst>
          </p:cNvPr>
          <p:cNvSpPr txBox="1">
            <a:spLocks noChangeArrowheads="1"/>
          </p:cNvSpPr>
          <p:nvPr/>
        </p:nvSpPr>
        <p:spPr bwMode="auto">
          <a:xfrm>
            <a:off x="2270126" y="1514476"/>
            <a:ext cx="7440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Times New Roman" panose="02020603050405020304" pitchFamily="18" charset="0"/>
              </a:rPr>
              <a:t>Now we can calculate the average length given </a:t>
            </a:r>
            <a:r>
              <a:rPr lang="en-US" altLang="en-US" sz="2800" i="1">
                <a:latin typeface="Times New Roman" panose="02020603050405020304" pitchFamily="18" charset="0"/>
              </a:rPr>
              <a:t>l(s)</a:t>
            </a:r>
            <a:endParaRPr lang="en-US" altLang="en-US" sz="2800">
              <a:latin typeface="Times New Roman" panose="02020603050405020304" pitchFamily="18" charset="0"/>
            </a:endParaRPr>
          </a:p>
        </p:txBody>
      </p:sp>
      <p:sp>
        <p:nvSpPr>
          <p:cNvPr id="33798" name="Text Box 6">
            <a:extLst>
              <a:ext uri="{FF2B5EF4-FFF2-40B4-BE49-F238E27FC236}">
                <a16:creationId xmlns:a16="http://schemas.microsoft.com/office/drawing/2014/main" id="{CE989E88-CC25-4A55-A3F6-86513833DC6F}"/>
              </a:ext>
            </a:extLst>
          </p:cNvPr>
          <p:cNvSpPr txBox="1">
            <a:spLocks noChangeArrowheads="1"/>
          </p:cNvSpPr>
          <p:nvPr/>
        </p:nvSpPr>
        <p:spPr bwMode="auto">
          <a:xfrm>
            <a:off x="2438401" y="5638801"/>
            <a:ext cx="2690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Times New Roman" panose="02020603050405020304" pitchFamily="18" charset="0"/>
              </a:rPr>
              <a:t>And we are done.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A8B6EC-F0CA-47BC-9CE2-691516561843}"/>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B2974154-9477-4719-A1A0-9005B4775047}"/>
              </a:ext>
            </a:extLst>
          </p:cNvPr>
          <p:cNvSpPr>
            <a:spLocks noGrp="1"/>
          </p:cNvSpPr>
          <p:nvPr>
            <p:ph type="sldNum" sz="quarter" idx="12"/>
          </p:nvPr>
        </p:nvSpPr>
        <p:spPr/>
        <p:txBody>
          <a:bodyPr/>
          <a:lstStyle/>
          <a:p>
            <a:r>
              <a:rPr lang="en-US" altLang="en-US"/>
              <a:t>Page</a:t>
            </a:r>
            <a:fld id="{81C4B0FD-D384-4661-8D08-6563505DD865}" type="slidenum">
              <a:rPr lang="en-US" altLang="en-US"/>
              <a:pPr/>
              <a:t>3</a:t>
            </a:fld>
            <a:endParaRPr lang="en-US" altLang="en-US"/>
          </a:p>
        </p:txBody>
      </p:sp>
      <p:sp>
        <p:nvSpPr>
          <p:cNvPr id="2050" name="Rectangle 2">
            <a:extLst>
              <a:ext uri="{FF2B5EF4-FFF2-40B4-BE49-F238E27FC236}">
                <a16:creationId xmlns:a16="http://schemas.microsoft.com/office/drawing/2014/main" id="{05323832-184A-47C9-A603-BA6ED5B4577C}"/>
              </a:ext>
            </a:extLst>
          </p:cNvPr>
          <p:cNvSpPr>
            <a:spLocks noGrp="1" noChangeArrowheads="1"/>
          </p:cNvSpPr>
          <p:nvPr>
            <p:ph type="ctrTitle"/>
          </p:nvPr>
        </p:nvSpPr>
        <p:spPr>
          <a:xfrm>
            <a:off x="2209800" y="1295400"/>
            <a:ext cx="7620000" cy="1143000"/>
          </a:xfrm>
        </p:spPr>
        <p:txBody>
          <a:bodyPr anchor="ctr"/>
          <a:lstStyle/>
          <a:p>
            <a:r>
              <a:rPr lang="en-US" altLang="en-US" sz="3600" dirty="0"/>
              <a:t>Algorithms in the Real World</a:t>
            </a:r>
          </a:p>
        </p:txBody>
      </p:sp>
      <p:sp>
        <p:nvSpPr>
          <p:cNvPr id="2051" name="Rectangle 3">
            <a:extLst>
              <a:ext uri="{FF2B5EF4-FFF2-40B4-BE49-F238E27FC236}">
                <a16:creationId xmlns:a16="http://schemas.microsoft.com/office/drawing/2014/main" id="{EDED8E93-C1A9-49FF-9F53-F5B6EBDCD40F}"/>
              </a:ext>
            </a:extLst>
          </p:cNvPr>
          <p:cNvSpPr>
            <a:spLocks noGrp="1" noChangeArrowheads="1"/>
          </p:cNvSpPr>
          <p:nvPr>
            <p:ph type="subTitle" idx="1"/>
          </p:nvPr>
        </p:nvSpPr>
        <p:spPr>
          <a:xfrm>
            <a:off x="2895600" y="2895600"/>
            <a:ext cx="6400800" cy="2743200"/>
          </a:xfrm>
        </p:spPr>
        <p:txBody>
          <a:bodyPr/>
          <a:lstStyle/>
          <a:p>
            <a:pPr algn="l"/>
            <a:r>
              <a:rPr lang="en-US" altLang="en-US" sz="2800"/>
              <a:t>Data Compression I</a:t>
            </a:r>
          </a:p>
          <a:p>
            <a:pPr lvl="1" algn="l">
              <a:buFontTx/>
              <a:buChar char="–"/>
            </a:pPr>
            <a:r>
              <a:rPr lang="en-US" altLang="en-US" sz="2800"/>
              <a:t>Introduction</a:t>
            </a:r>
          </a:p>
          <a:p>
            <a:pPr lvl="1" algn="l">
              <a:buFontTx/>
              <a:buChar char="–"/>
            </a:pPr>
            <a:r>
              <a:rPr lang="en-US" altLang="en-US" sz="2800"/>
              <a:t>Information Theory</a:t>
            </a:r>
          </a:p>
          <a:p>
            <a:pPr lvl="1" algn="l">
              <a:buFontTx/>
              <a:buChar char="–"/>
            </a:pPr>
            <a:r>
              <a:rPr lang="en-US" altLang="en-US" sz="2800"/>
              <a:t>Probability Coding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0CA72E6-E240-4171-9D46-CC00A282B059}"/>
              </a:ext>
            </a:extLst>
          </p:cNvPr>
          <p:cNvSpPr>
            <a:spLocks noGrp="1"/>
          </p:cNvSpPr>
          <p:nvPr>
            <p:ph type="ftr" sz="quarter" idx="11"/>
          </p:nvPr>
        </p:nvSpPr>
        <p:spPr/>
        <p:txBody>
          <a:bodyPr/>
          <a:lstStyle/>
          <a:p>
            <a:r>
              <a:rPr lang="en-US" altLang="en-US"/>
              <a:t>15-853</a:t>
            </a:r>
          </a:p>
        </p:txBody>
      </p:sp>
      <p:sp>
        <p:nvSpPr>
          <p:cNvPr id="7" name="Slide Number Placeholder 5">
            <a:extLst>
              <a:ext uri="{FF2B5EF4-FFF2-40B4-BE49-F238E27FC236}">
                <a16:creationId xmlns:a16="http://schemas.microsoft.com/office/drawing/2014/main" id="{A1E2DEE0-1302-4C7A-9A78-BA40098CE9BA}"/>
              </a:ext>
            </a:extLst>
          </p:cNvPr>
          <p:cNvSpPr>
            <a:spLocks noGrp="1"/>
          </p:cNvSpPr>
          <p:nvPr>
            <p:ph type="sldNum" sz="quarter" idx="12"/>
          </p:nvPr>
        </p:nvSpPr>
        <p:spPr/>
        <p:txBody>
          <a:bodyPr/>
          <a:lstStyle/>
          <a:p>
            <a:r>
              <a:rPr lang="en-US" altLang="en-US"/>
              <a:t>Page</a:t>
            </a:r>
            <a:fld id="{9B5D60FE-BC9D-4FFA-8258-2AB7D075EFEA}" type="slidenum">
              <a:rPr lang="en-US" altLang="en-US"/>
              <a:pPr/>
              <a:t>30</a:t>
            </a:fld>
            <a:endParaRPr lang="en-US" altLang="en-US"/>
          </a:p>
        </p:txBody>
      </p:sp>
      <p:sp>
        <p:nvSpPr>
          <p:cNvPr id="32770" name="Rectangle 2">
            <a:extLst>
              <a:ext uri="{FF2B5EF4-FFF2-40B4-BE49-F238E27FC236}">
                <a16:creationId xmlns:a16="http://schemas.microsoft.com/office/drawing/2014/main" id="{37D25756-4731-4184-A136-731E1E5D8F61}"/>
              </a:ext>
            </a:extLst>
          </p:cNvPr>
          <p:cNvSpPr>
            <a:spLocks noGrp="1" noChangeArrowheads="1"/>
          </p:cNvSpPr>
          <p:nvPr>
            <p:ph type="title"/>
          </p:nvPr>
        </p:nvSpPr>
        <p:spPr/>
        <p:txBody>
          <a:bodyPr/>
          <a:lstStyle/>
          <a:p>
            <a:r>
              <a:rPr lang="en-US" altLang="en-US"/>
              <a:t>Another property of optimal codes</a:t>
            </a:r>
          </a:p>
        </p:txBody>
      </p:sp>
      <p:sp>
        <p:nvSpPr>
          <p:cNvPr id="32771" name="Rectangle 3">
            <a:extLst>
              <a:ext uri="{FF2B5EF4-FFF2-40B4-BE49-F238E27FC236}">
                <a16:creationId xmlns:a16="http://schemas.microsoft.com/office/drawing/2014/main" id="{5CC1CEC4-0D9E-4937-AC5B-8ED8E6C87F73}"/>
              </a:ext>
            </a:extLst>
          </p:cNvPr>
          <p:cNvSpPr>
            <a:spLocks noGrp="1" noChangeArrowheads="1"/>
          </p:cNvSpPr>
          <p:nvPr>
            <p:ph type="body" idx="1"/>
          </p:nvPr>
        </p:nvSpPr>
        <p:spPr/>
        <p:txBody>
          <a:bodyPr/>
          <a:lstStyle/>
          <a:p>
            <a:pPr>
              <a:buFontTx/>
              <a:buNone/>
            </a:pPr>
            <a:r>
              <a:rPr lang="en-US" altLang="en-US" b="1" i="1"/>
              <a:t>Theorem: </a:t>
            </a:r>
            <a:r>
              <a:rPr lang="en-US" altLang="en-US" i="1"/>
              <a:t>If C is an optimal prefix code for the probabilities {p</a:t>
            </a:r>
            <a:r>
              <a:rPr lang="en-US" altLang="en-US" i="1" baseline="-25000"/>
              <a:t>1</a:t>
            </a:r>
            <a:r>
              <a:rPr lang="en-US" altLang="en-US" i="1"/>
              <a:t>, …, p</a:t>
            </a:r>
            <a:r>
              <a:rPr lang="en-US" altLang="en-US" i="1" baseline="-25000"/>
              <a:t>n</a:t>
            </a:r>
            <a:r>
              <a:rPr lang="en-US" altLang="en-US" i="1"/>
              <a:t>} then p</a:t>
            </a:r>
            <a:r>
              <a:rPr lang="en-US" altLang="en-US" i="1" baseline="-25000"/>
              <a:t>i</a:t>
            </a:r>
            <a:r>
              <a:rPr lang="en-US" altLang="en-US" i="1"/>
              <a:t> &lt; p</a:t>
            </a:r>
            <a:r>
              <a:rPr lang="en-US" altLang="en-US" i="1" baseline="-25000"/>
              <a:t>j</a:t>
            </a:r>
            <a:r>
              <a:rPr lang="en-US" altLang="en-US" i="1"/>
              <a:t> </a:t>
            </a:r>
            <a:br>
              <a:rPr lang="en-US" altLang="en-US" i="1"/>
            </a:br>
            <a:r>
              <a:rPr lang="en-US" altLang="en-US" i="1"/>
              <a:t>implies l(c</a:t>
            </a:r>
            <a:r>
              <a:rPr lang="en-US" altLang="en-US" i="1" baseline="-25000"/>
              <a:t>i</a:t>
            </a:r>
            <a:r>
              <a:rPr lang="en-US" altLang="en-US" i="1"/>
              <a:t>) </a:t>
            </a:r>
            <a:r>
              <a:rPr lang="en-US" altLang="en-US" i="1">
                <a:sym typeface="Symbol" panose="05050102010706020507" pitchFamily="18" charset="2"/>
              </a:rPr>
              <a:t> l(c</a:t>
            </a:r>
            <a:r>
              <a:rPr lang="en-US" altLang="en-US" i="1" baseline="-25000">
                <a:sym typeface="Symbol" panose="05050102010706020507" pitchFamily="18" charset="2"/>
              </a:rPr>
              <a:t>j</a:t>
            </a:r>
            <a:r>
              <a:rPr lang="en-US" altLang="en-US" i="1">
                <a:sym typeface="Symbol" panose="05050102010706020507" pitchFamily="18" charset="2"/>
              </a:rPr>
              <a:t>)</a:t>
            </a:r>
          </a:p>
          <a:p>
            <a:pPr>
              <a:buFontTx/>
              <a:buNone/>
            </a:pPr>
            <a:r>
              <a:rPr lang="en-US" altLang="en-US" b="1">
                <a:sym typeface="Symbol" panose="05050102010706020507" pitchFamily="18" charset="2"/>
              </a:rPr>
              <a:t>Proof:</a:t>
            </a:r>
            <a:r>
              <a:rPr lang="en-US" altLang="en-US">
                <a:sym typeface="Symbol" panose="05050102010706020507" pitchFamily="18" charset="2"/>
              </a:rPr>
              <a:t> (by contradiction)</a:t>
            </a:r>
            <a:br>
              <a:rPr lang="en-US" altLang="en-US">
                <a:sym typeface="Symbol" panose="05050102010706020507" pitchFamily="18" charset="2"/>
              </a:rPr>
            </a:br>
            <a:r>
              <a:rPr lang="en-US" altLang="en-US">
                <a:sym typeface="Symbol" panose="05050102010706020507" pitchFamily="18" charset="2"/>
              </a:rPr>
              <a:t>Assume </a:t>
            </a:r>
            <a:r>
              <a:rPr lang="en-US" altLang="en-US" i="1"/>
              <a:t>l(c</a:t>
            </a:r>
            <a:r>
              <a:rPr lang="en-US" altLang="en-US" i="1" baseline="-25000"/>
              <a:t>i</a:t>
            </a:r>
            <a:r>
              <a:rPr lang="en-US" altLang="en-US" i="1"/>
              <a:t>) </a:t>
            </a:r>
            <a:r>
              <a:rPr lang="en-US" altLang="en-US" i="1">
                <a:sym typeface="Symbol" panose="05050102010706020507" pitchFamily="18" charset="2"/>
              </a:rPr>
              <a:t>&gt; l(c</a:t>
            </a:r>
            <a:r>
              <a:rPr lang="en-US" altLang="en-US" i="1" baseline="-25000">
                <a:sym typeface="Symbol" panose="05050102010706020507" pitchFamily="18" charset="2"/>
              </a:rPr>
              <a:t>j</a:t>
            </a:r>
            <a:r>
              <a:rPr lang="en-US" altLang="en-US" i="1">
                <a:sym typeface="Symbol" panose="05050102010706020507" pitchFamily="18" charset="2"/>
              </a:rPr>
              <a:t>). </a:t>
            </a:r>
            <a:r>
              <a:rPr lang="en-US" altLang="en-US">
                <a:sym typeface="Symbol" panose="05050102010706020507" pitchFamily="18" charset="2"/>
              </a:rPr>
              <a:t>Consider switching codes </a:t>
            </a:r>
            <a:r>
              <a:rPr lang="en-US" altLang="en-US" i="1">
                <a:sym typeface="Symbol" panose="05050102010706020507" pitchFamily="18" charset="2"/>
              </a:rPr>
              <a:t>c</a:t>
            </a:r>
            <a:r>
              <a:rPr lang="en-US" altLang="en-US" i="1" baseline="-25000">
                <a:sym typeface="Symbol" panose="05050102010706020507" pitchFamily="18" charset="2"/>
              </a:rPr>
              <a:t>i</a:t>
            </a:r>
            <a:r>
              <a:rPr lang="en-US" altLang="en-US" i="1">
                <a:sym typeface="Symbol" panose="05050102010706020507" pitchFamily="18" charset="2"/>
              </a:rPr>
              <a:t> </a:t>
            </a:r>
            <a:r>
              <a:rPr lang="en-US" altLang="en-US">
                <a:sym typeface="Symbol" panose="05050102010706020507" pitchFamily="18" charset="2"/>
              </a:rPr>
              <a:t>and </a:t>
            </a:r>
            <a:r>
              <a:rPr lang="en-US" altLang="en-US" i="1">
                <a:sym typeface="Symbol" panose="05050102010706020507" pitchFamily="18" charset="2"/>
              </a:rPr>
              <a:t>c</a:t>
            </a:r>
            <a:r>
              <a:rPr lang="en-US" altLang="en-US" i="1" baseline="-25000">
                <a:sym typeface="Symbol" panose="05050102010706020507" pitchFamily="18" charset="2"/>
              </a:rPr>
              <a:t>j</a:t>
            </a:r>
            <a:r>
              <a:rPr lang="en-US" altLang="en-US">
                <a:sym typeface="Symbol" panose="05050102010706020507" pitchFamily="18" charset="2"/>
              </a:rPr>
              <a:t>.  If </a:t>
            </a:r>
            <a:r>
              <a:rPr lang="en-US" altLang="en-US" i="1">
                <a:sym typeface="Symbol" panose="05050102010706020507" pitchFamily="18" charset="2"/>
              </a:rPr>
              <a:t>l</a:t>
            </a:r>
            <a:r>
              <a:rPr lang="en-US" altLang="en-US" i="1" baseline="-25000">
                <a:sym typeface="Symbol" panose="05050102010706020507" pitchFamily="18" charset="2"/>
              </a:rPr>
              <a:t>a</a:t>
            </a:r>
            <a:r>
              <a:rPr lang="en-US" altLang="en-US" i="1">
                <a:sym typeface="Symbol" panose="05050102010706020507" pitchFamily="18" charset="2"/>
              </a:rPr>
              <a:t> </a:t>
            </a:r>
            <a:r>
              <a:rPr lang="en-US" altLang="en-US">
                <a:sym typeface="Symbol" panose="05050102010706020507" pitchFamily="18" charset="2"/>
              </a:rPr>
              <a:t>is the average length of the original code, the length of the new code is</a:t>
            </a:r>
            <a:br>
              <a:rPr lang="en-US" altLang="en-US">
                <a:sym typeface="Symbol" panose="05050102010706020507" pitchFamily="18" charset="2"/>
              </a:rPr>
            </a:br>
            <a:br>
              <a:rPr lang="en-US" altLang="en-US">
                <a:sym typeface="Symbol" panose="05050102010706020507" pitchFamily="18" charset="2"/>
              </a:rPr>
            </a:br>
            <a:br>
              <a:rPr lang="en-US" altLang="en-US">
                <a:sym typeface="Symbol" panose="05050102010706020507" pitchFamily="18" charset="2"/>
              </a:rPr>
            </a:br>
            <a:br>
              <a:rPr lang="en-US" altLang="en-US">
                <a:sym typeface="Symbol" panose="05050102010706020507" pitchFamily="18" charset="2"/>
              </a:rPr>
            </a:br>
            <a:r>
              <a:rPr lang="en-US" altLang="en-US">
                <a:sym typeface="Symbol" panose="05050102010706020507" pitchFamily="18" charset="2"/>
              </a:rPr>
              <a:t>This is a contradiction since </a:t>
            </a:r>
            <a:r>
              <a:rPr lang="en-US" altLang="en-US" i="1">
                <a:sym typeface="Symbol" panose="05050102010706020507" pitchFamily="18" charset="2"/>
              </a:rPr>
              <a:t>l</a:t>
            </a:r>
            <a:r>
              <a:rPr lang="en-US" altLang="en-US" i="1" baseline="-25000">
                <a:sym typeface="Symbol" panose="05050102010706020507" pitchFamily="18" charset="2"/>
              </a:rPr>
              <a:t>a</a:t>
            </a:r>
            <a:r>
              <a:rPr lang="en-US" altLang="en-US">
                <a:sym typeface="Symbol" panose="05050102010706020507" pitchFamily="18" charset="2"/>
              </a:rPr>
              <a:t> is not optimal</a:t>
            </a:r>
            <a:endParaRPr lang="en-US" altLang="en-US" i="1">
              <a:sym typeface="Symbol" panose="05050102010706020507" pitchFamily="18" charset="2"/>
            </a:endParaRPr>
          </a:p>
        </p:txBody>
      </p:sp>
      <p:graphicFrame>
        <p:nvGraphicFramePr>
          <p:cNvPr id="32773" name="Object 5">
            <a:extLst>
              <a:ext uri="{FF2B5EF4-FFF2-40B4-BE49-F238E27FC236}">
                <a16:creationId xmlns:a16="http://schemas.microsoft.com/office/drawing/2014/main" id="{CC6C9D42-67C4-47CF-BB96-EFCF59D84E74}"/>
              </a:ext>
            </a:extLst>
          </p:cNvPr>
          <p:cNvGraphicFramePr>
            <a:graphicFrameLocks noChangeAspect="1"/>
          </p:cNvGraphicFramePr>
          <p:nvPr/>
        </p:nvGraphicFramePr>
        <p:xfrm>
          <a:off x="2819400" y="4495800"/>
          <a:ext cx="6019800" cy="1473200"/>
        </p:xfrm>
        <a:graphic>
          <a:graphicData uri="http://schemas.openxmlformats.org/presentationml/2006/ole">
            <mc:AlternateContent xmlns:mc="http://schemas.openxmlformats.org/markup-compatibility/2006">
              <mc:Choice xmlns:v="urn:schemas-microsoft-com:vml" Requires="v">
                <p:oleObj spid="_x0000_s13314" name="Equation" r:id="rId3" imgW="2590560" imgH="634680" progId="Equation.2">
                  <p:embed/>
                </p:oleObj>
              </mc:Choice>
              <mc:Fallback>
                <p:oleObj name="Equation" r:id="rId3" imgW="2590560" imgH="634680" progId="Equation.2">
                  <p:embed/>
                  <p:pic>
                    <p:nvPicPr>
                      <p:cNvPr id="32773" name="Object 5">
                        <a:extLst>
                          <a:ext uri="{FF2B5EF4-FFF2-40B4-BE49-F238E27FC236}">
                            <a16:creationId xmlns:a16="http://schemas.microsoft.com/office/drawing/2014/main" id="{CC6C9D42-67C4-47CF-BB96-EFCF59D84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495800"/>
                        <a:ext cx="6019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AF4F11-EE37-49F7-B736-8745C8FF832C}"/>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E571A3D4-9A08-4934-B38A-86070ED5ED26}"/>
              </a:ext>
            </a:extLst>
          </p:cNvPr>
          <p:cNvSpPr>
            <a:spLocks noGrp="1"/>
          </p:cNvSpPr>
          <p:nvPr>
            <p:ph type="sldNum" sz="quarter" idx="12"/>
          </p:nvPr>
        </p:nvSpPr>
        <p:spPr/>
        <p:txBody>
          <a:bodyPr/>
          <a:lstStyle/>
          <a:p>
            <a:r>
              <a:rPr lang="en-US" altLang="en-US"/>
              <a:t>Page</a:t>
            </a:r>
            <a:fld id="{2D8B5ECD-EB47-428E-A56E-9A1F674A5FBE}" type="slidenum">
              <a:rPr lang="en-US" altLang="en-US"/>
              <a:pPr/>
              <a:t>31</a:t>
            </a:fld>
            <a:endParaRPr lang="en-US" altLang="en-US"/>
          </a:p>
        </p:txBody>
      </p:sp>
      <p:sp>
        <p:nvSpPr>
          <p:cNvPr id="34818" name="Rectangle 2">
            <a:extLst>
              <a:ext uri="{FF2B5EF4-FFF2-40B4-BE49-F238E27FC236}">
                <a16:creationId xmlns:a16="http://schemas.microsoft.com/office/drawing/2014/main" id="{7654188E-BD01-40E8-BA71-DD662813D1BE}"/>
              </a:ext>
            </a:extLst>
          </p:cNvPr>
          <p:cNvSpPr>
            <a:spLocks noGrp="1" noChangeArrowheads="1"/>
          </p:cNvSpPr>
          <p:nvPr>
            <p:ph type="title"/>
          </p:nvPr>
        </p:nvSpPr>
        <p:spPr/>
        <p:txBody>
          <a:bodyPr/>
          <a:lstStyle/>
          <a:p>
            <a:r>
              <a:rPr lang="en-US" altLang="en-US"/>
              <a:t>Huffman Codes</a:t>
            </a:r>
          </a:p>
        </p:txBody>
      </p:sp>
      <p:sp>
        <p:nvSpPr>
          <p:cNvPr id="34819" name="Rectangle 3">
            <a:extLst>
              <a:ext uri="{FF2B5EF4-FFF2-40B4-BE49-F238E27FC236}">
                <a16:creationId xmlns:a16="http://schemas.microsoft.com/office/drawing/2014/main" id="{528DCE4F-75D3-4FBC-94F6-6AF310F20281}"/>
              </a:ext>
            </a:extLst>
          </p:cNvPr>
          <p:cNvSpPr>
            <a:spLocks noGrp="1" noChangeArrowheads="1"/>
          </p:cNvSpPr>
          <p:nvPr>
            <p:ph type="body" idx="1"/>
          </p:nvPr>
        </p:nvSpPr>
        <p:spPr/>
        <p:txBody>
          <a:bodyPr/>
          <a:lstStyle/>
          <a:p>
            <a:pPr>
              <a:buFontTx/>
              <a:buNone/>
            </a:pPr>
            <a:r>
              <a:rPr lang="en-US" altLang="en-US"/>
              <a:t>Invented by Huffman as a class assignment in 1950.</a:t>
            </a:r>
          </a:p>
          <a:p>
            <a:pPr>
              <a:buFontTx/>
              <a:buNone/>
            </a:pPr>
            <a:r>
              <a:rPr lang="en-US" altLang="en-US"/>
              <a:t>Used in many, if not most compression algorithms</a:t>
            </a:r>
          </a:p>
          <a:p>
            <a:r>
              <a:rPr lang="en-US" altLang="en-US"/>
              <a:t>gzip, bzip, jpeg (as option), fax compression,…</a:t>
            </a:r>
          </a:p>
          <a:p>
            <a:pPr>
              <a:buFontTx/>
              <a:buNone/>
            </a:pPr>
            <a:r>
              <a:rPr lang="en-US" altLang="en-US" b="1"/>
              <a:t>Properties:</a:t>
            </a:r>
          </a:p>
          <a:p>
            <a:pPr lvl="1"/>
            <a:r>
              <a:rPr lang="en-US" altLang="en-US"/>
              <a:t>Generates optimal prefix codes</a:t>
            </a:r>
          </a:p>
          <a:p>
            <a:pPr lvl="1"/>
            <a:r>
              <a:rPr lang="en-US" altLang="en-US"/>
              <a:t>Cheap to generate codes</a:t>
            </a:r>
          </a:p>
          <a:p>
            <a:pPr lvl="1"/>
            <a:r>
              <a:rPr lang="en-US" altLang="en-US"/>
              <a:t>Cheap to encode and decode </a:t>
            </a:r>
          </a:p>
          <a:p>
            <a:pPr lvl="1"/>
            <a:r>
              <a:rPr lang="en-US" altLang="en-US" i="1"/>
              <a:t>l</a:t>
            </a:r>
            <a:r>
              <a:rPr lang="en-US" altLang="en-US" i="1" baseline="-25000"/>
              <a:t>a</a:t>
            </a:r>
            <a:r>
              <a:rPr lang="en-US" altLang="en-US" i="1"/>
              <a:t>=H </a:t>
            </a:r>
            <a:r>
              <a:rPr lang="en-US" altLang="en-US"/>
              <a:t>if probabilities are powers of 2</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ABABEA9-1AF2-40E1-8D62-E6A5C5AF1D8C}"/>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34591BDC-0D04-4A10-BF58-A5E2D890ADD3}"/>
              </a:ext>
            </a:extLst>
          </p:cNvPr>
          <p:cNvSpPr>
            <a:spLocks noGrp="1"/>
          </p:cNvSpPr>
          <p:nvPr>
            <p:ph type="sldNum" sz="quarter" idx="12"/>
          </p:nvPr>
        </p:nvSpPr>
        <p:spPr/>
        <p:txBody>
          <a:bodyPr/>
          <a:lstStyle/>
          <a:p>
            <a:r>
              <a:rPr lang="en-US" altLang="en-US"/>
              <a:t>Page</a:t>
            </a:r>
            <a:fld id="{6A776125-D3EB-4E94-8C0F-015FD9C234A9}" type="slidenum">
              <a:rPr lang="en-US" altLang="en-US"/>
              <a:pPr/>
              <a:t>32</a:t>
            </a:fld>
            <a:endParaRPr lang="en-US" altLang="en-US"/>
          </a:p>
        </p:txBody>
      </p:sp>
      <p:sp>
        <p:nvSpPr>
          <p:cNvPr id="22530" name="Rectangle 2">
            <a:extLst>
              <a:ext uri="{FF2B5EF4-FFF2-40B4-BE49-F238E27FC236}">
                <a16:creationId xmlns:a16="http://schemas.microsoft.com/office/drawing/2014/main" id="{7AC43E0C-4DD6-4850-B4EE-B57883F6DACA}"/>
              </a:ext>
            </a:extLst>
          </p:cNvPr>
          <p:cNvSpPr>
            <a:spLocks noGrp="1" noChangeArrowheads="1"/>
          </p:cNvSpPr>
          <p:nvPr>
            <p:ph type="title"/>
          </p:nvPr>
        </p:nvSpPr>
        <p:spPr/>
        <p:txBody>
          <a:bodyPr/>
          <a:lstStyle/>
          <a:p>
            <a:r>
              <a:rPr lang="en-US" altLang="en-US"/>
              <a:t>Huffman Codes</a:t>
            </a:r>
          </a:p>
        </p:txBody>
      </p:sp>
      <p:sp>
        <p:nvSpPr>
          <p:cNvPr id="22531" name="Rectangle 3">
            <a:extLst>
              <a:ext uri="{FF2B5EF4-FFF2-40B4-BE49-F238E27FC236}">
                <a16:creationId xmlns:a16="http://schemas.microsoft.com/office/drawing/2014/main" id="{FA36F336-A510-4504-A142-4B0EFB700AD7}"/>
              </a:ext>
            </a:extLst>
          </p:cNvPr>
          <p:cNvSpPr>
            <a:spLocks noGrp="1" noChangeArrowheads="1"/>
          </p:cNvSpPr>
          <p:nvPr>
            <p:ph type="body" idx="1"/>
          </p:nvPr>
        </p:nvSpPr>
        <p:spPr/>
        <p:txBody>
          <a:bodyPr/>
          <a:lstStyle/>
          <a:p>
            <a:pPr>
              <a:buFontTx/>
              <a:buNone/>
            </a:pPr>
            <a:r>
              <a:rPr lang="en-US" altLang="en-US"/>
              <a:t>Huffman Algorithm</a:t>
            </a:r>
          </a:p>
          <a:p>
            <a:r>
              <a:rPr lang="en-US" altLang="en-US"/>
              <a:t>Start with a forest of trees each consisting of a single vertex corresponding to a message </a:t>
            </a:r>
            <a:r>
              <a:rPr lang="en-US" altLang="en-US" i="1"/>
              <a:t>s </a:t>
            </a:r>
            <a:r>
              <a:rPr lang="en-US" altLang="en-US"/>
              <a:t>and with weight </a:t>
            </a:r>
            <a:r>
              <a:rPr lang="en-US" altLang="en-US" i="1"/>
              <a:t>p(s)</a:t>
            </a:r>
          </a:p>
          <a:p>
            <a:r>
              <a:rPr lang="en-US" altLang="en-US" b="1" i="1"/>
              <a:t>Repeat:</a:t>
            </a:r>
          </a:p>
          <a:p>
            <a:pPr lvl="1"/>
            <a:r>
              <a:rPr lang="en-US" altLang="en-US"/>
              <a:t>Select two trees with minimum weight roots </a:t>
            </a:r>
            <a:r>
              <a:rPr lang="en-US" altLang="en-US" i="1"/>
              <a:t>p</a:t>
            </a:r>
            <a:r>
              <a:rPr lang="en-US" altLang="en-US" i="1" baseline="-25000"/>
              <a:t>1</a:t>
            </a:r>
            <a:r>
              <a:rPr lang="en-US" altLang="en-US" i="1"/>
              <a:t> </a:t>
            </a:r>
            <a:r>
              <a:rPr lang="en-US" altLang="en-US"/>
              <a:t>and </a:t>
            </a:r>
            <a:r>
              <a:rPr lang="en-US" altLang="en-US" i="1"/>
              <a:t>p</a:t>
            </a:r>
            <a:r>
              <a:rPr lang="en-US" altLang="en-US" i="1" baseline="-25000"/>
              <a:t>2</a:t>
            </a:r>
          </a:p>
          <a:p>
            <a:pPr lvl="1"/>
            <a:r>
              <a:rPr lang="en-US" altLang="en-US"/>
              <a:t>Join into single tree by adding root with weight </a:t>
            </a:r>
            <a:r>
              <a:rPr lang="en-US" altLang="en-US" i="1"/>
              <a:t>p</a:t>
            </a:r>
            <a:r>
              <a:rPr lang="en-US" altLang="en-US" i="1" baseline="-25000"/>
              <a:t>1 </a:t>
            </a:r>
            <a:r>
              <a:rPr lang="en-US" altLang="en-US" i="1"/>
              <a:t>+ p</a:t>
            </a:r>
            <a:r>
              <a:rPr lang="en-US" altLang="en-US" i="1" baseline="-25000"/>
              <a:t>2</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4">
            <a:extLst>
              <a:ext uri="{FF2B5EF4-FFF2-40B4-BE49-F238E27FC236}">
                <a16:creationId xmlns:a16="http://schemas.microsoft.com/office/drawing/2014/main" id="{BD0021AD-A675-41C0-9482-6D62B0603F91}"/>
              </a:ext>
            </a:extLst>
          </p:cNvPr>
          <p:cNvSpPr>
            <a:spLocks noGrp="1"/>
          </p:cNvSpPr>
          <p:nvPr>
            <p:ph type="ftr" sz="quarter" idx="11"/>
          </p:nvPr>
        </p:nvSpPr>
        <p:spPr/>
        <p:txBody>
          <a:bodyPr/>
          <a:lstStyle/>
          <a:p>
            <a:r>
              <a:rPr lang="en-US" altLang="en-US"/>
              <a:t>15-853</a:t>
            </a:r>
          </a:p>
        </p:txBody>
      </p:sp>
      <p:sp>
        <p:nvSpPr>
          <p:cNvPr id="66" name="Slide Number Placeholder 5">
            <a:extLst>
              <a:ext uri="{FF2B5EF4-FFF2-40B4-BE49-F238E27FC236}">
                <a16:creationId xmlns:a16="http://schemas.microsoft.com/office/drawing/2014/main" id="{C0DFB135-CB7A-415E-9FE4-5CE06C78104A}"/>
              </a:ext>
            </a:extLst>
          </p:cNvPr>
          <p:cNvSpPr>
            <a:spLocks noGrp="1"/>
          </p:cNvSpPr>
          <p:nvPr>
            <p:ph type="sldNum" sz="quarter" idx="12"/>
          </p:nvPr>
        </p:nvSpPr>
        <p:spPr/>
        <p:txBody>
          <a:bodyPr/>
          <a:lstStyle/>
          <a:p>
            <a:r>
              <a:rPr lang="en-US" altLang="en-US"/>
              <a:t>Page</a:t>
            </a:r>
            <a:fld id="{8F867C7E-F04D-4ACB-8A85-9ABC6FE65883}" type="slidenum">
              <a:rPr lang="en-US" altLang="en-US"/>
              <a:pPr/>
              <a:t>33</a:t>
            </a:fld>
            <a:endParaRPr lang="en-US" altLang="en-US"/>
          </a:p>
        </p:txBody>
      </p:sp>
      <p:sp>
        <p:nvSpPr>
          <p:cNvPr id="28674" name="Rectangle 2">
            <a:extLst>
              <a:ext uri="{FF2B5EF4-FFF2-40B4-BE49-F238E27FC236}">
                <a16:creationId xmlns:a16="http://schemas.microsoft.com/office/drawing/2014/main" id="{3F635C28-1A58-4962-836C-1AF2E2B409DE}"/>
              </a:ext>
            </a:extLst>
          </p:cNvPr>
          <p:cNvSpPr>
            <a:spLocks noGrp="1" noChangeArrowheads="1"/>
          </p:cNvSpPr>
          <p:nvPr>
            <p:ph type="title"/>
          </p:nvPr>
        </p:nvSpPr>
        <p:spPr/>
        <p:txBody>
          <a:bodyPr/>
          <a:lstStyle/>
          <a:p>
            <a:r>
              <a:rPr lang="en-US" altLang="en-US"/>
              <a:t>Example</a:t>
            </a:r>
          </a:p>
        </p:txBody>
      </p:sp>
      <p:sp>
        <p:nvSpPr>
          <p:cNvPr id="28675" name="Rectangle 3">
            <a:extLst>
              <a:ext uri="{FF2B5EF4-FFF2-40B4-BE49-F238E27FC236}">
                <a16:creationId xmlns:a16="http://schemas.microsoft.com/office/drawing/2014/main" id="{E59D69D6-8E1D-42E9-8F5B-F01D24965418}"/>
              </a:ext>
            </a:extLst>
          </p:cNvPr>
          <p:cNvSpPr>
            <a:spLocks noGrp="1" noChangeArrowheads="1"/>
          </p:cNvSpPr>
          <p:nvPr>
            <p:ph type="body" idx="1"/>
          </p:nvPr>
        </p:nvSpPr>
        <p:spPr/>
        <p:txBody>
          <a:bodyPr/>
          <a:lstStyle/>
          <a:p>
            <a:pPr algn="ctr">
              <a:buFontTx/>
              <a:buNone/>
            </a:pPr>
            <a:r>
              <a:rPr lang="en-US" altLang="en-US" i="1"/>
              <a:t>p(a) = .1,  p(b) = .2,  p(c ) = .2,  p(d) = .5</a:t>
            </a:r>
          </a:p>
        </p:txBody>
      </p:sp>
      <p:sp>
        <p:nvSpPr>
          <p:cNvPr id="28677" name="Oval 5">
            <a:extLst>
              <a:ext uri="{FF2B5EF4-FFF2-40B4-BE49-F238E27FC236}">
                <a16:creationId xmlns:a16="http://schemas.microsoft.com/office/drawing/2014/main" id="{4C3C6DF7-5BAA-41AF-9D86-4A297D0152DD}"/>
              </a:ext>
            </a:extLst>
          </p:cNvPr>
          <p:cNvSpPr>
            <a:spLocks noChangeArrowheads="1"/>
          </p:cNvSpPr>
          <p:nvPr/>
        </p:nvSpPr>
        <p:spPr bwMode="auto">
          <a:xfrm>
            <a:off x="3657600" y="2362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678" name="Oval 6">
            <a:extLst>
              <a:ext uri="{FF2B5EF4-FFF2-40B4-BE49-F238E27FC236}">
                <a16:creationId xmlns:a16="http://schemas.microsoft.com/office/drawing/2014/main" id="{4A1059B9-4F81-491C-862B-42EB6EDE1CE3}"/>
              </a:ext>
            </a:extLst>
          </p:cNvPr>
          <p:cNvSpPr>
            <a:spLocks noChangeArrowheads="1"/>
          </p:cNvSpPr>
          <p:nvPr/>
        </p:nvSpPr>
        <p:spPr bwMode="auto">
          <a:xfrm>
            <a:off x="5181600" y="2362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Oval 7">
            <a:extLst>
              <a:ext uri="{FF2B5EF4-FFF2-40B4-BE49-F238E27FC236}">
                <a16:creationId xmlns:a16="http://schemas.microsoft.com/office/drawing/2014/main" id="{3C42747D-DD57-4E78-9E03-60707A22B175}"/>
              </a:ext>
            </a:extLst>
          </p:cNvPr>
          <p:cNvSpPr>
            <a:spLocks noChangeArrowheads="1"/>
          </p:cNvSpPr>
          <p:nvPr/>
        </p:nvSpPr>
        <p:spPr bwMode="auto">
          <a:xfrm>
            <a:off x="6477000" y="2362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Oval 8">
            <a:extLst>
              <a:ext uri="{FF2B5EF4-FFF2-40B4-BE49-F238E27FC236}">
                <a16:creationId xmlns:a16="http://schemas.microsoft.com/office/drawing/2014/main" id="{163CAB1B-DD29-41ED-A589-17D6B35EADE2}"/>
              </a:ext>
            </a:extLst>
          </p:cNvPr>
          <p:cNvSpPr>
            <a:spLocks noChangeArrowheads="1"/>
          </p:cNvSpPr>
          <p:nvPr/>
        </p:nvSpPr>
        <p:spPr bwMode="auto">
          <a:xfrm>
            <a:off x="7772400" y="2362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Oval 9">
            <a:extLst>
              <a:ext uri="{FF2B5EF4-FFF2-40B4-BE49-F238E27FC236}">
                <a16:creationId xmlns:a16="http://schemas.microsoft.com/office/drawing/2014/main" id="{108B1D1F-613B-4556-94E5-1BBEB8027FEF}"/>
              </a:ext>
            </a:extLst>
          </p:cNvPr>
          <p:cNvSpPr>
            <a:spLocks noChangeArrowheads="1"/>
          </p:cNvSpPr>
          <p:nvPr/>
        </p:nvSpPr>
        <p:spPr bwMode="auto">
          <a:xfrm>
            <a:off x="3276600" y="2971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Oval 10">
            <a:extLst>
              <a:ext uri="{FF2B5EF4-FFF2-40B4-BE49-F238E27FC236}">
                <a16:creationId xmlns:a16="http://schemas.microsoft.com/office/drawing/2014/main" id="{442109BB-4F88-423C-AC19-005DDFD52FD8}"/>
              </a:ext>
            </a:extLst>
          </p:cNvPr>
          <p:cNvSpPr>
            <a:spLocks noChangeArrowheads="1"/>
          </p:cNvSpPr>
          <p:nvPr/>
        </p:nvSpPr>
        <p:spPr bwMode="auto">
          <a:xfrm>
            <a:off x="7985125" y="29368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Oval 11">
            <a:extLst>
              <a:ext uri="{FF2B5EF4-FFF2-40B4-BE49-F238E27FC236}">
                <a16:creationId xmlns:a16="http://schemas.microsoft.com/office/drawing/2014/main" id="{8FB58509-6368-49D5-B34B-0D63DC28C89B}"/>
              </a:ext>
            </a:extLst>
          </p:cNvPr>
          <p:cNvSpPr>
            <a:spLocks noChangeArrowheads="1"/>
          </p:cNvSpPr>
          <p:nvPr/>
        </p:nvSpPr>
        <p:spPr bwMode="auto">
          <a:xfrm>
            <a:off x="5638800" y="2971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Text Box 15">
            <a:extLst>
              <a:ext uri="{FF2B5EF4-FFF2-40B4-BE49-F238E27FC236}">
                <a16:creationId xmlns:a16="http://schemas.microsoft.com/office/drawing/2014/main" id="{134E4633-7AE3-4840-BE41-AD5A0E133DBE}"/>
              </a:ext>
            </a:extLst>
          </p:cNvPr>
          <p:cNvSpPr txBox="1">
            <a:spLocks noChangeArrowheads="1"/>
          </p:cNvSpPr>
          <p:nvPr/>
        </p:nvSpPr>
        <p:spPr bwMode="auto">
          <a:xfrm>
            <a:off x="3733801" y="21336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a(.1)</a:t>
            </a:r>
          </a:p>
        </p:txBody>
      </p:sp>
      <p:sp>
        <p:nvSpPr>
          <p:cNvPr id="28692" name="Text Box 20">
            <a:extLst>
              <a:ext uri="{FF2B5EF4-FFF2-40B4-BE49-F238E27FC236}">
                <a16:creationId xmlns:a16="http://schemas.microsoft.com/office/drawing/2014/main" id="{A1851018-3EAC-47CB-A9AE-712A65D08BF0}"/>
              </a:ext>
            </a:extLst>
          </p:cNvPr>
          <p:cNvSpPr txBox="1">
            <a:spLocks noChangeArrowheads="1"/>
          </p:cNvSpPr>
          <p:nvPr/>
        </p:nvSpPr>
        <p:spPr bwMode="auto">
          <a:xfrm>
            <a:off x="5257801" y="21336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b(.2)</a:t>
            </a:r>
          </a:p>
        </p:txBody>
      </p:sp>
      <p:sp>
        <p:nvSpPr>
          <p:cNvPr id="28693" name="Text Box 21">
            <a:extLst>
              <a:ext uri="{FF2B5EF4-FFF2-40B4-BE49-F238E27FC236}">
                <a16:creationId xmlns:a16="http://schemas.microsoft.com/office/drawing/2014/main" id="{CA3769A5-A011-49F5-AA1F-7974E21512A4}"/>
              </a:ext>
            </a:extLst>
          </p:cNvPr>
          <p:cNvSpPr txBox="1">
            <a:spLocks noChangeArrowheads="1"/>
          </p:cNvSpPr>
          <p:nvPr/>
        </p:nvSpPr>
        <p:spPr bwMode="auto">
          <a:xfrm>
            <a:off x="7848601" y="21336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d(.5)</a:t>
            </a:r>
          </a:p>
        </p:txBody>
      </p:sp>
      <p:sp>
        <p:nvSpPr>
          <p:cNvPr id="28694" name="Text Box 22">
            <a:extLst>
              <a:ext uri="{FF2B5EF4-FFF2-40B4-BE49-F238E27FC236}">
                <a16:creationId xmlns:a16="http://schemas.microsoft.com/office/drawing/2014/main" id="{8EE92D9A-17CB-433B-92CF-D28B5FC5CC9E}"/>
              </a:ext>
            </a:extLst>
          </p:cNvPr>
          <p:cNvSpPr txBox="1">
            <a:spLocks noChangeArrowheads="1"/>
          </p:cNvSpPr>
          <p:nvPr/>
        </p:nvSpPr>
        <p:spPr bwMode="auto">
          <a:xfrm>
            <a:off x="6553201" y="2133600"/>
            <a:ext cx="6142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c(.2)</a:t>
            </a:r>
          </a:p>
        </p:txBody>
      </p:sp>
      <p:sp>
        <p:nvSpPr>
          <p:cNvPr id="28695" name="Oval 23">
            <a:extLst>
              <a:ext uri="{FF2B5EF4-FFF2-40B4-BE49-F238E27FC236}">
                <a16:creationId xmlns:a16="http://schemas.microsoft.com/office/drawing/2014/main" id="{A95C5A1D-9045-4032-8900-59B5762867FE}"/>
              </a:ext>
            </a:extLst>
          </p:cNvPr>
          <p:cNvSpPr>
            <a:spLocks noChangeArrowheads="1"/>
          </p:cNvSpPr>
          <p:nvPr/>
        </p:nvSpPr>
        <p:spPr bwMode="auto">
          <a:xfrm>
            <a:off x="2667000" y="3581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696" name="Text Box 24">
            <a:extLst>
              <a:ext uri="{FF2B5EF4-FFF2-40B4-BE49-F238E27FC236}">
                <a16:creationId xmlns:a16="http://schemas.microsoft.com/office/drawing/2014/main" id="{49A13797-0502-4E3C-9B42-86F030BC2967}"/>
              </a:ext>
            </a:extLst>
          </p:cNvPr>
          <p:cNvSpPr txBox="1">
            <a:spLocks noChangeArrowheads="1"/>
          </p:cNvSpPr>
          <p:nvPr/>
        </p:nvSpPr>
        <p:spPr bwMode="auto">
          <a:xfrm>
            <a:off x="2743201" y="33528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a(.1)</a:t>
            </a:r>
          </a:p>
        </p:txBody>
      </p:sp>
      <p:sp>
        <p:nvSpPr>
          <p:cNvPr id="28699" name="Oval 27">
            <a:extLst>
              <a:ext uri="{FF2B5EF4-FFF2-40B4-BE49-F238E27FC236}">
                <a16:creationId xmlns:a16="http://schemas.microsoft.com/office/drawing/2014/main" id="{EEAC7275-49CC-4043-80C3-3E3F579B6B59}"/>
              </a:ext>
            </a:extLst>
          </p:cNvPr>
          <p:cNvSpPr>
            <a:spLocks noChangeArrowheads="1"/>
          </p:cNvSpPr>
          <p:nvPr/>
        </p:nvSpPr>
        <p:spPr bwMode="auto">
          <a:xfrm>
            <a:off x="3657600" y="3581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Text Box 28">
            <a:extLst>
              <a:ext uri="{FF2B5EF4-FFF2-40B4-BE49-F238E27FC236}">
                <a16:creationId xmlns:a16="http://schemas.microsoft.com/office/drawing/2014/main" id="{E8D1E4E1-5E09-48B5-82E6-1A90BF104E15}"/>
              </a:ext>
            </a:extLst>
          </p:cNvPr>
          <p:cNvSpPr txBox="1">
            <a:spLocks noChangeArrowheads="1"/>
          </p:cNvSpPr>
          <p:nvPr/>
        </p:nvSpPr>
        <p:spPr bwMode="auto">
          <a:xfrm>
            <a:off x="3733801" y="33528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b(.2)</a:t>
            </a:r>
          </a:p>
        </p:txBody>
      </p:sp>
      <p:sp>
        <p:nvSpPr>
          <p:cNvPr id="28703" name="Line 31">
            <a:extLst>
              <a:ext uri="{FF2B5EF4-FFF2-40B4-BE49-F238E27FC236}">
                <a16:creationId xmlns:a16="http://schemas.microsoft.com/office/drawing/2014/main" id="{C104D8BF-4BD4-4C60-A8CD-53F4A45995BF}"/>
              </a:ext>
            </a:extLst>
          </p:cNvPr>
          <p:cNvSpPr>
            <a:spLocks noChangeShapeType="1"/>
          </p:cNvSpPr>
          <p:nvPr/>
        </p:nvSpPr>
        <p:spPr bwMode="auto">
          <a:xfrm flipV="1">
            <a:off x="2743200" y="30480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Line 32">
            <a:extLst>
              <a:ext uri="{FF2B5EF4-FFF2-40B4-BE49-F238E27FC236}">
                <a16:creationId xmlns:a16="http://schemas.microsoft.com/office/drawing/2014/main" id="{FEB74275-B1D5-43D2-BDE0-ABADBB36E1DE}"/>
              </a:ext>
            </a:extLst>
          </p:cNvPr>
          <p:cNvSpPr>
            <a:spLocks noChangeShapeType="1"/>
          </p:cNvSpPr>
          <p:nvPr/>
        </p:nvSpPr>
        <p:spPr bwMode="auto">
          <a:xfrm flipH="1" flipV="1">
            <a:off x="3352800" y="30480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Text Box 33">
            <a:extLst>
              <a:ext uri="{FF2B5EF4-FFF2-40B4-BE49-F238E27FC236}">
                <a16:creationId xmlns:a16="http://schemas.microsoft.com/office/drawing/2014/main" id="{5E79FA61-2FCD-475F-8785-B7B5D64138D2}"/>
              </a:ext>
            </a:extLst>
          </p:cNvPr>
          <p:cNvSpPr txBox="1">
            <a:spLocks noChangeArrowheads="1"/>
          </p:cNvSpPr>
          <p:nvPr/>
        </p:nvSpPr>
        <p:spPr bwMode="auto">
          <a:xfrm>
            <a:off x="3413126" y="27082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(.3)</a:t>
            </a:r>
          </a:p>
        </p:txBody>
      </p:sp>
      <p:sp>
        <p:nvSpPr>
          <p:cNvPr id="28706" name="Oval 34">
            <a:extLst>
              <a:ext uri="{FF2B5EF4-FFF2-40B4-BE49-F238E27FC236}">
                <a16:creationId xmlns:a16="http://schemas.microsoft.com/office/drawing/2014/main" id="{7DEFC38E-28CA-4305-965E-F8F199374C55}"/>
              </a:ext>
            </a:extLst>
          </p:cNvPr>
          <p:cNvSpPr>
            <a:spLocks noChangeArrowheads="1"/>
          </p:cNvSpPr>
          <p:nvPr/>
        </p:nvSpPr>
        <p:spPr bwMode="auto">
          <a:xfrm>
            <a:off x="5105400" y="3657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7" name="Oval 35">
            <a:extLst>
              <a:ext uri="{FF2B5EF4-FFF2-40B4-BE49-F238E27FC236}">
                <a16:creationId xmlns:a16="http://schemas.microsoft.com/office/drawing/2014/main" id="{277F95AC-6BC6-4ACB-B7E8-3BEFE077F7F3}"/>
              </a:ext>
            </a:extLst>
          </p:cNvPr>
          <p:cNvSpPr>
            <a:spLocks noChangeArrowheads="1"/>
          </p:cNvSpPr>
          <p:nvPr/>
        </p:nvSpPr>
        <p:spPr bwMode="auto">
          <a:xfrm>
            <a:off x="44958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08" name="Text Box 36">
            <a:extLst>
              <a:ext uri="{FF2B5EF4-FFF2-40B4-BE49-F238E27FC236}">
                <a16:creationId xmlns:a16="http://schemas.microsoft.com/office/drawing/2014/main" id="{653392E7-40BD-45B2-9FDD-8B61DC0834BC}"/>
              </a:ext>
            </a:extLst>
          </p:cNvPr>
          <p:cNvSpPr txBox="1">
            <a:spLocks noChangeArrowheads="1"/>
          </p:cNvSpPr>
          <p:nvPr/>
        </p:nvSpPr>
        <p:spPr bwMode="auto">
          <a:xfrm>
            <a:off x="4572001" y="40386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a(.1)</a:t>
            </a:r>
          </a:p>
        </p:txBody>
      </p:sp>
      <p:sp>
        <p:nvSpPr>
          <p:cNvPr id="28709" name="Oval 37">
            <a:extLst>
              <a:ext uri="{FF2B5EF4-FFF2-40B4-BE49-F238E27FC236}">
                <a16:creationId xmlns:a16="http://schemas.microsoft.com/office/drawing/2014/main" id="{90403652-BA45-4B6D-B5B4-815025D33C50}"/>
              </a:ext>
            </a:extLst>
          </p:cNvPr>
          <p:cNvSpPr>
            <a:spLocks noChangeArrowheads="1"/>
          </p:cNvSpPr>
          <p:nvPr/>
        </p:nvSpPr>
        <p:spPr bwMode="auto">
          <a:xfrm>
            <a:off x="54864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0" name="Text Box 38">
            <a:extLst>
              <a:ext uri="{FF2B5EF4-FFF2-40B4-BE49-F238E27FC236}">
                <a16:creationId xmlns:a16="http://schemas.microsoft.com/office/drawing/2014/main" id="{EDF4BAF7-2CC8-4EA0-9BD6-A540F92A5F23}"/>
              </a:ext>
            </a:extLst>
          </p:cNvPr>
          <p:cNvSpPr txBox="1">
            <a:spLocks noChangeArrowheads="1"/>
          </p:cNvSpPr>
          <p:nvPr/>
        </p:nvSpPr>
        <p:spPr bwMode="auto">
          <a:xfrm>
            <a:off x="5562601" y="40386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b(.2)</a:t>
            </a:r>
          </a:p>
        </p:txBody>
      </p:sp>
      <p:sp>
        <p:nvSpPr>
          <p:cNvPr id="28711" name="Line 39">
            <a:extLst>
              <a:ext uri="{FF2B5EF4-FFF2-40B4-BE49-F238E27FC236}">
                <a16:creationId xmlns:a16="http://schemas.microsoft.com/office/drawing/2014/main" id="{F78CE1C5-0710-4875-A782-7D7E83E8CC99}"/>
              </a:ext>
            </a:extLst>
          </p:cNvPr>
          <p:cNvSpPr>
            <a:spLocks noChangeShapeType="1"/>
          </p:cNvSpPr>
          <p:nvPr/>
        </p:nvSpPr>
        <p:spPr bwMode="auto">
          <a:xfrm flipV="1">
            <a:off x="4572000" y="37338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Line 40">
            <a:extLst>
              <a:ext uri="{FF2B5EF4-FFF2-40B4-BE49-F238E27FC236}">
                <a16:creationId xmlns:a16="http://schemas.microsoft.com/office/drawing/2014/main" id="{7D40BA0A-0058-4FE5-834F-CDA9A3A860BA}"/>
              </a:ext>
            </a:extLst>
          </p:cNvPr>
          <p:cNvSpPr>
            <a:spLocks noChangeShapeType="1"/>
          </p:cNvSpPr>
          <p:nvPr/>
        </p:nvSpPr>
        <p:spPr bwMode="auto">
          <a:xfrm flipH="1" flipV="1">
            <a:off x="5181600" y="37338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Text Box 41">
            <a:extLst>
              <a:ext uri="{FF2B5EF4-FFF2-40B4-BE49-F238E27FC236}">
                <a16:creationId xmlns:a16="http://schemas.microsoft.com/office/drawing/2014/main" id="{67A83978-4B4E-4748-B7DB-08D45A7B1B00}"/>
              </a:ext>
            </a:extLst>
          </p:cNvPr>
          <p:cNvSpPr txBox="1">
            <a:spLocks noChangeArrowheads="1"/>
          </p:cNvSpPr>
          <p:nvPr/>
        </p:nvSpPr>
        <p:spPr bwMode="auto">
          <a:xfrm>
            <a:off x="5241926" y="33940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(.3)</a:t>
            </a:r>
          </a:p>
        </p:txBody>
      </p:sp>
      <p:sp>
        <p:nvSpPr>
          <p:cNvPr id="28714" name="Oval 42">
            <a:extLst>
              <a:ext uri="{FF2B5EF4-FFF2-40B4-BE49-F238E27FC236}">
                <a16:creationId xmlns:a16="http://schemas.microsoft.com/office/drawing/2014/main" id="{065D4D06-1CAF-45DF-ACB1-F75F796F175A}"/>
              </a:ext>
            </a:extLst>
          </p:cNvPr>
          <p:cNvSpPr>
            <a:spLocks noChangeArrowheads="1"/>
          </p:cNvSpPr>
          <p:nvPr/>
        </p:nvSpPr>
        <p:spPr bwMode="auto">
          <a:xfrm>
            <a:off x="6096000" y="3657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Text Box 43">
            <a:extLst>
              <a:ext uri="{FF2B5EF4-FFF2-40B4-BE49-F238E27FC236}">
                <a16:creationId xmlns:a16="http://schemas.microsoft.com/office/drawing/2014/main" id="{E229A78B-7C6C-494F-A1FA-0ACB36E9B2DE}"/>
              </a:ext>
            </a:extLst>
          </p:cNvPr>
          <p:cNvSpPr txBox="1">
            <a:spLocks noChangeArrowheads="1"/>
          </p:cNvSpPr>
          <p:nvPr/>
        </p:nvSpPr>
        <p:spPr bwMode="auto">
          <a:xfrm>
            <a:off x="6172201" y="3429000"/>
            <a:ext cx="6142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c(.2)</a:t>
            </a:r>
          </a:p>
        </p:txBody>
      </p:sp>
      <p:sp>
        <p:nvSpPr>
          <p:cNvPr id="28716" name="Line 44">
            <a:extLst>
              <a:ext uri="{FF2B5EF4-FFF2-40B4-BE49-F238E27FC236}">
                <a16:creationId xmlns:a16="http://schemas.microsoft.com/office/drawing/2014/main" id="{88CBCDBE-8F89-43C0-9F02-9969855814C3}"/>
              </a:ext>
            </a:extLst>
          </p:cNvPr>
          <p:cNvSpPr>
            <a:spLocks noChangeShapeType="1"/>
          </p:cNvSpPr>
          <p:nvPr/>
        </p:nvSpPr>
        <p:spPr bwMode="auto">
          <a:xfrm flipV="1">
            <a:off x="5181600" y="30480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Line 45">
            <a:extLst>
              <a:ext uri="{FF2B5EF4-FFF2-40B4-BE49-F238E27FC236}">
                <a16:creationId xmlns:a16="http://schemas.microsoft.com/office/drawing/2014/main" id="{28CBF780-F9CD-40E0-9A9C-510C836C7716}"/>
              </a:ext>
            </a:extLst>
          </p:cNvPr>
          <p:cNvSpPr>
            <a:spLocks noChangeShapeType="1"/>
          </p:cNvSpPr>
          <p:nvPr/>
        </p:nvSpPr>
        <p:spPr bwMode="auto">
          <a:xfrm flipH="1" flipV="1">
            <a:off x="5638800" y="30480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0" name="Oval 48">
            <a:extLst>
              <a:ext uri="{FF2B5EF4-FFF2-40B4-BE49-F238E27FC236}">
                <a16:creationId xmlns:a16="http://schemas.microsoft.com/office/drawing/2014/main" id="{713238E3-C78A-4321-AEB1-B9E5222C700C}"/>
              </a:ext>
            </a:extLst>
          </p:cNvPr>
          <p:cNvSpPr>
            <a:spLocks noChangeArrowheads="1"/>
          </p:cNvSpPr>
          <p:nvPr/>
        </p:nvSpPr>
        <p:spPr bwMode="auto">
          <a:xfrm>
            <a:off x="7620000" y="3505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1" name="Oval 49">
            <a:extLst>
              <a:ext uri="{FF2B5EF4-FFF2-40B4-BE49-F238E27FC236}">
                <a16:creationId xmlns:a16="http://schemas.microsoft.com/office/drawing/2014/main" id="{8A81E2FC-42E8-402E-B72E-327CDA111CBA}"/>
              </a:ext>
            </a:extLst>
          </p:cNvPr>
          <p:cNvSpPr>
            <a:spLocks noChangeArrowheads="1"/>
          </p:cNvSpPr>
          <p:nvPr/>
        </p:nvSpPr>
        <p:spPr bwMode="auto">
          <a:xfrm>
            <a:off x="70866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Oval 50">
            <a:extLst>
              <a:ext uri="{FF2B5EF4-FFF2-40B4-BE49-F238E27FC236}">
                <a16:creationId xmlns:a16="http://schemas.microsoft.com/office/drawing/2014/main" id="{4721C357-0E2B-4FFF-B96C-DB0B2B2F14B7}"/>
              </a:ext>
            </a:extLst>
          </p:cNvPr>
          <p:cNvSpPr>
            <a:spLocks noChangeArrowheads="1"/>
          </p:cNvSpPr>
          <p:nvPr/>
        </p:nvSpPr>
        <p:spPr bwMode="auto">
          <a:xfrm>
            <a:off x="6477000" y="4800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23" name="Text Box 51">
            <a:extLst>
              <a:ext uri="{FF2B5EF4-FFF2-40B4-BE49-F238E27FC236}">
                <a16:creationId xmlns:a16="http://schemas.microsoft.com/office/drawing/2014/main" id="{E6B0B37B-525F-4331-AA24-3363B0800C91}"/>
              </a:ext>
            </a:extLst>
          </p:cNvPr>
          <p:cNvSpPr txBox="1">
            <a:spLocks noChangeArrowheads="1"/>
          </p:cNvSpPr>
          <p:nvPr/>
        </p:nvSpPr>
        <p:spPr bwMode="auto">
          <a:xfrm>
            <a:off x="6553201" y="45720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a(.1)</a:t>
            </a:r>
          </a:p>
        </p:txBody>
      </p:sp>
      <p:sp>
        <p:nvSpPr>
          <p:cNvPr id="28724" name="Oval 52">
            <a:extLst>
              <a:ext uri="{FF2B5EF4-FFF2-40B4-BE49-F238E27FC236}">
                <a16:creationId xmlns:a16="http://schemas.microsoft.com/office/drawing/2014/main" id="{E0173B7A-4BBE-46AF-AEBF-ECAB34095C9B}"/>
              </a:ext>
            </a:extLst>
          </p:cNvPr>
          <p:cNvSpPr>
            <a:spLocks noChangeArrowheads="1"/>
          </p:cNvSpPr>
          <p:nvPr/>
        </p:nvSpPr>
        <p:spPr bwMode="auto">
          <a:xfrm>
            <a:off x="7467600" y="4800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5" name="Text Box 53">
            <a:extLst>
              <a:ext uri="{FF2B5EF4-FFF2-40B4-BE49-F238E27FC236}">
                <a16:creationId xmlns:a16="http://schemas.microsoft.com/office/drawing/2014/main" id="{64FAE0DE-F95D-496A-9F10-A132C6B7A5CE}"/>
              </a:ext>
            </a:extLst>
          </p:cNvPr>
          <p:cNvSpPr txBox="1">
            <a:spLocks noChangeArrowheads="1"/>
          </p:cNvSpPr>
          <p:nvPr/>
        </p:nvSpPr>
        <p:spPr bwMode="auto">
          <a:xfrm>
            <a:off x="7543801" y="45720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b(.2)</a:t>
            </a:r>
          </a:p>
        </p:txBody>
      </p:sp>
      <p:sp>
        <p:nvSpPr>
          <p:cNvPr id="28726" name="Line 54">
            <a:extLst>
              <a:ext uri="{FF2B5EF4-FFF2-40B4-BE49-F238E27FC236}">
                <a16:creationId xmlns:a16="http://schemas.microsoft.com/office/drawing/2014/main" id="{661A6D23-BE42-42D5-91C6-F9AEFE3726B2}"/>
              </a:ext>
            </a:extLst>
          </p:cNvPr>
          <p:cNvSpPr>
            <a:spLocks noChangeShapeType="1"/>
          </p:cNvSpPr>
          <p:nvPr/>
        </p:nvSpPr>
        <p:spPr bwMode="auto">
          <a:xfrm flipV="1">
            <a:off x="6553200" y="42672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Line 55">
            <a:extLst>
              <a:ext uri="{FF2B5EF4-FFF2-40B4-BE49-F238E27FC236}">
                <a16:creationId xmlns:a16="http://schemas.microsoft.com/office/drawing/2014/main" id="{4C6BADF4-926A-4386-B753-D02EE279F171}"/>
              </a:ext>
            </a:extLst>
          </p:cNvPr>
          <p:cNvSpPr>
            <a:spLocks noChangeShapeType="1"/>
          </p:cNvSpPr>
          <p:nvPr/>
        </p:nvSpPr>
        <p:spPr bwMode="auto">
          <a:xfrm flipH="1" flipV="1">
            <a:off x="7162800" y="42672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8" name="Text Box 56">
            <a:extLst>
              <a:ext uri="{FF2B5EF4-FFF2-40B4-BE49-F238E27FC236}">
                <a16:creationId xmlns:a16="http://schemas.microsoft.com/office/drawing/2014/main" id="{56BD6094-7648-42AE-9CFF-B5E80199BE23}"/>
              </a:ext>
            </a:extLst>
          </p:cNvPr>
          <p:cNvSpPr txBox="1">
            <a:spLocks noChangeArrowheads="1"/>
          </p:cNvSpPr>
          <p:nvPr/>
        </p:nvSpPr>
        <p:spPr bwMode="auto">
          <a:xfrm>
            <a:off x="7223126" y="39274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(.3)</a:t>
            </a:r>
          </a:p>
        </p:txBody>
      </p:sp>
      <p:sp>
        <p:nvSpPr>
          <p:cNvPr id="28729" name="Oval 57">
            <a:extLst>
              <a:ext uri="{FF2B5EF4-FFF2-40B4-BE49-F238E27FC236}">
                <a16:creationId xmlns:a16="http://schemas.microsoft.com/office/drawing/2014/main" id="{79AD0CE4-0BA7-4D8A-B864-CA1E520B9B06}"/>
              </a:ext>
            </a:extLst>
          </p:cNvPr>
          <p:cNvSpPr>
            <a:spLocks noChangeArrowheads="1"/>
          </p:cNvSpPr>
          <p:nvPr/>
        </p:nvSpPr>
        <p:spPr bwMode="auto">
          <a:xfrm>
            <a:off x="80772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0" name="Text Box 58">
            <a:extLst>
              <a:ext uri="{FF2B5EF4-FFF2-40B4-BE49-F238E27FC236}">
                <a16:creationId xmlns:a16="http://schemas.microsoft.com/office/drawing/2014/main" id="{A609C751-5E9A-4F88-833E-7FD9E5E6CEDD}"/>
              </a:ext>
            </a:extLst>
          </p:cNvPr>
          <p:cNvSpPr txBox="1">
            <a:spLocks noChangeArrowheads="1"/>
          </p:cNvSpPr>
          <p:nvPr/>
        </p:nvSpPr>
        <p:spPr bwMode="auto">
          <a:xfrm>
            <a:off x="8153401" y="3962400"/>
            <a:ext cx="6142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c(.2)</a:t>
            </a:r>
          </a:p>
        </p:txBody>
      </p:sp>
      <p:sp>
        <p:nvSpPr>
          <p:cNvPr id="28731" name="Line 59">
            <a:extLst>
              <a:ext uri="{FF2B5EF4-FFF2-40B4-BE49-F238E27FC236}">
                <a16:creationId xmlns:a16="http://schemas.microsoft.com/office/drawing/2014/main" id="{56154ACE-473D-45A9-8BD1-52346F5B2AC5}"/>
              </a:ext>
            </a:extLst>
          </p:cNvPr>
          <p:cNvSpPr>
            <a:spLocks noChangeShapeType="1"/>
          </p:cNvSpPr>
          <p:nvPr/>
        </p:nvSpPr>
        <p:spPr bwMode="auto">
          <a:xfrm flipV="1">
            <a:off x="7162800" y="35814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2" name="Line 60">
            <a:extLst>
              <a:ext uri="{FF2B5EF4-FFF2-40B4-BE49-F238E27FC236}">
                <a16:creationId xmlns:a16="http://schemas.microsoft.com/office/drawing/2014/main" id="{B15100DD-E59F-4E97-81DD-D80E66EDA740}"/>
              </a:ext>
            </a:extLst>
          </p:cNvPr>
          <p:cNvSpPr>
            <a:spLocks noChangeShapeType="1"/>
          </p:cNvSpPr>
          <p:nvPr/>
        </p:nvSpPr>
        <p:spPr bwMode="auto">
          <a:xfrm flipH="1" flipV="1">
            <a:off x="7620000" y="35814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3" name="Text Box 61">
            <a:extLst>
              <a:ext uri="{FF2B5EF4-FFF2-40B4-BE49-F238E27FC236}">
                <a16:creationId xmlns:a16="http://schemas.microsoft.com/office/drawing/2014/main" id="{5871549B-F3DD-45A4-A277-17F9574D27BB}"/>
              </a:ext>
            </a:extLst>
          </p:cNvPr>
          <p:cNvSpPr txBox="1">
            <a:spLocks noChangeArrowheads="1"/>
          </p:cNvSpPr>
          <p:nvPr/>
        </p:nvSpPr>
        <p:spPr bwMode="auto">
          <a:xfrm>
            <a:off x="5683251" y="2749550"/>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(.5)</a:t>
            </a:r>
          </a:p>
        </p:txBody>
      </p:sp>
      <p:sp>
        <p:nvSpPr>
          <p:cNvPr id="28735" name="Text Box 63">
            <a:extLst>
              <a:ext uri="{FF2B5EF4-FFF2-40B4-BE49-F238E27FC236}">
                <a16:creationId xmlns:a16="http://schemas.microsoft.com/office/drawing/2014/main" id="{1C2A7A90-06B4-4B97-98CA-2D9892B86549}"/>
              </a:ext>
            </a:extLst>
          </p:cNvPr>
          <p:cNvSpPr txBox="1">
            <a:spLocks noChangeArrowheads="1"/>
          </p:cNvSpPr>
          <p:nvPr/>
        </p:nvSpPr>
        <p:spPr bwMode="auto">
          <a:xfrm>
            <a:off x="7680326" y="32416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(.5)</a:t>
            </a:r>
          </a:p>
        </p:txBody>
      </p:sp>
      <p:sp>
        <p:nvSpPr>
          <p:cNvPr id="28736" name="Oval 64">
            <a:extLst>
              <a:ext uri="{FF2B5EF4-FFF2-40B4-BE49-F238E27FC236}">
                <a16:creationId xmlns:a16="http://schemas.microsoft.com/office/drawing/2014/main" id="{355DBA70-11CB-4739-ADDD-683655D1B954}"/>
              </a:ext>
            </a:extLst>
          </p:cNvPr>
          <p:cNvSpPr>
            <a:spLocks noChangeArrowheads="1"/>
          </p:cNvSpPr>
          <p:nvPr/>
        </p:nvSpPr>
        <p:spPr bwMode="auto">
          <a:xfrm>
            <a:off x="8366125" y="34702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7" name="Text Box 65">
            <a:extLst>
              <a:ext uri="{FF2B5EF4-FFF2-40B4-BE49-F238E27FC236}">
                <a16:creationId xmlns:a16="http://schemas.microsoft.com/office/drawing/2014/main" id="{69957783-C237-411D-90DB-8C6143197903}"/>
              </a:ext>
            </a:extLst>
          </p:cNvPr>
          <p:cNvSpPr txBox="1">
            <a:spLocks noChangeArrowheads="1"/>
          </p:cNvSpPr>
          <p:nvPr/>
        </p:nvSpPr>
        <p:spPr bwMode="auto">
          <a:xfrm>
            <a:off x="8442326" y="3241675"/>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d(.5)</a:t>
            </a:r>
          </a:p>
        </p:txBody>
      </p:sp>
      <p:sp>
        <p:nvSpPr>
          <p:cNvPr id="28738" name="Line 66">
            <a:extLst>
              <a:ext uri="{FF2B5EF4-FFF2-40B4-BE49-F238E27FC236}">
                <a16:creationId xmlns:a16="http://schemas.microsoft.com/office/drawing/2014/main" id="{D6E2B32B-7667-4868-B5A1-FAB03A654120}"/>
              </a:ext>
            </a:extLst>
          </p:cNvPr>
          <p:cNvSpPr>
            <a:spLocks noChangeShapeType="1"/>
          </p:cNvSpPr>
          <p:nvPr/>
        </p:nvSpPr>
        <p:spPr bwMode="auto">
          <a:xfrm flipV="1">
            <a:off x="7680325" y="3013075"/>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Line 70">
            <a:extLst>
              <a:ext uri="{FF2B5EF4-FFF2-40B4-BE49-F238E27FC236}">
                <a16:creationId xmlns:a16="http://schemas.microsoft.com/office/drawing/2014/main" id="{A669430F-7BDB-4BDA-B654-3871442BFADE}"/>
              </a:ext>
            </a:extLst>
          </p:cNvPr>
          <p:cNvSpPr>
            <a:spLocks noChangeShapeType="1"/>
          </p:cNvSpPr>
          <p:nvPr/>
        </p:nvSpPr>
        <p:spPr bwMode="auto">
          <a:xfrm flipH="1" flipV="1">
            <a:off x="8061325" y="3013075"/>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3" name="Text Box 71">
            <a:extLst>
              <a:ext uri="{FF2B5EF4-FFF2-40B4-BE49-F238E27FC236}">
                <a16:creationId xmlns:a16="http://schemas.microsoft.com/office/drawing/2014/main" id="{74970206-BB43-42B5-A49E-F4E0A8920568}"/>
              </a:ext>
            </a:extLst>
          </p:cNvPr>
          <p:cNvSpPr txBox="1">
            <a:spLocks noChangeArrowheads="1"/>
          </p:cNvSpPr>
          <p:nvPr/>
        </p:nvSpPr>
        <p:spPr bwMode="auto">
          <a:xfrm>
            <a:off x="8121651" y="274955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(1.0)</a:t>
            </a:r>
          </a:p>
        </p:txBody>
      </p:sp>
      <p:sp>
        <p:nvSpPr>
          <p:cNvPr id="28744" name="Text Box 72">
            <a:extLst>
              <a:ext uri="{FF2B5EF4-FFF2-40B4-BE49-F238E27FC236}">
                <a16:creationId xmlns:a16="http://schemas.microsoft.com/office/drawing/2014/main" id="{F7C818B2-7448-4517-AD62-F71060462E94}"/>
              </a:ext>
            </a:extLst>
          </p:cNvPr>
          <p:cNvSpPr txBox="1">
            <a:spLocks noChangeArrowheads="1"/>
          </p:cNvSpPr>
          <p:nvPr/>
        </p:nvSpPr>
        <p:spPr bwMode="auto">
          <a:xfrm>
            <a:off x="3352801" y="5486401"/>
            <a:ext cx="4144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latin typeface="Times New Roman" panose="02020603050405020304" pitchFamily="18" charset="0"/>
              </a:rPr>
              <a:t>a=000,  b=001,  c=01, d=1</a:t>
            </a:r>
            <a:endParaRPr lang="en-US" altLang="en-US" i="1">
              <a:latin typeface="Times New Roman" panose="02020603050405020304" pitchFamily="18" charset="0"/>
            </a:endParaRPr>
          </a:p>
        </p:txBody>
      </p:sp>
      <p:sp>
        <p:nvSpPr>
          <p:cNvPr id="28745" name="Text Box 73">
            <a:extLst>
              <a:ext uri="{FF2B5EF4-FFF2-40B4-BE49-F238E27FC236}">
                <a16:creationId xmlns:a16="http://schemas.microsoft.com/office/drawing/2014/main" id="{5922F9DE-03D5-4E24-8652-69BDF2DA078A}"/>
              </a:ext>
            </a:extLst>
          </p:cNvPr>
          <p:cNvSpPr txBox="1">
            <a:spLocks noChangeArrowheads="1"/>
          </p:cNvSpPr>
          <p:nvPr/>
        </p:nvSpPr>
        <p:spPr bwMode="auto">
          <a:xfrm>
            <a:off x="7527925" y="3013075"/>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28746" name="Text Box 74">
            <a:extLst>
              <a:ext uri="{FF2B5EF4-FFF2-40B4-BE49-F238E27FC236}">
                <a16:creationId xmlns:a16="http://schemas.microsoft.com/office/drawing/2014/main" id="{87BE5910-F4E4-404B-923A-90F5862BB92E}"/>
              </a:ext>
            </a:extLst>
          </p:cNvPr>
          <p:cNvSpPr txBox="1">
            <a:spLocks noChangeArrowheads="1"/>
          </p:cNvSpPr>
          <p:nvPr/>
        </p:nvSpPr>
        <p:spPr bwMode="auto">
          <a:xfrm>
            <a:off x="7086600" y="36576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28747" name="Text Box 75">
            <a:extLst>
              <a:ext uri="{FF2B5EF4-FFF2-40B4-BE49-F238E27FC236}">
                <a16:creationId xmlns:a16="http://schemas.microsoft.com/office/drawing/2014/main" id="{A09FDD45-C018-4491-AA14-BB8A037A9F9F}"/>
              </a:ext>
            </a:extLst>
          </p:cNvPr>
          <p:cNvSpPr txBox="1">
            <a:spLocks noChangeArrowheads="1"/>
          </p:cNvSpPr>
          <p:nvPr/>
        </p:nvSpPr>
        <p:spPr bwMode="auto">
          <a:xfrm>
            <a:off x="6629400" y="41910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28748" name="Text Box 76">
            <a:extLst>
              <a:ext uri="{FF2B5EF4-FFF2-40B4-BE49-F238E27FC236}">
                <a16:creationId xmlns:a16="http://schemas.microsoft.com/office/drawing/2014/main" id="{042EE93F-89FA-4F77-9BA8-9CE3C2574606}"/>
              </a:ext>
            </a:extLst>
          </p:cNvPr>
          <p:cNvSpPr txBox="1">
            <a:spLocks noChangeArrowheads="1"/>
          </p:cNvSpPr>
          <p:nvPr/>
        </p:nvSpPr>
        <p:spPr bwMode="auto">
          <a:xfrm>
            <a:off x="8229600" y="29718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28749" name="Text Box 77">
            <a:extLst>
              <a:ext uri="{FF2B5EF4-FFF2-40B4-BE49-F238E27FC236}">
                <a16:creationId xmlns:a16="http://schemas.microsoft.com/office/drawing/2014/main" id="{1AE9FF9F-FB35-4F8D-AE09-14E7C4B01B70}"/>
              </a:ext>
            </a:extLst>
          </p:cNvPr>
          <p:cNvSpPr txBox="1">
            <a:spLocks noChangeArrowheads="1"/>
          </p:cNvSpPr>
          <p:nvPr/>
        </p:nvSpPr>
        <p:spPr bwMode="auto">
          <a:xfrm>
            <a:off x="7848600" y="35814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28750" name="Text Box 78">
            <a:extLst>
              <a:ext uri="{FF2B5EF4-FFF2-40B4-BE49-F238E27FC236}">
                <a16:creationId xmlns:a16="http://schemas.microsoft.com/office/drawing/2014/main" id="{2624AEBF-3C35-4418-8FEF-5E635070CEF6}"/>
              </a:ext>
            </a:extLst>
          </p:cNvPr>
          <p:cNvSpPr txBox="1">
            <a:spLocks noChangeArrowheads="1"/>
          </p:cNvSpPr>
          <p:nvPr/>
        </p:nvSpPr>
        <p:spPr bwMode="auto">
          <a:xfrm>
            <a:off x="7239000" y="41910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28751" name="Text Box 79">
            <a:extLst>
              <a:ext uri="{FF2B5EF4-FFF2-40B4-BE49-F238E27FC236}">
                <a16:creationId xmlns:a16="http://schemas.microsoft.com/office/drawing/2014/main" id="{0E6B9E30-ADC6-4026-88A5-DBF39C43EBF6}"/>
              </a:ext>
            </a:extLst>
          </p:cNvPr>
          <p:cNvSpPr txBox="1">
            <a:spLocks noChangeArrowheads="1"/>
          </p:cNvSpPr>
          <p:nvPr/>
        </p:nvSpPr>
        <p:spPr bwMode="auto">
          <a:xfrm>
            <a:off x="2895601" y="3886200"/>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Step 1</a:t>
            </a:r>
          </a:p>
        </p:txBody>
      </p:sp>
      <p:sp>
        <p:nvSpPr>
          <p:cNvPr id="28752" name="Text Box 80">
            <a:extLst>
              <a:ext uri="{FF2B5EF4-FFF2-40B4-BE49-F238E27FC236}">
                <a16:creationId xmlns:a16="http://schemas.microsoft.com/office/drawing/2014/main" id="{00824525-2E72-4AC5-895E-94156F4B467C}"/>
              </a:ext>
            </a:extLst>
          </p:cNvPr>
          <p:cNvSpPr txBox="1">
            <a:spLocks noChangeArrowheads="1"/>
          </p:cNvSpPr>
          <p:nvPr/>
        </p:nvSpPr>
        <p:spPr bwMode="auto">
          <a:xfrm>
            <a:off x="4800601" y="4572000"/>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Step 2</a:t>
            </a:r>
          </a:p>
        </p:txBody>
      </p:sp>
      <p:sp>
        <p:nvSpPr>
          <p:cNvPr id="28753" name="Text Box 81">
            <a:extLst>
              <a:ext uri="{FF2B5EF4-FFF2-40B4-BE49-F238E27FC236}">
                <a16:creationId xmlns:a16="http://schemas.microsoft.com/office/drawing/2014/main" id="{E9EFFD98-16A4-4DB4-8191-5C8B74CB4CE7}"/>
              </a:ext>
            </a:extLst>
          </p:cNvPr>
          <p:cNvSpPr txBox="1">
            <a:spLocks noChangeArrowheads="1"/>
          </p:cNvSpPr>
          <p:nvPr/>
        </p:nvSpPr>
        <p:spPr bwMode="auto">
          <a:xfrm>
            <a:off x="7162801" y="4953000"/>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Step 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a:extLst>
              <a:ext uri="{FF2B5EF4-FFF2-40B4-BE49-F238E27FC236}">
                <a16:creationId xmlns:a16="http://schemas.microsoft.com/office/drawing/2014/main" id="{9828D48D-FA11-48A2-9A7F-DB2E37C3B74C}"/>
              </a:ext>
            </a:extLst>
          </p:cNvPr>
          <p:cNvSpPr>
            <a:spLocks noGrp="1"/>
          </p:cNvSpPr>
          <p:nvPr>
            <p:ph type="ftr" sz="quarter" idx="11"/>
          </p:nvPr>
        </p:nvSpPr>
        <p:spPr/>
        <p:txBody>
          <a:bodyPr/>
          <a:lstStyle/>
          <a:p>
            <a:r>
              <a:rPr lang="en-US" altLang="en-US"/>
              <a:t>15-853</a:t>
            </a:r>
          </a:p>
        </p:txBody>
      </p:sp>
      <p:sp>
        <p:nvSpPr>
          <p:cNvPr id="33" name="Slide Number Placeholder 5">
            <a:extLst>
              <a:ext uri="{FF2B5EF4-FFF2-40B4-BE49-F238E27FC236}">
                <a16:creationId xmlns:a16="http://schemas.microsoft.com/office/drawing/2014/main" id="{8E321B74-2200-4EBF-A4EC-3868E8B2DF0E}"/>
              </a:ext>
            </a:extLst>
          </p:cNvPr>
          <p:cNvSpPr>
            <a:spLocks noGrp="1"/>
          </p:cNvSpPr>
          <p:nvPr>
            <p:ph type="sldNum" sz="quarter" idx="12"/>
          </p:nvPr>
        </p:nvSpPr>
        <p:spPr/>
        <p:txBody>
          <a:bodyPr/>
          <a:lstStyle/>
          <a:p>
            <a:r>
              <a:rPr lang="en-US" altLang="en-US"/>
              <a:t>Page</a:t>
            </a:r>
            <a:fld id="{D49690C6-4464-48B5-A568-35C43235FD54}" type="slidenum">
              <a:rPr lang="en-US" altLang="en-US"/>
              <a:pPr/>
              <a:t>34</a:t>
            </a:fld>
            <a:endParaRPr lang="en-US" altLang="en-US"/>
          </a:p>
        </p:txBody>
      </p:sp>
      <p:sp>
        <p:nvSpPr>
          <p:cNvPr id="35842" name="Rectangle 2">
            <a:extLst>
              <a:ext uri="{FF2B5EF4-FFF2-40B4-BE49-F238E27FC236}">
                <a16:creationId xmlns:a16="http://schemas.microsoft.com/office/drawing/2014/main" id="{1444FBFD-AD16-482B-8501-DA12CCBE4F2C}"/>
              </a:ext>
            </a:extLst>
          </p:cNvPr>
          <p:cNvSpPr>
            <a:spLocks noGrp="1" noChangeArrowheads="1"/>
          </p:cNvSpPr>
          <p:nvPr>
            <p:ph type="title"/>
          </p:nvPr>
        </p:nvSpPr>
        <p:spPr/>
        <p:txBody>
          <a:bodyPr/>
          <a:lstStyle/>
          <a:p>
            <a:r>
              <a:rPr lang="en-US" altLang="en-US"/>
              <a:t>Encoding and Decoding</a:t>
            </a:r>
          </a:p>
        </p:txBody>
      </p:sp>
      <p:sp>
        <p:nvSpPr>
          <p:cNvPr id="35843" name="Rectangle 3">
            <a:extLst>
              <a:ext uri="{FF2B5EF4-FFF2-40B4-BE49-F238E27FC236}">
                <a16:creationId xmlns:a16="http://schemas.microsoft.com/office/drawing/2014/main" id="{7C823F66-4EBD-4722-B203-8CD03A63F4B3}"/>
              </a:ext>
            </a:extLst>
          </p:cNvPr>
          <p:cNvSpPr>
            <a:spLocks noGrp="1" noChangeArrowheads="1"/>
          </p:cNvSpPr>
          <p:nvPr>
            <p:ph type="body" idx="1"/>
          </p:nvPr>
        </p:nvSpPr>
        <p:spPr/>
        <p:txBody>
          <a:bodyPr/>
          <a:lstStyle/>
          <a:p>
            <a:pPr>
              <a:buFontTx/>
              <a:buNone/>
            </a:pPr>
            <a:r>
              <a:rPr lang="en-US" altLang="en-US" b="1"/>
              <a:t>Encoding</a:t>
            </a:r>
            <a:r>
              <a:rPr lang="en-US" altLang="en-US"/>
              <a:t>: Start at leaf of Huffman tree and follow path to the root.  Reverse order of bits and send.</a:t>
            </a:r>
          </a:p>
          <a:p>
            <a:pPr>
              <a:buFontTx/>
              <a:buNone/>
            </a:pPr>
            <a:r>
              <a:rPr lang="en-US" altLang="en-US" b="1"/>
              <a:t>Decoding</a:t>
            </a:r>
            <a:r>
              <a:rPr lang="en-US" altLang="en-US"/>
              <a:t>: Start at root of Huffman tree and take branch for each bit received.  When at leaf can output message and return to root.</a:t>
            </a:r>
          </a:p>
        </p:txBody>
      </p:sp>
      <p:sp>
        <p:nvSpPr>
          <p:cNvPr id="35844" name="Oval 4">
            <a:extLst>
              <a:ext uri="{FF2B5EF4-FFF2-40B4-BE49-F238E27FC236}">
                <a16:creationId xmlns:a16="http://schemas.microsoft.com/office/drawing/2014/main" id="{3AB4C883-A85D-45FB-916D-576599DCE828}"/>
              </a:ext>
            </a:extLst>
          </p:cNvPr>
          <p:cNvSpPr>
            <a:spLocks noChangeArrowheads="1"/>
          </p:cNvSpPr>
          <p:nvPr/>
        </p:nvSpPr>
        <p:spPr bwMode="auto">
          <a:xfrm>
            <a:off x="8594725" y="38512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Oval 5">
            <a:extLst>
              <a:ext uri="{FF2B5EF4-FFF2-40B4-BE49-F238E27FC236}">
                <a16:creationId xmlns:a16="http://schemas.microsoft.com/office/drawing/2014/main" id="{535A23A9-A060-4EAD-B5B8-60983BB6A467}"/>
              </a:ext>
            </a:extLst>
          </p:cNvPr>
          <p:cNvSpPr>
            <a:spLocks noChangeArrowheads="1"/>
          </p:cNvSpPr>
          <p:nvPr/>
        </p:nvSpPr>
        <p:spPr bwMode="auto">
          <a:xfrm>
            <a:off x="8229600" y="4419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Oval 6">
            <a:extLst>
              <a:ext uri="{FF2B5EF4-FFF2-40B4-BE49-F238E27FC236}">
                <a16:creationId xmlns:a16="http://schemas.microsoft.com/office/drawing/2014/main" id="{E53DFCAD-9B68-4586-B1F2-E9FDF2E250CD}"/>
              </a:ext>
            </a:extLst>
          </p:cNvPr>
          <p:cNvSpPr>
            <a:spLocks noChangeArrowheads="1"/>
          </p:cNvSpPr>
          <p:nvPr/>
        </p:nvSpPr>
        <p:spPr bwMode="auto">
          <a:xfrm>
            <a:off x="7696200" y="5105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Oval 7">
            <a:extLst>
              <a:ext uri="{FF2B5EF4-FFF2-40B4-BE49-F238E27FC236}">
                <a16:creationId xmlns:a16="http://schemas.microsoft.com/office/drawing/2014/main" id="{D0E6B5C3-1A0F-4790-B200-96A63A8612DA}"/>
              </a:ext>
            </a:extLst>
          </p:cNvPr>
          <p:cNvSpPr>
            <a:spLocks noChangeArrowheads="1"/>
          </p:cNvSpPr>
          <p:nvPr/>
        </p:nvSpPr>
        <p:spPr bwMode="auto">
          <a:xfrm>
            <a:off x="7086600" y="5715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8" name="Text Box 8">
            <a:extLst>
              <a:ext uri="{FF2B5EF4-FFF2-40B4-BE49-F238E27FC236}">
                <a16:creationId xmlns:a16="http://schemas.microsoft.com/office/drawing/2014/main" id="{16AD4D29-052F-46AB-BA50-CA39C76D6EB0}"/>
              </a:ext>
            </a:extLst>
          </p:cNvPr>
          <p:cNvSpPr txBox="1">
            <a:spLocks noChangeArrowheads="1"/>
          </p:cNvSpPr>
          <p:nvPr/>
        </p:nvSpPr>
        <p:spPr bwMode="auto">
          <a:xfrm>
            <a:off x="7162801" y="54864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a(.1)</a:t>
            </a:r>
          </a:p>
        </p:txBody>
      </p:sp>
      <p:sp>
        <p:nvSpPr>
          <p:cNvPr id="35849" name="Oval 9">
            <a:extLst>
              <a:ext uri="{FF2B5EF4-FFF2-40B4-BE49-F238E27FC236}">
                <a16:creationId xmlns:a16="http://schemas.microsoft.com/office/drawing/2014/main" id="{4A04F6BC-A02A-445B-8C03-6517B48EE236}"/>
              </a:ext>
            </a:extLst>
          </p:cNvPr>
          <p:cNvSpPr>
            <a:spLocks noChangeArrowheads="1"/>
          </p:cNvSpPr>
          <p:nvPr/>
        </p:nvSpPr>
        <p:spPr bwMode="auto">
          <a:xfrm>
            <a:off x="8077200" y="5715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Text Box 10">
            <a:extLst>
              <a:ext uri="{FF2B5EF4-FFF2-40B4-BE49-F238E27FC236}">
                <a16:creationId xmlns:a16="http://schemas.microsoft.com/office/drawing/2014/main" id="{3160207D-7971-4C08-A08D-996BADA723BF}"/>
              </a:ext>
            </a:extLst>
          </p:cNvPr>
          <p:cNvSpPr txBox="1">
            <a:spLocks noChangeArrowheads="1"/>
          </p:cNvSpPr>
          <p:nvPr/>
        </p:nvSpPr>
        <p:spPr bwMode="auto">
          <a:xfrm>
            <a:off x="8153401" y="548640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b(.2)</a:t>
            </a:r>
          </a:p>
        </p:txBody>
      </p:sp>
      <p:sp>
        <p:nvSpPr>
          <p:cNvPr id="35851" name="Line 11">
            <a:extLst>
              <a:ext uri="{FF2B5EF4-FFF2-40B4-BE49-F238E27FC236}">
                <a16:creationId xmlns:a16="http://schemas.microsoft.com/office/drawing/2014/main" id="{15D88553-DA31-4001-9F33-8B9059B0C46B}"/>
              </a:ext>
            </a:extLst>
          </p:cNvPr>
          <p:cNvSpPr>
            <a:spLocks noChangeShapeType="1"/>
          </p:cNvSpPr>
          <p:nvPr/>
        </p:nvSpPr>
        <p:spPr bwMode="auto">
          <a:xfrm flipV="1">
            <a:off x="7162800" y="5181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Line 12">
            <a:extLst>
              <a:ext uri="{FF2B5EF4-FFF2-40B4-BE49-F238E27FC236}">
                <a16:creationId xmlns:a16="http://schemas.microsoft.com/office/drawing/2014/main" id="{0780F19C-ECB9-492E-919B-93B55B427DA0}"/>
              </a:ext>
            </a:extLst>
          </p:cNvPr>
          <p:cNvSpPr>
            <a:spLocks noChangeShapeType="1"/>
          </p:cNvSpPr>
          <p:nvPr/>
        </p:nvSpPr>
        <p:spPr bwMode="auto">
          <a:xfrm flipH="1" flipV="1">
            <a:off x="7772400" y="51816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Text Box 13">
            <a:extLst>
              <a:ext uri="{FF2B5EF4-FFF2-40B4-BE49-F238E27FC236}">
                <a16:creationId xmlns:a16="http://schemas.microsoft.com/office/drawing/2014/main" id="{28F152BB-E4CD-46AB-B7C0-3FC43C5C4931}"/>
              </a:ext>
            </a:extLst>
          </p:cNvPr>
          <p:cNvSpPr txBox="1">
            <a:spLocks noChangeArrowheads="1"/>
          </p:cNvSpPr>
          <p:nvPr/>
        </p:nvSpPr>
        <p:spPr bwMode="auto">
          <a:xfrm>
            <a:off x="7832726" y="48418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(.3)</a:t>
            </a:r>
          </a:p>
        </p:txBody>
      </p:sp>
      <p:sp>
        <p:nvSpPr>
          <p:cNvPr id="35854" name="Oval 14">
            <a:extLst>
              <a:ext uri="{FF2B5EF4-FFF2-40B4-BE49-F238E27FC236}">
                <a16:creationId xmlns:a16="http://schemas.microsoft.com/office/drawing/2014/main" id="{DB21C2BA-E771-4A33-AFE0-E8E5F8892ADF}"/>
              </a:ext>
            </a:extLst>
          </p:cNvPr>
          <p:cNvSpPr>
            <a:spLocks noChangeArrowheads="1"/>
          </p:cNvSpPr>
          <p:nvPr/>
        </p:nvSpPr>
        <p:spPr bwMode="auto">
          <a:xfrm>
            <a:off x="8686800" y="5105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Text Box 15">
            <a:extLst>
              <a:ext uri="{FF2B5EF4-FFF2-40B4-BE49-F238E27FC236}">
                <a16:creationId xmlns:a16="http://schemas.microsoft.com/office/drawing/2014/main" id="{3AEC11C9-2C73-419C-B05D-85BD4D8A480E}"/>
              </a:ext>
            </a:extLst>
          </p:cNvPr>
          <p:cNvSpPr txBox="1">
            <a:spLocks noChangeArrowheads="1"/>
          </p:cNvSpPr>
          <p:nvPr/>
        </p:nvSpPr>
        <p:spPr bwMode="auto">
          <a:xfrm>
            <a:off x="8763001" y="4876800"/>
            <a:ext cx="6142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c(.2)</a:t>
            </a:r>
          </a:p>
        </p:txBody>
      </p:sp>
      <p:sp>
        <p:nvSpPr>
          <p:cNvPr id="35856" name="Line 16">
            <a:extLst>
              <a:ext uri="{FF2B5EF4-FFF2-40B4-BE49-F238E27FC236}">
                <a16:creationId xmlns:a16="http://schemas.microsoft.com/office/drawing/2014/main" id="{751954E2-FE29-46A6-94E0-1748772E4709}"/>
              </a:ext>
            </a:extLst>
          </p:cNvPr>
          <p:cNvSpPr>
            <a:spLocks noChangeShapeType="1"/>
          </p:cNvSpPr>
          <p:nvPr/>
        </p:nvSpPr>
        <p:spPr bwMode="auto">
          <a:xfrm flipV="1">
            <a:off x="7772400" y="44958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Line 17">
            <a:extLst>
              <a:ext uri="{FF2B5EF4-FFF2-40B4-BE49-F238E27FC236}">
                <a16:creationId xmlns:a16="http://schemas.microsoft.com/office/drawing/2014/main" id="{69BF04CB-ACC9-47F9-8231-E6D6AFE89156}"/>
              </a:ext>
            </a:extLst>
          </p:cNvPr>
          <p:cNvSpPr>
            <a:spLocks noChangeShapeType="1"/>
          </p:cNvSpPr>
          <p:nvPr/>
        </p:nvSpPr>
        <p:spPr bwMode="auto">
          <a:xfrm flipH="1" flipV="1">
            <a:off x="8229600" y="44958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Text Box 18">
            <a:extLst>
              <a:ext uri="{FF2B5EF4-FFF2-40B4-BE49-F238E27FC236}">
                <a16:creationId xmlns:a16="http://schemas.microsoft.com/office/drawing/2014/main" id="{E7CADD6E-D445-4E0F-8418-F6BE4F5B0B00}"/>
              </a:ext>
            </a:extLst>
          </p:cNvPr>
          <p:cNvSpPr txBox="1">
            <a:spLocks noChangeArrowheads="1"/>
          </p:cNvSpPr>
          <p:nvPr/>
        </p:nvSpPr>
        <p:spPr bwMode="auto">
          <a:xfrm>
            <a:off x="8289926" y="4156075"/>
            <a:ext cx="5116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(.5)</a:t>
            </a:r>
          </a:p>
        </p:txBody>
      </p:sp>
      <p:sp>
        <p:nvSpPr>
          <p:cNvPr id="35859" name="Oval 19">
            <a:extLst>
              <a:ext uri="{FF2B5EF4-FFF2-40B4-BE49-F238E27FC236}">
                <a16:creationId xmlns:a16="http://schemas.microsoft.com/office/drawing/2014/main" id="{3E364E37-00F1-487C-9671-6F1FA548A419}"/>
              </a:ext>
            </a:extLst>
          </p:cNvPr>
          <p:cNvSpPr>
            <a:spLocks noChangeArrowheads="1"/>
          </p:cNvSpPr>
          <p:nvPr/>
        </p:nvSpPr>
        <p:spPr bwMode="auto">
          <a:xfrm>
            <a:off x="8975725" y="43846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Text Box 20">
            <a:extLst>
              <a:ext uri="{FF2B5EF4-FFF2-40B4-BE49-F238E27FC236}">
                <a16:creationId xmlns:a16="http://schemas.microsoft.com/office/drawing/2014/main" id="{26F91A23-892C-43A2-B047-79F277809B1D}"/>
              </a:ext>
            </a:extLst>
          </p:cNvPr>
          <p:cNvSpPr txBox="1">
            <a:spLocks noChangeArrowheads="1"/>
          </p:cNvSpPr>
          <p:nvPr/>
        </p:nvSpPr>
        <p:spPr bwMode="auto">
          <a:xfrm>
            <a:off x="9051926" y="4156075"/>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d(.5)</a:t>
            </a:r>
          </a:p>
        </p:txBody>
      </p:sp>
      <p:sp>
        <p:nvSpPr>
          <p:cNvPr id="35861" name="Line 21">
            <a:extLst>
              <a:ext uri="{FF2B5EF4-FFF2-40B4-BE49-F238E27FC236}">
                <a16:creationId xmlns:a16="http://schemas.microsoft.com/office/drawing/2014/main" id="{77D6E288-033B-473D-A71E-8287EC75B493}"/>
              </a:ext>
            </a:extLst>
          </p:cNvPr>
          <p:cNvSpPr>
            <a:spLocks noChangeShapeType="1"/>
          </p:cNvSpPr>
          <p:nvPr/>
        </p:nvSpPr>
        <p:spPr bwMode="auto">
          <a:xfrm flipV="1">
            <a:off x="8289925" y="3927475"/>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Line 22">
            <a:extLst>
              <a:ext uri="{FF2B5EF4-FFF2-40B4-BE49-F238E27FC236}">
                <a16:creationId xmlns:a16="http://schemas.microsoft.com/office/drawing/2014/main" id="{579CE54C-3A78-4F47-9F10-B368825A981D}"/>
              </a:ext>
            </a:extLst>
          </p:cNvPr>
          <p:cNvSpPr>
            <a:spLocks noChangeShapeType="1"/>
          </p:cNvSpPr>
          <p:nvPr/>
        </p:nvSpPr>
        <p:spPr bwMode="auto">
          <a:xfrm flipH="1" flipV="1">
            <a:off x="8670925" y="3927475"/>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Text Box 23">
            <a:extLst>
              <a:ext uri="{FF2B5EF4-FFF2-40B4-BE49-F238E27FC236}">
                <a16:creationId xmlns:a16="http://schemas.microsoft.com/office/drawing/2014/main" id="{AB54B368-849F-4EF8-86C4-0543CBDAF9A7}"/>
              </a:ext>
            </a:extLst>
          </p:cNvPr>
          <p:cNvSpPr txBox="1">
            <a:spLocks noChangeArrowheads="1"/>
          </p:cNvSpPr>
          <p:nvPr/>
        </p:nvSpPr>
        <p:spPr bwMode="auto">
          <a:xfrm>
            <a:off x="8731251" y="3663950"/>
            <a:ext cx="62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(1.0)</a:t>
            </a:r>
          </a:p>
        </p:txBody>
      </p:sp>
      <p:sp>
        <p:nvSpPr>
          <p:cNvPr id="35864" name="Text Box 24">
            <a:extLst>
              <a:ext uri="{FF2B5EF4-FFF2-40B4-BE49-F238E27FC236}">
                <a16:creationId xmlns:a16="http://schemas.microsoft.com/office/drawing/2014/main" id="{050E816B-9655-4724-84D7-FF39DD973631}"/>
              </a:ext>
            </a:extLst>
          </p:cNvPr>
          <p:cNvSpPr txBox="1">
            <a:spLocks noChangeArrowheads="1"/>
          </p:cNvSpPr>
          <p:nvPr/>
        </p:nvSpPr>
        <p:spPr bwMode="auto">
          <a:xfrm>
            <a:off x="8137525" y="3927475"/>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35865" name="Text Box 25">
            <a:extLst>
              <a:ext uri="{FF2B5EF4-FFF2-40B4-BE49-F238E27FC236}">
                <a16:creationId xmlns:a16="http://schemas.microsoft.com/office/drawing/2014/main" id="{9826F9B4-5DE2-4FBD-B313-39A7F33CEA9F}"/>
              </a:ext>
            </a:extLst>
          </p:cNvPr>
          <p:cNvSpPr txBox="1">
            <a:spLocks noChangeArrowheads="1"/>
          </p:cNvSpPr>
          <p:nvPr/>
        </p:nvSpPr>
        <p:spPr bwMode="auto">
          <a:xfrm>
            <a:off x="7696200" y="45720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35866" name="Text Box 26">
            <a:extLst>
              <a:ext uri="{FF2B5EF4-FFF2-40B4-BE49-F238E27FC236}">
                <a16:creationId xmlns:a16="http://schemas.microsoft.com/office/drawing/2014/main" id="{3D440302-FBC7-4849-85A9-1B463C7BF075}"/>
              </a:ext>
            </a:extLst>
          </p:cNvPr>
          <p:cNvSpPr txBox="1">
            <a:spLocks noChangeArrowheads="1"/>
          </p:cNvSpPr>
          <p:nvPr/>
        </p:nvSpPr>
        <p:spPr bwMode="auto">
          <a:xfrm>
            <a:off x="7239000" y="51054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0</a:t>
            </a:r>
          </a:p>
        </p:txBody>
      </p:sp>
      <p:sp>
        <p:nvSpPr>
          <p:cNvPr id="35867" name="Text Box 27">
            <a:extLst>
              <a:ext uri="{FF2B5EF4-FFF2-40B4-BE49-F238E27FC236}">
                <a16:creationId xmlns:a16="http://schemas.microsoft.com/office/drawing/2014/main" id="{67F0A57F-2BC0-4ABB-A3FA-A5BAFC6A88B5}"/>
              </a:ext>
            </a:extLst>
          </p:cNvPr>
          <p:cNvSpPr txBox="1">
            <a:spLocks noChangeArrowheads="1"/>
          </p:cNvSpPr>
          <p:nvPr/>
        </p:nvSpPr>
        <p:spPr bwMode="auto">
          <a:xfrm>
            <a:off x="8839200" y="38862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35868" name="Text Box 28">
            <a:extLst>
              <a:ext uri="{FF2B5EF4-FFF2-40B4-BE49-F238E27FC236}">
                <a16:creationId xmlns:a16="http://schemas.microsoft.com/office/drawing/2014/main" id="{D5B94AB0-A9F5-44FA-B96F-90D4D64B4442}"/>
              </a:ext>
            </a:extLst>
          </p:cNvPr>
          <p:cNvSpPr txBox="1">
            <a:spLocks noChangeArrowheads="1"/>
          </p:cNvSpPr>
          <p:nvPr/>
        </p:nvSpPr>
        <p:spPr bwMode="auto">
          <a:xfrm>
            <a:off x="8458200" y="44958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35869" name="Text Box 29">
            <a:extLst>
              <a:ext uri="{FF2B5EF4-FFF2-40B4-BE49-F238E27FC236}">
                <a16:creationId xmlns:a16="http://schemas.microsoft.com/office/drawing/2014/main" id="{41E0856E-16F1-45E6-ABE3-2D1E92AD0E0E}"/>
              </a:ext>
            </a:extLst>
          </p:cNvPr>
          <p:cNvSpPr txBox="1">
            <a:spLocks noChangeArrowheads="1"/>
          </p:cNvSpPr>
          <p:nvPr/>
        </p:nvSpPr>
        <p:spPr bwMode="auto">
          <a:xfrm>
            <a:off x="7848600" y="51054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1</a:t>
            </a:r>
          </a:p>
        </p:txBody>
      </p:sp>
      <p:sp>
        <p:nvSpPr>
          <p:cNvPr id="35870" name="Text Box 30">
            <a:extLst>
              <a:ext uri="{FF2B5EF4-FFF2-40B4-BE49-F238E27FC236}">
                <a16:creationId xmlns:a16="http://schemas.microsoft.com/office/drawing/2014/main" id="{8716B2F1-A671-42C5-BBAC-00CABB189523}"/>
              </a:ext>
            </a:extLst>
          </p:cNvPr>
          <p:cNvSpPr txBox="1">
            <a:spLocks noChangeArrowheads="1"/>
          </p:cNvSpPr>
          <p:nvPr/>
        </p:nvSpPr>
        <p:spPr bwMode="auto">
          <a:xfrm>
            <a:off x="1828801" y="4191000"/>
            <a:ext cx="5121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There are even faster methods that can process 8 or 32 bits at a time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617B71-B11D-4295-BFE1-0BE9ACFAC066}"/>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D2B64517-AAD6-41A4-AD66-5793EFE769EE}"/>
              </a:ext>
            </a:extLst>
          </p:cNvPr>
          <p:cNvSpPr>
            <a:spLocks noGrp="1"/>
          </p:cNvSpPr>
          <p:nvPr>
            <p:ph type="sldNum" sz="quarter" idx="12"/>
          </p:nvPr>
        </p:nvSpPr>
        <p:spPr/>
        <p:txBody>
          <a:bodyPr/>
          <a:lstStyle/>
          <a:p>
            <a:r>
              <a:rPr lang="en-US" altLang="en-US"/>
              <a:t>Page</a:t>
            </a:r>
            <a:fld id="{F19EEE82-21AB-4170-8E70-7B4529392CE2}" type="slidenum">
              <a:rPr lang="en-US" altLang="en-US"/>
              <a:pPr/>
              <a:t>35</a:t>
            </a:fld>
            <a:endParaRPr lang="en-US" altLang="en-US"/>
          </a:p>
        </p:txBody>
      </p:sp>
      <p:sp>
        <p:nvSpPr>
          <p:cNvPr id="31746" name="Rectangle 2">
            <a:extLst>
              <a:ext uri="{FF2B5EF4-FFF2-40B4-BE49-F238E27FC236}">
                <a16:creationId xmlns:a16="http://schemas.microsoft.com/office/drawing/2014/main" id="{0B336DC0-36D8-42DC-836A-21C1BF939E7F}"/>
              </a:ext>
            </a:extLst>
          </p:cNvPr>
          <p:cNvSpPr>
            <a:spLocks noGrp="1" noChangeArrowheads="1"/>
          </p:cNvSpPr>
          <p:nvPr>
            <p:ph type="title"/>
          </p:nvPr>
        </p:nvSpPr>
        <p:spPr/>
        <p:txBody>
          <a:bodyPr/>
          <a:lstStyle/>
          <a:p>
            <a:r>
              <a:rPr lang="en-US" altLang="en-US"/>
              <a:t>Huffman codes are optimal</a:t>
            </a:r>
          </a:p>
        </p:txBody>
      </p:sp>
      <p:sp>
        <p:nvSpPr>
          <p:cNvPr id="31747" name="Rectangle 3">
            <a:extLst>
              <a:ext uri="{FF2B5EF4-FFF2-40B4-BE49-F238E27FC236}">
                <a16:creationId xmlns:a16="http://schemas.microsoft.com/office/drawing/2014/main" id="{7D984179-200B-47F0-B4D7-039EF2F154B3}"/>
              </a:ext>
            </a:extLst>
          </p:cNvPr>
          <p:cNvSpPr>
            <a:spLocks noGrp="1" noChangeArrowheads="1"/>
          </p:cNvSpPr>
          <p:nvPr>
            <p:ph type="body" idx="1"/>
          </p:nvPr>
        </p:nvSpPr>
        <p:spPr/>
        <p:txBody>
          <a:bodyPr/>
          <a:lstStyle/>
          <a:p>
            <a:pPr>
              <a:buFontTx/>
              <a:buNone/>
            </a:pPr>
            <a:r>
              <a:rPr lang="en-US" altLang="en-US" b="1" i="1"/>
              <a:t>Theorem:</a:t>
            </a:r>
            <a:r>
              <a:rPr lang="en-US" altLang="en-US" i="1"/>
              <a:t> The Huffman algorithm generates an optimal prefix code.</a:t>
            </a:r>
            <a:endParaRPr lang="en-US" altLang="en-US" b="1" i="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PROBLEM</a:t>
            </a:r>
          </a:p>
        </p:txBody>
      </p:sp>
      <p:sp>
        <p:nvSpPr>
          <p:cNvPr id="4" name="Rectangular Callout 3"/>
          <p:cNvSpPr/>
          <p:nvPr/>
        </p:nvSpPr>
        <p:spPr>
          <a:xfrm>
            <a:off x="2026227" y="1766455"/>
            <a:ext cx="3581400" cy="1524000"/>
          </a:xfrm>
          <a:prstGeom prst="wedgeRectCallout">
            <a:avLst>
              <a:gd name="adj1" fmla="val 8567"/>
              <a:gd name="adj2" fmla="val -76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Image require a lots of space as file &amp; can be very large. They need to be exchange from various imaging system</a:t>
            </a:r>
          </a:p>
        </p:txBody>
      </p:sp>
      <p:sp>
        <p:nvSpPr>
          <p:cNvPr id="5" name="Rectangular Callout 4"/>
          <p:cNvSpPr/>
          <p:nvPr/>
        </p:nvSpPr>
        <p:spPr>
          <a:xfrm>
            <a:off x="6858000" y="1752600"/>
            <a:ext cx="3276600" cy="1524000"/>
          </a:xfrm>
          <a:prstGeom prst="wedgeRectCallout">
            <a:avLst>
              <a:gd name="adj1" fmla="val -88064"/>
              <a:gd name="adj2"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There is a need to reduce both the amount of storage Space &amp; transmission time.</a:t>
            </a:r>
          </a:p>
        </p:txBody>
      </p:sp>
      <p:sp>
        <p:nvSpPr>
          <p:cNvPr id="6" name="Oval 5"/>
          <p:cNvSpPr/>
          <p:nvPr/>
        </p:nvSpPr>
        <p:spPr>
          <a:xfrm>
            <a:off x="3657600" y="4038600"/>
            <a:ext cx="4648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This lead us to the area of image compression.</a:t>
            </a:r>
          </a:p>
        </p:txBody>
      </p:sp>
    </p:spTree>
    <p:extLst>
      <p:ext uri="{BB962C8B-B14F-4D97-AF65-F5344CB8AC3E}">
        <p14:creationId xmlns:p14="http://schemas.microsoft.com/office/powerpoint/2010/main" val="14699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a:effectLst>
                  <a:outerShdw blurRad="38100" dist="38100" dir="2700000" algn="tl">
                    <a:srgbClr val="000000">
                      <a:alpha val="43137"/>
                    </a:srgbClr>
                  </a:outerShdw>
                </a:effectLst>
                <a:latin typeface="Algerian" pitchFamily="82" charset="0"/>
              </a:rPr>
              <a:t>Introduction</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an important concept in image processing.</a:t>
            </a:r>
          </a:p>
          <a:p>
            <a:pPr>
              <a:buFont typeface="Wingdings" pitchFamily="2" charset="2"/>
              <a:buChar char="q"/>
            </a:pPr>
            <a:r>
              <a:rPr lang="en-US" dirty="0">
                <a:solidFill>
                  <a:srgbClr val="C00000"/>
                </a:solidFill>
              </a:rPr>
              <a:t>Image &amp; video takes a lot of time, space, bandwidth in processing , storing, &amp; transmission.</a:t>
            </a:r>
          </a:p>
          <a:p>
            <a:pPr>
              <a:buFont typeface="Wingdings" pitchFamily="2" charset="2"/>
              <a:buChar char="q"/>
            </a:pPr>
            <a:r>
              <a:rPr lang="en-US" dirty="0">
                <a:solidFill>
                  <a:srgbClr val="C00000"/>
                </a:solidFill>
              </a:rPr>
              <a:t>So, image compression is  very necessary.</a:t>
            </a:r>
          </a:p>
          <a:p>
            <a:pPr>
              <a:buFont typeface="Wingdings" pitchFamily="2" charset="2"/>
              <a:buChar char="q"/>
            </a:pPr>
            <a:r>
              <a:rPr lang="en-US" dirty="0">
                <a:solidFill>
                  <a:srgbClr val="C00000"/>
                </a:solidFill>
              </a:rPr>
              <a:t>Data &amp; information are two different things. Data is raw &amp; its processed form is information. </a:t>
            </a:r>
          </a:p>
          <a:p>
            <a:pPr>
              <a:buFont typeface="Wingdings" pitchFamily="2" charset="2"/>
              <a:buChar char="q"/>
            </a:pPr>
            <a:r>
              <a:rPr lang="en-US" dirty="0">
                <a:solidFill>
                  <a:srgbClr val="C00000"/>
                </a:solidFill>
              </a:rPr>
              <a:t>In data compression there is no compromise with information quality only data used to represent the data is reduced . </a:t>
            </a:r>
          </a:p>
          <a:p>
            <a:pPr marL="0" indent="0">
              <a:buNone/>
            </a:pPr>
            <a:endParaRPr lang="en-US" dirty="0">
              <a:solidFill>
                <a:srgbClr val="C00000"/>
              </a:solidFill>
            </a:endParaRPr>
          </a:p>
        </p:txBody>
      </p:sp>
    </p:spTree>
    <p:extLst>
      <p:ext uri="{BB962C8B-B14F-4D97-AF65-F5344CB8AC3E}">
        <p14:creationId xmlns:p14="http://schemas.microsoft.com/office/powerpoint/2010/main" val="26571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Types Of Data</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 Text data: Read &amp; understood by humans.</a:t>
            </a:r>
          </a:p>
          <a:p>
            <a:pPr>
              <a:buFont typeface="Wingdings" pitchFamily="2" charset="2"/>
              <a:buChar char="q"/>
            </a:pPr>
            <a:r>
              <a:rPr lang="en-US" dirty="0">
                <a:solidFill>
                  <a:srgbClr val="C00000"/>
                </a:solidFill>
              </a:rPr>
              <a:t>Binary Data: Machine can interpret only.</a:t>
            </a:r>
          </a:p>
          <a:p>
            <a:pPr>
              <a:buFont typeface="Wingdings" pitchFamily="2" charset="2"/>
              <a:buChar char="q"/>
            </a:pPr>
            <a:r>
              <a:rPr lang="en-US" dirty="0">
                <a:solidFill>
                  <a:srgbClr val="C00000"/>
                </a:solidFill>
              </a:rPr>
              <a:t>Image data: Pixel data that contains the intensity and color information of image.</a:t>
            </a:r>
          </a:p>
          <a:p>
            <a:pPr>
              <a:buFont typeface="Wingdings" pitchFamily="2" charset="2"/>
              <a:buChar char="q"/>
            </a:pPr>
            <a:r>
              <a:rPr lang="en-US" dirty="0">
                <a:solidFill>
                  <a:srgbClr val="C00000"/>
                </a:solidFill>
              </a:rPr>
              <a:t> Graphics Data: Data in vector form.</a:t>
            </a:r>
          </a:p>
          <a:p>
            <a:pPr>
              <a:buFont typeface="Wingdings" pitchFamily="2" charset="2"/>
              <a:buChar char="q"/>
            </a:pPr>
            <a:r>
              <a:rPr lang="en-US" dirty="0">
                <a:solidFill>
                  <a:srgbClr val="C00000"/>
                </a:solidFill>
              </a:rPr>
              <a:t> Sound Data: Audio information.</a:t>
            </a:r>
          </a:p>
          <a:p>
            <a:pPr>
              <a:buFont typeface="Wingdings" pitchFamily="2" charset="2"/>
              <a:buChar char="q"/>
            </a:pPr>
            <a:r>
              <a:rPr lang="en-US" dirty="0">
                <a:solidFill>
                  <a:srgbClr val="C00000"/>
                </a:solidFill>
              </a:rPr>
              <a:t>Video Data: Video information.</a:t>
            </a:r>
          </a:p>
          <a:p>
            <a:pPr>
              <a:buFont typeface="Wingdings" pitchFamily="2" charset="2"/>
              <a:buChar char="v"/>
            </a:pPr>
            <a:r>
              <a:rPr lang="en-US" dirty="0">
                <a:solidFill>
                  <a:srgbClr val="C00000"/>
                </a:solidFill>
              </a:rPr>
              <a:t> Data compression is essential due to three reasons: Storage, Transmission, &amp; Faster Computation.</a:t>
            </a:r>
          </a:p>
        </p:txBody>
      </p:sp>
    </p:spTree>
    <p:extLst>
      <p:ext uri="{BB962C8B-B14F-4D97-AF65-F5344CB8AC3E}">
        <p14:creationId xmlns:p14="http://schemas.microsoft.com/office/powerpoint/2010/main" val="13923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87" y="381000"/>
            <a:ext cx="8229600" cy="792162"/>
          </a:xfrm>
        </p:spPr>
        <p:txBody>
          <a:bodyPr>
            <a:no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a:xfrm>
            <a:off x="1990787" y="1390739"/>
            <a:ext cx="8229600" cy="4906963"/>
          </a:xfrm>
        </p:spPr>
        <p:txBody>
          <a:bodyPr/>
          <a:lstStyle/>
          <a:p>
            <a:pPr>
              <a:buFont typeface="Wingdings" pitchFamily="2" charset="2"/>
              <a:buChar char="q"/>
            </a:pPr>
            <a:r>
              <a:rPr lang="en-US" dirty="0">
                <a:solidFill>
                  <a:srgbClr val="C00000"/>
                </a:solidFill>
              </a:rPr>
              <a:t> Compression Scheme:</a:t>
            </a:r>
          </a:p>
          <a:p>
            <a:pPr marL="0" indent="0">
              <a:buNone/>
            </a:pPr>
            <a:endParaRPr lang="en-US" dirty="0"/>
          </a:p>
        </p:txBody>
      </p:sp>
      <p:sp>
        <p:nvSpPr>
          <p:cNvPr id="5" name="Rectangle 4"/>
          <p:cNvSpPr/>
          <p:nvPr/>
        </p:nvSpPr>
        <p:spPr>
          <a:xfrm>
            <a:off x="3048000" y="3158836"/>
            <a:ext cx="11155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Sampling Quantize</a:t>
            </a:r>
            <a:endParaRPr lang="en-US" dirty="0">
              <a:solidFill>
                <a:srgbClr val="C00000"/>
              </a:solidFill>
            </a:endParaRPr>
          </a:p>
        </p:txBody>
      </p:sp>
      <p:sp>
        <p:nvSpPr>
          <p:cNvPr id="6" name="Rectangle 5"/>
          <p:cNvSpPr/>
          <p:nvPr/>
        </p:nvSpPr>
        <p:spPr>
          <a:xfrm>
            <a:off x="4648200" y="31588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Compression Algorithm</a:t>
            </a:r>
          </a:p>
        </p:txBody>
      </p:sp>
      <p:sp>
        <p:nvSpPr>
          <p:cNvPr id="7" name="Rectangle 6"/>
          <p:cNvSpPr/>
          <p:nvPr/>
        </p:nvSpPr>
        <p:spPr>
          <a:xfrm>
            <a:off x="6040583" y="2456246"/>
            <a:ext cx="1350817" cy="56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Transmission</a:t>
            </a:r>
          </a:p>
        </p:txBody>
      </p:sp>
      <p:sp>
        <p:nvSpPr>
          <p:cNvPr id="8" name="Rectangle 7"/>
          <p:cNvSpPr/>
          <p:nvPr/>
        </p:nvSpPr>
        <p:spPr>
          <a:xfrm>
            <a:off x="6199909" y="4267200"/>
            <a:ext cx="9767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Storage</a:t>
            </a:r>
          </a:p>
        </p:txBody>
      </p:sp>
      <p:sp>
        <p:nvSpPr>
          <p:cNvPr id="9" name="Rectangle 8"/>
          <p:cNvSpPr/>
          <p:nvPr/>
        </p:nvSpPr>
        <p:spPr>
          <a:xfrm>
            <a:off x="7751618" y="3158836"/>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Decompression Algorithm</a:t>
            </a:r>
            <a:endParaRPr lang="en-US" sz="4400" dirty="0">
              <a:solidFill>
                <a:srgbClr val="C00000"/>
              </a:solidFill>
            </a:endParaRPr>
          </a:p>
        </p:txBody>
      </p:sp>
      <p:sp>
        <p:nvSpPr>
          <p:cNvPr id="10" name="Right Arrow 9"/>
          <p:cNvSpPr/>
          <p:nvPr/>
        </p:nvSpPr>
        <p:spPr>
          <a:xfrm>
            <a:off x="1524001" y="2895600"/>
            <a:ext cx="1523999" cy="1371600"/>
          </a:xfrm>
          <a:prstGeom prst="rightArrow">
            <a:avLst>
              <a:gd name="adj1" fmla="val 702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Visual information</a:t>
            </a:r>
          </a:p>
        </p:txBody>
      </p:sp>
      <p:sp>
        <p:nvSpPr>
          <p:cNvPr id="11" name="Bent-Up Arrow 10"/>
          <p:cNvSpPr/>
          <p:nvPr/>
        </p:nvSpPr>
        <p:spPr>
          <a:xfrm>
            <a:off x="9677400" y="2937164"/>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evron 11"/>
          <p:cNvSpPr/>
          <p:nvPr/>
        </p:nvSpPr>
        <p:spPr>
          <a:xfrm>
            <a:off x="4163568" y="335958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rot="20306925">
            <a:off x="5548884" y="2902389"/>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hevron 13"/>
          <p:cNvSpPr/>
          <p:nvPr/>
        </p:nvSpPr>
        <p:spPr>
          <a:xfrm rot="1245860">
            <a:off x="5632768" y="3900533"/>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p:cNvSpPr/>
          <p:nvPr/>
        </p:nvSpPr>
        <p:spPr>
          <a:xfrm rot="1852579">
            <a:off x="7266666" y="283027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hevron 15"/>
          <p:cNvSpPr/>
          <p:nvPr/>
        </p:nvSpPr>
        <p:spPr>
          <a:xfrm rot="19788553">
            <a:off x="7215943" y="3997173"/>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8704118" y="1964409"/>
            <a:ext cx="20298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Original Information</a:t>
            </a:r>
          </a:p>
        </p:txBody>
      </p:sp>
    </p:spTree>
    <p:extLst>
      <p:ext uri="{BB962C8B-B14F-4D97-AF65-F5344CB8AC3E}">
        <p14:creationId xmlns:p14="http://schemas.microsoft.com/office/powerpoint/2010/main" val="26268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2000"/>
                                        <p:tgtEl>
                                          <p:spTgt spid="16"/>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7C408-51F4-4899-8934-5FD160FFA972}"/>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9F1786FC-2B85-4D4A-ADCE-4AC2F0F2663B}"/>
              </a:ext>
            </a:extLst>
          </p:cNvPr>
          <p:cNvSpPr>
            <a:spLocks noGrp="1"/>
          </p:cNvSpPr>
          <p:nvPr>
            <p:ph type="sldNum" sz="quarter" idx="12"/>
          </p:nvPr>
        </p:nvSpPr>
        <p:spPr/>
        <p:txBody>
          <a:bodyPr/>
          <a:lstStyle/>
          <a:p>
            <a:r>
              <a:rPr lang="en-US" altLang="en-US"/>
              <a:t>Page</a:t>
            </a:r>
            <a:fld id="{B4677393-4A23-4CBD-8F73-1BD1E918250D}" type="slidenum">
              <a:rPr lang="en-US" altLang="en-US"/>
              <a:pPr/>
              <a:t>4</a:t>
            </a:fld>
            <a:endParaRPr lang="en-US" altLang="en-US"/>
          </a:p>
        </p:txBody>
      </p:sp>
      <p:sp>
        <p:nvSpPr>
          <p:cNvPr id="39938" name="Rectangle 2">
            <a:extLst>
              <a:ext uri="{FF2B5EF4-FFF2-40B4-BE49-F238E27FC236}">
                <a16:creationId xmlns:a16="http://schemas.microsoft.com/office/drawing/2014/main" id="{97A10C5A-B3E3-4601-B021-62AEDE32770F}"/>
              </a:ext>
            </a:extLst>
          </p:cNvPr>
          <p:cNvSpPr>
            <a:spLocks noGrp="1" noChangeArrowheads="1"/>
          </p:cNvSpPr>
          <p:nvPr>
            <p:ph type="title"/>
          </p:nvPr>
        </p:nvSpPr>
        <p:spPr/>
        <p:txBody>
          <a:bodyPr/>
          <a:lstStyle/>
          <a:p>
            <a:r>
              <a:rPr lang="en-US" altLang="en-US"/>
              <a:t>Compression in the Real World</a:t>
            </a:r>
          </a:p>
        </p:txBody>
      </p:sp>
      <p:sp>
        <p:nvSpPr>
          <p:cNvPr id="39939" name="Rectangle 3">
            <a:extLst>
              <a:ext uri="{FF2B5EF4-FFF2-40B4-BE49-F238E27FC236}">
                <a16:creationId xmlns:a16="http://schemas.microsoft.com/office/drawing/2014/main" id="{1E3A5369-06C6-484B-8B2F-F059C8488D19}"/>
              </a:ext>
            </a:extLst>
          </p:cNvPr>
          <p:cNvSpPr>
            <a:spLocks noGrp="1" noChangeArrowheads="1"/>
          </p:cNvSpPr>
          <p:nvPr>
            <p:ph type="body" idx="1"/>
          </p:nvPr>
        </p:nvSpPr>
        <p:spPr/>
        <p:txBody>
          <a:bodyPr/>
          <a:lstStyle/>
          <a:p>
            <a:pPr>
              <a:buFontTx/>
              <a:buNone/>
            </a:pPr>
            <a:r>
              <a:rPr lang="en-US" altLang="en-US" sz="2400" b="1"/>
              <a:t>Generic File Compression</a:t>
            </a:r>
            <a:endParaRPr lang="en-US" altLang="en-US"/>
          </a:p>
          <a:p>
            <a:r>
              <a:rPr lang="en-US" altLang="en-US" sz="2400"/>
              <a:t>files: gzip (LZ77), bzip (Burrows-Wheeler), BOA (PPM)</a:t>
            </a:r>
          </a:p>
          <a:p>
            <a:r>
              <a:rPr lang="en-US" altLang="en-US" sz="2400"/>
              <a:t>archivers: ARC (LZW), PKZip (LZW+)</a:t>
            </a:r>
          </a:p>
          <a:p>
            <a:r>
              <a:rPr lang="en-US" altLang="en-US" sz="2400"/>
              <a:t>file systems: NTFS</a:t>
            </a:r>
            <a:endParaRPr lang="en-US" altLang="en-US"/>
          </a:p>
          <a:p>
            <a:pPr>
              <a:buFontTx/>
              <a:buNone/>
            </a:pPr>
            <a:r>
              <a:rPr lang="en-US" altLang="en-US" sz="2400" b="1"/>
              <a:t>Communication</a:t>
            </a:r>
            <a:endParaRPr lang="en-US" altLang="en-US"/>
          </a:p>
          <a:p>
            <a:r>
              <a:rPr lang="en-US" altLang="en-US" sz="2400"/>
              <a:t>Fax: ITU-T Group 3  (run-length + Huffman)</a:t>
            </a:r>
          </a:p>
          <a:p>
            <a:r>
              <a:rPr lang="en-US" altLang="en-US" sz="2400"/>
              <a:t>Modems: V.42bis protocol (LZW) MNP5 (RL + Huffman)</a:t>
            </a:r>
          </a:p>
          <a:p>
            <a:r>
              <a:rPr lang="en-US" altLang="en-US" sz="2400"/>
              <a:t>Virtual Connections</a:t>
            </a:r>
          </a:p>
          <a:p>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1143000"/>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lstStyle/>
          <a:p>
            <a:pPr>
              <a:buFont typeface="Wingdings" pitchFamily="2" charset="2"/>
              <a:buChar char="q"/>
            </a:pPr>
            <a:r>
              <a:rPr lang="en-US" dirty="0">
                <a:solidFill>
                  <a:srgbClr val="C00000"/>
                </a:solidFill>
              </a:rPr>
              <a:t> Compression &amp; decompression algorithm apply on both side.</a:t>
            </a:r>
          </a:p>
          <a:p>
            <a:pPr>
              <a:buFont typeface="Wingdings" pitchFamily="2" charset="2"/>
              <a:buChar char="q"/>
            </a:pPr>
            <a:r>
              <a:rPr lang="en-US" dirty="0">
                <a:solidFill>
                  <a:srgbClr val="C00000"/>
                </a:solidFill>
              </a:rPr>
              <a:t>Compressor &amp; decompressor are known as coder &amp; decoder.</a:t>
            </a:r>
          </a:p>
          <a:p>
            <a:pPr>
              <a:buFont typeface="Wingdings" pitchFamily="2" charset="2"/>
              <a:buChar char="q"/>
            </a:pPr>
            <a:r>
              <a:rPr lang="en-US" dirty="0">
                <a:solidFill>
                  <a:srgbClr val="C00000"/>
                </a:solidFill>
              </a:rPr>
              <a:t> Both of them collectively known as codec.</a:t>
            </a:r>
          </a:p>
          <a:p>
            <a:pPr>
              <a:buFont typeface="Wingdings" pitchFamily="2" charset="2"/>
              <a:buChar char="q"/>
            </a:pPr>
            <a:r>
              <a:rPr lang="en-US" dirty="0">
                <a:solidFill>
                  <a:srgbClr val="C00000"/>
                </a:solidFill>
              </a:rPr>
              <a:t>Codec may be hardware/software.</a:t>
            </a:r>
          </a:p>
          <a:p>
            <a:pPr>
              <a:buFont typeface="Wingdings" pitchFamily="2" charset="2"/>
              <a:buChar char="q"/>
            </a:pPr>
            <a:r>
              <a:rPr lang="en-US" dirty="0">
                <a:solidFill>
                  <a:srgbClr val="C00000"/>
                </a:solidFill>
              </a:rPr>
              <a:t> Encoder takes symbols from data, removes redundancies &amp; sends data across channel.</a:t>
            </a:r>
          </a:p>
          <a:p>
            <a:pPr marL="0" indent="0">
              <a:buNone/>
            </a:pPr>
            <a:endParaRPr lang="en-US" dirty="0">
              <a:solidFill>
                <a:srgbClr val="C00000"/>
              </a:solidFill>
            </a:endParaRPr>
          </a:p>
        </p:txBody>
      </p:sp>
    </p:spTree>
    <p:extLst>
      <p:ext uri="{BB962C8B-B14F-4D97-AF65-F5344CB8AC3E}">
        <p14:creationId xmlns:p14="http://schemas.microsoft.com/office/powerpoint/2010/main" val="40212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229600" cy="1143000"/>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lstStyle/>
          <a:p>
            <a:pPr>
              <a:buFont typeface="Wingdings" pitchFamily="2" charset="2"/>
              <a:buChar char="q"/>
            </a:pPr>
            <a:r>
              <a:rPr lang="en-US" dirty="0">
                <a:solidFill>
                  <a:srgbClr val="C00000"/>
                </a:solidFill>
              </a:rPr>
              <a:t>Decoder has two parts channel decoder &amp; symbol decoder.</a:t>
            </a:r>
          </a:p>
          <a:p>
            <a:pPr>
              <a:buFont typeface="Wingdings" pitchFamily="2" charset="2"/>
              <a:buChar char="q"/>
            </a:pPr>
            <a:endParaRPr lang="en-US" dirty="0"/>
          </a:p>
        </p:txBody>
      </p:sp>
      <p:sp>
        <p:nvSpPr>
          <p:cNvPr id="4" name="Rectangle 3"/>
          <p:cNvSpPr/>
          <p:nvPr/>
        </p:nvSpPr>
        <p:spPr>
          <a:xfrm>
            <a:off x="3200400" y="2971448"/>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Source encoder</a:t>
            </a:r>
          </a:p>
        </p:txBody>
      </p:sp>
      <p:sp>
        <p:nvSpPr>
          <p:cNvPr id="5" name="Rectangle 4"/>
          <p:cNvSpPr/>
          <p:nvPr/>
        </p:nvSpPr>
        <p:spPr>
          <a:xfrm>
            <a:off x="6629400" y="29718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Channel encoder</a:t>
            </a:r>
          </a:p>
        </p:txBody>
      </p:sp>
      <p:sp>
        <p:nvSpPr>
          <p:cNvPr id="6" name="Rectangle 5"/>
          <p:cNvSpPr/>
          <p:nvPr/>
        </p:nvSpPr>
        <p:spPr>
          <a:xfrm>
            <a:off x="3200400" y="4772465"/>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Source Decoder</a:t>
            </a:r>
          </a:p>
        </p:txBody>
      </p:sp>
      <p:sp>
        <p:nvSpPr>
          <p:cNvPr id="7" name="Rectangle 6"/>
          <p:cNvSpPr/>
          <p:nvPr/>
        </p:nvSpPr>
        <p:spPr>
          <a:xfrm>
            <a:off x="6629400" y="4800600"/>
            <a:ext cx="18634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Channel Decoder</a:t>
            </a:r>
          </a:p>
        </p:txBody>
      </p:sp>
      <p:sp>
        <p:nvSpPr>
          <p:cNvPr id="8" name="Right Arrow 7"/>
          <p:cNvSpPr/>
          <p:nvPr/>
        </p:nvSpPr>
        <p:spPr>
          <a:xfrm>
            <a:off x="1778648" y="3186684"/>
            <a:ext cx="1421753"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F(x,y)</a:t>
            </a:r>
          </a:p>
        </p:txBody>
      </p:sp>
      <p:cxnSp>
        <p:nvCxnSpPr>
          <p:cNvPr id="10" name="Straight Arrow Connector 9"/>
          <p:cNvCxnSpPr>
            <a:stCxn id="4" idx="3"/>
            <a:endCxn id="5" idx="1"/>
          </p:cNvCxnSpPr>
          <p:nvPr/>
        </p:nvCxnSpPr>
        <p:spPr>
          <a:xfrm>
            <a:off x="5105400" y="3428648"/>
            <a:ext cx="1524000" cy="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a:endCxn id="6" idx="3"/>
          </p:cNvCxnSpPr>
          <p:nvPr/>
        </p:nvCxnSpPr>
        <p:spPr>
          <a:xfrm flipH="1" flipV="1">
            <a:off x="5105400" y="5229666"/>
            <a:ext cx="1524000" cy="28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477000" y="3923470"/>
            <a:ext cx="2133600" cy="877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rPr>
              <a:t>Transmission Link</a:t>
            </a:r>
          </a:p>
        </p:txBody>
      </p:sp>
    </p:spTree>
    <p:extLst>
      <p:ext uri="{BB962C8B-B14F-4D97-AF65-F5344CB8AC3E}">
        <p14:creationId xmlns:p14="http://schemas.microsoft.com/office/powerpoint/2010/main" val="1271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i="1" u="sng" dirty="0">
                <a:effectLst>
                  <a:outerShdw blurRad="38100" dist="38100" dir="2700000" algn="tl">
                    <a:srgbClr val="000000">
                      <a:alpha val="43137"/>
                    </a:srgbClr>
                  </a:outerShdw>
                </a:effectLst>
                <a:latin typeface="Algerian" pitchFamily="82" charset="0"/>
              </a:rPr>
              <a:t>Compression Measure</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Compression Algorithm is a mathematical transformation for mapping a measure of Ni data bits to a set of N2 data bits codes.</a:t>
            </a:r>
          </a:p>
          <a:p>
            <a:pPr>
              <a:buFont typeface="Wingdings" pitchFamily="2" charset="2"/>
              <a:buChar char="q"/>
            </a:pPr>
            <a:r>
              <a:rPr lang="en-US" dirty="0">
                <a:solidFill>
                  <a:srgbClr val="C00000"/>
                </a:solidFill>
              </a:rPr>
              <a:t>Only representation of message is changed so that it will be more compact than earlier one.</a:t>
            </a:r>
          </a:p>
          <a:p>
            <a:pPr>
              <a:buFont typeface="Wingdings" pitchFamily="2" charset="2"/>
              <a:buChar char="q"/>
            </a:pPr>
            <a:r>
              <a:rPr lang="en-US" dirty="0">
                <a:solidFill>
                  <a:srgbClr val="C00000"/>
                </a:solidFill>
              </a:rPr>
              <a:t>This type of substitution is called logical compression.</a:t>
            </a:r>
          </a:p>
          <a:p>
            <a:pPr>
              <a:buFont typeface="Wingdings" pitchFamily="2" charset="2"/>
              <a:buChar char="q"/>
            </a:pPr>
            <a:r>
              <a:rPr lang="en-US" dirty="0">
                <a:solidFill>
                  <a:srgbClr val="C00000"/>
                </a:solidFill>
              </a:rPr>
              <a:t>At image level, the transformation of input message to a compact representation of code is more complex and is called as physical compression.</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18043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rmAutofit/>
          </a:bodyPr>
          <a:lstStyle/>
          <a:p>
            <a:r>
              <a:rPr lang="en-US" sz="6600" b="1"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52600" y="1219201"/>
                <a:ext cx="8229600" cy="4525963"/>
              </a:xfrm>
            </p:spPr>
            <p:txBody>
              <a:bodyPr>
                <a:noAutofit/>
              </a:bodyPr>
              <a:lstStyle/>
              <a:p>
                <a:pPr>
                  <a:buFont typeface="Wingdings" pitchFamily="2" charset="2"/>
                  <a:buChar char="q"/>
                </a:pPr>
                <a:r>
                  <a:rPr lang="en-US" dirty="0">
                    <a:solidFill>
                      <a:srgbClr val="C00000"/>
                    </a:solidFill>
                  </a:rPr>
                  <a:t>Code is a sequence of symbol is to represent information. String of code is called a codeword.</a:t>
                </a:r>
              </a:p>
              <a:p>
                <a:pPr>
                  <a:buFont typeface="Wingdings" pitchFamily="2" charset="2"/>
                  <a:buChar char="q"/>
                </a:pPr>
                <a:r>
                  <a:rPr lang="en-US" dirty="0">
                    <a:solidFill>
                      <a:srgbClr val="C00000"/>
                    </a:solidFill>
                  </a:rPr>
                  <a:t>Data compression process is mapping of all possible sequence of symbol, separately or in a file to a sets of codes separately or in a file, using N2  bits.</a:t>
                </a:r>
              </a:p>
              <a:p>
                <a:pPr>
                  <a:buFont typeface="Wingdings" pitchFamily="2" charset="2"/>
                  <a:buChar char="q"/>
                </a:pPr>
                <a:r>
                  <a:rPr lang="en-US" dirty="0">
                    <a:solidFill>
                      <a:srgbClr val="C00000"/>
                    </a:solidFill>
                  </a:rPr>
                  <a:t>Compression ratio is Cr=N1/N2 &amp; relative redundancy is defined as Rp=1-1/Cr.</a:t>
                </a:r>
              </a:p>
              <a:p>
                <a:pPr>
                  <a:buFont typeface="Wingdings" pitchFamily="2" charset="2"/>
                  <a:buChar char="q"/>
                </a:pPr>
                <a:r>
                  <a:rPr lang="en-US" dirty="0">
                    <a:solidFill>
                      <a:srgbClr val="C00000"/>
                    </a:solidFill>
                  </a:rPr>
                  <a:t>Three scenario emerges:</a:t>
                </a:r>
              </a:p>
              <a:p>
                <a:pPr marL="0" indent="0">
                  <a:buNone/>
                </a:pPr>
                <a:r>
                  <a:rPr lang="en-US" dirty="0">
                    <a:solidFill>
                      <a:srgbClr val="C00000"/>
                    </a:solidFill>
                  </a:rPr>
                  <a:t>1.N2=N1:Cr=1, relative redundancy is 1-1/1=0.</a:t>
                </a:r>
              </a:p>
              <a:p>
                <a:pPr marL="0" indent="0">
                  <a:buNone/>
                </a:pPr>
                <a:r>
                  <a:rPr lang="en-US" dirty="0">
                    <a:solidFill>
                      <a:srgbClr val="C00000"/>
                    </a:solidFill>
                  </a:rPr>
                  <a:t>2.N2&lt;&lt;N1:Cr=</a:t>
                </a:r>
                <a14:m>
                  <m:oMath xmlns:m="http://schemas.openxmlformats.org/officeDocument/2006/math">
                    <m:r>
                      <a:rPr lang="en-US" i="1" smtClean="0">
                        <a:solidFill>
                          <a:srgbClr val="C00000"/>
                        </a:solidFill>
                        <a:latin typeface="Cambria Math"/>
                        <a:ea typeface="Cambria Math"/>
                      </a:rPr>
                      <m:t>∞</m:t>
                    </m:r>
                  </m:oMath>
                </a14:m>
                <a:r>
                  <a:rPr lang="en-US" dirty="0">
                    <a:solidFill>
                      <a:srgbClr val="C00000"/>
                    </a:solidFill>
                  </a:rPr>
                  <a:t>, &amp; relative redundancy is 1.</a:t>
                </a:r>
              </a:p>
              <a:p>
                <a:pPr marL="0" indent="0">
                  <a:buNone/>
                </a:pPr>
                <a:r>
                  <a:rPr lang="en-US" dirty="0">
                    <a:solidFill>
                      <a:srgbClr val="C00000"/>
                    </a:solidFill>
                  </a:rPr>
                  <a:t>3.N2&gt;&gt;N1:Cr=0, &amp; relative redundancy is =</a:t>
                </a:r>
                <a:r>
                  <a:rPr lang="en-US" dirty="0">
                    <a:solidFill>
                      <a:srgbClr val="C00000"/>
                    </a:solidFill>
                    <a:ea typeface="Cambria Math"/>
                  </a:rPr>
                  <a:t> </a:t>
                </a:r>
                <a14:m>
                  <m:oMath xmlns:m="http://schemas.openxmlformats.org/officeDocument/2006/math">
                    <m:r>
                      <a:rPr lang="en-US" i="1" smtClean="0">
                        <a:solidFill>
                          <a:srgbClr val="C00000"/>
                        </a:solidFill>
                        <a:latin typeface="Cambria Math"/>
                        <a:ea typeface="Cambria Math"/>
                      </a:rPr>
                      <m:t>∞</m:t>
                    </m:r>
                  </m:oMath>
                </a14:m>
                <a:r>
                  <a:rPr lang="en-US" dirty="0">
                    <a:solidFill>
                      <a:srgbClr val="C00000"/>
                    </a:solidFill>
                  </a:rPr>
                  <a:t>.</a:t>
                </a:r>
              </a:p>
              <a:p>
                <a:pPr marL="0" indent="0">
                  <a:buNone/>
                </a:pPr>
                <a:r>
                  <a:rPr lang="en-US" dirty="0">
                    <a:solidFill>
                      <a:srgbClr val="C00000"/>
                    </a:solidFill>
                  </a:rPr>
                  <a:t>This indicates that transformed set has more data that original one, this situation is called data explosion or reverse compression.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52600" y="1219201"/>
                <a:ext cx="8229600" cy="4525963"/>
              </a:xfrm>
              <a:blipFill>
                <a:blip r:embed="rId2"/>
                <a:stretch>
                  <a:fillRect l="-1556" t="-2156" r="-1259" b="-44340"/>
                </a:stretch>
              </a:blipFill>
            </p:spPr>
            <p:txBody>
              <a:bodyPr/>
              <a:lstStyle/>
              <a:p>
                <a:r>
                  <a:rPr lang="en-US">
                    <a:noFill/>
                  </a:rPr>
                  <a:t> </a:t>
                </a:r>
              </a:p>
            </p:txBody>
          </p:sp>
        </mc:Fallback>
      </mc:AlternateContent>
    </p:spTree>
    <p:extLst>
      <p:ext uri="{BB962C8B-B14F-4D97-AF65-F5344CB8AC3E}">
        <p14:creationId xmlns:p14="http://schemas.microsoft.com/office/powerpoint/2010/main" val="74216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Compression Ratio</a:t>
            </a:r>
          </a:p>
        </p:txBody>
      </p:sp>
      <p:sp>
        <p:nvSpPr>
          <p:cNvPr id="3" name="Content Placeholder 2"/>
          <p:cNvSpPr>
            <a:spLocks noGrp="1"/>
          </p:cNvSpPr>
          <p:nvPr>
            <p:ph idx="1"/>
          </p:nvPr>
        </p:nvSpPr>
        <p:spPr/>
        <p:txBody>
          <a:bodyPr>
            <a:normAutofit/>
          </a:bodyPr>
          <a:lstStyle/>
          <a:p>
            <a:pPr marL="0" indent="0">
              <a:buNone/>
            </a:pPr>
            <a:r>
              <a:rPr lang="en-US" dirty="0">
                <a:solidFill>
                  <a:srgbClr val="C00000"/>
                </a:solidFill>
              </a:rPr>
              <a:t>Cr=Message file before compression/Code size After compression =N1/N2.</a:t>
            </a:r>
          </a:p>
          <a:p>
            <a:pPr>
              <a:buFont typeface="Wingdings" pitchFamily="2" charset="2"/>
              <a:buChar char="q"/>
            </a:pPr>
            <a:r>
              <a:rPr lang="en-US" dirty="0">
                <a:solidFill>
                  <a:srgbClr val="C00000"/>
                </a:solidFill>
              </a:rPr>
              <a:t>It is expressed as N1:N2.</a:t>
            </a:r>
          </a:p>
          <a:p>
            <a:pPr>
              <a:buFont typeface="Wingdings" pitchFamily="2" charset="2"/>
              <a:buChar char="q"/>
            </a:pPr>
            <a:r>
              <a:rPr lang="en-US" dirty="0">
                <a:solidFill>
                  <a:srgbClr val="C00000"/>
                </a:solidFill>
              </a:rPr>
              <a:t>It is common to use Cr of 4:1, 4 pixel of input image expressed as I pixel.</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6385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Saving Percentage</a:t>
            </a:r>
          </a:p>
        </p:txBody>
      </p:sp>
      <p:sp>
        <p:nvSpPr>
          <p:cNvPr id="3" name="Content Placeholder 2"/>
          <p:cNvSpPr>
            <a:spLocks noGrp="1"/>
          </p:cNvSpPr>
          <p:nvPr>
            <p:ph idx="1"/>
          </p:nvPr>
        </p:nvSpPr>
        <p:spPr/>
        <p:txBody>
          <a:bodyPr/>
          <a:lstStyle/>
          <a:p>
            <a:pPr>
              <a:buFont typeface="Wingdings" pitchFamily="2" charset="2"/>
              <a:buChar char="q"/>
            </a:pPr>
            <a:r>
              <a:rPr lang="en-US" sz="3200" dirty="0">
                <a:solidFill>
                  <a:srgbClr val="C00000"/>
                </a:solidFill>
              </a:rPr>
              <a:t>Saving percentage=1-{message size after compression /code file before compression}=1-(Ni/N2).</a:t>
            </a:r>
          </a:p>
          <a:p>
            <a:pPr marL="0" indent="0">
              <a:buNone/>
            </a:pPr>
            <a:endParaRPr lang="en-US" dirty="0">
              <a:solidFill>
                <a:srgbClr val="C00000"/>
              </a:solidFill>
            </a:endParaRPr>
          </a:p>
        </p:txBody>
      </p:sp>
    </p:spTree>
    <p:extLst>
      <p:ext uri="{BB962C8B-B14F-4D97-AF65-F5344CB8AC3E}">
        <p14:creationId xmlns:p14="http://schemas.microsoft.com/office/powerpoint/2010/main" val="21329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Bit Rate</a:t>
            </a:r>
          </a:p>
        </p:txBody>
      </p:sp>
      <p:sp>
        <p:nvSpPr>
          <p:cNvPr id="3" name="Content Placeholder 2"/>
          <p:cNvSpPr>
            <a:spLocks noGrp="1"/>
          </p:cNvSpPr>
          <p:nvPr>
            <p:ph idx="1"/>
          </p:nvPr>
        </p:nvSpPr>
        <p:spPr/>
        <p:txBody>
          <a:bodyPr/>
          <a:lstStyle/>
          <a:p>
            <a:pPr>
              <a:buFont typeface="Wingdings" pitchFamily="2" charset="2"/>
              <a:buChar char="q"/>
            </a:pPr>
            <a:r>
              <a:rPr lang="en-US" sz="3200" dirty="0">
                <a:solidFill>
                  <a:srgbClr val="C00000"/>
                </a:solidFill>
              </a:rPr>
              <a:t>Bit Rate=size of compressed file/total no. of pixel in the image=N1:N2.</a:t>
            </a:r>
          </a:p>
          <a:p>
            <a:pPr>
              <a:buFont typeface="Wingdings" pitchFamily="2" charset="2"/>
              <a:buChar char="q"/>
            </a:pPr>
            <a:endParaRPr lang="en-US" dirty="0"/>
          </a:p>
        </p:txBody>
      </p:sp>
    </p:spTree>
    <p:extLst>
      <p:ext uri="{BB962C8B-B14F-4D97-AF65-F5344CB8AC3E}">
        <p14:creationId xmlns:p14="http://schemas.microsoft.com/office/powerpoint/2010/main" val="30700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229600" cy="1143000"/>
          </a:xfrm>
        </p:spPr>
        <p:txBody>
          <a:bodyPr>
            <a:noAutofit/>
          </a:bodyPr>
          <a:lstStyle/>
          <a:p>
            <a:r>
              <a:rPr lang="en-US" sz="4800" b="1" i="1" u="sng" dirty="0">
                <a:effectLst>
                  <a:outerShdw blurRad="38100" dist="38100" dir="2700000" algn="tl">
                    <a:srgbClr val="000000">
                      <a:alpha val="43137"/>
                    </a:srgbClr>
                  </a:outerShdw>
                </a:effectLst>
                <a:latin typeface="Algerian" pitchFamily="82" charset="0"/>
              </a:rPr>
              <a:t>Compression algorithm &amp; its type</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It is to reduce the source data to compressed form &amp; decompress it to retain original data.</a:t>
            </a:r>
          </a:p>
          <a:p>
            <a:pPr>
              <a:buFont typeface="Wingdings" pitchFamily="2" charset="2"/>
              <a:buChar char="q"/>
            </a:pPr>
            <a:r>
              <a:rPr lang="en-US" dirty="0">
                <a:solidFill>
                  <a:srgbClr val="C00000"/>
                </a:solidFill>
              </a:rPr>
              <a:t>Compression algorithm would have an idea about the symbol to be coded.</a:t>
            </a:r>
          </a:p>
          <a:p>
            <a:pPr>
              <a:buFont typeface="Wingdings" pitchFamily="2" charset="2"/>
              <a:buChar char="q"/>
            </a:pPr>
            <a:r>
              <a:rPr lang="en-US" dirty="0">
                <a:solidFill>
                  <a:srgbClr val="C00000"/>
                </a:solidFill>
              </a:rPr>
              <a:t>Algorithm has two components:</a:t>
            </a:r>
          </a:p>
          <a:p>
            <a:pPr marL="0" indent="0">
              <a:buNone/>
            </a:pPr>
            <a:r>
              <a:rPr lang="en-US" dirty="0">
                <a:solidFill>
                  <a:srgbClr val="C00000"/>
                </a:solidFill>
              </a:rPr>
              <a:t>1.</a:t>
            </a:r>
            <a:r>
              <a:rPr lang="en-US" b="1" u="sng" dirty="0">
                <a:solidFill>
                  <a:srgbClr val="C00000"/>
                </a:solidFill>
              </a:rPr>
              <a:t>Modeller</a:t>
            </a:r>
            <a:r>
              <a:rPr lang="en-US" dirty="0">
                <a:solidFill>
                  <a:srgbClr val="C00000"/>
                </a:solidFill>
              </a:rPr>
              <a:t>: It is use to condition the image for compression using the knowledge of the data. It is present at both ends, &amp; it is of two types Static &amp; Dynamic.</a:t>
            </a:r>
          </a:p>
          <a:p>
            <a:pPr marL="0" indent="0">
              <a:buNone/>
            </a:pPr>
            <a:r>
              <a:rPr lang="en-US" dirty="0">
                <a:solidFill>
                  <a:srgbClr val="C00000"/>
                </a:solidFill>
              </a:rPr>
              <a:t>Algorithm is of two types static &amp; dynamic compression algorithm.</a:t>
            </a:r>
          </a:p>
        </p:txBody>
      </p:sp>
    </p:spTree>
    <p:extLst>
      <p:ext uri="{BB962C8B-B14F-4D97-AF65-F5344CB8AC3E}">
        <p14:creationId xmlns:p14="http://schemas.microsoft.com/office/powerpoint/2010/main" val="9529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r>
              <a:rPr lang="en-US" sz="6600" b="1" i="1" u="sng" dirty="0">
                <a:effectLst>
                  <a:outerShdw blurRad="38100" dist="38100" dir="2700000" algn="tl">
                    <a:srgbClr val="000000">
                      <a:alpha val="43137"/>
                    </a:srgbClr>
                  </a:outerShdw>
                </a:effectLst>
                <a:latin typeface="Algerian" pitchFamily="82" charset="0"/>
              </a:rPr>
              <a:t>….</a:t>
            </a:r>
          </a:p>
        </p:txBody>
      </p:sp>
      <p:sp>
        <p:nvSpPr>
          <p:cNvPr id="3" name="Content Placeholder 2"/>
          <p:cNvSpPr>
            <a:spLocks noGrp="1"/>
          </p:cNvSpPr>
          <p:nvPr>
            <p:ph idx="1"/>
          </p:nvPr>
        </p:nvSpPr>
        <p:spPr/>
        <p:txBody>
          <a:bodyPr>
            <a:normAutofit/>
          </a:bodyPr>
          <a:lstStyle/>
          <a:p>
            <a:pPr marL="0" indent="0">
              <a:buNone/>
            </a:pPr>
            <a:r>
              <a:rPr lang="en-US" dirty="0">
                <a:solidFill>
                  <a:srgbClr val="C00000"/>
                </a:solidFill>
              </a:rPr>
              <a:t>2.</a:t>
            </a:r>
            <a:r>
              <a:rPr lang="en-US" b="1" u="sng" dirty="0">
                <a:solidFill>
                  <a:srgbClr val="C00000"/>
                </a:solidFill>
              </a:rPr>
              <a:t>Coder</a:t>
            </a:r>
            <a:r>
              <a:rPr lang="en-US" dirty="0">
                <a:solidFill>
                  <a:srgbClr val="C00000"/>
                </a:solidFill>
              </a:rPr>
              <a:t>: Sender side coder is called encoder. Receiver side coder is called decoder. If model at both end is same then compression scheme is called asymmetric</a:t>
            </a:r>
          </a:p>
          <a:p>
            <a:pPr>
              <a:buFont typeface="Wingdings" pitchFamily="2" charset="2"/>
              <a:buChar char="q"/>
            </a:pPr>
            <a:r>
              <a:rPr lang="en-US" dirty="0">
                <a:solidFill>
                  <a:srgbClr val="C00000"/>
                </a:solidFill>
              </a:rPr>
              <a:t>Compression algorithm is of two type:</a:t>
            </a:r>
          </a:p>
          <a:p>
            <a:pPr marL="0" indent="0">
              <a:buNone/>
            </a:pPr>
            <a:r>
              <a:rPr lang="en-US" dirty="0">
                <a:solidFill>
                  <a:srgbClr val="C00000"/>
                </a:solidFill>
              </a:rPr>
              <a:t>1.Lossless compression.</a:t>
            </a:r>
          </a:p>
          <a:p>
            <a:pPr marL="0" indent="0">
              <a:buNone/>
            </a:pPr>
            <a:r>
              <a:rPr lang="en-US" dirty="0">
                <a:solidFill>
                  <a:srgbClr val="C00000"/>
                </a:solidFill>
              </a:rPr>
              <a:t>2.Lossy compression.</a:t>
            </a:r>
          </a:p>
          <a:p>
            <a:pPr marL="0" indent="0">
              <a:buNone/>
            </a:pPr>
            <a:endParaRPr lang="en-US" dirty="0">
              <a:solidFill>
                <a:srgbClr val="C00000"/>
              </a:solidFill>
            </a:endParaRPr>
          </a:p>
        </p:txBody>
      </p:sp>
    </p:spTree>
    <p:extLst>
      <p:ext uri="{BB962C8B-B14F-4D97-AF65-F5344CB8AC3E}">
        <p14:creationId xmlns:p14="http://schemas.microsoft.com/office/powerpoint/2010/main" val="8391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Lossless compression is useful in preventing information.</a:t>
            </a:r>
          </a:p>
          <a:p>
            <a:pPr>
              <a:buFont typeface="Wingdings" pitchFamily="2" charset="2"/>
              <a:buChar char="q"/>
            </a:pPr>
            <a:r>
              <a:rPr lang="en-US" dirty="0">
                <a:solidFill>
                  <a:srgbClr val="C00000"/>
                </a:solidFill>
              </a:rPr>
              <a:t>Lossy compression algorithms compress data with a certain amount of error.</a:t>
            </a:r>
          </a:p>
          <a:p>
            <a:pPr>
              <a:buFont typeface="Wingdings" pitchFamily="2" charset="2"/>
              <a:buChar char="q"/>
            </a:pPr>
            <a:r>
              <a:rPr lang="en-US" dirty="0">
                <a:solidFill>
                  <a:srgbClr val="C00000"/>
                </a:solidFill>
              </a:rPr>
              <a:t>Another way of classifying compression algorithm are as follows:</a:t>
            </a:r>
          </a:p>
          <a:p>
            <a:pPr marL="0" indent="0">
              <a:buNone/>
            </a:pPr>
            <a:r>
              <a:rPr lang="en-US" dirty="0">
                <a:solidFill>
                  <a:srgbClr val="C00000"/>
                </a:solidFill>
              </a:rPr>
              <a:t>1.Entropy coding.</a:t>
            </a:r>
          </a:p>
          <a:p>
            <a:pPr marL="0" indent="0">
              <a:buNone/>
            </a:pPr>
            <a:r>
              <a:rPr lang="en-US" dirty="0">
                <a:solidFill>
                  <a:srgbClr val="C00000"/>
                </a:solidFill>
              </a:rPr>
              <a:t>2.Predictive coding.</a:t>
            </a:r>
          </a:p>
          <a:p>
            <a:pPr marL="0" indent="0">
              <a:buNone/>
            </a:pPr>
            <a:r>
              <a:rPr lang="en-US" dirty="0">
                <a:solidFill>
                  <a:srgbClr val="C00000"/>
                </a:solidFill>
              </a:rPr>
              <a:t>3.Tronsform coding.</a:t>
            </a:r>
          </a:p>
          <a:p>
            <a:pPr marL="0" indent="0">
              <a:buNone/>
            </a:pPr>
            <a:r>
              <a:rPr lang="en-US" dirty="0">
                <a:solidFill>
                  <a:srgbClr val="C00000"/>
                </a:solidFill>
              </a:rPr>
              <a:t>4.Layered coding.</a:t>
            </a:r>
          </a:p>
          <a:p>
            <a:pPr marL="0" indent="0">
              <a:buNone/>
            </a:pPr>
            <a:endParaRPr lang="en-US" dirty="0">
              <a:solidFill>
                <a:srgbClr val="C00000"/>
              </a:solidFill>
            </a:endParaRPr>
          </a:p>
        </p:txBody>
      </p:sp>
    </p:spTree>
    <p:extLst>
      <p:ext uri="{BB962C8B-B14F-4D97-AF65-F5344CB8AC3E}">
        <p14:creationId xmlns:p14="http://schemas.microsoft.com/office/powerpoint/2010/main" val="20016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A22E29-7082-42E4-A416-D3A5BC6484DC}"/>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ED9BBC4F-73FF-4079-B986-339266B0C7BF}"/>
              </a:ext>
            </a:extLst>
          </p:cNvPr>
          <p:cNvSpPr>
            <a:spLocks noGrp="1"/>
          </p:cNvSpPr>
          <p:nvPr>
            <p:ph type="sldNum" sz="quarter" idx="12"/>
          </p:nvPr>
        </p:nvSpPr>
        <p:spPr/>
        <p:txBody>
          <a:bodyPr/>
          <a:lstStyle/>
          <a:p>
            <a:r>
              <a:rPr lang="en-US" altLang="en-US"/>
              <a:t>Page</a:t>
            </a:r>
            <a:fld id="{CF42F3AE-BCB4-4546-A825-C4A28A6B4E80}" type="slidenum">
              <a:rPr lang="en-US" altLang="en-US"/>
              <a:pPr/>
              <a:t>5</a:t>
            </a:fld>
            <a:endParaRPr lang="en-US" altLang="en-US"/>
          </a:p>
        </p:txBody>
      </p:sp>
      <p:sp>
        <p:nvSpPr>
          <p:cNvPr id="40962" name="Rectangle 2">
            <a:extLst>
              <a:ext uri="{FF2B5EF4-FFF2-40B4-BE49-F238E27FC236}">
                <a16:creationId xmlns:a16="http://schemas.microsoft.com/office/drawing/2014/main" id="{7DE12A9A-0B49-4585-B38E-6B4B26303FA0}"/>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BB15FF55-CB46-4DCD-BD4A-BE811B512D7A}"/>
              </a:ext>
            </a:extLst>
          </p:cNvPr>
          <p:cNvSpPr>
            <a:spLocks noGrp="1" noChangeArrowheads="1"/>
          </p:cNvSpPr>
          <p:nvPr>
            <p:ph type="body" idx="1"/>
          </p:nvPr>
        </p:nvSpPr>
        <p:spPr/>
        <p:txBody>
          <a:bodyPr/>
          <a:lstStyle/>
          <a:p>
            <a:pPr>
              <a:buFontTx/>
              <a:buNone/>
            </a:pPr>
            <a:r>
              <a:rPr lang="en-US" altLang="en-US" sz="2400" b="1"/>
              <a:t>Multimedia</a:t>
            </a:r>
            <a:endParaRPr lang="en-US" altLang="en-US" sz="2400"/>
          </a:p>
          <a:p>
            <a:r>
              <a:rPr lang="en-US" altLang="en-US" sz="2400"/>
              <a:t>Images: gif (LZW), jbig (context), jpeg-ls (residual), </a:t>
            </a:r>
            <a:br>
              <a:rPr lang="en-US" altLang="en-US" sz="2400"/>
            </a:br>
            <a:r>
              <a:rPr lang="en-US" altLang="en-US" sz="2400"/>
              <a:t>jpeg (transform+RL+arithmetic)</a:t>
            </a:r>
          </a:p>
          <a:p>
            <a:r>
              <a:rPr lang="en-US" altLang="en-US" sz="2400"/>
              <a:t>TV: HDTV (mpeg-4)</a:t>
            </a:r>
          </a:p>
          <a:p>
            <a:r>
              <a:rPr lang="en-US" altLang="en-US" sz="2400"/>
              <a:t>Sound: mp3</a:t>
            </a:r>
          </a:p>
          <a:p>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229600" cy="1143000"/>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r>
              <a:rPr lang="en-US" sz="6600" b="1" i="1" u="sng" dirty="0">
                <a:effectLst>
                  <a:outerShdw blurRad="38100" dist="38100" dir="2700000" algn="tl">
                    <a:srgbClr val="000000">
                      <a:alpha val="43137"/>
                    </a:srgbClr>
                  </a:outerShdw>
                </a:effectLst>
                <a:latin typeface="Algerian" pitchFamily="82" charset="0"/>
              </a:rPr>
              <a:t>….</a:t>
            </a:r>
          </a:p>
        </p:txBody>
      </p:sp>
      <p:sp>
        <p:nvSpPr>
          <p:cNvPr id="3" name="Text Placeholder 2"/>
          <p:cNvSpPr>
            <a:spLocks noGrp="1"/>
          </p:cNvSpPr>
          <p:nvPr>
            <p:ph type="body" idx="1"/>
          </p:nvPr>
        </p:nvSpPr>
        <p:spPr/>
        <p:txBody>
          <a:bodyPr>
            <a:normAutofit/>
          </a:bodyPr>
          <a:lstStyle/>
          <a:p>
            <a:r>
              <a:rPr lang="en-US" sz="3200" dirty="0">
                <a:solidFill>
                  <a:srgbClr val="00B050"/>
                </a:solidFill>
              </a:rPr>
              <a:t>Lossless Compression</a:t>
            </a:r>
          </a:p>
        </p:txBody>
      </p:sp>
      <p:sp>
        <p:nvSpPr>
          <p:cNvPr id="4" name="Content Placeholder 3"/>
          <p:cNvSpPr>
            <a:spLocks noGrp="1"/>
          </p:cNvSpPr>
          <p:nvPr>
            <p:ph sz="half" idx="2"/>
          </p:nvPr>
        </p:nvSpPr>
        <p:spPr/>
        <p:txBody>
          <a:bodyPr>
            <a:normAutofit/>
          </a:bodyPr>
          <a:lstStyle/>
          <a:p>
            <a:r>
              <a:rPr lang="en-US" dirty="0">
                <a:solidFill>
                  <a:srgbClr val="C00000"/>
                </a:solidFill>
              </a:rPr>
              <a:t>Reversible process &amp; no information loss.</a:t>
            </a:r>
          </a:p>
          <a:p>
            <a:r>
              <a:rPr lang="en-US" dirty="0">
                <a:solidFill>
                  <a:srgbClr val="C00000"/>
                </a:solidFill>
              </a:rPr>
              <a:t>Compression ratio is usually less.</a:t>
            </a:r>
          </a:p>
          <a:p>
            <a:r>
              <a:rPr lang="en-US" dirty="0">
                <a:solidFill>
                  <a:srgbClr val="C00000"/>
                </a:solidFill>
              </a:rPr>
              <a:t>Compression is independent of psychovisual system.</a:t>
            </a:r>
          </a:p>
          <a:p>
            <a:r>
              <a:rPr lang="en-US" dirty="0">
                <a:solidFill>
                  <a:srgbClr val="C00000"/>
                </a:solidFill>
              </a:rPr>
              <a:t>Require in domains where reliability is most important, e.g. medical data.</a:t>
            </a:r>
          </a:p>
        </p:txBody>
      </p:sp>
      <p:sp>
        <p:nvSpPr>
          <p:cNvPr id="5" name="Text Placeholder 4"/>
          <p:cNvSpPr>
            <a:spLocks noGrp="1"/>
          </p:cNvSpPr>
          <p:nvPr>
            <p:ph type="body" sz="quarter" idx="3"/>
          </p:nvPr>
        </p:nvSpPr>
        <p:spPr/>
        <p:txBody>
          <a:bodyPr>
            <a:normAutofit/>
          </a:bodyPr>
          <a:lstStyle/>
          <a:p>
            <a:r>
              <a:rPr lang="en-US" sz="3200" dirty="0">
                <a:solidFill>
                  <a:srgbClr val="00B050"/>
                </a:solidFill>
              </a:rPr>
              <a:t>Losssy compression </a:t>
            </a:r>
          </a:p>
        </p:txBody>
      </p:sp>
      <p:sp>
        <p:nvSpPr>
          <p:cNvPr id="6" name="Content Placeholder 5"/>
          <p:cNvSpPr>
            <a:spLocks noGrp="1"/>
          </p:cNvSpPr>
          <p:nvPr>
            <p:ph sz="quarter" idx="4"/>
          </p:nvPr>
        </p:nvSpPr>
        <p:spPr/>
        <p:txBody>
          <a:bodyPr>
            <a:normAutofit/>
          </a:bodyPr>
          <a:lstStyle/>
          <a:p>
            <a:r>
              <a:rPr lang="en-US" dirty="0">
                <a:solidFill>
                  <a:srgbClr val="C00000"/>
                </a:solidFill>
              </a:rPr>
              <a:t>Non-reversible process &amp; info. is lost.</a:t>
            </a:r>
          </a:p>
          <a:p>
            <a:r>
              <a:rPr lang="en-US" dirty="0">
                <a:solidFill>
                  <a:srgbClr val="C00000"/>
                </a:solidFill>
              </a:rPr>
              <a:t>Compression ratio is very high.</a:t>
            </a:r>
          </a:p>
          <a:p>
            <a:r>
              <a:rPr lang="en-US" dirty="0">
                <a:solidFill>
                  <a:srgbClr val="C00000"/>
                </a:solidFill>
              </a:rPr>
              <a:t>Compression is dependent of psychovisual process.</a:t>
            </a:r>
          </a:p>
          <a:p>
            <a:r>
              <a:rPr lang="en-US" dirty="0">
                <a:solidFill>
                  <a:srgbClr val="C00000"/>
                </a:solidFill>
              </a:rPr>
              <a:t>Useful in domain where losefull data is acceptable.</a:t>
            </a:r>
          </a:p>
          <a:p>
            <a:endParaRPr lang="en-US" dirty="0">
              <a:solidFill>
                <a:srgbClr val="C00000"/>
              </a:solidFill>
            </a:endParaRPr>
          </a:p>
        </p:txBody>
      </p:sp>
    </p:spTree>
    <p:extLst>
      <p:ext uri="{BB962C8B-B14F-4D97-AF65-F5344CB8AC3E}">
        <p14:creationId xmlns:p14="http://schemas.microsoft.com/office/powerpoint/2010/main" val="37560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circle(in)">
                                      <p:cBhvr>
                                        <p:cTn id="43" dur="2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6">
                                            <p:txEl>
                                              <p:pRg st="0" end="0"/>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 calcmode="lin" valueType="num">
                                      <p:cBhvr>
                                        <p:cTn id="5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1" end="1"/>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 calcmode="lin" valueType="num">
                                      <p:cBhvr>
                                        <p:cTn id="6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6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63" dur="1000"/>
                                        <p:tgtEl>
                                          <p:spTgt spid="6">
                                            <p:txEl>
                                              <p:pRg st="2" end="2"/>
                                            </p:txEl>
                                          </p:spTgt>
                                        </p:tgtEl>
                                      </p:cBhvr>
                                    </p:animEffect>
                                  </p:childTnLst>
                                </p:cTn>
                              </p:par>
                              <p:par>
                                <p:cTn id="64" presetID="31" presetClass="entr" presetSubtype="0" fill="hold" nodeType="with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 calcmode="lin" valueType="num">
                                      <p:cBhvr>
                                        <p:cTn id="6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6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6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a:effectLst>
                  <a:outerShdw blurRad="38100" dist="38100" dir="2700000" algn="tl">
                    <a:srgbClr val="000000">
                      <a:alpha val="43137"/>
                    </a:srgbClr>
                  </a:outerShdw>
                </a:effectLst>
                <a:latin typeface="Algerian" pitchFamily="82" charset="0"/>
              </a:rPr>
              <a:t>Entropy Coding</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Logic behind that is if pixels are not uniformly distributed, then appropriate coding scheme can be selected that can encode the info. So that avg. no. of bits is less then the entropy.</a:t>
            </a:r>
          </a:p>
          <a:p>
            <a:pPr>
              <a:buFont typeface="Wingdings" pitchFamily="2" charset="2"/>
              <a:buChar char="q"/>
            </a:pPr>
            <a:r>
              <a:rPr lang="en-US" dirty="0">
                <a:solidFill>
                  <a:srgbClr val="C00000"/>
                </a:solidFill>
              </a:rPr>
              <a:t>Entropy specifies the min. no. of bits req. to encode information.</a:t>
            </a:r>
          </a:p>
          <a:p>
            <a:pPr>
              <a:buFont typeface="Wingdings" pitchFamily="2" charset="2"/>
              <a:buChar char="q"/>
            </a:pPr>
            <a:r>
              <a:rPr lang="en-US" dirty="0">
                <a:solidFill>
                  <a:srgbClr val="C00000"/>
                </a:solidFill>
              </a:rPr>
              <a:t>Coding is based on the entropy of source &amp; possibility of occurrence of the symbol.</a:t>
            </a:r>
          </a:p>
          <a:p>
            <a:pPr>
              <a:buFont typeface="Wingdings" pitchFamily="2" charset="2"/>
              <a:buChar char="q"/>
            </a:pPr>
            <a:r>
              <a:rPr lang="en-US" dirty="0">
                <a:solidFill>
                  <a:srgbClr val="C00000"/>
                </a:solidFill>
              </a:rPr>
              <a:t>Examples are Huffman coding, Arithmetic coding, &amp; Dictionary-based coding.</a:t>
            </a:r>
          </a:p>
        </p:txBody>
      </p:sp>
    </p:spTree>
    <p:extLst>
      <p:ext uri="{BB962C8B-B14F-4D97-AF65-F5344CB8AC3E}">
        <p14:creationId xmlns:p14="http://schemas.microsoft.com/office/powerpoint/2010/main" val="4765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Predictive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to remove the mutual dependency b/w the successive pixel &amp; then perform coding.</a:t>
            </a:r>
          </a:p>
          <a:p>
            <a:pPr>
              <a:buFont typeface="Wingdings" pitchFamily="2" charset="2"/>
              <a:buChar char="q"/>
            </a:pPr>
            <a:r>
              <a:rPr lang="en-US" dirty="0">
                <a:solidFill>
                  <a:srgbClr val="C00000"/>
                </a:solidFill>
              </a:rPr>
              <a:t>Pixel: 400 405 420 425</a:t>
            </a:r>
          </a:p>
          <a:p>
            <a:pPr marL="0" indent="0">
              <a:buNone/>
            </a:pPr>
            <a:r>
              <a:rPr lang="en-US" dirty="0">
                <a:solidFill>
                  <a:srgbClr val="C00000"/>
                </a:solidFill>
              </a:rPr>
              <a:t>    Difference: 5   15    5</a:t>
            </a:r>
          </a:p>
          <a:p>
            <a:pPr>
              <a:buFont typeface="Wingdings" pitchFamily="2" charset="2"/>
              <a:buChar char="q"/>
            </a:pPr>
            <a:r>
              <a:rPr lang="en-US" dirty="0">
                <a:solidFill>
                  <a:srgbClr val="C00000"/>
                </a:solidFill>
              </a:rPr>
              <a:t> Difference is always lesser than original &amp; requires fewer bits for representation.</a:t>
            </a:r>
          </a:p>
          <a:p>
            <a:pPr>
              <a:buFont typeface="Wingdings" pitchFamily="2" charset="2"/>
              <a:buChar char="q"/>
            </a:pPr>
            <a:r>
              <a:rPr lang="en-US" dirty="0">
                <a:solidFill>
                  <a:srgbClr val="C00000"/>
                </a:solidFill>
              </a:rPr>
              <a:t>This approach may not work effectively for rapidly changing data(30,4096,128,4096,12).</a:t>
            </a:r>
          </a:p>
        </p:txBody>
      </p:sp>
    </p:spTree>
    <p:extLst>
      <p:ext uri="{BB962C8B-B14F-4D97-AF65-F5344CB8AC3E}">
        <p14:creationId xmlns:p14="http://schemas.microsoft.com/office/powerpoint/2010/main" val="1042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Transform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to exploit the information packing capability of transform.</a:t>
            </a:r>
          </a:p>
          <a:p>
            <a:pPr>
              <a:buFont typeface="Wingdings" pitchFamily="2" charset="2"/>
              <a:buChar char="q"/>
            </a:pPr>
            <a:r>
              <a:rPr lang="en-US" dirty="0">
                <a:solidFill>
                  <a:srgbClr val="C00000"/>
                </a:solidFill>
              </a:rPr>
              <a:t>Energy is packed in few component &amp; only these are encoded &amp; transmitted.</a:t>
            </a:r>
          </a:p>
          <a:p>
            <a:pPr>
              <a:buFont typeface="Wingdings" pitchFamily="2" charset="2"/>
              <a:buChar char="q"/>
            </a:pPr>
            <a:r>
              <a:rPr lang="en-US" dirty="0">
                <a:solidFill>
                  <a:srgbClr val="C00000"/>
                </a:solidFill>
              </a:rPr>
              <a:t>It removes redundant high frequency component to create compression</a:t>
            </a:r>
          </a:p>
          <a:p>
            <a:pPr>
              <a:buFont typeface="Wingdings" pitchFamily="2" charset="2"/>
              <a:buChar char="q"/>
            </a:pPr>
            <a:r>
              <a:rPr lang="en-US" dirty="0">
                <a:solidFill>
                  <a:srgbClr val="C00000"/>
                </a:solidFill>
              </a:rPr>
              <a:t>This removal causes information loss but it is exactable as it should be used in imaging &amp; video compression.</a:t>
            </a:r>
          </a:p>
        </p:txBody>
      </p:sp>
    </p:spTree>
    <p:extLst>
      <p:ext uri="{BB962C8B-B14F-4D97-AF65-F5344CB8AC3E}">
        <p14:creationId xmlns:p14="http://schemas.microsoft.com/office/powerpoint/2010/main" val="12007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Layered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very useful in case of layered images.</a:t>
            </a:r>
          </a:p>
          <a:p>
            <a:pPr>
              <a:buFont typeface="Wingdings" pitchFamily="2" charset="2"/>
              <a:buChar char="q"/>
            </a:pPr>
            <a:r>
              <a:rPr lang="en-US" dirty="0">
                <a:solidFill>
                  <a:srgbClr val="C00000"/>
                </a:solidFill>
              </a:rPr>
              <a:t>Data structure like pyramids are useful to represent an image in this multiresolution form.</a:t>
            </a:r>
          </a:p>
          <a:p>
            <a:pPr>
              <a:buFont typeface="Wingdings" pitchFamily="2" charset="2"/>
              <a:buChar char="q"/>
            </a:pPr>
            <a:r>
              <a:rPr lang="en-US" dirty="0">
                <a:solidFill>
                  <a:srgbClr val="C00000"/>
                </a:solidFill>
              </a:rPr>
              <a:t>These images are segmented on the basis of foreground &amp; background &amp; based on the needs of application, encoding is performed.</a:t>
            </a:r>
          </a:p>
          <a:p>
            <a:pPr>
              <a:buFont typeface="Wingdings" pitchFamily="2" charset="2"/>
              <a:buChar char="q"/>
            </a:pPr>
            <a:r>
              <a:rPr lang="en-US" dirty="0">
                <a:solidFill>
                  <a:srgbClr val="C00000"/>
                </a:solidFill>
              </a:rPr>
              <a:t>It is also in form of selected frequency coefficients or bits of pixels of an image.</a:t>
            </a:r>
          </a:p>
          <a:p>
            <a:pPr marL="0" indent="0">
              <a:buNone/>
            </a:pPr>
            <a:endParaRPr lang="en-US" dirty="0">
              <a:solidFill>
                <a:srgbClr val="C00000"/>
              </a:solidFill>
            </a:endParaRPr>
          </a:p>
        </p:txBody>
      </p:sp>
    </p:spTree>
    <p:extLst>
      <p:ext uri="{BB962C8B-B14F-4D97-AF65-F5344CB8AC3E}">
        <p14:creationId xmlns:p14="http://schemas.microsoft.com/office/powerpoint/2010/main" val="111673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Redundancy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Redundancy means repetive data, example a string: aaaaaaccccceeeddd.</a:t>
                </a:r>
              </a:p>
              <a:p>
                <a:pPr>
                  <a:buFont typeface="Wingdings" pitchFamily="2" charset="2"/>
                  <a:buChar char="q"/>
                </a:pPr>
                <a:r>
                  <a:rPr lang="en-US" dirty="0">
                    <a:solidFill>
                      <a:srgbClr val="C00000"/>
                    </a:solidFill>
                  </a:rPr>
                  <a:t>It can be represent In image too.</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i="1">
                                    <a:solidFill>
                                      <a:srgbClr val="C00000"/>
                                    </a:solidFill>
                                    <a:latin typeface="Cambria Math"/>
                                  </a:rPr>
                                  <m:t>1</m:t>
                                </m:r>
                                <m:r>
                                  <a:rPr lang="en-US" i="1">
                                    <a:solidFill>
                                      <a:srgbClr val="C00000"/>
                                    </a:solidFill>
                                    <a:latin typeface="Cambria Math"/>
                                  </a:rPr>
                                  <m:t>0</m:t>
                                </m:r>
                              </m:e>
                              <m:e>
                                <m:r>
                                  <a:rPr lang="en-US" i="1">
                                    <a:solidFill>
                                      <a:srgbClr val="C00000"/>
                                    </a:solidFill>
                                    <a:latin typeface="Cambria Math"/>
                                  </a:rPr>
                                  <m:t>10</m:t>
                                </m:r>
                              </m:e>
                              <m:e>
                                <m:r>
                                  <a:rPr lang="en-US" i="1">
                                    <a:solidFill>
                                      <a:srgbClr val="C00000"/>
                                    </a:solidFill>
                                    <a:latin typeface="Cambria Math"/>
                                  </a:rPr>
                                  <m:t>10</m:t>
                                </m:r>
                              </m:e>
                            </m:mr>
                            <m:mr>
                              <m:e>
                                <m:r>
                                  <a:rPr lang="en-US" i="1">
                                    <a:solidFill>
                                      <a:srgbClr val="C00000"/>
                                    </a:solidFill>
                                    <a:latin typeface="Cambria Math"/>
                                  </a:rPr>
                                  <m:t>10</m:t>
                                </m:r>
                              </m:e>
                              <m:e>
                                <m:r>
                                  <a:rPr lang="en-US" i="1">
                                    <a:solidFill>
                                      <a:srgbClr val="C00000"/>
                                    </a:solidFill>
                                    <a:latin typeface="Cambria Math"/>
                                  </a:rPr>
                                  <m:t>10</m:t>
                                </m:r>
                              </m:e>
                              <m:e>
                                <m:r>
                                  <a:rPr lang="en-US" i="1">
                                    <a:solidFill>
                                      <a:srgbClr val="C00000"/>
                                    </a:solidFill>
                                    <a:latin typeface="Cambria Math"/>
                                  </a:rPr>
                                  <m:t>10</m:t>
                                </m:r>
                              </m:e>
                            </m:mr>
                            <m:mr>
                              <m:e>
                                <m:r>
                                  <a:rPr lang="en-US" i="1">
                                    <a:solidFill>
                                      <a:srgbClr val="C00000"/>
                                    </a:solidFill>
                                    <a:latin typeface="Cambria Math"/>
                                  </a:rPr>
                                  <m:t>5</m:t>
                                </m:r>
                              </m:e>
                              <m:e>
                                <m:r>
                                  <a:rPr lang="en-US" i="1">
                                    <a:solidFill>
                                      <a:srgbClr val="C00000"/>
                                    </a:solidFill>
                                    <a:latin typeface="Cambria Math"/>
                                  </a:rPr>
                                  <m:t>9</m:t>
                                </m:r>
                              </m:e>
                              <m:e>
                                <m:r>
                                  <a:rPr lang="en-US" i="1">
                                    <a:solidFill>
                                      <a:srgbClr val="C00000"/>
                                    </a:solidFill>
                                    <a:latin typeface="Cambria Math"/>
                                  </a:rPr>
                                  <m:t>10</m:t>
                                </m:r>
                              </m:e>
                            </m:mr>
                          </m:m>
                        </m:e>
                      </m:d>
                    </m:oMath>
                  </m:oMathPara>
                </a14:m>
                <a:endParaRPr lang="en-US" dirty="0">
                  <a:solidFill>
                    <a:srgbClr val="C00000"/>
                  </a:solidFill>
                </a:endParaRPr>
              </a:p>
              <a:p>
                <a:pPr>
                  <a:buFont typeface="Wingdings" pitchFamily="2" charset="2"/>
                  <a:buChar char="q"/>
                </a:pPr>
                <a:r>
                  <a:rPr lang="en-US" dirty="0">
                    <a:solidFill>
                      <a:srgbClr val="C00000"/>
                    </a:solidFill>
                  </a:rPr>
                  <a:t>It may be explicit &amp; implicit, given image can be split in to two images combining LSBs of an image and MSBs of the image.</a:t>
                </a:r>
              </a:p>
              <a:p>
                <a:pPr>
                  <a:buFont typeface="Wingdings" pitchFamily="2" charset="2"/>
                  <a:buChar char="q"/>
                </a:pPr>
                <a:r>
                  <a:rPr lang="en-US" dirty="0">
                    <a:solidFill>
                      <a:srgbClr val="C00000"/>
                    </a:solidFill>
                  </a:rPr>
                  <a:t>I=</a:t>
                </a:r>
                <a14:m>
                  <m:oMath xmlns:m="http://schemas.openxmlformats.org/officeDocument/2006/math">
                    <m:d>
                      <m:dPr>
                        <m:begChr m:val="["/>
                        <m:endChr m:val="]"/>
                        <m:ctrlPr>
                          <a:rPr lang="en-US" i="1">
                            <a:solidFill>
                              <a:srgbClr val="C00000"/>
                            </a:solidFill>
                            <a:latin typeface="Cambria Math" panose="02040503050406030204" pitchFamily="18" charset="0"/>
                          </a:rPr>
                        </m:ctrlPr>
                      </m:dPr>
                      <m:e>
                        <m:m>
                          <m:mPr>
                            <m:mcs>
                              <m:mc>
                                <m:mcPr>
                                  <m:count m:val="2"/>
                                  <m:mcJc m:val="center"/>
                                </m:mcPr>
                              </m:mc>
                            </m:mcs>
                            <m:ctrlPr>
                              <a:rPr lang="en-US" i="1">
                                <a:solidFill>
                                  <a:srgbClr val="C00000"/>
                                </a:solidFill>
                                <a:latin typeface="Cambria Math" panose="02040503050406030204" pitchFamily="18" charset="0"/>
                              </a:rPr>
                            </m:ctrlPr>
                          </m:mPr>
                          <m:mr>
                            <m:e>
                              <m:r>
                                <m:rPr>
                                  <m:brk m:alnAt="7"/>
                                </m:rPr>
                                <a:rPr lang="en-US" i="1">
                                  <a:solidFill>
                                    <a:srgbClr val="C00000"/>
                                  </a:solidFill>
                                  <a:latin typeface="Cambria Math"/>
                                </a:rPr>
                                <m:t>0</m:t>
                              </m:r>
                              <m:r>
                                <a:rPr lang="en-US" i="1">
                                  <a:solidFill>
                                    <a:srgbClr val="C00000"/>
                                  </a:solidFill>
                                  <a:latin typeface="Cambria Math"/>
                                </a:rPr>
                                <m:t>0</m:t>
                              </m:r>
                            </m:e>
                            <m:e>
                              <m:r>
                                <a:rPr lang="en-US" i="1">
                                  <a:solidFill>
                                    <a:srgbClr val="C00000"/>
                                  </a:solidFill>
                                  <a:latin typeface="Cambria Math"/>
                                </a:rPr>
                                <m:t>01</m:t>
                              </m:r>
                            </m:e>
                          </m:mr>
                          <m:mr>
                            <m:e>
                              <m:r>
                                <a:rPr lang="en-US" i="1">
                                  <a:solidFill>
                                    <a:srgbClr val="C00000"/>
                                  </a:solidFill>
                                  <a:latin typeface="Cambria Math"/>
                                </a:rPr>
                                <m:t>00</m:t>
                              </m:r>
                            </m:e>
                            <m:e>
                              <m:r>
                                <a:rPr lang="en-US" i="1">
                                  <a:solidFill>
                                    <a:srgbClr val="C00000"/>
                                  </a:solidFill>
                                  <a:latin typeface="Cambria Math"/>
                                </a:rPr>
                                <m:t>01</m:t>
                              </m:r>
                            </m:e>
                          </m:mr>
                        </m:m>
                      </m:e>
                    </m:d>
                    <m:r>
                      <a:rPr lang="en-US" i="1">
                        <a:solidFill>
                          <a:srgbClr val="C00000"/>
                        </a:solidFill>
                        <a:latin typeface="Cambria Math"/>
                      </a:rPr>
                      <m:t>  ;  </m:t>
                    </m:r>
                  </m:oMath>
                </a14:m>
                <a:r>
                  <a:rPr lang="en-US" dirty="0">
                    <a:solidFill>
                      <a:srgbClr val="C00000"/>
                    </a:solidFill>
                  </a:rPr>
                  <a:t>I=</a:t>
                </a:r>
                <a14:m>
                  <m:oMath xmlns:m="http://schemas.openxmlformats.org/officeDocument/2006/math">
                    <m:d>
                      <m:dPr>
                        <m:begChr m:val="["/>
                        <m:endChr m:val="]"/>
                        <m:ctrlPr>
                          <a:rPr lang="en-US" i="1" dirty="0">
                            <a:solidFill>
                              <a:srgbClr val="C00000"/>
                            </a:solidFill>
                            <a:latin typeface="Cambria Math" panose="02040503050406030204" pitchFamily="18" charset="0"/>
                          </a:rPr>
                        </m:ctrlPr>
                      </m:dPr>
                      <m:e>
                        <m:m>
                          <m:mPr>
                            <m:mcs>
                              <m:mc>
                                <m:mcPr>
                                  <m:count m:val="2"/>
                                  <m:mcJc m:val="center"/>
                                </m:mcPr>
                              </m:mc>
                            </m:mcs>
                            <m:ctrlPr>
                              <a:rPr lang="en-US" i="1" dirty="0">
                                <a:solidFill>
                                  <a:srgbClr val="C00000"/>
                                </a:solidFill>
                                <a:latin typeface="Cambria Math" panose="02040503050406030204" pitchFamily="18" charset="0"/>
                              </a:rPr>
                            </m:ctrlPr>
                          </m:mPr>
                          <m:mr>
                            <m:e>
                              <m:r>
                                <m:rPr>
                                  <m:brk m:alnAt="7"/>
                                </m:rPr>
                                <a:rPr lang="en-US" i="1" dirty="0">
                                  <a:solidFill>
                                    <a:srgbClr val="C00000"/>
                                  </a:solidFill>
                                  <a:latin typeface="Cambria Math"/>
                                </a:rPr>
                                <m:t>0</m:t>
                              </m:r>
                            </m:e>
                            <m:e>
                              <m:r>
                                <a:rPr lang="en-US" i="1" dirty="0">
                                  <a:solidFill>
                                    <a:srgbClr val="C00000"/>
                                  </a:solidFill>
                                  <a:latin typeface="Cambria Math"/>
                                </a:rPr>
                                <m:t>0</m:t>
                              </m:r>
                            </m:e>
                          </m:mr>
                          <m:mr>
                            <m:e>
                              <m:r>
                                <a:rPr lang="en-US" i="1" dirty="0">
                                  <a:solidFill>
                                    <a:srgbClr val="C00000"/>
                                  </a:solidFill>
                                  <a:latin typeface="Cambria Math"/>
                                </a:rPr>
                                <m:t>0</m:t>
                              </m:r>
                            </m:e>
                            <m:e>
                              <m:r>
                                <a:rPr lang="en-US" i="1" dirty="0">
                                  <a:solidFill>
                                    <a:srgbClr val="C00000"/>
                                  </a:solidFill>
                                  <a:latin typeface="Cambria Math"/>
                                </a:rPr>
                                <m:t>0</m:t>
                              </m:r>
                            </m:e>
                          </m:mr>
                        </m:m>
                      </m:e>
                    </m:d>
                  </m:oMath>
                </a14:m>
                <a:r>
                  <a:rPr lang="en-US" dirty="0">
                    <a:solidFill>
                      <a:srgbClr val="C00000"/>
                    </a:solidFill>
                  </a:rPr>
                  <a:t>&amp;</a:t>
                </a:r>
                <a14:m>
                  <m:oMath xmlns:m="http://schemas.openxmlformats.org/officeDocument/2006/math">
                    <m:d>
                      <m:dPr>
                        <m:begChr m:val="["/>
                        <m:endChr m:val="]"/>
                        <m:ctrlPr>
                          <a:rPr lang="en-US" i="1" dirty="0">
                            <a:solidFill>
                              <a:srgbClr val="C00000"/>
                            </a:solidFill>
                            <a:latin typeface="Cambria Math" panose="02040503050406030204" pitchFamily="18" charset="0"/>
                          </a:rPr>
                        </m:ctrlPr>
                      </m:dPr>
                      <m:e>
                        <m:m>
                          <m:mPr>
                            <m:mcs>
                              <m:mc>
                                <m:mcPr>
                                  <m:count m:val="2"/>
                                  <m:mcJc m:val="center"/>
                                </m:mcPr>
                              </m:mc>
                            </m:mcs>
                            <m:ctrlPr>
                              <a:rPr lang="en-US" i="1" dirty="0">
                                <a:solidFill>
                                  <a:srgbClr val="C00000"/>
                                </a:solidFill>
                                <a:latin typeface="Cambria Math" panose="02040503050406030204" pitchFamily="18" charset="0"/>
                              </a:rPr>
                            </m:ctrlPr>
                          </m:mPr>
                          <m:mr>
                            <m:e>
                              <m:r>
                                <m:rPr>
                                  <m:brk m:alnAt="7"/>
                                </m:rPr>
                                <a:rPr lang="en-US" i="1" dirty="0">
                                  <a:solidFill>
                                    <a:srgbClr val="C00000"/>
                                  </a:solidFill>
                                  <a:latin typeface="Cambria Math"/>
                                </a:rPr>
                                <m:t>0</m:t>
                              </m:r>
                            </m:e>
                            <m:e>
                              <m:r>
                                <a:rPr lang="en-US" i="1" dirty="0">
                                  <a:solidFill>
                                    <a:srgbClr val="C00000"/>
                                  </a:solidFill>
                                  <a:latin typeface="Cambria Math"/>
                                </a:rPr>
                                <m:t>1</m:t>
                              </m:r>
                            </m:e>
                          </m:mr>
                          <m:mr>
                            <m:e>
                              <m:r>
                                <a:rPr lang="en-US" i="1" dirty="0">
                                  <a:solidFill>
                                    <a:srgbClr val="C00000"/>
                                  </a:solidFill>
                                  <a:latin typeface="Cambria Math"/>
                                </a:rPr>
                                <m:t>0</m:t>
                              </m:r>
                            </m:e>
                            <m:e>
                              <m:r>
                                <a:rPr lang="en-US" i="1" dirty="0">
                                  <a:solidFill>
                                    <a:srgbClr val="C00000"/>
                                  </a:solidFill>
                                  <a:latin typeface="Cambria Math"/>
                                </a:rPr>
                                <m:t>1</m:t>
                              </m:r>
                            </m:e>
                          </m:mr>
                        </m:m>
                      </m:e>
                    </m:d>
                  </m:oMath>
                </a14:m>
                <a:r>
                  <a:rPr lang="en-US" dirty="0">
                    <a:solidFill>
                      <a:srgbClr val="C00000"/>
                    </a:solidFill>
                  </a:rPr>
                  <a:t>.</a:t>
                </a:r>
              </a:p>
              <a:p>
                <a:pPr>
                  <a:buFont typeface="Wingdings" pitchFamily="2" charset="2"/>
                  <a:buChar char="q"/>
                </a:pPr>
                <a:endParaRPr lang="en-US"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39"/>
                </a:stretch>
              </a:blipFill>
            </p:spPr>
            <p:txBody>
              <a:bodyPr/>
              <a:lstStyle/>
              <a:p>
                <a:r>
                  <a:rPr lang="en-US">
                    <a:noFill/>
                  </a:rPr>
                  <a:t> </a:t>
                </a:r>
              </a:p>
            </p:txBody>
          </p:sp>
        </mc:Fallback>
      </mc:AlternateContent>
    </p:spTree>
    <p:extLst>
      <p:ext uri="{BB962C8B-B14F-4D97-AF65-F5344CB8AC3E}">
        <p14:creationId xmlns:p14="http://schemas.microsoft.com/office/powerpoint/2010/main" val="7625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Coding Redundancy.</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Aims to measure information using the element of surprise.</a:t>
            </a:r>
          </a:p>
          <a:p>
            <a:pPr>
              <a:buFont typeface="Wingdings" pitchFamily="2" charset="2"/>
              <a:buChar char="q"/>
            </a:pPr>
            <a:r>
              <a:rPr lang="en-US" dirty="0">
                <a:solidFill>
                  <a:srgbClr val="C00000"/>
                </a:solidFill>
              </a:rPr>
              <a:t>Event occurring frequently have high probability &amp;others having low .</a:t>
            </a:r>
          </a:p>
          <a:p>
            <a:pPr>
              <a:buFont typeface="Wingdings" pitchFamily="2" charset="2"/>
              <a:buChar char="q"/>
            </a:pPr>
            <a:r>
              <a:rPr lang="en-US" dirty="0">
                <a:solidFill>
                  <a:srgbClr val="C00000"/>
                </a:solidFill>
              </a:rPr>
              <a:t>Amount of uncertainty is called self information associated with event.</a:t>
            </a:r>
          </a:p>
          <a:p>
            <a:pPr marL="0" indent="0">
              <a:buNone/>
            </a:pPr>
            <a:r>
              <a:rPr lang="en-US" dirty="0">
                <a:solidFill>
                  <a:srgbClr val="C00000"/>
                </a:solidFill>
              </a:rPr>
              <a:t>I(Si)=log2(1/Pi) or I(Si)=-log2(Pi).</a:t>
            </a:r>
          </a:p>
          <a:p>
            <a:pPr>
              <a:buFont typeface="Wingdings" pitchFamily="2" charset="2"/>
              <a:buChar char="q"/>
            </a:pPr>
            <a:r>
              <a:rPr lang="en-US" dirty="0">
                <a:solidFill>
                  <a:srgbClr val="C00000"/>
                </a:solidFill>
              </a:rPr>
              <a:t>Coding redundancy=Avg. bits used to code-Entropy.</a:t>
            </a:r>
          </a:p>
        </p:txBody>
      </p:sp>
    </p:spTree>
    <p:extLst>
      <p:ext uri="{BB962C8B-B14F-4D97-AF65-F5344CB8AC3E}">
        <p14:creationId xmlns:p14="http://schemas.microsoft.com/office/powerpoint/2010/main" val="9686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US" sz="3200" dirty="0">
                    <a:solidFill>
                      <a:srgbClr val="C00000"/>
                    </a:solidFill>
                  </a:rPr>
                  <a:t>Avg no. of bits used to represent the message is given as:</a:t>
                </a:r>
                <a14:m>
                  <m:oMath xmlns:m="http://schemas.openxmlformats.org/officeDocument/2006/math">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𝐿</m:t>
                        </m:r>
                      </m:e>
                      <m:sub>
                        <m:r>
                          <a:rPr lang="en-US" sz="3200" i="1">
                            <a:solidFill>
                              <a:srgbClr val="C00000"/>
                            </a:solidFill>
                            <a:latin typeface="Cambria Math"/>
                          </a:rPr>
                          <m:t>𝑎𝑣𝑔</m:t>
                        </m:r>
                      </m:sub>
                    </m:sSub>
                    <m:r>
                      <a:rPr lang="en-US" sz="3200" i="1">
                        <a:solidFill>
                          <a:srgbClr val="C00000"/>
                        </a:solidFill>
                        <a:latin typeface="Cambria Math"/>
                      </a:rPr>
                      <m:t>=</m:t>
                    </m:r>
                    <m:nary>
                      <m:naryPr>
                        <m:chr m:val="∑"/>
                        <m:ctrlPr>
                          <a:rPr lang="en-US" sz="3200" i="1">
                            <a:solidFill>
                              <a:srgbClr val="C00000"/>
                            </a:solidFill>
                            <a:latin typeface="Cambria Math" panose="02040503050406030204" pitchFamily="18" charset="0"/>
                          </a:rPr>
                        </m:ctrlPr>
                      </m:naryPr>
                      <m:sub>
                        <m:r>
                          <m:rPr>
                            <m:brk m:alnAt="23"/>
                          </m:rPr>
                          <a:rPr lang="en-US" sz="3200" i="1">
                            <a:solidFill>
                              <a:srgbClr val="C00000"/>
                            </a:solidFill>
                            <a:latin typeface="Cambria Math"/>
                          </a:rPr>
                          <m:t>𝑘</m:t>
                        </m:r>
                        <m:r>
                          <a:rPr lang="en-US" sz="3200" i="1">
                            <a:solidFill>
                              <a:srgbClr val="C00000"/>
                            </a:solidFill>
                            <a:latin typeface="Cambria Math"/>
                          </a:rPr>
                          <m:t>=0</m:t>
                        </m:r>
                      </m:sub>
                      <m:sup>
                        <m:r>
                          <a:rPr lang="en-US" sz="3200" i="1">
                            <a:solidFill>
                              <a:srgbClr val="C00000"/>
                            </a:solidFill>
                            <a:latin typeface="Cambria Math"/>
                          </a:rPr>
                          <m:t>𝑛</m:t>
                        </m:r>
                      </m:sup>
                      <m:e>
                        <m:r>
                          <a:rPr lang="en-US" sz="3200" i="1">
                            <a:solidFill>
                              <a:srgbClr val="C00000"/>
                            </a:solidFill>
                            <a:latin typeface="Cambria Math"/>
                          </a:rPr>
                          <m:t>𝑙</m:t>
                        </m:r>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𝑟</m:t>
                            </m:r>
                          </m:e>
                          <m:sub>
                            <m:r>
                              <a:rPr lang="en-US" sz="3200" i="1">
                                <a:solidFill>
                                  <a:srgbClr val="C00000"/>
                                </a:solidFill>
                                <a:latin typeface="Cambria Math"/>
                              </a:rPr>
                              <m:t>𝑘</m:t>
                            </m:r>
                          </m:sub>
                        </m:sSub>
                      </m:e>
                    </m:nary>
                    <m:r>
                      <a:rPr lang="en-US" sz="3200" i="1">
                        <a:solidFill>
                          <a:srgbClr val="C00000"/>
                        </a:solidFill>
                        <a:latin typeface="Cambria Math"/>
                      </a:rPr>
                      <m:t>).</m:t>
                    </m:r>
                    <m:r>
                      <a:rPr lang="en-US" sz="3200" i="1">
                        <a:solidFill>
                          <a:srgbClr val="C00000"/>
                        </a:solidFill>
                        <a:latin typeface="Cambria Math"/>
                      </a:rPr>
                      <m:t>𝑝</m:t>
                    </m:r>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𝑟</m:t>
                        </m:r>
                      </m:e>
                      <m:sub>
                        <m:r>
                          <a:rPr lang="en-US" sz="3200" i="1">
                            <a:solidFill>
                              <a:srgbClr val="C00000"/>
                            </a:solidFill>
                            <a:latin typeface="Cambria Math"/>
                          </a:rPr>
                          <m:t>𝑘</m:t>
                        </m:r>
                      </m:sub>
                    </m:sSub>
                  </m:oMath>
                </a14:m>
                <a:r>
                  <a:rPr lang="en-US" sz="3200" dirty="0">
                    <a:solidFill>
                      <a:srgbClr val="C00000"/>
                    </a:solidFill>
                  </a:rPr>
                  <a:t>).</a:t>
                </a:r>
              </a:p>
              <a:p>
                <a:pPr>
                  <a:buFont typeface="Wingdings" pitchFamily="2" charset="2"/>
                  <a:buChar char="q"/>
                </a:pPr>
                <a14:m>
                  <m:oMath xmlns:m="http://schemas.openxmlformats.org/officeDocument/2006/math">
                    <m:r>
                      <a:rPr lang="en-US" sz="3200" i="1">
                        <a:solidFill>
                          <a:srgbClr val="C00000"/>
                        </a:solidFill>
                        <a:latin typeface="Cambria Math"/>
                      </a:rPr>
                      <m:t>𝑝</m:t>
                    </m:r>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𝑟</m:t>
                        </m:r>
                      </m:e>
                      <m:sub>
                        <m:r>
                          <a:rPr lang="en-US" sz="3200" i="1">
                            <a:solidFill>
                              <a:srgbClr val="C00000"/>
                            </a:solidFill>
                            <a:latin typeface="Cambria Math"/>
                          </a:rPr>
                          <m:t>𝑘</m:t>
                        </m:r>
                      </m:sub>
                    </m:sSub>
                  </m:oMath>
                </a14:m>
                <a:r>
                  <a:rPr lang="en-US" sz="3200" dirty="0">
                    <a:solidFill>
                      <a:srgbClr val="C00000"/>
                    </a:solidFill>
                  </a:rPr>
                  <a:t>):probability of pixel given by grey level </a:t>
                </a:r>
                <a14:m>
                  <m:oMath xmlns:m="http://schemas.openxmlformats.org/officeDocument/2006/math">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𝑟</m:t>
                        </m:r>
                      </m:e>
                      <m:sub>
                        <m:r>
                          <a:rPr lang="en-US" sz="3200" i="1">
                            <a:solidFill>
                              <a:srgbClr val="C00000"/>
                            </a:solidFill>
                            <a:latin typeface="Cambria Math"/>
                          </a:rPr>
                          <m:t>𝑘</m:t>
                        </m:r>
                      </m:sub>
                    </m:sSub>
                  </m:oMath>
                </a14:m>
                <a:r>
                  <a:rPr lang="en-US" sz="3200" dirty="0">
                    <a:solidFill>
                      <a:srgbClr val="C00000"/>
                    </a:solidFill>
                  </a:rPr>
                  <a:t>.</a:t>
                </a:r>
              </a:p>
              <a:p>
                <a:pPr>
                  <a:buFont typeface="Wingdings" pitchFamily="2" charset="2"/>
                  <a:buChar char="q"/>
                </a:pPr>
                <a14:m>
                  <m:oMath xmlns:m="http://schemas.openxmlformats.org/officeDocument/2006/math">
                    <m:r>
                      <a:rPr lang="en-US" sz="3200" i="1">
                        <a:solidFill>
                          <a:srgbClr val="C00000"/>
                        </a:solidFill>
                        <a:latin typeface="Cambria Math"/>
                      </a:rPr>
                      <m:t>𝑙</m:t>
                    </m:r>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𝑟</m:t>
                        </m:r>
                      </m:e>
                      <m:sub>
                        <m:r>
                          <a:rPr lang="en-US" sz="3200" i="1">
                            <a:solidFill>
                              <a:srgbClr val="C00000"/>
                            </a:solidFill>
                            <a:latin typeface="Cambria Math"/>
                          </a:rPr>
                          <m:t>𝑘</m:t>
                        </m:r>
                      </m:sub>
                    </m:sSub>
                  </m:oMath>
                </a14:m>
                <a:r>
                  <a:rPr lang="en-US" sz="3200" dirty="0">
                    <a:solidFill>
                      <a:srgbClr val="C00000"/>
                    </a:solidFill>
                  </a:rPr>
                  <a:t>): length of code used.</a:t>
                </a:r>
              </a:p>
              <a:p>
                <a:pPr>
                  <a:buFont typeface="Wingdings" pitchFamily="2" charset="2"/>
                  <a:buChar char="q"/>
                </a:pPr>
                <a:r>
                  <a:rPr lang="en-US" sz="3200" dirty="0">
                    <a:solidFill>
                      <a:srgbClr val="C00000"/>
                    </a:solidFill>
                  </a:rPr>
                  <a:t>Entropy of image is :H=-</a:t>
                </a:r>
                <a14:m>
                  <m:oMath xmlns:m="http://schemas.openxmlformats.org/officeDocument/2006/math">
                    <m:nary>
                      <m:naryPr>
                        <m:chr m:val="∑"/>
                        <m:ctrlPr>
                          <a:rPr lang="en-US" sz="3200" i="1">
                            <a:solidFill>
                              <a:srgbClr val="C00000"/>
                            </a:solidFill>
                            <a:latin typeface="Cambria Math" panose="02040503050406030204" pitchFamily="18" charset="0"/>
                          </a:rPr>
                        </m:ctrlPr>
                      </m:naryPr>
                      <m:sub>
                        <m:r>
                          <m:rPr>
                            <m:brk m:alnAt="23"/>
                          </m:rPr>
                          <a:rPr lang="en-US" sz="3200" i="1">
                            <a:solidFill>
                              <a:srgbClr val="C00000"/>
                            </a:solidFill>
                            <a:latin typeface="Cambria Math"/>
                          </a:rPr>
                          <m:t>𝑖</m:t>
                        </m:r>
                        <m:r>
                          <a:rPr lang="en-US" sz="3200" i="1">
                            <a:solidFill>
                              <a:srgbClr val="C00000"/>
                            </a:solidFill>
                            <a:latin typeface="Cambria Math"/>
                          </a:rPr>
                          <m:t>=1</m:t>
                        </m:r>
                      </m:sub>
                      <m:sup>
                        <m:r>
                          <a:rPr lang="en-US" sz="3200" i="1">
                            <a:solidFill>
                              <a:srgbClr val="C00000"/>
                            </a:solidFill>
                            <a:latin typeface="Cambria Math"/>
                          </a:rPr>
                          <m:t>𝑛</m:t>
                        </m:r>
                      </m:sup>
                      <m:e>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𝑖</m:t>
                            </m:r>
                          </m:sub>
                        </m:sSub>
                      </m:e>
                    </m:nary>
                    <m:func>
                      <m:funcPr>
                        <m:ctrlPr>
                          <a:rPr lang="en-US" sz="3200" i="1">
                            <a:solidFill>
                              <a:srgbClr val="C00000"/>
                            </a:solidFill>
                            <a:latin typeface="Cambria Math" panose="02040503050406030204" pitchFamily="18" charset="0"/>
                          </a:rPr>
                        </m:ctrlPr>
                      </m:funcPr>
                      <m:fName>
                        <m:sSub>
                          <m:sSubPr>
                            <m:ctrlPr>
                              <a:rPr lang="en-US" sz="3200" i="1">
                                <a:solidFill>
                                  <a:srgbClr val="C00000"/>
                                </a:solidFill>
                                <a:latin typeface="Cambria Math" panose="02040503050406030204" pitchFamily="18" charset="0"/>
                              </a:rPr>
                            </m:ctrlPr>
                          </m:sSubPr>
                          <m:e>
                            <m:r>
                              <m:rPr>
                                <m:sty m:val="p"/>
                              </m:rPr>
                              <a:rPr lang="en-US" sz="3200">
                                <a:solidFill>
                                  <a:srgbClr val="C00000"/>
                                </a:solidFill>
                                <a:latin typeface="Cambria Math"/>
                              </a:rPr>
                              <m:t>log</m:t>
                            </m:r>
                          </m:e>
                          <m:sub>
                            <m:r>
                              <a:rPr lang="en-US" sz="3200" i="1">
                                <a:solidFill>
                                  <a:srgbClr val="C00000"/>
                                </a:solidFill>
                                <a:latin typeface="Cambria Math"/>
                              </a:rPr>
                              <m:t>2</m:t>
                            </m:r>
                          </m:sub>
                        </m:sSub>
                      </m:fName>
                      <m:e>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𝑖</m:t>
                            </m:r>
                          </m:sub>
                        </m:sSub>
                        <m:r>
                          <a:rPr lang="en-US" sz="3200" i="1">
                            <a:solidFill>
                              <a:srgbClr val="C00000"/>
                            </a:solidFill>
                            <a:latin typeface="Cambria Math"/>
                          </a:rPr>
                          <m:t>)</m:t>
                        </m:r>
                      </m:e>
                    </m:func>
                  </m:oMath>
                </a14:m>
                <a:endParaRPr lang="en-US" sz="32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10257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u="sng" dirty="0">
                <a:effectLst>
                  <a:outerShdw blurRad="38100" dist="38100" dir="2700000" algn="tl">
                    <a:srgbClr val="000000">
                      <a:alpha val="43137"/>
                    </a:srgbClr>
                  </a:outerShdw>
                </a:effectLst>
                <a:latin typeface="Algerian" pitchFamily="82" charset="0"/>
              </a:rPr>
              <a:t>Inter pixel redundancy</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Visual nature of image background is given by many pixels that are not actually necessary this is called spatial redundancy.</a:t>
            </a:r>
          </a:p>
          <a:p>
            <a:pPr>
              <a:buFont typeface="Wingdings" pitchFamily="2" charset="2"/>
              <a:buChar char="q"/>
            </a:pPr>
            <a:r>
              <a:rPr lang="en-US" dirty="0">
                <a:solidFill>
                  <a:srgbClr val="C00000"/>
                </a:solidFill>
              </a:rPr>
              <a:t> Spatial redundancy may represent in single frame or among multiple frames.</a:t>
            </a:r>
          </a:p>
          <a:p>
            <a:pPr>
              <a:buFont typeface="Wingdings" pitchFamily="2" charset="2"/>
              <a:buChar char="q"/>
            </a:pPr>
            <a:r>
              <a:rPr lang="en-US" dirty="0">
                <a:solidFill>
                  <a:srgbClr val="C00000"/>
                </a:solidFill>
              </a:rPr>
              <a:t>In intra fame redundancy large portion of the image may have the same characteristics such as color&amp; intensity.</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27644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To reduce the inter-pixel dependency is to use quantization where fixed no. of bits are used to reduce bits.</a:t>
            </a:r>
          </a:p>
          <a:p>
            <a:pPr>
              <a:buFont typeface="Wingdings" pitchFamily="2" charset="2"/>
              <a:buChar char="q"/>
            </a:pPr>
            <a:r>
              <a:rPr lang="en-US" dirty="0">
                <a:solidFill>
                  <a:srgbClr val="C00000"/>
                </a:solidFill>
              </a:rPr>
              <a:t>Inter-pixel dependency is solved by algorithm such as predictive coding techniques, bit-plane algorithm, run-length coding, &amp; dictionay-based algorithm.</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8500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54FA9E-AC88-45E3-B856-FD9F4A1D558B}"/>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B96C4934-97B2-4BB5-BD5C-1C3A8645285C}"/>
              </a:ext>
            </a:extLst>
          </p:cNvPr>
          <p:cNvSpPr>
            <a:spLocks noGrp="1"/>
          </p:cNvSpPr>
          <p:nvPr>
            <p:ph type="sldNum" sz="quarter" idx="12"/>
          </p:nvPr>
        </p:nvSpPr>
        <p:spPr/>
        <p:txBody>
          <a:bodyPr/>
          <a:lstStyle/>
          <a:p>
            <a:r>
              <a:rPr lang="en-US" altLang="en-US"/>
              <a:t>Page</a:t>
            </a:r>
            <a:fld id="{B56A1BDD-95EC-48C4-9273-4BBE60B721AF}" type="slidenum">
              <a:rPr lang="en-US" altLang="en-US"/>
              <a:pPr/>
              <a:t>6</a:t>
            </a:fld>
            <a:endParaRPr lang="en-US" altLang="en-US"/>
          </a:p>
        </p:txBody>
      </p:sp>
      <p:sp>
        <p:nvSpPr>
          <p:cNvPr id="3074" name="Rectangle 2">
            <a:extLst>
              <a:ext uri="{FF2B5EF4-FFF2-40B4-BE49-F238E27FC236}">
                <a16:creationId xmlns:a16="http://schemas.microsoft.com/office/drawing/2014/main" id="{33237341-883A-4359-895F-D3AB52E1A801}"/>
              </a:ext>
            </a:extLst>
          </p:cNvPr>
          <p:cNvSpPr>
            <a:spLocks noGrp="1" noChangeArrowheads="1"/>
          </p:cNvSpPr>
          <p:nvPr>
            <p:ph type="title"/>
          </p:nvPr>
        </p:nvSpPr>
        <p:spPr/>
        <p:txBody>
          <a:bodyPr/>
          <a:lstStyle/>
          <a:p>
            <a:r>
              <a:rPr lang="en-US" altLang="en-US"/>
              <a:t>Compression Outline</a:t>
            </a:r>
          </a:p>
        </p:txBody>
      </p:sp>
      <p:sp>
        <p:nvSpPr>
          <p:cNvPr id="3075" name="Rectangle 3">
            <a:extLst>
              <a:ext uri="{FF2B5EF4-FFF2-40B4-BE49-F238E27FC236}">
                <a16:creationId xmlns:a16="http://schemas.microsoft.com/office/drawing/2014/main" id="{FB733A4C-BE27-4B92-B5B4-1F8F59EA37D4}"/>
              </a:ext>
            </a:extLst>
          </p:cNvPr>
          <p:cNvSpPr>
            <a:spLocks noGrp="1" noChangeArrowheads="1"/>
          </p:cNvSpPr>
          <p:nvPr>
            <p:ph type="body" idx="1"/>
          </p:nvPr>
        </p:nvSpPr>
        <p:spPr/>
        <p:txBody>
          <a:bodyPr/>
          <a:lstStyle/>
          <a:p>
            <a:pPr>
              <a:buFontTx/>
              <a:buNone/>
            </a:pPr>
            <a:r>
              <a:rPr lang="en-US" altLang="en-US" b="1"/>
              <a:t>Introduction</a:t>
            </a:r>
            <a:r>
              <a:rPr lang="en-US" altLang="en-US"/>
              <a:t>: Lossy vs. Lossless, Benchmarks, …</a:t>
            </a:r>
          </a:p>
          <a:p>
            <a:pPr>
              <a:buFontTx/>
              <a:buNone/>
            </a:pPr>
            <a:r>
              <a:rPr lang="en-US" altLang="en-US" b="1"/>
              <a:t>Information Theory</a:t>
            </a:r>
            <a:r>
              <a:rPr lang="en-US" altLang="en-US"/>
              <a:t>: Entropy, etc.</a:t>
            </a:r>
          </a:p>
          <a:p>
            <a:pPr>
              <a:buFontTx/>
              <a:buNone/>
            </a:pPr>
            <a:r>
              <a:rPr lang="en-US" altLang="en-US" b="1"/>
              <a:t>Probability Coding</a:t>
            </a:r>
            <a:r>
              <a:rPr lang="en-US" altLang="en-US"/>
              <a:t>: Huffman + Arithmetic Coding</a:t>
            </a:r>
          </a:p>
          <a:p>
            <a:pPr>
              <a:buFontTx/>
              <a:buNone/>
            </a:pPr>
            <a:r>
              <a:rPr lang="en-US" altLang="en-US" b="1"/>
              <a:t>Applications of Probability Coding</a:t>
            </a:r>
            <a:r>
              <a:rPr lang="en-US" altLang="en-US"/>
              <a:t>: PPM + others</a:t>
            </a:r>
          </a:p>
          <a:p>
            <a:pPr>
              <a:buFontTx/>
              <a:buNone/>
            </a:pPr>
            <a:r>
              <a:rPr lang="en-US" altLang="en-US" b="1"/>
              <a:t>Lempel-Ziv Algorithms</a:t>
            </a:r>
            <a:r>
              <a:rPr lang="en-US" altLang="en-US"/>
              <a:t>: LZ77, gzip, compress, ...</a:t>
            </a:r>
          </a:p>
          <a:p>
            <a:pPr>
              <a:buFontTx/>
              <a:buNone/>
            </a:pPr>
            <a:r>
              <a:rPr lang="en-US" altLang="en-US" b="1"/>
              <a:t>Other Lossless Algorithms: </a:t>
            </a:r>
            <a:r>
              <a:rPr lang="en-US" altLang="en-US"/>
              <a:t>Burrows-Wheeler</a:t>
            </a:r>
            <a:endParaRPr lang="en-US" altLang="en-US" b="1"/>
          </a:p>
          <a:p>
            <a:pPr>
              <a:buFontTx/>
              <a:buNone/>
            </a:pPr>
            <a:r>
              <a:rPr lang="en-US" altLang="en-US" b="1"/>
              <a:t>Lossy algorithms for images:</a:t>
            </a:r>
            <a:r>
              <a:rPr lang="en-US" altLang="en-US"/>
              <a:t> JPEG, fractals, ...</a:t>
            </a:r>
            <a:endParaRPr lang="en-US" altLang="en-US" b="1"/>
          </a:p>
          <a:p>
            <a:pPr>
              <a:buFontTx/>
              <a:buNone/>
            </a:pPr>
            <a:r>
              <a:rPr lang="en-US" altLang="en-US" b="1"/>
              <a:t>Lossy algorithms for sound?: </a:t>
            </a:r>
            <a:r>
              <a:rPr lang="en-US" altLang="en-US"/>
              <a:t>MP3, ...</a:t>
            </a:r>
            <a:endParaRPr lang="en-US" altLang="en-US"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u="sng" dirty="0">
                <a:effectLst>
                  <a:outerShdw blurRad="38100" dist="38100" dir="2700000" algn="tl">
                    <a:srgbClr val="000000">
                      <a:alpha val="43137"/>
                    </a:srgbClr>
                  </a:outerShdw>
                </a:effectLst>
                <a:latin typeface="Algerian" pitchFamily="82" charset="0"/>
              </a:rPr>
              <a:t>Psychovisual Redundancy</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The images that convey little or more information to the human observer are said to be psychovisual redundant.</a:t>
            </a:r>
          </a:p>
          <a:p>
            <a:pPr>
              <a:buFont typeface="Wingdings" pitchFamily="2" charset="2"/>
              <a:buChar char="q"/>
            </a:pPr>
            <a:r>
              <a:rPr lang="en-US" dirty="0">
                <a:solidFill>
                  <a:srgbClr val="C00000"/>
                </a:solidFill>
              </a:rPr>
              <a:t>One way to resolve this redundancy is to perform uniform quantization by reducing no. of bits.</a:t>
            </a:r>
          </a:p>
          <a:p>
            <a:pPr>
              <a:buFont typeface="Wingdings" pitchFamily="2" charset="2"/>
              <a:buChar char="q"/>
            </a:pPr>
            <a:r>
              <a:rPr lang="en-US" dirty="0">
                <a:solidFill>
                  <a:srgbClr val="C00000"/>
                </a:solidFill>
              </a:rPr>
              <a:t>LSBs of image do not convey much information hence they are removed.</a:t>
            </a:r>
          </a:p>
          <a:p>
            <a:pPr>
              <a:buFont typeface="Wingdings" pitchFamily="2" charset="2"/>
              <a:buChar char="q"/>
            </a:pPr>
            <a:r>
              <a:rPr lang="en-US" dirty="0">
                <a:solidFill>
                  <a:srgbClr val="C00000"/>
                </a:solidFill>
              </a:rPr>
              <a:t>This may cause edge effect which may be resolved by improved grey scale(IGS) effect.</a:t>
            </a:r>
          </a:p>
          <a:p>
            <a:pPr>
              <a:buFont typeface="Wingdings" pitchFamily="2" charset="2"/>
              <a:buChar char="q"/>
            </a:pPr>
            <a:r>
              <a:rPr lang="en-US" dirty="0">
                <a:solidFill>
                  <a:srgbClr val="C00000"/>
                </a:solidFill>
              </a:rPr>
              <a:t>If pixel is of the form 1111 xxxx, then to avoid the overflow 0000 is added.</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4256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u="sng" dirty="0">
                <a:effectLst>
                  <a:outerShdw blurRad="38100" dist="38100" dir="2700000" algn="tl">
                    <a:srgbClr val="000000">
                      <a:alpha val="43137"/>
                    </a:srgbClr>
                  </a:outerShdw>
                </a:effectLst>
                <a:latin typeface="Algerian" pitchFamily="82" charset="0"/>
              </a:rPr>
              <a:t>Chromatic Redundancy</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Chromatic redundancy refers to the unnecessary colors in an image.</a:t>
            </a:r>
          </a:p>
          <a:p>
            <a:pPr>
              <a:buFont typeface="Wingdings" pitchFamily="2" charset="2"/>
              <a:buChar char="q"/>
            </a:pPr>
            <a:r>
              <a:rPr lang="en-US" dirty="0">
                <a:solidFill>
                  <a:srgbClr val="C00000"/>
                </a:solidFill>
              </a:rPr>
              <a:t>Colors that are not perceived by human visual system can be removed without effecting quality of image.</a:t>
            </a:r>
          </a:p>
          <a:p>
            <a:pPr>
              <a:buFont typeface="Wingdings" pitchFamily="2" charset="2"/>
              <a:buChar char="q"/>
            </a:pPr>
            <a:r>
              <a:rPr lang="en-US" dirty="0">
                <a:solidFill>
                  <a:srgbClr val="C00000"/>
                </a:solidFill>
              </a:rPr>
              <a:t>Difference b/w original &amp; reconstructed image is called distortion.</a:t>
            </a:r>
          </a:p>
          <a:p>
            <a:pPr>
              <a:buFont typeface="Wingdings" pitchFamily="2" charset="2"/>
              <a:buChar char="q"/>
            </a:pPr>
            <a:r>
              <a:rPr lang="en-US" dirty="0">
                <a:solidFill>
                  <a:srgbClr val="C00000"/>
                </a:solidFill>
              </a:rPr>
              <a:t>The image quality can be assed based on the subjective picture quality scale(PQS).</a:t>
            </a:r>
          </a:p>
          <a:p>
            <a:pPr marL="0" indent="0">
              <a:buNone/>
            </a:pPr>
            <a:endParaRPr lang="en-US" dirty="0">
              <a:solidFill>
                <a:srgbClr val="C00000"/>
              </a:solidFill>
            </a:endParaRPr>
          </a:p>
        </p:txBody>
      </p:sp>
    </p:spTree>
    <p:extLst>
      <p:ext uri="{BB962C8B-B14F-4D97-AF65-F5344CB8AC3E}">
        <p14:creationId xmlns:p14="http://schemas.microsoft.com/office/powerpoint/2010/main" val="16575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229600" cy="1143000"/>
          </a:xfrm>
        </p:spPr>
        <p:txBody>
          <a:bodyPr>
            <a:noAutofit/>
          </a:bodyPr>
          <a:lstStyle/>
          <a:p>
            <a:r>
              <a:rPr lang="en-US" sz="4800" b="1" i="1" u="sng" dirty="0">
                <a:effectLst>
                  <a:outerShdw blurRad="38100" dist="38100" dir="2700000" algn="tl">
                    <a:srgbClr val="000000">
                      <a:alpha val="43137"/>
                    </a:srgbClr>
                  </a:outerShdw>
                </a:effectLst>
                <a:latin typeface="Algerian" pitchFamily="82" charset="0"/>
              </a:rPr>
              <a:t>Lossless Compression Algorithm</a:t>
            </a:r>
          </a:p>
        </p:txBody>
      </p:sp>
      <p:sp>
        <p:nvSpPr>
          <p:cNvPr id="3" name="Content Placeholder 2"/>
          <p:cNvSpPr>
            <a:spLocks noGrp="1"/>
          </p:cNvSpPr>
          <p:nvPr>
            <p:ph idx="1"/>
          </p:nvPr>
        </p:nvSpPr>
        <p:spPr/>
        <p:txBody>
          <a:bodyPr/>
          <a:lstStyle/>
          <a:p>
            <a:pPr>
              <a:buFont typeface="Wingdings" pitchFamily="2" charset="2"/>
              <a:buChar char="q"/>
            </a:pPr>
            <a:r>
              <a:rPr lang="en-US" sz="4000" dirty="0">
                <a:solidFill>
                  <a:srgbClr val="C00000"/>
                </a:solidFill>
              </a:rPr>
              <a:t>Run-Length Coding</a:t>
            </a:r>
          </a:p>
          <a:p>
            <a:pPr>
              <a:buFont typeface="Wingdings" pitchFamily="2" charset="2"/>
              <a:buChar char="q"/>
            </a:pPr>
            <a:r>
              <a:rPr lang="en-US" sz="4000" dirty="0">
                <a:solidFill>
                  <a:srgbClr val="C00000"/>
                </a:solidFill>
              </a:rPr>
              <a:t>Huffman Coding</a:t>
            </a:r>
          </a:p>
          <a:p>
            <a:pPr>
              <a:buFont typeface="Wingdings" pitchFamily="2" charset="2"/>
              <a:buChar char="q"/>
            </a:pPr>
            <a:r>
              <a:rPr lang="en-US" sz="4000" dirty="0">
                <a:solidFill>
                  <a:srgbClr val="C00000"/>
                </a:solidFill>
              </a:rPr>
              <a:t>Shannon-Fano Coding</a:t>
            </a:r>
          </a:p>
          <a:p>
            <a:pPr>
              <a:buFont typeface="Wingdings" pitchFamily="2" charset="2"/>
              <a:buChar char="q"/>
            </a:pPr>
            <a:r>
              <a:rPr lang="en-US" sz="4000" dirty="0">
                <a:solidFill>
                  <a:srgbClr val="C00000"/>
                </a:solidFill>
              </a:rPr>
              <a:t>Arithmetic Coding</a:t>
            </a:r>
          </a:p>
          <a:p>
            <a:pPr>
              <a:buFont typeface="Wingdings" pitchFamily="2" charset="2"/>
              <a:buChar char="q"/>
            </a:pPr>
            <a:endParaRPr lang="en-US" dirty="0">
              <a:solidFill>
                <a:srgbClr val="C00000"/>
              </a:solidFill>
            </a:endParaRPr>
          </a:p>
        </p:txBody>
      </p:sp>
    </p:spTree>
    <p:extLst>
      <p:ext uri="{BB962C8B-B14F-4D97-AF65-F5344CB8AC3E}">
        <p14:creationId xmlns:p14="http://schemas.microsoft.com/office/powerpoint/2010/main" val="21122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8)">
                                      <p:cBhvr>
                                        <p:cTn id="12" dur="2000"/>
                                        <p:tgtEl>
                                          <p:spTgt spid="3">
                                            <p:txEl>
                                              <p:pRg st="0" end="0"/>
                                            </p:txEl>
                                          </p:spTgt>
                                        </p:tgtEl>
                                      </p:cBhvr>
                                    </p:animEffect>
                                  </p:childTnLst>
                                </p:cTn>
                              </p:par>
                              <p:par>
                                <p:cTn id="13" presetID="21"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8)">
                                      <p:cBhvr>
                                        <p:cTn id="15" dur="2000"/>
                                        <p:tgtEl>
                                          <p:spTgt spid="3">
                                            <p:txEl>
                                              <p:pRg st="1" end="1"/>
                                            </p:txEl>
                                          </p:spTgt>
                                        </p:tgtEl>
                                      </p:cBhvr>
                                    </p:animEffect>
                                  </p:childTnLst>
                                </p:cTn>
                              </p:par>
                              <p:par>
                                <p:cTn id="16" presetID="21"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8)">
                                      <p:cBhvr>
                                        <p:cTn id="18" dur="2000"/>
                                        <p:tgtEl>
                                          <p:spTgt spid="3">
                                            <p:txEl>
                                              <p:pRg st="2" end="2"/>
                                            </p:txEl>
                                          </p:spTgt>
                                        </p:tgtEl>
                                      </p:cBhvr>
                                    </p:animEffect>
                                  </p:childTnLst>
                                </p:cTn>
                              </p:par>
                              <p:par>
                                <p:cTn id="19" presetID="21"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8)">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Run – Length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Run-Length Coding(RLC)exploits the reputive nature of image .</a:t>
                </a:r>
              </a:p>
              <a:p>
                <a:pPr>
                  <a:buFont typeface="Wingdings" pitchFamily="2" charset="2"/>
                  <a:buChar char="q"/>
                </a:pPr>
                <a:r>
                  <a:rPr lang="en-US" dirty="0">
                    <a:solidFill>
                      <a:srgbClr val="C00000"/>
                    </a:solidFill>
                  </a:rPr>
                  <a:t>Tries to identify the length of pixel values&amp; encodes the image in the form of a run.</a:t>
                </a:r>
              </a:p>
              <a:p>
                <a:pPr>
                  <a:buFont typeface="Wingdings" pitchFamily="2" charset="2"/>
                  <a:buChar char="q"/>
                </a:pPr>
                <a:r>
                  <a:rPr lang="en-US" dirty="0">
                    <a:solidFill>
                      <a:srgbClr val="C00000"/>
                    </a:solidFill>
                  </a:rPr>
                  <a:t>Each row of the image is written as a sequence.</a:t>
                </a:r>
              </a:p>
              <a:p>
                <a:pPr>
                  <a:buFont typeface="Wingdings" pitchFamily="2" charset="2"/>
                  <a:buChar char="q"/>
                </a:pPr>
                <a:r>
                  <a:rPr lang="en-US" dirty="0">
                    <a:solidFill>
                      <a:srgbClr val="C00000"/>
                    </a:solidFill>
                  </a:rPr>
                  <a:t>Length is represented as a run of black or white pixels, it is called run-length coding.</a:t>
                </a:r>
              </a:p>
              <a:p>
                <a:pPr>
                  <a:buFont typeface="Wingdings" pitchFamily="2" charset="2"/>
                  <a:buChar char="q"/>
                </a:pPr>
                <a:r>
                  <a:rPr lang="en-US" dirty="0">
                    <a:solidFill>
                      <a:srgbClr val="C00000"/>
                    </a:solidFill>
                  </a:rPr>
                  <a:t>Sample binary image for RLC.</a:t>
                </a:r>
                <a14:m>
                  <m:oMath xmlns:m="http://schemas.openxmlformats.org/officeDocument/2006/math">
                    <m:d>
                      <m:dPr>
                        <m:begChr m:val="["/>
                        <m:endChr m:val="]"/>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i="1">
                                  <a:solidFill>
                                    <a:srgbClr val="C00000"/>
                                  </a:solidFill>
                                  <a:latin typeface="Cambria Math"/>
                                </a:rPr>
                                <m:t>0</m:t>
                              </m:r>
                            </m:e>
                            <m:e>
                              <m:r>
                                <a:rPr lang="en-US" i="1">
                                  <a:solidFill>
                                    <a:srgbClr val="C00000"/>
                                  </a:solidFill>
                                  <a:latin typeface="Cambria Math"/>
                                </a:rPr>
                                <m:t>0</m:t>
                              </m:r>
                            </m:e>
                            <m:e>
                              <m:r>
                                <a:rPr lang="en-US" i="1">
                                  <a:solidFill>
                                    <a:srgbClr val="C00000"/>
                                  </a:solidFill>
                                  <a:latin typeface="Cambria Math"/>
                                </a:rPr>
                                <m:t>0</m:t>
                              </m:r>
                            </m:e>
                          </m:mr>
                          <m:mr>
                            <m:e>
                              <m:r>
                                <a:rPr lang="en-US" i="1">
                                  <a:solidFill>
                                    <a:srgbClr val="C00000"/>
                                  </a:solidFill>
                                  <a:latin typeface="Cambria Math"/>
                                </a:rPr>
                                <m:t>0</m:t>
                              </m:r>
                            </m:e>
                            <m:e>
                              <m:r>
                                <a:rPr lang="en-US" i="1">
                                  <a:solidFill>
                                    <a:srgbClr val="C00000"/>
                                  </a:solidFill>
                                  <a:latin typeface="Cambria Math"/>
                                </a:rPr>
                                <m:t>0</m:t>
                              </m:r>
                            </m:e>
                            <m:e>
                              <m:r>
                                <a:rPr lang="en-US" i="1">
                                  <a:solidFill>
                                    <a:srgbClr val="C00000"/>
                                  </a:solidFill>
                                  <a:latin typeface="Cambria Math"/>
                                </a:rPr>
                                <m:t>1</m:t>
                              </m:r>
                            </m:e>
                          </m:mr>
                          <m:mr>
                            <m:e>
                              <m:r>
                                <a:rPr lang="en-US" i="1">
                                  <a:solidFill>
                                    <a:srgbClr val="C00000"/>
                                  </a:solidFill>
                                  <a:latin typeface="Cambria Math"/>
                                </a:rPr>
                                <m:t>1</m:t>
                              </m:r>
                            </m:e>
                            <m:e>
                              <m:r>
                                <a:rPr lang="en-US" i="1">
                                  <a:solidFill>
                                    <a:srgbClr val="C00000"/>
                                  </a:solidFill>
                                  <a:latin typeface="Cambria Math"/>
                                </a:rPr>
                                <m:t>1</m:t>
                              </m:r>
                            </m:e>
                            <m:e>
                              <m:r>
                                <a:rPr lang="en-US" i="1">
                                  <a:solidFill>
                                    <a:srgbClr val="C00000"/>
                                  </a:solidFill>
                                  <a:latin typeface="Cambria Math"/>
                                </a:rPr>
                                <m:t>1</m:t>
                              </m:r>
                            </m:e>
                          </m:mr>
                        </m:m>
                        <m:r>
                          <a:rPr lang="en-US" i="1">
                            <a:solidFill>
                              <a:srgbClr val="C00000"/>
                            </a:solidFill>
                            <a:latin typeface="Cambria Math"/>
                          </a:rPr>
                          <m:t>  </m:t>
                        </m:r>
                      </m:e>
                    </m:d>
                  </m:oMath>
                </a14:m>
                <a:endParaRPr lang="en-US" dirty="0">
                  <a:solidFill>
                    <a:srgbClr val="C00000"/>
                  </a:solidFill>
                </a:endParaRPr>
              </a:p>
              <a:p>
                <a:pPr marL="0" indent="0">
                  <a:buNone/>
                </a:pPr>
                <a:endParaRPr lang="en-US" dirty="0">
                  <a:solidFill>
                    <a:srgbClr val="C00000"/>
                  </a:solidFill>
                </a:endParaRPr>
              </a:p>
              <a:p>
                <a:pPr>
                  <a:buFont typeface="Wingdings" pitchFamily="2" charset="2"/>
                  <a:buChar char="q"/>
                </a:pP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348" r="-1556" b="-2426"/>
                </a:stretch>
              </a:blipFill>
            </p:spPr>
            <p:txBody>
              <a:bodyPr/>
              <a:lstStyle/>
              <a:p>
                <a:r>
                  <a:rPr lang="en-US">
                    <a:noFill/>
                  </a:rPr>
                  <a:t> </a:t>
                </a:r>
              </a:p>
            </p:txBody>
          </p:sp>
        </mc:Fallback>
      </mc:AlternateContent>
    </p:spTree>
    <p:extLst>
      <p:ext uri="{BB962C8B-B14F-4D97-AF65-F5344CB8AC3E}">
        <p14:creationId xmlns:p14="http://schemas.microsoft.com/office/powerpoint/2010/main" val="13932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1020762"/>
          </a:xfrm>
        </p:spPr>
        <p:txBody>
          <a:bodyPr>
            <a:normAutofit/>
          </a:bodyPr>
          <a:lstStyle/>
          <a:p>
            <a:r>
              <a:rPr lang="en-US" sz="54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a:xfrm>
            <a:off x="1981200" y="1219200"/>
            <a:ext cx="8229600" cy="5257800"/>
          </a:xfrm>
        </p:spPr>
        <p:txBody>
          <a:bodyPr>
            <a:noAutofit/>
          </a:bodyPr>
          <a:lstStyle/>
          <a:p>
            <a:pPr>
              <a:buFont typeface="Wingdings" pitchFamily="2" charset="2"/>
              <a:buChar char="q"/>
            </a:pPr>
            <a:r>
              <a:rPr lang="en-US" dirty="0">
                <a:solidFill>
                  <a:srgbClr val="C00000"/>
                </a:solidFill>
              </a:rPr>
              <a:t>RLC is a CCITT(Consultative Committee of the International Telegraph &amp; Telephone), now standard that is used to encode binary &amp; grey-level images.</a:t>
            </a:r>
          </a:p>
          <a:p>
            <a:pPr>
              <a:buFont typeface="Wingdings" pitchFamily="2" charset="2"/>
              <a:buChar char="q"/>
            </a:pPr>
            <a:r>
              <a:rPr lang="en-US" dirty="0">
                <a:solidFill>
                  <a:srgbClr val="C00000"/>
                </a:solidFill>
              </a:rPr>
              <a:t>Scan image row by row &amp; identify the run.</a:t>
            </a:r>
          </a:p>
          <a:p>
            <a:pPr>
              <a:buFont typeface="Wingdings" pitchFamily="2" charset="2"/>
              <a:buChar char="q"/>
            </a:pPr>
            <a:r>
              <a:rPr lang="en-US" dirty="0">
                <a:solidFill>
                  <a:srgbClr val="C00000"/>
                </a:solidFill>
              </a:rPr>
              <a:t>The output run-length vector specifies the pixel value &amp; the length of the run.</a:t>
            </a:r>
          </a:p>
          <a:p>
            <a:pPr>
              <a:buFont typeface="Wingdings" pitchFamily="2" charset="2"/>
              <a:buChar char="q"/>
            </a:pPr>
            <a:r>
              <a:rPr lang="en-US" dirty="0">
                <a:solidFill>
                  <a:srgbClr val="C00000"/>
                </a:solidFill>
              </a:rPr>
              <a:t>Run vectors are as follows:</a:t>
            </a:r>
          </a:p>
          <a:p>
            <a:pPr marL="0" indent="0">
              <a:buNone/>
            </a:pPr>
            <a:r>
              <a:rPr lang="en-US" dirty="0">
                <a:solidFill>
                  <a:srgbClr val="C00000"/>
                </a:solidFill>
              </a:rPr>
              <a:t>     (0,5)</a:t>
            </a:r>
          </a:p>
          <a:p>
            <a:pPr marL="0" indent="0">
              <a:buNone/>
            </a:pPr>
            <a:r>
              <a:rPr lang="en-US" dirty="0">
                <a:solidFill>
                  <a:srgbClr val="C00000"/>
                </a:solidFill>
              </a:rPr>
              <a:t>(0,3),(1,2)</a:t>
            </a:r>
          </a:p>
          <a:p>
            <a:pPr marL="0" indent="0">
              <a:buNone/>
            </a:pPr>
            <a:r>
              <a:rPr lang="en-US" dirty="0">
                <a:solidFill>
                  <a:srgbClr val="C00000"/>
                </a:solidFill>
              </a:rPr>
              <a:t>      (1,5)</a:t>
            </a:r>
          </a:p>
          <a:p>
            <a:pPr marL="0" indent="0">
              <a:buNone/>
            </a:pPr>
            <a:r>
              <a:rPr lang="en-US" dirty="0">
                <a:solidFill>
                  <a:srgbClr val="C00000"/>
                </a:solidFill>
              </a:rPr>
              <a:t>      (1,5) </a:t>
            </a:r>
          </a:p>
          <a:p>
            <a:pPr marL="0" indent="0">
              <a:buNone/>
            </a:pPr>
            <a:r>
              <a:rPr lang="en-US" dirty="0">
                <a:solidFill>
                  <a:srgbClr val="C00000"/>
                </a:solidFill>
              </a:rPr>
              <a:t>      (1,5)</a:t>
            </a:r>
          </a:p>
          <a:p>
            <a:pPr marL="0" indent="0">
              <a:buNone/>
            </a:pPr>
            <a:r>
              <a:rPr lang="en-US" dirty="0">
                <a:solidFill>
                  <a:srgbClr val="C00000"/>
                </a:solidFill>
              </a:rPr>
              <a:t>Max. length is 5.Total vector is 6. Max no. of bit is 3.</a:t>
            </a:r>
          </a:p>
          <a:p>
            <a:pPr marL="0" indent="0">
              <a:buNone/>
            </a:pPr>
            <a:r>
              <a:rPr lang="en-US" dirty="0">
                <a:solidFill>
                  <a:srgbClr val="C00000"/>
                </a:solidFill>
              </a:rPr>
              <a:t>     </a:t>
            </a:r>
          </a:p>
        </p:txBody>
      </p:sp>
    </p:spTree>
    <p:extLst>
      <p:ext uri="{BB962C8B-B14F-4D97-AF65-F5344CB8AC3E}">
        <p14:creationId xmlns:p14="http://schemas.microsoft.com/office/powerpoint/2010/main" val="26102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229600" cy="944562"/>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a:xfrm>
            <a:off x="1981200" y="1219200"/>
            <a:ext cx="8229600" cy="5334000"/>
          </a:xfrm>
        </p:spPr>
        <p:txBody>
          <a:bodyPr>
            <a:noAutofit/>
          </a:bodyPr>
          <a:lstStyle/>
          <a:p>
            <a:pPr>
              <a:buFont typeface="Wingdings" pitchFamily="2" charset="2"/>
              <a:buChar char="q"/>
            </a:pPr>
            <a:r>
              <a:rPr lang="en-US" sz="2000" dirty="0">
                <a:solidFill>
                  <a:srgbClr val="C00000"/>
                </a:solidFill>
              </a:rPr>
              <a:t>No. of bits per pixel is one, total no. of pixel is 6x(3+1)=24.</a:t>
            </a:r>
          </a:p>
          <a:p>
            <a:pPr>
              <a:buFont typeface="Wingdings" pitchFamily="2" charset="2"/>
              <a:buChar char="q"/>
            </a:pPr>
            <a:r>
              <a:rPr lang="en-US" sz="2000" dirty="0">
                <a:solidFill>
                  <a:srgbClr val="C00000"/>
                </a:solidFill>
              </a:rPr>
              <a:t>Total no. of bits of original image is 5x5=25.</a:t>
            </a:r>
          </a:p>
          <a:p>
            <a:pPr>
              <a:buFont typeface="Wingdings" pitchFamily="2" charset="2"/>
              <a:buChar char="q"/>
            </a:pPr>
            <a:r>
              <a:rPr lang="en-US" sz="2000" dirty="0">
                <a:solidFill>
                  <a:srgbClr val="C00000"/>
                </a:solidFill>
              </a:rPr>
              <a:t>Compression ratio is 25/24, that is 1.042:1.</a:t>
            </a:r>
          </a:p>
          <a:p>
            <a:pPr>
              <a:buFont typeface="Wingdings" pitchFamily="2" charset="2"/>
              <a:buChar char="q"/>
            </a:pPr>
            <a:r>
              <a:rPr lang="en-US" sz="2000" dirty="0">
                <a:solidFill>
                  <a:srgbClr val="C00000"/>
                </a:solidFill>
              </a:rPr>
              <a:t>Vertical scanning of image is</a:t>
            </a:r>
            <a:r>
              <a:rPr lang="en-US" sz="2000" dirty="0">
                <a:solidFill>
                  <a:srgbClr val="C00000"/>
                </a:solidFill>
                <a:sym typeface="Wingdings" pitchFamily="2" charset="2"/>
              </a:rPr>
              <a:t>: (0,2)(1,3)</a:t>
            </a:r>
          </a:p>
          <a:p>
            <a:pPr marL="0" indent="0">
              <a:buNone/>
            </a:pPr>
            <a:r>
              <a:rPr lang="en-US" sz="2000" dirty="0">
                <a:solidFill>
                  <a:srgbClr val="C00000"/>
                </a:solidFill>
                <a:sym typeface="Wingdings" pitchFamily="2" charset="2"/>
              </a:rPr>
              <a:t>(0,2)(1,3)</a:t>
            </a:r>
          </a:p>
          <a:p>
            <a:pPr marL="0" indent="0">
              <a:buNone/>
            </a:pPr>
            <a:r>
              <a:rPr lang="en-US" sz="2000" dirty="0">
                <a:solidFill>
                  <a:srgbClr val="C00000"/>
                </a:solidFill>
                <a:sym typeface="Wingdings" pitchFamily="2" charset="2"/>
              </a:rPr>
              <a:t>(0,2)(1,3)</a:t>
            </a:r>
          </a:p>
          <a:p>
            <a:pPr marL="0" indent="0">
              <a:buNone/>
            </a:pPr>
            <a:r>
              <a:rPr lang="en-US" sz="2000" dirty="0">
                <a:solidFill>
                  <a:srgbClr val="C00000"/>
                </a:solidFill>
                <a:sym typeface="Wingdings" pitchFamily="2" charset="2"/>
              </a:rPr>
              <a:t>(1,2)(1,3)</a:t>
            </a:r>
          </a:p>
          <a:p>
            <a:pPr marL="0" indent="0">
              <a:buNone/>
            </a:pPr>
            <a:r>
              <a:rPr lang="en-US" sz="2000" dirty="0">
                <a:solidFill>
                  <a:srgbClr val="C00000"/>
                </a:solidFill>
                <a:sym typeface="Wingdings" pitchFamily="2" charset="2"/>
              </a:rPr>
              <a:t>(0,1)(1,4)</a:t>
            </a:r>
          </a:p>
          <a:p>
            <a:pPr marL="0" indent="0">
              <a:buNone/>
            </a:pPr>
            <a:r>
              <a:rPr lang="en-US" sz="2000" dirty="0">
                <a:solidFill>
                  <a:srgbClr val="C00000"/>
                </a:solidFill>
                <a:sym typeface="Wingdings" pitchFamily="2" charset="2"/>
              </a:rPr>
              <a:t>(0,1)(1,4)</a:t>
            </a:r>
          </a:p>
          <a:p>
            <a:pPr marL="0" indent="0">
              <a:buNone/>
            </a:pPr>
            <a:r>
              <a:rPr lang="en-US" sz="2000" dirty="0">
                <a:solidFill>
                  <a:srgbClr val="C00000"/>
                </a:solidFill>
                <a:sym typeface="Wingdings" pitchFamily="2" charset="2"/>
              </a:rPr>
              <a:t>Total no. of vector = 10</a:t>
            </a:r>
          </a:p>
          <a:p>
            <a:pPr marL="0" indent="0">
              <a:buNone/>
            </a:pPr>
            <a:r>
              <a:rPr lang="en-US" sz="2000" dirty="0">
                <a:solidFill>
                  <a:srgbClr val="C00000"/>
                </a:solidFill>
                <a:sym typeface="Wingdings" pitchFamily="2" charset="2"/>
              </a:rPr>
              <a:t>Max. no. of bits=3</a:t>
            </a:r>
          </a:p>
          <a:p>
            <a:pPr marL="0" indent="0">
              <a:buNone/>
            </a:pPr>
            <a:r>
              <a:rPr lang="en-US" sz="2000" dirty="0">
                <a:solidFill>
                  <a:srgbClr val="C00000"/>
                </a:solidFill>
                <a:sym typeface="Wingdings" pitchFamily="2" charset="2"/>
              </a:rPr>
              <a:t>No. of bits per pixel=1</a:t>
            </a:r>
          </a:p>
          <a:p>
            <a:pPr marL="0" indent="0">
              <a:buNone/>
            </a:pPr>
            <a:r>
              <a:rPr lang="en-US" sz="2000" dirty="0">
                <a:solidFill>
                  <a:srgbClr val="C00000"/>
                </a:solidFill>
                <a:sym typeface="Wingdings" pitchFamily="2" charset="2"/>
              </a:rPr>
              <a:t>Therefore, 10x(3+1)=40.</a:t>
            </a:r>
          </a:p>
          <a:p>
            <a:pPr marL="0" indent="0">
              <a:buNone/>
            </a:pPr>
            <a:r>
              <a:rPr lang="en-US" sz="2000" dirty="0">
                <a:solidFill>
                  <a:srgbClr val="C00000"/>
                </a:solidFill>
                <a:sym typeface="Wingdings" pitchFamily="2" charset="2"/>
              </a:rPr>
              <a:t>Compression Ratio=25/40=0.625:1</a:t>
            </a:r>
          </a:p>
        </p:txBody>
      </p:sp>
    </p:spTree>
    <p:extLst>
      <p:ext uri="{BB962C8B-B14F-4D97-AF65-F5344CB8AC3E}">
        <p14:creationId xmlns:p14="http://schemas.microsoft.com/office/powerpoint/2010/main" val="31730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ircle(in)">
                                      <p:cBhvr>
                                        <p:cTn id="43" dur="2000"/>
                                        <p:tgtEl>
                                          <p:spTgt spid="3">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ircle(in)">
                                      <p:cBhvr>
                                        <p:cTn id="4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0782"/>
            <a:ext cx="8229600" cy="1143000"/>
          </a:xfrm>
        </p:spPr>
        <p:txBody>
          <a:bodyPr>
            <a:normAutofit/>
          </a:bodyPr>
          <a:lstStyle/>
          <a:p>
            <a:r>
              <a:rPr lang="en-US" sz="5400" b="1" i="1" u="sng" dirty="0">
                <a:effectLst>
                  <a:outerShdw blurRad="38100" dist="38100" dir="2700000" algn="tl">
                    <a:srgbClr val="000000">
                      <a:alpha val="43137"/>
                    </a:srgbClr>
                  </a:outerShdw>
                </a:effectLst>
                <a:latin typeface="Algerian" pitchFamily="82" charset="0"/>
              </a:rPr>
              <a:t>Contd</a:t>
            </a:r>
            <a:r>
              <a:rPr lang="en-US" sz="6000" b="1" i="1" u="sng" dirty="0">
                <a:effectLst>
                  <a:outerShdw blurRad="38100" dist="38100" dir="2700000" algn="tl">
                    <a:srgbClr val="000000">
                      <a:alpha val="43137"/>
                    </a:srgbClr>
                  </a:outerShdw>
                </a:effectLst>
                <a:latin typeface="Algerian" pitchFamily="82" charset="0"/>
              </a:rPr>
              <a:t>….</a:t>
            </a:r>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q"/>
            </a:pPr>
            <a:r>
              <a:rPr lang="en-US" dirty="0">
                <a:solidFill>
                  <a:srgbClr val="C00000"/>
                </a:solidFill>
              </a:rPr>
              <a:t>Scan line be changed to zigzag;</a:t>
            </a: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r>
              <a:rPr lang="en-US" dirty="0">
                <a:solidFill>
                  <a:srgbClr val="C00000"/>
                </a:solidFill>
              </a:rPr>
              <a:t>Vertical scanning yields:</a:t>
            </a:r>
          </a:p>
          <a:p>
            <a:pPr marL="0" indent="0">
              <a:buNone/>
            </a:pPr>
            <a:r>
              <a:rPr lang="en-US" dirty="0">
                <a:solidFill>
                  <a:srgbClr val="C00000"/>
                </a:solidFill>
              </a:rPr>
              <a:t>   (0,5)</a:t>
            </a:r>
          </a:p>
          <a:p>
            <a:pPr marL="0" indent="0">
              <a:buNone/>
            </a:pPr>
            <a:r>
              <a:rPr lang="en-US" dirty="0">
                <a:solidFill>
                  <a:srgbClr val="C00000"/>
                </a:solidFill>
              </a:rPr>
              <a:t>(1,2)(0,3)</a:t>
            </a:r>
          </a:p>
          <a:p>
            <a:pPr marL="0" indent="0">
              <a:buNone/>
            </a:pPr>
            <a:r>
              <a:rPr lang="en-US" dirty="0">
                <a:solidFill>
                  <a:srgbClr val="C00000"/>
                </a:solidFill>
              </a:rPr>
              <a:t>   (1,5)</a:t>
            </a:r>
          </a:p>
          <a:p>
            <a:pPr marL="0" indent="0">
              <a:buNone/>
            </a:pPr>
            <a:r>
              <a:rPr lang="en-US" dirty="0">
                <a:solidFill>
                  <a:srgbClr val="C00000"/>
                </a:solidFill>
              </a:rPr>
              <a:t>   (1,5)</a:t>
            </a:r>
          </a:p>
          <a:p>
            <a:pPr marL="0" indent="0">
              <a:buNone/>
            </a:pPr>
            <a:r>
              <a:rPr lang="en-US" dirty="0">
                <a:solidFill>
                  <a:srgbClr val="C00000"/>
                </a:solidFill>
              </a:rPr>
              <a:t>   (1,5)</a:t>
            </a:r>
          </a:p>
        </p:txBody>
      </p:sp>
      <p:cxnSp>
        <p:nvCxnSpPr>
          <p:cNvPr id="5" name="Elbow Connector 4"/>
          <p:cNvCxnSpPr/>
          <p:nvPr/>
        </p:nvCxnSpPr>
        <p:spPr>
          <a:xfrm>
            <a:off x="2362200" y="2247900"/>
            <a:ext cx="1676400" cy="571500"/>
          </a:xfrm>
          <a:prstGeom prst="bentConnector3">
            <a:avLst>
              <a:gd name="adj1" fmla="val 10124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a:off x="2362200" y="2768599"/>
            <a:ext cx="1676400" cy="12700"/>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2787650"/>
            <a:ext cx="1" cy="641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62200" y="3429000"/>
            <a:ext cx="16764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8600" y="3429000"/>
            <a:ext cx="0" cy="53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200" y="3962400"/>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43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6"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1000"/>
                                        <p:tgtEl>
                                          <p:spTgt spid="3">
                                            <p:txEl>
                                              <p:pRg st="12" end="12"/>
                                            </p:txEl>
                                          </p:spTgt>
                                        </p:tgtEl>
                                      </p:cBhvr>
                                    </p:animEffec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anim calcmode="lin" valueType="num">
                                      <p:cBhvr>
                                        <p:cTn id="6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Total no. of pixels is 6x(3+1)=24.</a:t>
                </a:r>
              </a:p>
              <a:p>
                <a:pPr>
                  <a:buFont typeface="Wingdings" pitchFamily="2" charset="2"/>
                  <a:buChar char="q"/>
                </a:pPr>
                <a:r>
                  <a:rPr lang="en-US" dirty="0">
                    <a:solidFill>
                      <a:srgbClr val="C00000"/>
                    </a:solidFill>
                  </a:rPr>
                  <a:t>Compression ratio of 25/24=1.041.</a:t>
                </a:r>
              </a:p>
              <a:p>
                <a:pPr>
                  <a:buFont typeface="Wingdings" pitchFamily="2" charset="2"/>
                  <a:buChar char="q"/>
                </a:pPr>
                <a:r>
                  <a:rPr lang="en-US" dirty="0">
                    <a:solidFill>
                      <a:srgbClr val="C00000"/>
                    </a:solidFill>
                  </a:rPr>
                  <a:t>Compression Ratio changes with the scan line.</a:t>
                </a:r>
              </a:p>
              <a:p>
                <a:pPr>
                  <a:buFont typeface="Wingdings" pitchFamily="2" charset="2"/>
                  <a:buChar char="q"/>
                </a:pPr>
                <a:r>
                  <a:rPr lang="en-US" dirty="0">
                    <a:solidFill>
                      <a:srgbClr val="C00000"/>
                    </a:solidFill>
                  </a:rPr>
                  <a:t>Approximate run-length entropy of the image can be given as:</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𝐻</m:t>
                          </m:r>
                        </m:e>
                        <m:sub>
                          <m:r>
                            <a:rPr lang="en-US" i="1">
                              <a:solidFill>
                                <a:srgbClr val="C00000"/>
                              </a:solidFill>
                              <a:latin typeface="Cambria Math"/>
                            </a:rPr>
                            <m:t>𝑟𝑢𝑛</m:t>
                          </m:r>
                          <m:r>
                            <a:rPr lang="en-US" i="1">
                              <a:solidFill>
                                <a:srgbClr val="C00000"/>
                              </a:solidFill>
                              <a:latin typeface="Cambria Math"/>
                            </a:rPr>
                            <m:t>−</m:t>
                          </m:r>
                          <m:r>
                            <a:rPr lang="en-US" i="1">
                              <a:solidFill>
                                <a:srgbClr val="C00000"/>
                              </a:solidFill>
                              <a:latin typeface="Cambria Math"/>
                            </a:rPr>
                            <m:t>𝑙𝑒𝑛𝑔𝑡h</m:t>
                          </m:r>
                        </m:sub>
                      </m:sSub>
                      <m:r>
                        <a:rPr lang="en-US" i="1">
                          <a:solidFill>
                            <a:srgbClr val="C00000"/>
                          </a:solidFill>
                          <a:latin typeface="Cambria Math"/>
                        </a:rPr>
                        <m:t>=</m:t>
                      </m:r>
                      <m:f>
                        <m:fPr>
                          <m:ctrlPr>
                            <a:rPr lang="en-US" i="1">
                              <a:solidFill>
                                <a:srgbClr val="C00000"/>
                              </a:solidFill>
                              <a:latin typeface="Cambria Math" panose="02040503050406030204" pitchFamily="18" charset="0"/>
                            </a:rPr>
                          </m:ctrlPr>
                        </m:fPr>
                        <m:num>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𝐻</m:t>
                              </m:r>
                            </m:e>
                            <m:sub>
                              <m:r>
                                <a:rPr lang="en-US" i="1">
                                  <a:solidFill>
                                    <a:srgbClr val="C00000"/>
                                  </a:solidFill>
                                  <a:latin typeface="Cambria Math"/>
                                </a:rPr>
                                <m:t>0</m:t>
                              </m:r>
                            </m:sub>
                          </m:sSub>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𝐻</m:t>
                              </m:r>
                            </m:e>
                            <m:sub>
                              <m:r>
                                <a:rPr lang="en-US" i="1">
                                  <a:solidFill>
                                    <a:srgbClr val="C00000"/>
                                  </a:solidFill>
                                  <a:latin typeface="Cambria Math"/>
                                </a:rPr>
                                <m:t>1</m:t>
                              </m:r>
                            </m:sub>
                          </m:sSub>
                        </m:num>
                        <m:den>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𝐿</m:t>
                              </m:r>
                            </m:e>
                            <m:sub>
                              <m:r>
                                <a:rPr lang="en-US" i="1">
                                  <a:solidFill>
                                    <a:srgbClr val="C00000"/>
                                  </a:solidFill>
                                  <a:latin typeface="Cambria Math"/>
                                </a:rPr>
                                <m:t>0</m:t>
                              </m:r>
                            </m:sub>
                          </m:sSub>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𝐿</m:t>
                              </m:r>
                            </m:e>
                            <m:sub>
                              <m:r>
                                <a:rPr lang="en-US" i="1">
                                  <a:solidFill>
                                    <a:srgbClr val="C00000"/>
                                  </a:solidFill>
                                  <a:latin typeface="Cambria Math"/>
                                </a:rPr>
                                <m:t>1</m:t>
                              </m:r>
                            </m:sub>
                          </m:sSub>
                        </m:den>
                      </m:f>
                    </m:oMath>
                  </m:oMathPara>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348" r="-74"/>
                </a:stretch>
              </a:blipFill>
            </p:spPr>
            <p:txBody>
              <a:bodyPr/>
              <a:lstStyle/>
              <a:p>
                <a:r>
                  <a:rPr lang="en-US">
                    <a:noFill/>
                  </a:rPr>
                  <a:t> </a:t>
                </a:r>
              </a:p>
            </p:txBody>
          </p:sp>
        </mc:Fallback>
      </mc:AlternateContent>
    </p:spTree>
    <p:extLst>
      <p:ext uri="{BB962C8B-B14F-4D97-AF65-F5344CB8AC3E}">
        <p14:creationId xmlns:p14="http://schemas.microsoft.com/office/powerpoint/2010/main" val="19759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cs typeface="Aharoni" pitchFamily="2" charset="-79"/>
              </a:rPr>
              <a:t>Huffman Coding</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The canonical Huffman code is a variation of huffman code.</a:t>
            </a:r>
          </a:p>
          <a:p>
            <a:pPr>
              <a:buFont typeface="Wingdings" pitchFamily="2" charset="2"/>
              <a:buChar char="q"/>
            </a:pPr>
            <a:r>
              <a:rPr lang="en-US" dirty="0">
                <a:solidFill>
                  <a:srgbClr val="C00000"/>
                </a:solidFill>
              </a:rPr>
              <a:t>A tree is constructed using following rules called huffman code tree.</a:t>
            </a:r>
          </a:p>
          <a:p>
            <a:pPr marL="0" indent="0">
              <a:buNone/>
            </a:pPr>
            <a:r>
              <a:rPr lang="en-US" dirty="0">
                <a:solidFill>
                  <a:srgbClr val="C00000"/>
                </a:solidFill>
              </a:rPr>
              <a:t>1.New created item is given priority &amp; put at highest pointing stored list.</a:t>
            </a:r>
          </a:p>
          <a:p>
            <a:pPr marL="0" indent="0">
              <a:buNone/>
            </a:pPr>
            <a:r>
              <a:rPr lang="en-US" dirty="0">
                <a:solidFill>
                  <a:srgbClr val="C00000"/>
                </a:solidFill>
              </a:rPr>
              <a:t>2.In combination process, the higher-up symbol is assigned code 0 &amp; lower code down symbol is   assigned 1.</a:t>
            </a:r>
          </a:p>
          <a:p>
            <a:pPr marL="0" indent="0">
              <a:buNone/>
            </a:pPr>
            <a:endParaRPr lang="en-US" sz="4400" dirty="0">
              <a:solidFill>
                <a:srgbClr val="C00000"/>
              </a:solidFill>
            </a:endParaRPr>
          </a:p>
          <a:p>
            <a:pPr marL="0" indent="0">
              <a:buNone/>
            </a:pPr>
            <a:endParaRPr lang="en-US" sz="4400" dirty="0">
              <a:solidFill>
                <a:srgbClr val="C00000"/>
              </a:solidFill>
            </a:endParaRPr>
          </a:p>
          <a:p>
            <a:pPr marL="0" indent="0">
              <a:buNone/>
            </a:pPr>
            <a:endParaRPr lang="en-US" sz="4400" dirty="0">
              <a:solidFill>
                <a:srgbClr val="C00000"/>
              </a:solidFill>
            </a:endParaRPr>
          </a:p>
          <a:p>
            <a:pPr marL="0" indent="0">
              <a:buNone/>
            </a:pPr>
            <a:endParaRPr lang="en-US" sz="4400" dirty="0">
              <a:solidFill>
                <a:srgbClr val="C00000"/>
              </a:solidFill>
            </a:endParaRPr>
          </a:p>
        </p:txBody>
      </p:sp>
    </p:spTree>
    <p:extLst>
      <p:ext uri="{BB962C8B-B14F-4D97-AF65-F5344CB8AC3E}">
        <p14:creationId xmlns:p14="http://schemas.microsoft.com/office/powerpoint/2010/main" val="20035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a:effectLst>
                  <a:outerShdw blurRad="38100" dist="38100" dir="2700000" algn="tl">
                    <a:srgbClr val="000000">
                      <a:alpha val="43137"/>
                    </a:srgbClr>
                  </a:outerShdw>
                </a:effectLst>
                <a:latin typeface="Algerian" pitchFamily="82" charset="0"/>
              </a:rPr>
              <a:t>Contd….</a:t>
            </a:r>
          </a:p>
        </p:txBody>
      </p:sp>
      <p:graphicFrame>
        <p:nvGraphicFramePr>
          <p:cNvPr id="4" name="Content Placeholder 3"/>
          <p:cNvGraphicFramePr>
            <a:graphicFrameLocks noGrp="1"/>
          </p:cNvGraphicFramePr>
          <p:nvPr>
            <p:ph idx="1"/>
            <p:extLst/>
          </p:nvPr>
        </p:nvGraphicFramePr>
        <p:xfrm>
          <a:off x="1981200" y="4495800"/>
          <a:ext cx="822960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Source</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10000"/>
                  </a:ext>
                </a:extLst>
              </a:tr>
              <a:tr h="370840">
                <a:tc>
                  <a:txBody>
                    <a:bodyPr/>
                    <a:lstStyle/>
                    <a:p>
                      <a:r>
                        <a:rPr lang="en-US" dirty="0"/>
                        <a:t>Code</a:t>
                      </a:r>
                    </a:p>
                  </a:txBody>
                  <a:tcPr/>
                </a:tc>
                <a:tc>
                  <a:txBody>
                    <a:bodyPr/>
                    <a:lstStyle/>
                    <a:p>
                      <a:r>
                        <a:rPr lang="en-US" dirty="0"/>
                        <a:t>1</a:t>
                      </a:r>
                    </a:p>
                  </a:txBody>
                  <a:tcPr/>
                </a:tc>
                <a:tc>
                  <a:txBody>
                    <a:bodyPr/>
                    <a:lstStyle/>
                    <a:p>
                      <a:r>
                        <a:rPr lang="en-US" dirty="0"/>
                        <a:t>00</a:t>
                      </a:r>
                    </a:p>
                  </a:txBody>
                  <a:tcPr/>
                </a:tc>
                <a:tc>
                  <a:txBody>
                    <a:bodyPr/>
                    <a:lstStyle/>
                    <a:p>
                      <a:r>
                        <a:rPr lang="en-US" dirty="0"/>
                        <a:t>010</a:t>
                      </a:r>
                    </a:p>
                  </a:txBody>
                  <a:tcPr/>
                </a:tc>
                <a:tc>
                  <a:txBody>
                    <a:bodyPr/>
                    <a:lstStyle/>
                    <a:p>
                      <a:r>
                        <a:rPr lang="en-US" dirty="0"/>
                        <a:t>011</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2895600" y="2057400"/>
          <a:ext cx="60960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t>Rank</a:t>
                      </a:r>
                    </a:p>
                  </a:txBody>
                  <a:tcPr/>
                </a:tc>
                <a:tc>
                  <a:txBody>
                    <a:bodyPr/>
                    <a:lstStyle/>
                    <a:p>
                      <a:r>
                        <a:rPr lang="en-US" dirty="0"/>
                        <a:t>initial</a:t>
                      </a:r>
                    </a:p>
                  </a:txBody>
                  <a:tcPr/>
                </a:tc>
                <a:tc>
                  <a:txBody>
                    <a:bodyPr/>
                    <a:lstStyle/>
                    <a:p>
                      <a:r>
                        <a:rPr lang="en-US" dirty="0"/>
                        <a:t>Pass1</a:t>
                      </a:r>
                    </a:p>
                  </a:txBody>
                  <a:tcPr/>
                </a:tc>
                <a:tc>
                  <a:txBody>
                    <a:bodyPr/>
                    <a:lstStyle/>
                    <a:p>
                      <a:r>
                        <a:rPr lang="en-US" dirty="0"/>
                        <a:t>Pass2</a:t>
                      </a:r>
                    </a:p>
                  </a:txBody>
                  <a:tcPr/>
                </a:tc>
                <a:tc>
                  <a:txBody>
                    <a:bodyPr/>
                    <a:lstStyle/>
                    <a:p>
                      <a:r>
                        <a:rPr lang="en-US" dirty="0"/>
                        <a:t>Pass3</a:t>
                      </a:r>
                    </a:p>
                  </a:txBody>
                  <a:tcPr/>
                </a:tc>
                <a:extLst>
                  <a:ext uri="{0D108BD9-81ED-4DB2-BD59-A6C34878D82A}">
                    <a16:rowId xmlns:a16="http://schemas.microsoft.com/office/drawing/2014/main" val="10000"/>
                  </a:ext>
                </a:extLst>
              </a:tr>
              <a:tr h="370840">
                <a:tc>
                  <a:txBody>
                    <a:bodyPr/>
                    <a:lstStyle/>
                    <a:p>
                      <a:r>
                        <a:rPr lang="en-US" dirty="0"/>
                        <a:t>Highest</a:t>
                      </a:r>
                    </a:p>
                  </a:txBody>
                  <a:tcPr/>
                </a:tc>
                <a:tc>
                  <a:txBody>
                    <a:bodyPr/>
                    <a:lstStyle/>
                    <a:p>
                      <a:r>
                        <a:rPr lang="en-US" dirty="0"/>
                        <a:t>A=0.4</a:t>
                      </a:r>
                    </a:p>
                  </a:txBody>
                  <a:tcPr/>
                </a:tc>
                <a:tc>
                  <a:txBody>
                    <a:bodyPr/>
                    <a:lstStyle/>
                    <a:p>
                      <a:r>
                        <a:rPr lang="en-US" dirty="0"/>
                        <a:t>A=0.4</a:t>
                      </a:r>
                    </a:p>
                  </a:txBody>
                  <a:tcPr/>
                </a:tc>
                <a:tc>
                  <a:txBody>
                    <a:bodyPr/>
                    <a:lstStyle/>
                    <a:p>
                      <a:r>
                        <a:rPr lang="en-US" dirty="0"/>
                        <a:t>BDC=0.6</a:t>
                      </a:r>
                    </a:p>
                  </a:txBody>
                  <a:tcPr/>
                </a:tc>
                <a:tc>
                  <a:txBody>
                    <a:bodyPr/>
                    <a:lstStyle/>
                    <a:p>
                      <a:r>
                        <a:rPr lang="en-US" dirty="0"/>
                        <a:t>ABDC=1.0</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B0.3</a:t>
                      </a:r>
                    </a:p>
                  </a:txBody>
                  <a:tcPr/>
                </a:tc>
                <a:tc>
                  <a:txBody>
                    <a:bodyPr/>
                    <a:lstStyle/>
                    <a:p>
                      <a:r>
                        <a:rPr lang="en-US" dirty="0"/>
                        <a:t>B=0.3</a:t>
                      </a:r>
                    </a:p>
                  </a:txBody>
                  <a:tcPr/>
                </a:tc>
                <a:tc>
                  <a:txBody>
                    <a:bodyPr/>
                    <a:lstStyle/>
                    <a:p>
                      <a:r>
                        <a:rPr lang="en-US" dirty="0"/>
                        <a:t>A0.4</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r>
                        <a:rPr lang="en-US" dirty="0"/>
                        <a:t>C=0.2</a:t>
                      </a:r>
                    </a:p>
                  </a:txBody>
                  <a:tcPr/>
                </a:tc>
                <a:tc>
                  <a:txBody>
                    <a:bodyPr/>
                    <a:lstStyle/>
                    <a:p>
                      <a:r>
                        <a:rPr lang="en-US" dirty="0"/>
                        <a:t>DC=0.3</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Lowest</a:t>
                      </a:r>
                    </a:p>
                  </a:txBody>
                  <a:tcPr/>
                </a:tc>
                <a:tc>
                  <a:txBody>
                    <a:bodyPr/>
                    <a:lstStyle/>
                    <a:p>
                      <a:r>
                        <a:rPr lang="en-US" dirty="0"/>
                        <a:t>D=0.1</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97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C0AF8B78-45D5-4826-AF85-7C05F973ECFA}"/>
              </a:ext>
            </a:extLst>
          </p:cNvPr>
          <p:cNvSpPr>
            <a:spLocks noGrp="1"/>
          </p:cNvSpPr>
          <p:nvPr>
            <p:ph type="ftr" sz="quarter" idx="11"/>
          </p:nvPr>
        </p:nvSpPr>
        <p:spPr/>
        <p:txBody>
          <a:bodyPr/>
          <a:lstStyle/>
          <a:p>
            <a:r>
              <a:rPr lang="en-US" altLang="en-US"/>
              <a:t>15-853</a:t>
            </a:r>
          </a:p>
        </p:txBody>
      </p:sp>
      <p:sp>
        <p:nvSpPr>
          <p:cNvPr id="15" name="Slide Number Placeholder 5">
            <a:extLst>
              <a:ext uri="{FF2B5EF4-FFF2-40B4-BE49-F238E27FC236}">
                <a16:creationId xmlns:a16="http://schemas.microsoft.com/office/drawing/2014/main" id="{BB7ADB11-1467-4EFA-99C2-116CA72DBDCB}"/>
              </a:ext>
            </a:extLst>
          </p:cNvPr>
          <p:cNvSpPr>
            <a:spLocks noGrp="1"/>
          </p:cNvSpPr>
          <p:nvPr>
            <p:ph type="sldNum" sz="quarter" idx="12"/>
          </p:nvPr>
        </p:nvSpPr>
        <p:spPr/>
        <p:txBody>
          <a:bodyPr/>
          <a:lstStyle/>
          <a:p>
            <a:r>
              <a:rPr lang="en-US" altLang="en-US"/>
              <a:t>Page</a:t>
            </a:r>
            <a:fld id="{E126BF9A-5D58-4DB0-865A-0B7366F2DA35}" type="slidenum">
              <a:rPr lang="en-US" altLang="en-US"/>
              <a:pPr/>
              <a:t>7</a:t>
            </a:fld>
            <a:endParaRPr lang="en-US" altLang="en-US"/>
          </a:p>
        </p:txBody>
      </p:sp>
      <p:sp>
        <p:nvSpPr>
          <p:cNvPr id="4098" name="Rectangle 2">
            <a:extLst>
              <a:ext uri="{FF2B5EF4-FFF2-40B4-BE49-F238E27FC236}">
                <a16:creationId xmlns:a16="http://schemas.microsoft.com/office/drawing/2014/main" id="{6EE33130-6925-4176-9C2A-3274AC3297F6}"/>
              </a:ext>
            </a:extLst>
          </p:cNvPr>
          <p:cNvSpPr>
            <a:spLocks noGrp="1" noChangeArrowheads="1"/>
          </p:cNvSpPr>
          <p:nvPr>
            <p:ph type="title"/>
          </p:nvPr>
        </p:nvSpPr>
        <p:spPr/>
        <p:txBody>
          <a:bodyPr/>
          <a:lstStyle/>
          <a:p>
            <a:r>
              <a:rPr lang="en-US" altLang="en-US"/>
              <a:t>Encoding/Decoding</a:t>
            </a:r>
          </a:p>
        </p:txBody>
      </p:sp>
      <p:sp>
        <p:nvSpPr>
          <p:cNvPr id="4100" name="Rectangle 4">
            <a:extLst>
              <a:ext uri="{FF2B5EF4-FFF2-40B4-BE49-F238E27FC236}">
                <a16:creationId xmlns:a16="http://schemas.microsoft.com/office/drawing/2014/main" id="{D24AF68C-64DD-4388-A5AC-29F4C09AF45F}"/>
              </a:ext>
            </a:extLst>
          </p:cNvPr>
          <p:cNvSpPr>
            <a:spLocks noChangeArrowheads="1"/>
          </p:cNvSpPr>
          <p:nvPr/>
        </p:nvSpPr>
        <p:spPr bwMode="auto">
          <a:xfrm>
            <a:off x="3886200" y="3276600"/>
            <a:ext cx="1295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anose="02020603050405020304" pitchFamily="18" charset="0"/>
              </a:rPr>
              <a:t>Encoder</a:t>
            </a:r>
          </a:p>
        </p:txBody>
      </p:sp>
      <p:sp>
        <p:nvSpPr>
          <p:cNvPr id="4101" name="Rectangle 5">
            <a:extLst>
              <a:ext uri="{FF2B5EF4-FFF2-40B4-BE49-F238E27FC236}">
                <a16:creationId xmlns:a16="http://schemas.microsoft.com/office/drawing/2014/main" id="{AAC5193D-FA92-44CF-9A0E-099B1920B1E4}"/>
              </a:ext>
            </a:extLst>
          </p:cNvPr>
          <p:cNvSpPr>
            <a:spLocks noChangeArrowheads="1"/>
          </p:cNvSpPr>
          <p:nvPr/>
        </p:nvSpPr>
        <p:spPr bwMode="auto">
          <a:xfrm>
            <a:off x="6858000" y="3276600"/>
            <a:ext cx="1295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anose="02020603050405020304" pitchFamily="18" charset="0"/>
              </a:rPr>
              <a:t>Decoder</a:t>
            </a:r>
          </a:p>
        </p:txBody>
      </p:sp>
      <p:sp>
        <p:nvSpPr>
          <p:cNvPr id="4104" name="Line 8">
            <a:extLst>
              <a:ext uri="{FF2B5EF4-FFF2-40B4-BE49-F238E27FC236}">
                <a16:creationId xmlns:a16="http://schemas.microsoft.com/office/drawing/2014/main" id="{F57651B0-42C3-4528-B29C-AAFF69D2B6BC}"/>
              </a:ext>
            </a:extLst>
          </p:cNvPr>
          <p:cNvSpPr>
            <a:spLocks noChangeShapeType="1"/>
          </p:cNvSpPr>
          <p:nvPr/>
        </p:nvSpPr>
        <p:spPr bwMode="auto">
          <a:xfrm>
            <a:off x="3276600" y="3733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9">
            <a:extLst>
              <a:ext uri="{FF2B5EF4-FFF2-40B4-BE49-F238E27FC236}">
                <a16:creationId xmlns:a16="http://schemas.microsoft.com/office/drawing/2014/main" id="{C0E77CDF-FD1C-4D7E-AE12-D5A5B9167E78}"/>
              </a:ext>
            </a:extLst>
          </p:cNvPr>
          <p:cNvSpPr>
            <a:spLocks noChangeShapeType="1"/>
          </p:cNvSpPr>
          <p:nvPr/>
        </p:nvSpPr>
        <p:spPr bwMode="auto">
          <a:xfrm>
            <a:off x="5181600" y="37338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Line 10">
            <a:extLst>
              <a:ext uri="{FF2B5EF4-FFF2-40B4-BE49-F238E27FC236}">
                <a16:creationId xmlns:a16="http://schemas.microsoft.com/office/drawing/2014/main" id="{99422D23-1499-4C91-8E18-1BAE79E55402}"/>
              </a:ext>
            </a:extLst>
          </p:cNvPr>
          <p:cNvSpPr>
            <a:spLocks noChangeShapeType="1"/>
          </p:cNvSpPr>
          <p:nvPr/>
        </p:nvSpPr>
        <p:spPr bwMode="auto">
          <a:xfrm>
            <a:off x="8153400" y="3733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Text Box 12">
            <a:extLst>
              <a:ext uri="{FF2B5EF4-FFF2-40B4-BE49-F238E27FC236}">
                <a16:creationId xmlns:a16="http://schemas.microsoft.com/office/drawing/2014/main" id="{A73E8DC8-B7C1-42DA-B800-87719D98147B}"/>
              </a:ext>
            </a:extLst>
          </p:cNvPr>
          <p:cNvSpPr txBox="1">
            <a:spLocks noChangeArrowheads="1"/>
          </p:cNvSpPr>
          <p:nvPr>
            <p:ph type="body" idx="1"/>
          </p:nvPr>
        </p:nvSpPr>
        <p:spPr>
          <a:xfrm>
            <a:off x="2209800" y="1447800"/>
            <a:ext cx="7772400" cy="1290638"/>
          </a:xfrm>
          <a:noFill/>
          <a:ln/>
        </p:spPr>
        <p:txBody>
          <a:bodyPr/>
          <a:lstStyle/>
          <a:p>
            <a:pPr>
              <a:buFontTx/>
              <a:buNone/>
            </a:pPr>
            <a:r>
              <a:rPr lang="en-US" altLang="en-US"/>
              <a:t>Will use “message” in generic sense to mean the data to be compressed</a:t>
            </a:r>
          </a:p>
        </p:txBody>
      </p:sp>
      <p:sp>
        <p:nvSpPr>
          <p:cNvPr id="4111" name="Text Box 15">
            <a:extLst>
              <a:ext uri="{FF2B5EF4-FFF2-40B4-BE49-F238E27FC236}">
                <a16:creationId xmlns:a16="http://schemas.microsoft.com/office/drawing/2014/main" id="{69A6583A-9523-4533-8942-88E6DC42C56D}"/>
              </a:ext>
            </a:extLst>
          </p:cNvPr>
          <p:cNvSpPr txBox="1">
            <a:spLocks noChangeArrowheads="1"/>
          </p:cNvSpPr>
          <p:nvPr/>
        </p:nvSpPr>
        <p:spPr bwMode="auto">
          <a:xfrm>
            <a:off x="2438401" y="3352801"/>
            <a:ext cx="992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Input</a:t>
            </a:r>
          </a:p>
          <a:p>
            <a:r>
              <a:rPr lang="en-US" altLang="en-US">
                <a:latin typeface="Times New Roman" panose="02020603050405020304" pitchFamily="18" charset="0"/>
              </a:rPr>
              <a:t>Message</a:t>
            </a:r>
          </a:p>
        </p:txBody>
      </p:sp>
      <p:sp>
        <p:nvSpPr>
          <p:cNvPr id="4112" name="Text Box 16">
            <a:extLst>
              <a:ext uri="{FF2B5EF4-FFF2-40B4-BE49-F238E27FC236}">
                <a16:creationId xmlns:a16="http://schemas.microsoft.com/office/drawing/2014/main" id="{E06FA886-76D8-43A9-BE2A-EB5C161EF43C}"/>
              </a:ext>
            </a:extLst>
          </p:cNvPr>
          <p:cNvSpPr txBox="1">
            <a:spLocks noChangeArrowheads="1"/>
          </p:cNvSpPr>
          <p:nvPr/>
        </p:nvSpPr>
        <p:spPr bwMode="auto">
          <a:xfrm>
            <a:off x="8442326" y="3317876"/>
            <a:ext cx="992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Output</a:t>
            </a:r>
          </a:p>
          <a:p>
            <a:r>
              <a:rPr lang="en-US" altLang="en-US">
                <a:latin typeface="Times New Roman" panose="02020603050405020304" pitchFamily="18" charset="0"/>
              </a:rPr>
              <a:t>Message</a:t>
            </a:r>
          </a:p>
        </p:txBody>
      </p:sp>
      <p:sp>
        <p:nvSpPr>
          <p:cNvPr id="4113" name="Text Box 17">
            <a:extLst>
              <a:ext uri="{FF2B5EF4-FFF2-40B4-BE49-F238E27FC236}">
                <a16:creationId xmlns:a16="http://schemas.microsoft.com/office/drawing/2014/main" id="{4AA93228-0D31-4514-B79F-F18B61628FB9}"/>
              </a:ext>
            </a:extLst>
          </p:cNvPr>
          <p:cNvSpPr txBox="1">
            <a:spLocks noChangeArrowheads="1"/>
          </p:cNvSpPr>
          <p:nvPr/>
        </p:nvSpPr>
        <p:spPr bwMode="auto">
          <a:xfrm>
            <a:off x="5181600" y="3352801"/>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Compressed</a:t>
            </a:r>
          </a:p>
          <a:p>
            <a:r>
              <a:rPr lang="en-US" altLang="en-US">
                <a:latin typeface="Times New Roman" panose="02020603050405020304" pitchFamily="18" charset="0"/>
              </a:rPr>
              <a:t>Message</a:t>
            </a:r>
          </a:p>
        </p:txBody>
      </p:sp>
      <p:sp>
        <p:nvSpPr>
          <p:cNvPr id="4116" name="Text Box 20">
            <a:extLst>
              <a:ext uri="{FF2B5EF4-FFF2-40B4-BE49-F238E27FC236}">
                <a16:creationId xmlns:a16="http://schemas.microsoft.com/office/drawing/2014/main" id="{BEA83B4F-5218-48C8-987D-8DF4BB79DA3E}"/>
              </a:ext>
            </a:extLst>
          </p:cNvPr>
          <p:cNvSpPr txBox="1">
            <a:spLocks noChangeArrowheads="1"/>
          </p:cNvSpPr>
          <p:nvPr/>
        </p:nvSpPr>
        <p:spPr bwMode="auto">
          <a:xfrm>
            <a:off x="2362201" y="4724401"/>
            <a:ext cx="7635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The encoder and decoder need to understand common compressed format.</a:t>
            </a:r>
            <a:r>
              <a:rPr lang="en-US" altLang="en-US" sz="3200">
                <a:latin typeface="Times New Roman" panose="02020603050405020304" pitchFamily="18" charset="0"/>
              </a:rPr>
              <a:t> </a:t>
            </a:r>
            <a:endParaRPr lang="en-US" altLang="en-US">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latin typeface="Algerian" pitchFamily="82" charset="0"/>
              </a:rPr>
              <a:t>Huffman Decoder</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Find the coded message. Start from root.</a:t>
            </a:r>
          </a:p>
          <a:p>
            <a:pPr>
              <a:buFont typeface="Wingdings" pitchFamily="2" charset="2"/>
              <a:buChar char="q"/>
            </a:pPr>
            <a:r>
              <a:rPr lang="en-US" dirty="0">
                <a:solidFill>
                  <a:srgbClr val="C00000"/>
                </a:solidFill>
              </a:rPr>
              <a:t>If read bit is 0 move to left, otherwise move to right.</a:t>
            </a:r>
          </a:p>
          <a:p>
            <a:pPr>
              <a:buFont typeface="Wingdings" pitchFamily="2" charset="2"/>
              <a:buChar char="q"/>
            </a:pPr>
            <a:r>
              <a:rPr lang="en-US" dirty="0">
                <a:solidFill>
                  <a:srgbClr val="C00000"/>
                </a:solidFill>
              </a:rPr>
              <a:t>Repeat the steps until leaf is reached, then generate the code &amp; start again from the root</a:t>
            </a:r>
          </a:p>
          <a:p>
            <a:pPr>
              <a:buFont typeface="Wingdings" pitchFamily="2" charset="2"/>
              <a:buChar char="q"/>
            </a:pPr>
            <a:r>
              <a:rPr lang="en-US" dirty="0">
                <a:solidFill>
                  <a:srgbClr val="C00000"/>
                </a:solidFill>
              </a:rPr>
              <a:t>Repeat steps 1-3 till the end of message.</a:t>
            </a:r>
          </a:p>
          <a:p>
            <a:pPr>
              <a:buFont typeface="Wingdings" pitchFamily="2" charset="2"/>
              <a:buChar char="q"/>
            </a:pPr>
            <a:endParaRPr lang="en-US" dirty="0"/>
          </a:p>
        </p:txBody>
      </p:sp>
    </p:spTree>
    <p:extLst>
      <p:ext uri="{BB962C8B-B14F-4D97-AF65-F5344CB8AC3E}">
        <p14:creationId xmlns:p14="http://schemas.microsoft.com/office/powerpoint/2010/main" val="5047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143000"/>
          </a:xfrm>
        </p:spPr>
        <p:txBody>
          <a:bodyPr>
            <a:noAutofit/>
          </a:bodyPr>
          <a:lstStyle/>
          <a:p>
            <a:r>
              <a:rPr lang="en-US" sz="5400" b="1" i="1" u="sng" dirty="0">
                <a:effectLst>
                  <a:outerShdw blurRad="38100" dist="38100" dir="2700000" algn="tl">
                    <a:srgbClr val="000000">
                      <a:alpha val="43137"/>
                    </a:srgbClr>
                  </a:outerShdw>
                </a:effectLst>
                <a:latin typeface="Algerian" pitchFamily="82" charset="0"/>
              </a:rPr>
              <a:t>Truncated Huffman Code</a:t>
            </a:r>
          </a:p>
        </p:txBody>
      </p:sp>
      <p:sp>
        <p:nvSpPr>
          <p:cNvPr id="3" name="Content Placeholder 2"/>
          <p:cNvSpPr>
            <a:spLocks noGrp="1"/>
          </p:cNvSpPr>
          <p:nvPr>
            <p:ph idx="1"/>
          </p:nvPr>
        </p:nvSpPr>
        <p:spPr>
          <a:xfrm>
            <a:off x="1981200" y="1905001"/>
            <a:ext cx="8229600" cy="4525963"/>
          </a:xfrm>
        </p:spPr>
        <p:txBody>
          <a:bodyPr>
            <a:normAutofit/>
          </a:bodyPr>
          <a:lstStyle/>
          <a:p>
            <a:pPr>
              <a:buFont typeface="Wingdings" pitchFamily="2" charset="2"/>
              <a:buChar char="q"/>
            </a:pPr>
            <a:r>
              <a:rPr lang="en-US" dirty="0">
                <a:solidFill>
                  <a:srgbClr val="C00000"/>
                </a:solidFill>
              </a:rPr>
              <a:t>It is similar to general huffman algorithm, but only most probable k item is coded.</a:t>
            </a:r>
          </a:p>
          <a:p>
            <a:pPr>
              <a:buFont typeface="Wingdings" pitchFamily="2" charset="2"/>
              <a:buChar char="q"/>
            </a:pPr>
            <a:r>
              <a:rPr lang="en-US" dirty="0">
                <a:solidFill>
                  <a:srgbClr val="C00000"/>
                </a:solidFill>
              </a:rPr>
              <a:t>Procedure is given below:</a:t>
            </a:r>
          </a:p>
          <a:p>
            <a:pPr marL="0" indent="0">
              <a:buNone/>
            </a:pPr>
            <a:r>
              <a:rPr lang="en-US" dirty="0">
                <a:solidFill>
                  <a:srgbClr val="C00000"/>
                </a:solidFill>
              </a:rPr>
              <a:t>1.Most probable K symbol is coded with general Huffman algorithm.</a:t>
            </a:r>
          </a:p>
          <a:p>
            <a:pPr marL="0" indent="0">
              <a:buNone/>
            </a:pPr>
            <a:r>
              <a:rPr lang="en-US" dirty="0">
                <a:solidFill>
                  <a:srgbClr val="C00000"/>
                </a:solidFill>
              </a:rPr>
              <a:t>2.Remaning symbol are coded with FLC(fixed length code).</a:t>
            </a:r>
          </a:p>
          <a:p>
            <a:pPr marL="0" indent="0">
              <a:buNone/>
            </a:pPr>
            <a:r>
              <a:rPr lang="en-US" dirty="0">
                <a:solidFill>
                  <a:srgbClr val="C00000"/>
                </a:solidFill>
              </a:rPr>
              <a:t>3.Special symbol are now coded with Huffman code.</a:t>
            </a:r>
          </a:p>
        </p:txBody>
      </p:sp>
    </p:spTree>
    <p:extLst>
      <p:ext uri="{BB962C8B-B14F-4D97-AF65-F5344CB8AC3E}">
        <p14:creationId xmlns:p14="http://schemas.microsoft.com/office/powerpoint/2010/main" val="114878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Shift Huffman Code</a:t>
            </a:r>
          </a:p>
        </p:txBody>
      </p:sp>
      <p:sp>
        <p:nvSpPr>
          <p:cNvPr id="3" name="Content Placeholder 2"/>
          <p:cNvSpPr>
            <a:spLocks noGrp="1"/>
          </p:cNvSpPr>
          <p:nvPr>
            <p:ph idx="1"/>
          </p:nvPr>
        </p:nvSpPr>
        <p:spPr>
          <a:xfrm>
            <a:off x="1981200" y="1447801"/>
            <a:ext cx="8229600" cy="4525963"/>
          </a:xfrm>
        </p:spPr>
        <p:txBody>
          <a:bodyPr>
            <a:noAutofit/>
          </a:bodyPr>
          <a:lstStyle/>
          <a:p>
            <a:pPr>
              <a:buFont typeface="Wingdings" pitchFamily="2" charset="2"/>
              <a:buChar char="q"/>
            </a:pPr>
            <a:r>
              <a:rPr lang="en-US" dirty="0">
                <a:solidFill>
                  <a:srgbClr val="C00000"/>
                </a:solidFill>
              </a:rPr>
              <a:t>This is another variation in code.</a:t>
            </a:r>
          </a:p>
          <a:p>
            <a:pPr>
              <a:buFont typeface="Wingdings" pitchFamily="2" charset="2"/>
              <a:buChar char="q"/>
            </a:pPr>
            <a:r>
              <a:rPr lang="en-US" dirty="0">
                <a:solidFill>
                  <a:srgbClr val="C00000"/>
                </a:solidFill>
              </a:rPr>
              <a:t>Process is given below:</a:t>
            </a:r>
          </a:p>
          <a:p>
            <a:pPr marL="0" indent="0">
              <a:buNone/>
            </a:pPr>
            <a:r>
              <a:rPr lang="en-US" dirty="0">
                <a:solidFill>
                  <a:srgbClr val="C00000"/>
                </a:solidFill>
              </a:rPr>
              <a:t>1.Arrange symbol in ascending order based on there probability.</a:t>
            </a:r>
          </a:p>
          <a:p>
            <a:pPr marL="0" indent="0">
              <a:buNone/>
            </a:pPr>
            <a:r>
              <a:rPr lang="en-US" dirty="0">
                <a:solidFill>
                  <a:srgbClr val="C00000"/>
                </a:solidFill>
              </a:rPr>
              <a:t>2.Divide no. of symbols in equal size blocks.</a:t>
            </a:r>
          </a:p>
          <a:p>
            <a:pPr marL="0" indent="0">
              <a:buNone/>
            </a:pPr>
            <a:r>
              <a:rPr lang="en-US" dirty="0">
                <a:solidFill>
                  <a:srgbClr val="C00000"/>
                </a:solidFill>
              </a:rPr>
              <a:t>3.All symbols in block are coded using Huffman algorithm.</a:t>
            </a:r>
          </a:p>
          <a:p>
            <a:pPr marL="0" indent="0">
              <a:buNone/>
            </a:pPr>
            <a:r>
              <a:rPr lang="en-US" dirty="0">
                <a:solidFill>
                  <a:srgbClr val="C00000"/>
                </a:solidFill>
              </a:rPr>
              <a:t>4.Distinguish each block with special symbol. Code is special symbol.</a:t>
            </a:r>
          </a:p>
          <a:p>
            <a:pPr marL="0" indent="0">
              <a:buNone/>
            </a:pPr>
            <a:r>
              <a:rPr lang="en-US" dirty="0">
                <a:solidFill>
                  <a:srgbClr val="C00000"/>
                </a:solidFill>
              </a:rPr>
              <a:t>5.Huffman code of block identification symbol is attached to blocks.</a:t>
            </a:r>
          </a:p>
        </p:txBody>
      </p:sp>
    </p:spTree>
    <p:extLst>
      <p:ext uri="{BB962C8B-B14F-4D97-AF65-F5344CB8AC3E}">
        <p14:creationId xmlns:p14="http://schemas.microsoft.com/office/powerpoint/2010/main" val="86559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u="sng" dirty="0">
                <a:effectLst>
                  <a:outerShdw blurRad="38100" dist="38100" dir="2700000" algn="tl">
                    <a:srgbClr val="000000">
                      <a:alpha val="43137"/>
                    </a:srgbClr>
                  </a:outerShdw>
                </a:effectLst>
                <a:latin typeface="Algerian" pitchFamily="82" charset="0"/>
              </a:rPr>
              <a:t>Shannon – Fano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Difference in Huffman &amp; Shannon is that the binary tree construction is top-down in the former.</a:t>
            </a:r>
          </a:p>
          <a:p>
            <a:pPr>
              <a:buFont typeface="Wingdings" pitchFamily="2" charset="2"/>
              <a:buChar char="q"/>
            </a:pPr>
            <a:r>
              <a:rPr lang="en-US" dirty="0">
                <a:solidFill>
                  <a:srgbClr val="C00000"/>
                </a:solidFill>
              </a:rPr>
              <a:t>Whole alphabet of symbol is present in root.</a:t>
            </a:r>
          </a:p>
          <a:p>
            <a:pPr>
              <a:buFont typeface="Wingdings" pitchFamily="2" charset="2"/>
              <a:buChar char="q"/>
            </a:pPr>
            <a:r>
              <a:rPr lang="en-US" dirty="0">
                <a:solidFill>
                  <a:srgbClr val="C00000"/>
                </a:solidFill>
              </a:rPr>
              <a:t>Node is split in two halves one corresponding to left &amp; corresponding to right, based on the values of probabilities.</a:t>
            </a:r>
          </a:p>
          <a:p>
            <a:pPr>
              <a:buFont typeface="Wingdings" pitchFamily="2" charset="2"/>
              <a:buChar char="q"/>
            </a:pPr>
            <a:r>
              <a:rPr lang="en-US" dirty="0">
                <a:solidFill>
                  <a:srgbClr val="C00000"/>
                </a:solidFill>
              </a:rPr>
              <a:t>Process is repeated recursively &amp; tree is formed. 0 is assigned to left &amp; 1 is assigned to right.</a:t>
            </a:r>
          </a:p>
        </p:txBody>
      </p:sp>
    </p:spTree>
    <p:extLst>
      <p:ext uri="{BB962C8B-B14F-4D97-AF65-F5344CB8AC3E}">
        <p14:creationId xmlns:p14="http://schemas.microsoft.com/office/powerpoint/2010/main" val="18985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29600" cy="1143000"/>
          </a:xfrm>
        </p:spPr>
        <p:txBody>
          <a:bodyPr>
            <a:normAutofit/>
          </a:bodyPr>
          <a:lstStyle/>
          <a:p>
            <a:r>
              <a:rPr lang="en-US" sz="5400" b="1" i="1" u="sng" dirty="0">
                <a:effectLst>
                  <a:outerShdw blurRad="38100" dist="38100" dir="2700000" algn="tl">
                    <a:srgbClr val="000000">
                      <a:alpha val="43137"/>
                    </a:srgbClr>
                  </a:outerShdw>
                </a:effectLst>
                <a:latin typeface="Algerian" pitchFamily="82" charset="0"/>
              </a:rPr>
              <a:t>Contd</a:t>
            </a:r>
            <a:r>
              <a:rPr lang="en-US" sz="6000" b="1" i="1" u="sng" dirty="0">
                <a:effectLst>
                  <a:outerShdw blurRad="38100" dist="38100" dir="2700000" algn="tl">
                    <a:srgbClr val="000000">
                      <a:alpha val="43137"/>
                    </a:srgbClr>
                  </a:outerShdw>
                </a:effectLst>
                <a:latin typeface="Algerian" pitchFamily="82" charset="0"/>
              </a:rPr>
              <a:t>….</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Steps of Shannon-Fano algorithm is as follows:</a:t>
            </a:r>
          </a:p>
          <a:p>
            <a:pPr marL="0" indent="0">
              <a:buNone/>
            </a:pPr>
            <a:r>
              <a:rPr lang="en-US" dirty="0">
                <a:solidFill>
                  <a:srgbClr val="C00000"/>
                </a:solidFill>
              </a:rPr>
              <a:t>1.List the frequency table &amp; sort the table on the basis of freq.</a:t>
            </a:r>
          </a:p>
          <a:p>
            <a:pPr marL="0" indent="0">
              <a:buNone/>
            </a:pPr>
            <a:r>
              <a:rPr lang="en-US" dirty="0">
                <a:solidFill>
                  <a:srgbClr val="C00000"/>
                </a:solidFill>
              </a:rPr>
              <a:t>2.Divide table in two halves such that groups have more or less equal no. of frequencies.</a:t>
            </a:r>
          </a:p>
          <a:p>
            <a:pPr marL="0" indent="0">
              <a:buNone/>
            </a:pPr>
            <a:r>
              <a:rPr lang="en-US" dirty="0">
                <a:solidFill>
                  <a:srgbClr val="C00000"/>
                </a:solidFill>
              </a:rPr>
              <a:t>3.Assign 0 to upper half &amp; 1 to lower half.</a:t>
            </a:r>
          </a:p>
          <a:p>
            <a:pPr marL="0" indent="0">
              <a:buNone/>
            </a:pPr>
            <a:r>
              <a:rPr lang="en-US" dirty="0">
                <a:solidFill>
                  <a:srgbClr val="C00000"/>
                </a:solidFill>
              </a:rPr>
              <a:t>4.Repeat the process recursively until each symbol becomes leaf of a tree.</a:t>
            </a:r>
          </a:p>
          <a:p>
            <a:pPr marL="0" indent="0">
              <a:buNone/>
            </a:pPr>
            <a:endParaRPr lang="en-US" dirty="0">
              <a:solidFill>
                <a:srgbClr val="C00000"/>
              </a:solidFill>
            </a:endParaRPr>
          </a:p>
          <a:p>
            <a:pPr marL="0" indent="0">
              <a:buNone/>
            </a:pPr>
            <a:endParaRPr lang="en-US" dirty="0">
              <a:solidFill>
                <a:srgbClr val="C00000"/>
              </a:solidFill>
            </a:endParaRPr>
          </a:p>
        </p:txBody>
      </p:sp>
    </p:spTree>
    <p:extLst>
      <p:ext uri="{BB962C8B-B14F-4D97-AF65-F5344CB8AC3E}">
        <p14:creationId xmlns:p14="http://schemas.microsoft.com/office/powerpoint/2010/main" val="11333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229600" cy="792162"/>
          </a:xfrm>
        </p:spPr>
        <p:txBody>
          <a:bodyPr>
            <a:noAutofit/>
          </a:bodyPr>
          <a:lstStyle/>
          <a:p>
            <a:r>
              <a:rPr lang="en-US" sz="5400" b="1"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a:xfrm>
            <a:off x="1981200" y="990600"/>
            <a:ext cx="8229600" cy="5410200"/>
          </a:xfrm>
        </p:spPr>
        <p:txBody>
          <a:bodyPr/>
          <a:lstStyle/>
          <a:p>
            <a:pPr>
              <a:buFont typeface="Wingdings" pitchFamily="2" charset="2"/>
              <a:buChar char="q"/>
            </a:pPr>
            <a:r>
              <a:rPr lang="en-US" dirty="0">
                <a:solidFill>
                  <a:srgbClr val="C00000"/>
                </a:solidFill>
              </a:rPr>
              <a:t>Example of a Shannon-Fano frequency code.</a:t>
            </a:r>
          </a:p>
          <a:p>
            <a:pPr>
              <a:buFont typeface="Wingdings" pitchFamily="2" charset="2"/>
              <a:buChar char="q"/>
            </a:pPr>
            <a:endParaRPr lang="en-US" dirty="0">
              <a:solidFill>
                <a:srgbClr val="C00000"/>
              </a:solidFill>
            </a:endParaRPr>
          </a:p>
          <a:p>
            <a:pPr marL="0" indent="0">
              <a:buNone/>
            </a:pPr>
            <a:endParaRPr lang="en-US" dirty="0">
              <a:solidFill>
                <a:srgbClr val="C00000"/>
              </a:solidFill>
            </a:endParaRPr>
          </a:p>
          <a:p>
            <a:pPr>
              <a:buFont typeface="Wingdings" pitchFamily="2" charset="2"/>
              <a:buChar char="q"/>
            </a:pPr>
            <a:r>
              <a:rPr lang="en-US" dirty="0">
                <a:solidFill>
                  <a:srgbClr val="C00000"/>
                </a:solidFill>
              </a:rPr>
              <a:t>First division</a:t>
            </a: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r>
              <a:rPr lang="en-US" dirty="0">
                <a:solidFill>
                  <a:srgbClr val="C00000"/>
                </a:solidFill>
              </a:rPr>
              <a:t>Second division</a:t>
            </a:r>
          </a:p>
        </p:txBody>
      </p:sp>
      <p:graphicFrame>
        <p:nvGraphicFramePr>
          <p:cNvPr id="4" name="Table 3"/>
          <p:cNvGraphicFramePr>
            <a:graphicFrameLocks noGrp="1"/>
          </p:cNvGraphicFramePr>
          <p:nvPr>
            <p:extLst/>
          </p:nvPr>
        </p:nvGraphicFramePr>
        <p:xfrm>
          <a:off x="1981200" y="1447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Symbol</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0"/>
                  </a:ext>
                </a:extLst>
              </a:tr>
              <a:tr h="370840">
                <a:tc>
                  <a:txBody>
                    <a:bodyPr/>
                    <a:lstStyle/>
                    <a:p>
                      <a:r>
                        <a:rPr lang="en-US" sz="1400" dirty="0"/>
                        <a:t>Frequency</a:t>
                      </a:r>
                    </a:p>
                  </a:txBody>
                  <a:tcPr/>
                </a:tc>
                <a:tc>
                  <a:txBody>
                    <a:bodyPr/>
                    <a:lstStyle/>
                    <a:p>
                      <a:r>
                        <a:rPr lang="en-US" dirty="0"/>
                        <a:t>12</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1981200" y="2743200"/>
          <a:ext cx="6096000" cy="15240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81000">
                <a:tc>
                  <a:txBody>
                    <a:bodyPr/>
                    <a:lstStyle/>
                    <a:p>
                      <a:r>
                        <a:rPr lang="en-US" dirty="0"/>
                        <a:t>Symbol</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0"/>
                  </a:ext>
                </a:extLst>
              </a:tr>
              <a:tr h="381000">
                <a:tc>
                  <a:txBody>
                    <a:bodyPr/>
                    <a:lstStyle/>
                    <a:p>
                      <a:r>
                        <a:rPr lang="en-US" sz="1600" dirty="0"/>
                        <a:t>Frequency</a:t>
                      </a:r>
                      <a:endParaRPr lang="en-US" dirty="0"/>
                    </a:p>
                  </a:txBody>
                  <a:tcPr/>
                </a:tc>
                <a:tc>
                  <a:txBody>
                    <a:bodyPr/>
                    <a:lstStyle/>
                    <a:p>
                      <a:r>
                        <a:rPr lang="en-US" dirty="0"/>
                        <a:t>12</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10001"/>
                  </a:ext>
                </a:extLst>
              </a:tr>
              <a:tr h="381000">
                <a:tc>
                  <a:txBody>
                    <a:bodyPr/>
                    <a:lstStyle/>
                    <a:p>
                      <a:r>
                        <a:rPr lang="en-US" dirty="0"/>
                        <a:t>Sum</a:t>
                      </a:r>
                    </a:p>
                  </a:txBody>
                  <a:tcPr/>
                </a:tc>
                <a:tc gridSpan="2">
                  <a:txBody>
                    <a:bodyPr/>
                    <a:lstStyle/>
                    <a:p>
                      <a:r>
                        <a:rPr lang="en-US" dirty="0"/>
                        <a:t>              (20)</a:t>
                      </a:r>
                    </a:p>
                  </a:txBody>
                  <a:tcPr/>
                </a:tc>
                <a:tc hMerge="1">
                  <a:txBody>
                    <a:bodyPr/>
                    <a:lstStyle/>
                    <a:p>
                      <a:endParaRPr lang="en-US" dirty="0"/>
                    </a:p>
                  </a:txBody>
                  <a:tcPr/>
                </a:tc>
                <a:tc gridSpan="3">
                  <a:txBody>
                    <a:bodyPr/>
                    <a:lstStyle/>
                    <a:p>
                      <a:r>
                        <a:rPr lang="en-US" dirty="0"/>
                        <a:t>                   (18)</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81000">
                <a:tc>
                  <a:txBody>
                    <a:bodyPr/>
                    <a:lstStyle/>
                    <a:p>
                      <a:r>
                        <a:rPr lang="en-US" sz="1600" dirty="0"/>
                        <a:t>Assign bit</a:t>
                      </a:r>
                      <a:endParaRPr lang="en-US" dirty="0"/>
                    </a:p>
                  </a:txBody>
                  <a:tcPr/>
                </a:tc>
                <a:tc gridSpan="2">
                  <a:txBody>
                    <a:bodyPr/>
                    <a:lstStyle/>
                    <a:p>
                      <a:r>
                        <a:rPr lang="en-US" dirty="0"/>
                        <a:t>                 0</a:t>
                      </a:r>
                    </a:p>
                  </a:txBody>
                  <a:tcPr/>
                </a:tc>
                <a:tc hMerge="1">
                  <a:txBody>
                    <a:bodyPr/>
                    <a:lstStyle/>
                    <a:p>
                      <a:endParaRPr lang="en-US" dirty="0"/>
                    </a:p>
                  </a:txBody>
                  <a:tcPr/>
                </a:tc>
                <a:tc gridSpan="3">
                  <a:txBody>
                    <a:bodyPr/>
                    <a:lstStyle/>
                    <a:p>
                      <a:r>
                        <a:rPr lang="en-US" dirty="0"/>
                        <a:t>                       1</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1981200" y="4876800"/>
          <a:ext cx="5080002" cy="1630680"/>
        </p:xfrm>
        <a:graphic>
          <a:graphicData uri="http://schemas.openxmlformats.org/drawingml/2006/table">
            <a:tbl>
              <a:tblPr firstRow="1" bandRow="1">
                <a:tableStyleId>{5C22544A-7EE6-4342-B048-85BDC9FD1C3A}</a:tableStyleId>
              </a:tblPr>
              <a:tblGrid>
                <a:gridCol w="846667">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846667">
                  <a:extLst>
                    <a:ext uri="{9D8B030D-6E8A-4147-A177-3AD203B41FA5}">
                      <a16:colId xmlns:a16="http://schemas.microsoft.com/office/drawing/2014/main" val="20003"/>
                    </a:ext>
                  </a:extLst>
                </a:gridCol>
                <a:gridCol w="846667">
                  <a:extLst>
                    <a:ext uri="{9D8B030D-6E8A-4147-A177-3AD203B41FA5}">
                      <a16:colId xmlns:a16="http://schemas.microsoft.com/office/drawing/2014/main" val="20004"/>
                    </a:ext>
                  </a:extLst>
                </a:gridCol>
                <a:gridCol w="846667">
                  <a:extLst>
                    <a:ext uri="{9D8B030D-6E8A-4147-A177-3AD203B41FA5}">
                      <a16:colId xmlns:a16="http://schemas.microsoft.com/office/drawing/2014/main" val="20005"/>
                    </a:ext>
                  </a:extLst>
                </a:gridCol>
              </a:tblGrid>
              <a:tr h="370840">
                <a:tc>
                  <a:txBody>
                    <a:bodyPr/>
                    <a:lstStyle/>
                    <a:p>
                      <a:r>
                        <a:rPr lang="en-US" sz="1400" dirty="0"/>
                        <a:t>Symbol</a:t>
                      </a:r>
                    </a:p>
                  </a:txBody>
                  <a:tcPr/>
                </a:tc>
                <a:tc>
                  <a:txBody>
                    <a:bodyPr/>
                    <a:lstStyle/>
                    <a:p>
                      <a:r>
                        <a:rPr lang="en-US" sz="1400" dirty="0"/>
                        <a:t>A</a:t>
                      </a:r>
                    </a:p>
                  </a:txBody>
                  <a:tcPr/>
                </a:tc>
                <a:tc>
                  <a:txBody>
                    <a:bodyPr/>
                    <a:lstStyle/>
                    <a:p>
                      <a:r>
                        <a:rPr lang="en-US" sz="1400" dirty="0"/>
                        <a:t>      B</a:t>
                      </a:r>
                    </a:p>
                  </a:txBody>
                  <a:tcPr/>
                </a:tc>
                <a:tc>
                  <a:txBody>
                    <a:bodyPr/>
                    <a:lstStyle/>
                    <a:p>
                      <a:r>
                        <a:rPr lang="en-US" sz="1400" dirty="0"/>
                        <a:t>        C</a:t>
                      </a:r>
                    </a:p>
                  </a:txBody>
                  <a:tcPr/>
                </a:tc>
                <a:tc>
                  <a:txBody>
                    <a:bodyPr/>
                    <a:lstStyle/>
                    <a:p>
                      <a:r>
                        <a:rPr lang="en-US" sz="1400" dirty="0"/>
                        <a:t>       D</a:t>
                      </a:r>
                    </a:p>
                  </a:txBody>
                  <a:tcPr/>
                </a:tc>
                <a:tc>
                  <a:txBody>
                    <a:bodyPr/>
                    <a:lstStyle/>
                    <a:p>
                      <a:r>
                        <a:rPr lang="en-US" sz="1400" dirty="0"/>
                        <a:t>        E</a:t>
                      </a:r>
                    </a:p>
                  </a:txBody>
                  <a:tcPr/>
                </a:tc>
                <a:extLst>
                  <a:ext uri="{0D108BD9-81ED-4DB2-BD59-A6C34878D82A}">
                    <a16:rowId xmlns:a16="http://schemas.microsoft.com/office/drawing/2014/main" val="10000"/>
                  </a:ext>
                </a:extLst>
              </a:tr>
              <a:tr h="370840">
                <a:tc>
                  <a:txBody>
                    <a:bodyPr/>
                    <a:lstStyle/>
                    <a:p>
                      <a:r>
                        <a:rPr lang="en-US" sz="1400" dirty="0"/>
                        <a:t>Frequency</a:t>
                      </a:r>
                    </a:p>
                  </a:txBody>
                  <a:tcPr/>
                </a:tc>
                <a:tc>
                  <a:txBody>
                    <a:bodyPr/>
                    <a:lstStyle/>
                    <a:p>
                      <a:r>
                        <a:rPr lang="en-US" sz="1400" dirty="0"/>
                        <a:t>12</a:t>
                      </a:r>
                    </a:p>
                  </a:txBody>
                  <a:tcPr/>
                </a:tc>
                <a:tc>
                  <a:txBody>
                    <a:bodyPr/>
                    <a:lstStyle/>
                    <a:p>
                      <a:r>
                        <a:rPr lang="en-US" sz="1400" dirty="0"/>
                        <a:t>8</a:t>
                      </a:r>
                    </a:p>
                  </a:txBody>
                  <a:tcPr/>
                </a:tc>
                <a:tc>
                  <a:txBody>
                    <a:bodyPr/>
                    <a:lstStyle/>
                    <a:p>
                      <a:r>
                        <a:rPr lang="en-US" sz="1400" dirty="0"/>
                        <a:t>7</a:t>
                      </a:r>
                    </a:p>
                  </a:txBody>
                  <a:tcPr/>
                </a:tc>
                <a:tc>
                  <a:txBody>
                    <a:bodyPr/>
                    <a:lstStyle/>
                    <a:p>
                      <a:r>
                        <a:rPr lang="en-US" sz="1400" dirty="0"/>
                        <a:t>6</a:t>
                      </a:r>
                    </a:p>
                  </a:txBody>
                  <a:tcPr/>
                </a:tc>
                <a:tc>
                  <a:txBody>
                    <a:bodyPr/>
                    <a:lstStyle/>
                    <a:p>
                      <a:r>
                        <a:rPr lang="en-US" sz="1400" dirty="0"/>
                        <a:t>       5</a:t>
                      </a:r>
                    </a:p>
                  </a:txBody>
                  <a:tcPr/>
                </a:tc>
                <a:extLst>
                  <a:ext uri="{0D108BD9-81ED-4DB2-BD59-A6C34878D82A}">
                    <a16:rowId xmlns:a16="http://schemas.microsoft.com/office/drawing/2014/main" val="10001"/>
                  </a:ext>
                </a:extLst>
              </a:tr>
              <a:tr h="370840">
                <a:tc>
                  <a:txBody>
                    <a:bodyPr/>
                    <a:lstStyle/>
                    <a:p>
                      <a:r>
                        <a:rPr lang="en-US" dirty="0"/>
                        <a:t>Sum</a:t>
                      </a:r>
                    </a:p>
                  </a:txBody>
                  <a:tcPr/>
                </a:tc>
                <a:tc>
                  <a:txBody>
                    <a:bodyPr/>
                    <a:lstStyle/>
                    <a:p>
                      <a:r>
                        <a:rPr lang="en-US" dirty="0"/>
                        <a:t>12</a:t>
                      </a:r>
                    </a:p>
                  </a:txBody>
                  <a:tcPr/>
                </a:tc>
                <a:tc>
                  <a:txBody>
                    <a:bodyPr/>
                    <a:lstStyle/>
                    <a:p>
                      <a:r>
                        <a:rPr lang="en-US" dirty="0"/>
                        <a:t>8</a:t>
                      </a:r>
                    </a:p>
                  </a:txBody>
                  <a:tcPr/>
                </a:tc>
                <a:tc>
                  <a:txBody>
                    <a:bodyPr/>
                    <a:lstStyle/>
                    <a:p>
                      <a:r>
                        <a:rPr lang="en-US" dirty="0"/>
                        <a:t>7</a:t>
                      </a:r>
                    </a:p>
                  </a:txBody>
                  <a:tcPr/>
                </a:tc>
                <a:tc gridSpan="2">
                  <a:txBody>
                    <a:bodyPr/>
                    <a:lstStyle/>
                    <a:p>
                      <a:r>
                        <a:rPr lang="en-US" dirty="0"/>
                        <a:t>              11</a:t>
                      </a:r>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Code</a:t>
                      </a:r>
                    </a:p>
                  </a:txBody>
                  <a:tcPr/>
                </a:tc>
                <a:tc>
                  <a:txBody>
                    <a:bodyPr/>
                    <a:lstStyle/>
                    <a:p>
                      <a:r>
                        <a:rPr lang="en-US" dirty="0"/>
                        <a:t>00</a:t>
                      </a:r>
                    </a:p>
                  </a:txBody>
                  <a:tcPr/>
                </a:tc>
                <a:tc>
                  <a:txBody>
                    <a:bodyPr/>
                    <a:lstStyle/>
                    <a:p>
                      <a:r>
                        <a:rPr lang="en-US" dirty="0"/>
                        <a:t>01</a:t>
                      </a:r>
                    </a:p>
                  </a:txBody>
                  <a:tcPr/>
                </a:tc>
                <a:tc>
                  <a:txBody>
                    <a:bodyPr/>
                    <a:lstStyle/>
                    <a:p>
                      <a:r>
                        <a:rPr lang="en-US" dirty="0"/>
                        <a:t>10</a:t>
                      </a:r>
                    </a:p>
                  </a:txBody>
                  <a:tcPr/>
                </a:tc>
                <a:tc gridSpan="2">
                  <a:txBody>
                    <a:bodyPr/>
                    <a:lstStyle/>
                    <a:p>
                      <a:r>
                        <a:rPr lang="en-US" dirty="0"/>
                        <a:t>              11</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314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rmAutofit/>
          </a:bodyPr>
          <a:lstStyle/>
          <a:p>
            <a:r>
              <a:rPr lang="en-US" sz="5400" b="1" i="1" u="sng" dirty="0">
                <a:effectLst>
                  <a:outerShdw blurRad="38100" dist="38100" dir="2700000" algn="tl">
                    <a:srgbClr val="000000">
                      <a:alpha val="43137"/>
                    </a:srgbClr>
                  </a:outerShdw>
                </a:effectLst>
                <a:latin typeface="Algerian" pitchFamily="82" charset="0"/>
              </a:rPr>
              <a:t>Contd</a:t>
            </a:r>
            <a:r>
              <a:rPr lang="en-US" sz="6000" b="1" i="1" u="sng" dirty="0">
                <a:effectLst>
                  <a:outerShdw blurRad="38100" dist="38100" dir="2700000" algn="tl">
                    <a:srgbClr val="000000">
                      <a:alpha val="43137"/>
                    </a:srgbClr>
                  </a:outerShdw>
                </a:effectLst>
                <a:latin typeface="Algerian" pitchFamily="82" charset="0"/>
              </a:rPr>
              <a:t>….</a:t>
            </a:r>
          </a:p>
        </p:txBody>
      </p:sp>
      <p:sp>
        <p:nvSpPr>
          <p:cNvPr id="3" name="Content Placeholder 2"/>
          <p:cNvSpPr>
            <a:spLocks noGrp="1"/>
          </p:cNvSpPr>
          <p:nvPr>
            <p:ph idx="1"/>
          </p:nvPr>
        </p:nvSpPr>
        <p:spPr/>
        <p:txBody>
          <a:bodyPr/>
          <a:lstStyle/>
          <a:p>
            <a:pPr>
              <a:buFont typeface="Wingdings" pitchFamily="2" charset="2"/>
              <a:buChar char="q"/>
            </a:pPr>
            <a:r>
              <a:rPr lang="en-US" dirty="0">
                <a:solidFill>
                  <a:srgbClr val="C00000"/>
                </a:solidFill>
              </a:rPr>
              <a:t>Third division</a:t>
            </a: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endParaRPr lang="en-US" dirty="0">
              <a:solidFill>
                <a:srgbClr val="C00000"/>
              </a:solidFill>
            </a:endParaRPr>
          </a:p>
          <a:p>
            <a:pPr>
              <a:buFont typeface="Wingdings" pitchFamily="2" charset="2"/>
              <a:buChar char="q"/>
            </a:pPr>
            <a:r>
              <a:rPr lang="en-US" dirty="0">
                <a:solidFill>
                  <a:srgbClr val="C00000"/>
                </a:solidFill>
              </a:rPr>
              <a:t>Final codes</a:t>
            </a:r>
          </a:p>
        </p:txBody>
      </p:sp>
      <p:graphicFrame>
        <p:nvGraphicFramePr>
          <p:cNvPr id="4" name="Table 3"/>
          <p:cNvGraphicFramePr>
            <a:graphicFrameLocks noGrp="1"/>
          </p:cNvGraphicFramePr>
          <p:nvPr>
            <p:extLst/>
          </p:nvPr>
        </p:nvGraphicFramePr>
        <p:xfrm>
          <a:off x="2057400" y="2057400"/>
          <a:ext cx="6096000" cy="14833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Symbol</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0"/>
                  </a:ext>
                </a:extLst>
              </a:tr>
              <a:tr h="370840">
                <a:tc>
                  <a:txBody>
                    <a:bodyPr/>
                    <a:lstStyle/>
                    <a:p>
                      <a:r>
                        <a:rPr lang="en-US" sz="1400" dirty="0"/>
                        <a:t>Frequency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Sum</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Code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110</a:t>
                      </a:r>
                    </a:p>
                  </a:txBody>
                  <a:tcPr/>
                </a:tc>
                <a:tc>
                  <a:txBody>
                    <a:bodyPr/>
                    <a:lstStyle/>
                    <a:p>
                      <a:r>
                        <a:rPr lang="en-US" dirty="0"/>
                        <a:t>111</a:t>
                      </a:r>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nvPr>
        </p:nvGraphicFramePr>
        <p:xfrm>
          <a:off x="2209800" y="45720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Symbol</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0"/>
                  </a:ext>
                </a:extLst>
              </a:tr>
              <a:tr h="370840">
                <a:tc>
                  <a:txBody>
                    <a:bodyPr/>
                    <a:lstStyle/>
                    <a:p>
                      <a:r>
                        <a:rPr lang="en-US" dirty="0"/>
                        <a:t>Code</a:t>
                      </a:r>
                    </a:p>
                  </a:txBody>
                  <a:tcPr/>
                </a:tc>
                <a:tc>
                  <a:txBody>
                    <a:bodyPr/>
                    <a:lstStyle/>
                    <a:p>
                      <a:r>
                        <a:rPr lang="en-US" dirty="0"/>
                        <a:t>00</a:t>
                      </a:r>
                    </a:p>
                  </a:txBody>
                  <a:tcPr/>
                </a:tc>
                <a:tc>
                  <a:txBody>
                    <a:bodyPr/>
                    <a:lstStyle/>
                    <a:p>
                      <a:r>
                        <a:rPr lang="en-US" dirty="0"/>
                        <a:t>01</a:t>
                      </a:r>
                    </a:p>
                  </a:txBody>
                  <a:tcPr/>
                </a:tc>
                <a:tc>
                  <a:txBody>
                    <a:bodyPr/>
                    <a:lstStyle/>
                    <a:p>
                      <a:r>
                        <a:rPr lang="en-US" dirty="0"/>
                        <a:t>10</a:t>
                      </a:r>
                    </a:p>
                  </a:txBody>
                  <a:tcPr/>
                </a:tc>
                <a:tc>
                  <a:txBody>
                    <a:bodyPr/>
                    <a:lstStyle/>
                    <a:p>
                      <a:r>
                        <a:rPr lang="en-US" dirty="0"/>
                        <a:t>110</a:t>
                      </a:r>
                    </a:p>
                  </a:txBody>
                  <a:tcPr/>
                </a:tc>
                <a:tc>
                  <a:txBody>
                    <a:bodyPr/>
                    <a:lstStyle/>
                    <a:p>
                      <a:r>
                        <a:rPr lang="en-US" dirty="0"/>
                        <a:t>111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367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a:effectLst>
                  <a:outerShdw blurRad="38100" dist="38100" dir="2700000" algn="tl">
                    <a:srgbClr val="000000">
                      <a:alpha val="43137"/>
                    </a:srgbClr>
                  </a:outerShdw>
                </a:effectLst>
                <a:latin typeface="Algerian" pitchFamily="82" charset="0"/>
              </a:rPr>
              <a:t>Bit-Plane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This technique splits multilevel image in to bi-level images: m- bit grey level image can be represented as:</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𝑚</m:t>
                          </m:r>
                          <m:r>
                            <a:rPr lang="en-US" i="1">
                              <a:solidFill>
                                <a:srgbClr val="C00000"/>
                              </a:solidFill>
                              <a:latin typeface="Cambria Math"/>
                            </a:rPr>
                            <m:t>−1</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a:rPr>
                            <m:t>2</m:t>
                          </m:r>
                        </m:e>
                        <m:sup>
                          <m:r>
                            <a:rPr lang="en-US" i="1">
                              <a:solidFill>
                                <a:srgbClr val="C00000"/>
                              </a:solidFill>
                              <a:latin typeface="Cambria Math"/>
                            </a:rPr>
                            <m:t>𝑚</m:t>
                          </m:r>
                          <m:r>
                            <a:rPr lang="en-US" i="1">
                              <a:solidFill>
                                <a:srgbClr val="C00000"/>
                              </a:solidFill>
                              <a:latin typeface="Cambria Math"/>
                            </a:rPr>
                            <m:t>−1</m:t>
                          </m:r>
                        </m:sup>
                      </m:sSup>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𝑚</m:t>
                          </m:r>
                          <m:r>
                            <a:rPr lang="en-US" i="1">
                              <a:solidFill>
                                <a:srgbClr val="C00000"/>
                              </a:solidFill>
                              <a:latin typeface="Cambria Math"/>
                            </a:rPr>
                            <m:t>−2</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a:rPr>
                            <m:t>2</m:t>
                          </m:r>
                        </m:e>
                        <m:sup>
                          <m:r>
                            <a:rPr lang="en-US" i="1">
                              <a:solidFill>
                                <a:srgbClr val="C00000"/>
                              </a:solidFill>
                              <a:latin typeface="Cambria Math"/>
                            </a:rPr>
                            <m:t>𝑚</m:t>
                          </m:r>
                          <m:r>
                            <a:rPr lang="en-US" i="1">
                              <a:solidFill>
                                <a:srgbClr val="C00000"/>
                              </a:solidFill>
                              <a:latin typeface="Cambria Math"/>
                            </a:rPr>
                            <m:t>−2</m:t>
                          </m:r>
                        </m:sup>
                      </m:sSup>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1</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a:rPr>
                            <m:t>2</m:t>
                          </m:r>
                        </m:e>
                        <m:sup>
                          <m:r>
                            <a:rPr lang="en-US" i="1">
                              <a:solidFill>
                                <a:srgbClr val="C00000"/>
                              </a:solidFill>
                              <a:latin typeface="Cambria Math"/>
                            </a:rPr>
                            <m:t>1</m:t>
                          </m:r>
                        </m:sup>
                      </m:sSup>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0</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a:rPr>
                            <m:t>2</m:t>
                          </m:r>
                        </m:e>
                        <m:sup>
                          <m:r>
                            <a:rPr lang="en-US" i="1">
                              <a:solidFill>
                                <a:srgbClr val="C00000"/>
                              </a:solidFill>
                              <a:latin typeface="Cambria Math"/>
                            </a:rPr>
                            <m:t>0</m:t>
                          </m:r>
                        </m:sup>
                      </m:sSup>
                    </m:oMath>
                  </m:oMathPara>
                </a14:m>
                <a:endParaRPr lang="en-US" dirty="0">
                  <a:solidFill>
                    <a:srgbClr val="C00000"/>
                  </a:solidFill>
                </a:endParaRPr>
              </a:p>
              <a:p>
                <a:pPr fontAlgn="t">
                  <a:buFont typeface="Wingdings" pitchFamily="2" charset="2"/>
                  <a:buChar char="q"/>
                </a:pPr>
                <a:r>
                  <a:rPr lang="en-US" dirty="0">
                    <a:solidFill>
                      <a:srgbClr val="C00000"/>
                    </a:solidFill>
                  </a:rPr>
                  <a:t>Zeroth order bit plane is generated by collecting the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0</m:t>
                        </m:r>
                      </m:sub>
                    </m:sSub>
                  </m:oMath>
                </a14:m>
                <a:r>
                  <a:rPr lang="en-US" dirty="0">
                    <a:solidFill>
                      <a:srgbClr val="C00000"/>
                    </a:solidFill>
                  </a:rPr>
                  <a:t>.</a:t>
                </a:r>
              </a:p>
              <a:p>
                <a:pPr fontAlgn="t">
                  <a:buFont typeface="Wingdings" pitchFamily="2" charset="2"/>
                  <a:buChar char="q"/>
                </a:pPr>
                <a:r>
                  <a:rPr lang="en-US" dirty="0">
                    <a:solidFill>
                      <a:srgbClr val="C00000"/>
                    </a:solidFill>
                  </a:rPr>
                  <a:t>First order bit plane is generated by collecting tall the first first bits.</a:t>
                </a:r>
              </a:p>
              <a:p>
                <a:pPr fontAlgn="t">
                  <a:buFont typeface="Wingdings" pitchFamily="2" charset="2"/>
                  <a:buChar char="q"/>
                </a:pPr>
                <a:r>
                  <a:rPr lang="en-US" dirty="0">
                    <a:solidFill>
                      <a:srgbClr val="C00000"/>
                    </a:solidFill>
                  </a:rPr>
                  <a:t>The m-1 order bit plane is generated by collecting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𝑚</m:t>
                        </m:r>
                        <m:r>
                          <a:rPr lang="en-US" i="1">
                            <a:solidFill>
                              <a:srgbClr val="C00000"/>
                            </a:solidFill>
                            <a:latin typeface="Cambria Math"/>
                          </a:rPr>
                          <m:t>−1</m:t>
                        </m:r>
                      </m:sub>
                    </m:sSub>
                  </m:oMath>
                </a14:m>
                <a:r>
                  <a:rPr lang="en-US" dirty="0">
                    <a:solidFill>
                      <a:srgbClr val="C0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348" r="-1704" b="-5660"/>
                </a:stretch>
              </a:blipFill>
            </p:spPr>
            <p:txBody>
              <a:bodyPr/>
              <a:lstStyle/>
              <a:p>
                <a:r>
                  <a:rPr lang="en-US">
                    <a:noFill/>
                  </a:rPr>
                  <a:t> </a:t>
                </a:r>
              </a:p>
            </p:txBody>
          </p:sp>
        </mc:Fallback>
      </mc:AlternateContent>
    </p:spTree>
    <p:extLst>
      <p:ext uri="{BB962C8B-B14F-4D97-AF65-F5344CB8AC3E}">
        <p14:creationId xmlns:p14="http://schemas.microsoft.com/office/powerpoint/2010/main" val="23314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i="1" u="sng" dirty="0">
                <a:effectLst>
                  <a:outerShdw blurRad="38100" dist="38100" dir="2700000" algn="tl">
                    <a:srgbClr val="000000">
                      <a:alpha val="43137"/>
                    </a:srgbClr>
                  </a:outerShdw>
                </a:effectLst>
                <a:latin typeface="Algerian" pitchFamily="82" charset="0"/>
              </a:rPr>
              <a:t>Contd</a:t>
            </a:r>
            <a:r>
              <a:rPr lang="en-US" sz="8000" b="1" i="1" u="sng" dirty="0">
                <a:effectLst>
                  <a:outerShdw blurRad="38100" dist="38100" dir="2700000" algn="tl">
                    <a:srgbClr val="000000">
                      <a:alpha val="43137"/>
                    </a:srgbClr>
                  </a:outerShdw>
                </a:effectLst>
                <a:latin typeface="Algerian" pitchFamily="82" charset="0"/>
              </a:rPr>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Assume grey level image: A=</a:t>
                </a:r>
                <a14:m>
                  <m:oMath xmlns:m="http://schemas.openxmlformats.org/officeDocument/2006/math">
                    <m:d>
                      <m:dPr>
                        <m:begChr m:val="["/>
                        <m:endChr m:val="]"/>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i="1">
                                  <a:solidFill>
                                    <a:srgbClr val="C00000"/>
                                  </a:solidFill>
                                  <a:latin typeface="Cambria Math"/>
                                </a:rPr>
                                <m:t>5</m:t>
                              </m:r>
                            </m:e>
                            <m:e>
                              <m:r>
                                <a:rPr lang="en-US" i="1">
                                  <a:solidFill>
                                    <a:srgbClr val="C00000"/>
                                  </a:solidFill>
                                  <a:latin typeface="Cambria Math"/>
                                </a:rPr>
                                <m:t>6</m:t>
                              </m:r>
                            </m:e>
                            <m:e>
                              <m:r>
                                <a:rPr lang="en-US" i="1">
                                  <a:solidFill>
                                    <a:srgbClr val="C00000"/>
                                  </a:solidFill>
                                  <a:latin typeface="Cambria Math"/>
                                </a:rPr>
                                <m:t>6</m:t>
                              </m:r>
                            </m:e>
                          </m:mr>
                          <m:mr>
                            <m:e>
                              <m:r>
                                <a:rPr lang="en-US" i="1">
                                  <a:solidFill>
                                    <a:srgbClr val="C00000"/>
                                  </a:solidFill>
                                  <a:latin typeface="Cambria Math"/>
                                </a:rPr>
                                <m:t>6</m:t>
                              </m:r>
                            </m:e>
                            <m:e>
                              <m:r>
                                <a:rPr lang="en-US" i="1">
                                  <a:solidFill>
                                    <a:srgbClr val="C00000"/>
                                  </a:solidFill>
                                  <a:latin typeface="Cambria Math"/>
                                </a:rPr>
                                <m:t>7</m:t>
                              </m:r>
                            </m:e>
                            <m:e>
                              <m:r>
                                <a:rPr lang="en-US" i="1">
                                  <a:solidFill>
                                    <a:srgbClr val="C00000"/>
                                  </a:solidFill>
                                  <a:latin typeface="Cambria Math"/>
                                </a:rPr>
                                <m:t>7</m:t>
                              </m:r>
                            </m:e>
                          </m:mr>
                          <m:mr>
                            <m:e>
                              <m:r>
                                <a:rPr lang="en-US" i="1">
                                  <a:solidFill>
                                    <a:srgbClr val="C00000"/>
                                  </a:solidFill>
                                  <a:latin typeface="Cambria Math"/>
                                </a:rPr>
                                <m:t>1</m:t>
                              </m:r>
                            </m:e>
                            <m:e>
                              <m:r>
                                <a:rPr lang="en-US" i="1">
                                  <a:solidFill>
                                    <a:srgbClr val="C00000"/>
                                  </a:solidFill>
                                  <a:latin typeface="Cambria Math"/>
                                </a:rPr>
                                <m:t>2</m:t>
                              </m:r>
                            </m:e>
                            <m:e>
                              <m:r>
                                <a:rPr lang="en-US" i="1">
                                  <a:solidFill>
                                    <a:srgbClr val="C00000"/>
                                  </a:solidFill>
                                  <a:latin typeface="Cambria Math"/>
                                </a:rPr>
                                <m:t>4</m:t>
                              </m:r>
                            </m:e>
                          </m:mr>
                        </m:m>
                      </m:e>
                    </m:d>
                  </m:oMath>
                </a14:m>
                <a:endParaRPr lang="en-US" dirty="0">
                  <a:solidFill>
                    <a:srgbClr val="C00000"/>
                  </a:solidFill>
                </a:endParaRPr>
              </a:p>
              <a:p>
                <a:pPr>
                  <a:buFont typeface="Wingdings" pitchFamily="2" charset="2"/>
                  <a:buChar char="q"/>
                </a:pPr>
                <a:r>
                  <a:rPr lang="en-US" dirty="0">
                    <a:solidFill>
                      <a:srgbClr val="C00000"/>
                    </a:solidFill>
                  </a:rPr>
                  <a:t>Binary equivalent: A=</a:t>
                </a:r>
                <a14:m>
                  <m:oMath xmlns:m="http://schemas.openxmlformats.org/officeDocument/2006/math">
                    <m:d>
                      <m:dPr>
                        <m:begChr m:val="["/>
                        <m:endChr m:val="]"/>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i="1">
                                  <a:solidFill>
                                    <a:srgbClr val="C00000"/>
                                  </a:solidFill>
                                  <a:latin typeface="Cambria Math"/>
                                </a:rPr>
                                <m:t>0</m:t>
                              </m:r>
                              <m:r>
                                <a:rPr lang="en-US" i="1">
                                  <a:solidFill>
                                    <a:srgbClr val="C00000"/>
                                  </a:solidFill>
                                  <a:latin typeface="Cambria Math"/>
                                </a:rPr>
                                <m:t>10</m:t>
                              </m:r>
                            </m:e>
                            <m:e>
                              <m:r>
                                <a:rPr lang="en-US" i="1">
                                  <a:solidFill>
                                    <a:srgbClr val="C00000"/>
                                  </a:solidFill>
                                  <a:latin typeface="Cambria Math"/>
                                </a:rPr>
                                <m:t>001</m:t>
                              </m:r>
                            </m:e>
                            <m:e>
                              <m:r>
                                <a:rPr lang="en-US" i="1">
                                  <a:solidFill>
                                    <a:srgbClr val="C00000"/>
                                  </a:solidFill>
                                  <a:latin typeface="Cambria Math"/>
                                </a:rPr>
                                <m:t>110</m:t>
                              </m:r>
                            </m:e>
                          </m:mr>
                          <m:mr>
                            <m:e>
                              <m:r>
                                <a:rPr lang="en-US" i="1">
                                  <a:solidFill>
                                    <a:srgbClr val="C00000"/>
                                  </a:solidFill>
                                  <a:latin typeface="Cambria Math"/>
                                </a:rPr>
                                <m:t>110</m:t>
                              </m:r>
                            </m:e>
                            <m:e>
                              <m:r>
                                <a:rPr lang="en-US" i="1">
                                  <a:solidFill>
                                    <a:srgbClr val="C00000"/>
                                  </a:solidFill>
                                  <a:latin typeface="Cambria Math"/>
                                </a:rPr>
                                <m:t>111</m:t>
                              </m:r>
                            </m:e>
                            <m:e>
                              <m:r>
                                <a:rPr lang="en-US" i="1">
                                  <a:solidFill>
                                    <a:srgbClr val="C00000"/>
                                  </a:solidFill>
                                  <a:latin typeface="Cambria Math"/>
                                </a:rPr>
                                <m:t>111</m:t>
                              </m:r>
                            </m:e>
                          </m:mr>
                          <m:mr>
                            <m:e>
                              <m:r>
                                <a:rPr lang="en-US" i="1">
                                  <a:solidFill>
                                    <a:srgbClr val="C00000"/>
                                  </a:solidFill>
                                  <a:latin typeface="Cambria Math"/>
                                </a:rPr>
                                <m:t>001</m:t>
                              </m:r>
                            </m:e>
                            <m:e>
                              <m:r>
                                <a:rPr lang="en-US" i="1">
                                  <a:solidFill>
                                    <a:srgbClr val="C00000"/>
                                  </a:solidFill>
                                  <a:latin typeface="Cambria Math"/>
                                </a:rPr>
                                <m:t>010</m:t>
                              </m:r>
                            </m:e>
                            <m:e>
                              <m:r>
                                <a:rPr lang="en-US" i="1">
                                  <a:solidFill>
                                    <a:srgbClr val="C00000"/>
                                  </a:solidFill>
                                  <a:latin typeface="Cambria Math"/>
                                </a:rPr>
                                <m:t>100</m:t>
                              </m:r>
                            </m:e>
                          </m:mr>
                        </m:m>
                      </m:e>
                    </m:d>
                  </m:oMath>
                </a14:m>
                <a:endParaRPr lang="en-US" dirty="0">
                  <a:solidFill>
                    <a:srgbClr val="C00000"/>
                  </a:solidFill>
                </a:endParaRPr>
              </a:p>
              <a:p>
                <a:pPr>
                  <a:buFont typeface="Wingdings" pitchFamily="2" charset="2"/>
                  <a:buChar char="q"/>
                </a:pPr>
                <a:r>
                  <a:rPr lang="en-US" dirty="0">
                    <a:solidFill>
                      <a:srgbClr val="C00000"/>
                    </a:solidFill>
                  </a:rPr>
                  <a:t>Image A can now be divided into  three planes using MSB, &amp; LSB.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a:stretch>
              </a:blipFill>
            </p:spPr>
            <p:txBody>
              <a:bodyPr/>
              <a:lstStyle/>
              <a:p>
                <a:r>
                  <a:rPr lang="en-US">
                    <a:noFill/>
                  </a:rPr>
                  <a:t> </a:t>
                </a:r>
              </a:p>
            </p:txBody>
          </p:sp>
        </mc:Fallback>
      </mc:AlternateContent>
    </p:spTree>
    <p:extLst>
      <p:ext uri="{BB962C8B-B14F-4D97-AF65-F5344CB8AC3E}">
        <p14:creationId xmlns:p14="http://schemas.microsoft.com/office/powerpoint/2010/main" val="40487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229600" cy="1143000"/>
          </a:xfrm>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Contd</a:t>
            </a:r>
            <a:r>
              <a:rPr lang="en-US" sz="6600" b="1" i="1" u="sng" dirty="0">
                <a:effectLst>
                  <a:outerShdw blurRad="38100" dist="38100" dir="2700000" algn="tl">
                    <a:srgbClr val="000000">
                      <a:alpha val="43137"/>
                    </a:srgbClr>
                  </a:outerShdw>
                </a:effectLst>
                <a:latin typeface="Algerian" pitchFamily="82" charset="0"/>
              </a:rPr>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A(MSB) = </a:t>
                </a:r>
                <a14:m>
                  <m:oMath xmlns:m="http://schemas.openxmlformats.org/officeDocument/2006/math">
                    <m:d>
                      <m:dPr>
                        <m:begChr m:val="["/>
                        <m:endChr m:val="]"/>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a:rPr>
                                <m:t>0</m:t>
                              </m:r>
                            </m:e>
                            <m:e>
                              <m:r>
                                <a:rPr lang="en-US" b="0" i="1" smtClean="0">
                                  <a:solidFill>
                                    <a:srgbClr val="C00000"/>
                                  </a:solidFill>
                                  <a:latin typeface="Cambria Math"/>
                                </a:rPr>
                                <m:t>1</m:t>
                              </m:r>
                            </m:e>
                            <m:e>
                              <m:r>
                                <a:rPr lang="en-US" b="0" i="1" smtClean="0">
                                  <a:solidFill>
                                    <a:srgbClr val="C00000"/>
                                  </a:solidFill>
                                  <a:latin typeface="Cambria Math"/>
                                </a:rPr>
                                <m:t>1</m:t>
                              </m:r>
                            </m:e>
                          </m:mr>
                          <m:mr>
                            <m:e>
                              <m:r>
                                <a:rPr lang="en-US" b="0" i="1" smtClean="0">
                                  <a:solidFill>
                                    <a:srgbClr val="C00000"/>
                                  </a:solidFill>
                                  <a:latin typeface="Cambria Math"/>
                                </a:rPr>
                                <m:t>1</m:t>
                              </m:r>
                            </m:e>
                            <m:e>
                              <m:r>
                                <a:rPr lang="en-US" b="0" i="1" smtClean="0">
                                  <a:solidFill>
                                    <a:srgbClr val="C00000"/>
                                  </a:solidFill>
                                  <a:latin typeface="Cambria Math"/>
                                </a:rPr>
                                <m:t>1</m:t>
                              </m:r>
                            </m:e>
                            <m:e>
                              <m:r>
                                <a:rPr lang="en-US" b="0" i="1" smtClean="0">
                                  <a:solidFill>
                                    <a:srgbClr val="C00000"/>
                                  </a:solidFill>
                                  <a:latin typeface="Cambria Math"/>
                                </a:rPr>
                                <m:t>1</m:t>
                              </m:r>
                            </m:e>
                          </m:mr>
                          <m:mr>
                            <m:e>
                              <m:r>
                                <a:rPr lang="en-US" b="0" i="1" smtClean="0">
                                  <a:solidFill>
                                    <a:srgbClr val="C00000"/>
                                  </a:solidFill>
                                  <a:latin typeface="Cambria Math"/>
                                </a:rPr>
                                <m:t>0</m:t>
                              </m:r>
                            </m:e>
                            <m:e>
                              <m:r>
                                <a:rPr lang="en-US" b="0" i="1" smtClean="0">
                                  <a:solidFill>
                                    <a:srgbClr val="C00000"/>
                                  </a:solidFill>
                                  <a:latin typeface="Cambria Math"/>
                                </a:rPr>
                                <m:t>0</m:t>
                              </m:r>
                            </m:e>
                            <m:e>
                              <m:r>
                                <a:rPr lang="en-US" b="0" i="1" smtClean="0">
                                  <a:solidFill>
                                    <a:srgbClr val="C00000"/>
                                  </a:solidFill>
                                  <a:latin typeface="Cambria Math"/>
                                </a:rPr>
                                <m:t>1</m:t>
                              </m:r>
                            </m:e>
                          </m:mr>
                        </m:m>
                      </m:e>
                    </m:d>
                  </m:oMath>
                </a14:m>
                <a:r>
                  <a:rPr lang="en-US" dirty="0">
                    <a:solidFill>
                      <a:srgbClr val="C00000"/>
                    </a:solidFill>
                  </a:rPr>
                  <a:t>.</a:t>
                </a:r>
              </a:p>
              <a:p>
                <a:pPr>
                  <a:buFont typeface="Wingdings" pitchFamily="2" charset="2"/>
                  <a:buChar char="q"/>
                </a:pPr>
                <a:r>
                  <a:rPr lang="en-US" dirty="0">
                    <a:solidFill>
                      <a:srgbClr val="C00000"/>
                    </a:solidFill>
                  </a:rPr>
                  <a:t>Amid = </a:t>
                </a:r>
                <a14:m>
                  <m:oMath xmlns:m="http://schemas.openxmlformats.org/officeDocument/2006/math">
                    <m:d>
                      <m:dPr>
                        <m:begChr m:val="["/>
                        <m:endChr m:val="]"/>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a:rPr>
                                <m:t>1</m:t>
                              </m:r>
                            </m:e>
                            <m:e>
                              <m:r>
                                <a:rPr lang="en-US" b="0" i="1" smtClean="0">
                                  <a:solidFill>
                                    <a:srgbClr val="C00000"/>
                                  </a:solidFill>
                                  <a:latin typeface="Cambria Math"/>
                                </a:rPr>
                                <m:t>1</m:t>
                              </m:r>
                            </m:e>
                            <m:e>
                              <m:r>
                                <a:rPr lang="en-US" b="0" i="1" smtClean="0">
                                  <a:solidFill>
                                    <a:srgbClr val="C00000"/>
                                  </a:solidFill>
                                  <a:latin typeface="Cambria Math"/>
                                </a:rPr>
                                <m:t>1</m:t>
                              </m:r>
                            </m:e>
                          </m:mr>
                          <m:mr>
                            <m:e>
                              <m:r>
                                <a:rPr lang="en-US" b="0" i="1" smtClean="0">
                                  <a:solidFill>
                                    <a:srgbClr val="C00000"/>
                                  </a:solidFill>
                                  <a:latin typeface="Cambria Math"/>
                                </a:rPr>
                                <m:t>1</m:t>
                              </m:r>
                            </m:e>
                            <m:e>
                              <m:r>
                                <a:rPr lang="en-US" b="0" i="1" smtClean="0">
                                  <a:solidFill>
                                    <a:srgbClr val="C00000"/>
                                  </a:solidFill>
                                  <a:latin typeface="Cambria Math"/>
                                </a:rPr>
                                <m:t>1</m:t>
                              </m:r>
                            </m:e>
                            <m:e>
                              <m:r>
                                <a:rPr lang="en-US" b="0" i="1" smtClean="0">
                                  <a:solidFill>
                                    <a:srgbClr val="C00000"/>
                                  </a:solidFill>
                                  <a:latin typeface="Cambria Math"/>
                                </a:rPr>
                                <m:t>1</m:t>
                              </m:r>
                            </m:e>
                          </m:mr>
                          <m:mr>
                            <m:e>
                              <m:r>
                                <a:rPr lang="en-US" b="0" i="1" smtClean="0">
                                  <a:solidFill>
                                    <a:srgbClr val="C00000"/>
                                  </a:solidFill>
                                  <a:latin typeface="Cambria Math"/>
                                </a:rPr>
                                <m:t>0</m:t>
                              </m:r>
                            </m:e>
                            <m:e>
                              <m:r>
                                <a:rPr lang="en-US" b="0" i="1" smtClean="0">
                                  <a:solidFill>
                                    <a:srgbClr val="C00000"/>
                                  </a:solidFill>
                                  <a:latin typeface="Cambria Math"/>
                                </a:rPr>
                                <m:t>1</m:t>
                              </m:r>
                            </m:e>
                            <m:e>
                              <m:r>
                                <a:rPr lang="en-US" b="0" i="1" smtClean="0">
                                  <a:solidFill>
                                    <a:srgbClr val="C00000"/>
                                  </a:solidFill>
                                  <a:latin typeface="Cambria Math"/>
                                </a:rPr>
                                <m:t>0</m:t>
                              </m:r>
                            </m:e>
                          </m:mr>
                        </m:m>
                      </m:e>
                    </m:d>
                  </m:oMath>
                </a14:m>
                <a:r>
                  <a:rPr lang="en-US" dirty="0">
                    <a:solidFill>
                      <a:srgbClr val="C00000"/>
                    </a:solidFill>
                  </a:rPr>
                  <a:t>.</a:t>
                </a:r>
              </a:p>
              <a:p>
                <a:pPr>
                  <a:buFont typeface="Wingdings" pitchFamily="2" charset="2"/>
                  <a:buChar char="q"/>
                </a:pPr>
                <a:r>
                  <a:rPr lang="en-US" dirty="0">
                    <a:solidFill>
                      <a:srgbClr val="C00000"/>
                    </a:solidFill>
                  </a:rPr>
                  <a:t>A(LSB)=</a:t>
                </a:r>
                <a14:m>
                  <m:oMath xmlns:m="http://schemas.openxmlformats.org/officeDocument/2006/math">
                    <m:d>
                      <m:dPr>
                        <m:begChr m:val="["/>
                        <m:endChr m:val="]"/>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a:rPr>
                                <m:t>0</m:t>
                              </m:r>
                            </m:e>
                            <m:e>
                              <m:r>
                                <a:rPr lang="en-US" b="0" i="1" smtClean="0">
                                  <a:solidFill>
                                    <a:srgbClr val="C00000"/>
                                  </a:solidFill>
                                  <a:latin typeface="Cambria Math"/>
                                </a:rPr>
                                <m:t>0</m:t>
                              </m:r>
                            </m:e>
                            <m:e>
                              <m:r>
                                <a:rPr lang="en-US" b="0" i="1" smtClean="0">
                                  <a:solidFill>
                                    <a:srgbClr val="C00000"/>
                                  </a:solidFill>
                                  <a:latin typeface="Cambria Math"/>
                                </a:rPr>
                                <m:t>1</m:t>
                              </m:r>
                            </m:e>
                          </m:mr>
                          <m:mr>
                            <m:e>
                              <m:r>
                                <a:rPr lang="en-US" b="0" i="1" smtClean="0">
                                  <a:solidFill>
                                    <a:srgbClr val="C00000"/>
                                  </a:solidFill>
                                  <a:latin typeface="Cambria Math"/>
                                </a:rPr>
                                <m:t>0</m:t>
                              </m:r>
                            </m:e>
                            <m:e>
                              <m:r>
                                <a:rPr lang="en-US" b="0" i="1" smtClean="0">
                                  <a:solidFill>
                                    <a:srgbClr val="C00000"/>
                                  </a:solidFill>
                                  <a:latin typeface="Cambria Math"/>
                                </a:rPr>
                                <m:t>1</m:t>
                              </m:r>
                            </m:e>
                            <m:e>
                              <m:r>
                                <a:rPr lang="en-US" b="0" i="1" smtClean="0">
                                  <a:solidFill>
                                    <a:srgbClr val="C00000"/>
                                  </a:solidFill>
                                  <a:latin typeface="Cambria Math"/>
                                </a:rPr>
                                <m:t>1</m:t>
                              </m:r>
                            </m:e>
                          </m:mr>
                          <m:mr>
                            <m:e>
                              <m:r>
                                <a:rPr lang="en-US" b="0" i="1" smtClean="0">
                                  <a:solidFill>
                                    <a:srgbClr val="C00000"/>
                                  </a:solidFill>
                                  <a:latin typeface="Cambria Math"/>
                                </a:rPr>
                                <m:t>1</m:t>
                              </m:r>
                            </m:e>
                            <m:e>
                              <m:r>
                                <a:rPr lang="en-US" b="0" i="1" smtClean="0">
                                  <a:solidFill>
                                    <a:srgbClr val="C00000"/>
                                  </a:solidFill>
                                  <a:latin typeface="Cambria Math"/>
                                </a:rPr>
                                <m:t>0</m:t>
                              </m:r>
                            </m:e>
                            <m:e>
                              <m:r>
                                <a:rPr lang="en-US" b="0" i="1" smtClean="0">
                                  <a:solidFill>
                                    <a:srgbClr val="C00000"/>
                                  </a:solidFill>
                                  <a:latin typeface="Cambria Math"/>
                                </a:rPr>
                                <m:t>0</m:t>
                              </m:r>
                            </m:e>
                          </m:mr>
                        </m:m>
                      </m:e>
                    </m:d>
                    <m:r>
                      <a:rPr lang="en-US" b="0" i="1" smtClean="0">
                        <a:solidFill>
                          <a:srgbClr val="C00000"/>
                        </a:solidFill>
                        <a:latin typeface="Cambria Math"/>
                      </a:rPr>
                      <m:t>.</m:t>
                    </m:r>
                  </m:oMath>
                </a14:m>
                <a:endParaRPr lang="en-US" b="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23031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DC8A85-EBF6-4DD7-9AF7-1D17159CB775}"/>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64554572-6EEB-4FD1-BBD4-E7C45FC206EF}"/>
              </a:ext>
            </a:extLst>
          </p:cNvPr>
          <p:cNvSpPr>
            <a:spLocks noGrp="1"/>
          </p:cNvSpPr>
          <p:nvPr>
            <p:ph type="sldNum" sz="quarter" idx="12"/>
          </p:nvPr>
        </p:nvSpPr>
        <p:spPr/>
        <p:txBody>
          <a:bodyPr/>
          <a:lstStyle/>
          <a:p>
            <a:r>
              <a:rPr lang="en-US" altLang="en-US"/>
              <a:t>Page</a:t>
            </a:r>
            <a:fld id="{C8499C89-953B-4C49-A494-3E7C8C3C4461}" type="slidenum">
              <a:rPr lang="en-US" altLang="en-US"/>
              <a:pPr/>
              <a:t>8</a:t>
            </a:fld>
            <a:endParaRPr lang="en-US" altLang="en-US"/>
          </a:p>
        </p:txBody>
      </p:sp>
      <p:sp>
        <p:nvSpPr>
          <p:cNvPr id="5122" name="Rectangle 2">
            <a:extLst>
              <a:ext uri="{FF2B5EF4-FFF2-40B4-BE49-F238E27FC236}">
                <a16:creationId xmlns:a16="http://schemas.microsoft.com/office/drawing/2014/main" id="{4B8285E4-97A2-4314-BB1F-0868104D5F1C}"/>
              </a:ext>
            </a:extLst>
          </p:cNvPr>
          <p:cNvSpPr>
            <a:spLocks noGrp="1" noChangeArrowheads="1"/>
          </p:cNvSpPr>
          <p:nvPr>
            <p:ph type="title"/>
          </p:nvPr>
        </p:nvSpPr>
        <p:spPr/>
        <p:txBody>
          <a:bodyPr/>
          <a:lstStyle/>
          <a:p>
            <a:r>
              <a:rPr lang="en-US" altLang="en-US"/>
              <a:t>Lossless vs. Lossy</a:t>
            </a:r>
          </a:p>
        </p:txBody>
      </p:sp>
      <p:sp>
        <p:nvSpPr>
          <p:cNvPr id="5123" name="Rectangle 3">
            <a:extLst>
              <a:ext uri="{FF2B5EF4-FFF2-40B4-BE49-F238E27FC236}">
                <a16:creationId xmlns:a16="http://schemas.microsoft.com/office/drawing/2014/main" id="{B77B458F-C234-4515-82E2-26A7E0E45BA0}"/>
              </a:ext>
            </a:extLst>
          </p:cNvPr>
          <p:cNvSpPr>
            <a:spLocks noGrp="1" noChangeArrowheads="1"/>
          </p:cNvSpPr>
          <p:nvPr>
            <p:ph type="body" idx="1"/>
          </p:nvPr>
        </p:nvSpPr>
        <p:spPr/>
        <p:txBody>
          <a:bodyPr/>
          <a:lstStyle/>
          <a:p>
            <a:pPr algn="ctr">
              <a:buFontTx/>
              <a:buNone/>
            </a:pPr>
            <a:r>
              <a:rPr lang="en-US" altLang="en-US" b="1" u="sng"/>
              <a:t>Lossless</a:t>
            </a:r>
            <a:r>
              <a:rPr lang="en-US" altLang="en-US"/>
              <a:t>: Input message = Output message</a:t>
            </a:r>
          </a:p>
          <a:p>
            <a:pPr algn="ctr">
              <a:buFontTx/>
              <a:buNone/>
            </a:pPr>
            <a:r>
              <a:rPr lang="en-US" altLang="en-US" b="1" u="sng"/>
              <a:t>Lossy</a:t>
            </a:r>
            <a:r>
              <a:rPr lang="en-US" altLang="en-US"/>
              <a:t>: Input message </a:t>
            </a:r>
            <a:r>
              <a:rPr lang="en-US" altLang="en-US">
                <a:latin typeface="Symbol" panose="05050102010706020507" pitchFamily="18" charset="2"/>
                <a:sym typeface="Symbol" panose="05050102010706020507" pitchFamily="18" charset="2"/>
              </a:rPr>
              <a:t></a:t>
            </a:r>
            <a:r>
              <a:rPr lang="en-US" altLang="en-US"/>
              <a:t> Output message</a:t>
            </a:r>
            <a:br>
              <a:rPr lang="en-US" altLang="en-US"/>
            </a:br>
            <a:endParaRPr lang="en-US" altLang="en-US"/>
          </a:p>
          <a:p>
            <a:pPr>
              <a:buFontTx/>
              <a:buNone/>
            </a:pPr>
            <a:r>
              <a:rPr lang="en-US" altLang="en-US"/>
              <a:t>Lossy does not necessarily mean loss of quality. In fact the output could be “better” than the input.</a:t>
            </a:r>
          </a:p>
          <a:p>
            <a:pPr lvl="1"/>
            <a:r>
              <a:rPr lang="en-US" altLang="en-US"/>
              <a:t>Drop random noise in images (dust on lens)</a:t>
            </a:r>
          </a:p>
          <a:p>
            <a:pPr lvl="1"/>
            <a:r>
              <a:rPr lang="en-US" altLang="en-US"/>
              <a:t>Drop background in music</a:t>
            </a:r>
          </a:p>
          <a:p>
            <a:pPr lvl="1"/>
            <a:r>
              <a:rPr lang="en-US" altLang="en-US"/>
              <a:t>Fix spelling errors in text.  Put into better form.</a:t>
            </a:r>
          </a:p>
          <a:p>
            <a:pPr>
              <a:buFontTx/>
              <a:buNone/>
            </a:pPr>
            <a:r>
              <a:rPr lang="en-US" altLang="en-US"/>
              <a:t>Writing is the art of lossy text compression.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Autofit/>
          </a:bodyPr>
          <a:lstStyle/>
          <a:p>
            <a:r>
              <a:rPr lang="en-US" sz="6000" b="1"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The algorithm for generating grey code is as follows:</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𝑔</m:t>
                          </m:r>
                        </m:e>
                        <m:sub>
                          <m:r>
                            <a:rPr lang="en-US" i="1">
                              <a:solidFill>
                                <a:srgbClr val="C00000"/>
                              </a:solidFill>
                              <a:latin typeface="Cambria Math"/>
                            </a:rPr>
                            <m:t>𝑖</m:t>
                          </m:r>
                        </m:sub>
                      </m:sSub>
                      <m:r>
                        <a:rPr lang="en-US" i="1">
                          <a:solidFill>
                            <a:srgbClr val="C00000"/>
                          </a:solidFill>
                          <a:latin typeface="Cambria Math"/>
                        </a:rPr>
                        <m:t>=</m:t>
                      </m:r>
                      <m:d>
                        <m:dPr>
                          <m:begChr m:val="{"/>
                          <m:endChr m:val=""/>
                          <m:ctrlPr>
                            <a:rPr lang="en-US" i="1">
                              <a:solidFill>
                                <a:srgbClr val="C00000"/>
                              </a:solidFill>
                              <a:latin typeface="Cambria Math" panose="02040503050406030204" pitchFamily="18" charset="0"/>
                            </a:rPr>
                          </m:ctrlPr>
                        </m:dPr>
                        <m:e>
                          <m:eqArr>
                            <m:eqArrPr>
                              <m:ctrlPr>
                                <a:rPr lang="en-US" i="1">
                                  <a:solidFill>
                                    <a:srgbClr val="C00000"/>
                                  </a:solidFill>
                                  <a:latin typeface="Cambria Math" panose="02040503050406030204" pitchFamily="18" charset="0"/>
                                </a:rPr>
                              </m:ctrlPr>
                            </m:eqArrPr>
                            <m:e>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𝑖</m:t>
                                  </m:r>
                                </m:sub>
                              </m:sSub>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𝑖</m:t>
                                  </m:r>
                                  <m:r>
                                    <a:rPr lang="en-US" i="1">
                                      <a:solidFill>
                                        <a:srgbClr val="C00000"/>
                                      </a:solidFill>
                                      <a:latin typeface="Cambria Math"/>
                                    </a:rPr>
                                    <m:t>+1</m:t>
                                  </m:r>
                                </m:sub>
                              </m:sSub>
                              <m:r>
                                <a:rPr lang="en-US" i="1">
                                  <a:solidFill>
                                    <a:srgbClr val="C00000"/>
                                  </a:solidFill>
                                  <a:latin typeface="Cambria Math"/>
                                </a:rPr>
                                <m:t>:0</m:t>
                              </m:r>
                              <m:r>
                                <a:rPr lang="en-US" i="1">
                                  <a:solidFill>
                                    <a:srgbClr val="C00000"/>
                                  </a:solidFill>
                                  <a:latin typeface="Cambria Math"/>
                                  <a:ea typeface="Cambria Math"/>
                                </a:rPr>
                                <m:t>≤</m:t>
                              </m:r>
                              <m:r>
                                <a:rPr lang="en-US" i="1">
                                  <a:solidFill>
                                    <a:srgbClr val="C00000"/>
                                  </a:solidFill>
                                  <a:latin typeface="Cambria Math"/>
                                  <a:ea typeface="Cambria Math"/>
                                </a:rPr>
                                <m:t>𝑖</m:t>
                              </m:r>
                              <m:r>
                                <a:rPr lang="en-US" i="1">
                                  <a:solidFill>
                                    <a:srgbClr val="C00000"/>
                                  </a:solidFill>
                                  <a:latin typeface="Cambria Math"/>
                                  <a:ea typeface="Cambria Math"/>
                                </a:rPr>
                                <m:t>≤</m:t>
                              </m:r>
                              <m:r>
                                <a:rPr lang="en-US" i="1">
                                  <a:solidFill>
                                    <a:srgbClr val="C00000"/>
                                  </a:solidFill>
                                  <a:latin typeface="Cambria Math"/>
                                  <a:ea typeface="Cambria Math"/>
                                </a:rPr>
                                <m:t>𝑚</m:t>
                              </m:r>
                              <m:r>
                                <a:rPr lang="en-US" i="1">
                                  <a:solidFill>
                                    <a:srgbClr val="C00000"/>
                                  </a:solidFill>
                                  <a:latin typeface="Cambria Math"/>
                                  <a:ea typeface="Cambria Math"/>
                                </a:rPr>
                                <m:t>−2</m:t>
                              </m:r>
                            </m:e>
                            <m:e>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𝑖</m:t>
                                  </m:r>
                                </m:sub>
                              </m:sSub>
                              <m:r>
                                <a:rPr lang="en-US" i="1">
                                  <a:solidFill>
                                    <a:srgbClr val="C00000"/>
                                  </a:solidFill>
                                  <a:latin typeface="Cambria Math"/>
                                </a:rPr>
                                <m:t>:</m:t>
                              </m:r>
                              <m:r>
                                <a:rPr lang="en-US" i="1">
                                  <a:solidFill>
                                    <a:srgbClr val="C00000"/>
                                  </a:solidFill>
                                  <a:latin typeface="Cambria Math"/>
                                </a:rPr>
                                <m:t>𝑖</m:t>
                              </m:r>
                              <m:r>
                                <a:rPr lang="en-US" i="1">
                                  <a:solidFill>
                                    <a:srgbClr val="C00000"/>
                                  </a:solidFill>
                                  <a:latin typeface="Cambria Math"/>
                                </a:rPr>
                                <m:t>=</m:t>
                              </m:r>
                              <m:r>
                                <a:rPr lang="en-US" i="1">
                                  <a:solidFill>
                                    <a:srgbClr val="C00000"/>
                                  </a:solidFill>
                                  <a:latin typeface="Cambria Math"/>
                                </a:rPr>
                                <m:t>𝑚</m:t>
                              </m:r>
                              <m:r>
                                <a:rPr lang="en-US" i="1">
                                  <a:solidFill>
                                    <a:srgbClr val="C00000"/>
                                  </a:solidFill>
                                  <a:latin typeface="Cambria Math"/>
                                </a:rPr>
                                <m:t>−1                            </m:t>
                              </m:r>
                            </m:e>
                          </m:eqArr>
                        </m:e>
                      </m:d>
                    </m:oMath>
                  </m:oMathPara>
                </a14:m>
                <a:endParaRPr lang="en-US" dirty="0">
                  <a:solidFill>
                    <a:srgbClr val="C0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348"/>
                </a:stretch>
              </a:blipFill>
            </p:spPr>
            <p:txBody>
              <a:bodyPr/>
              <a:lstStyle/>
              <a:p>
                <a:r>
                  <a:rPr lang="en-US">
                    <a:noFill/>
                  </a:rPr>
                  <a:t> </a:t>
                </a:r>
              </a:p>
            </p:txBody>
          </p:sp>
        </mc:Fallback>
      </mc:AlternateContent>
    </p:spTree>
    <p:extLst>
      <p:ext uri="{BB962C8B-B14F-4D97-AF65-F5344CB8AC3E}">
        <p14:creationId xmlns:p14="http://schemas.microsoft.com/office/powerpoint/2010/main" val="8650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a:effectLst>
                  <a:outerShdw blurRad="38100" dist="38100" dir="2700000" algn="tl">
                    <a:srgbClr val="000000">
                      <a:alpha val="43137"/>
                    </a:srgbClr>
                  </a:outerShdw>
                </a:effectLst>
                <a:latin typeface="Algerian" pitchFamily="82" charset="0"/>
              </a:rPr>
              <a:t>Arithmetic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another popular algorithm is widely used, like the Huffman.</a:t>
            </a:r>
          </a:p>
          <a:p>
            <a:pPr>
              <a:buFont typeface="Wingdings" pitchFamily="2" charset="2"/>
              <a:buChar char="q"/>
            </a:pPr>
            <a:r>
              <a:rPr lang="en-US" dirty="0">
                <a:solidFill>
                  <a:srgbClr val="C00000"/>
                </a:solidFill>
              </a:rPr>
              <a:t>Difference b/w them is shown below: </a:t>
            </a:r>
          </a:p>
        </p:txBody>
      </p:sp>
      <p:graphicFrame>
        <p:nvGraphicFramePr>
          <p:cNvPr id="4" name="Table 3"/>
          <p:cNvGraphicFramePr>
            <a:graphicFrameLocks noGrp="1"/>
          </p:cNvGraphicFramePr>
          <p:nvPr>
            <p:extLst/>
          </p:nvPr>
        </p:nvGraphicFramePr>
        <p:xfrm>
          <a:off x="2590800" y="3429000"/>
          <a:ext cx="6096000" cy="2941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Arithmetic</a:t>
                      </a:r>
                      <a:r>
                        <a:rPr lang="en-US" baseline="0" dirty="0"/>
                        <a:t> coding</a:t>
                      </a:r>
                      <a:endParaRPr lang="en-US" dirty="0"/>
                    </a:p>
                  </a:txBody>
                  <a:tcPr/>
                </a:tc>
                <a:tc>
                  <a:txBody>
                    <a:bodyPr/>
                    <a:lstStyle/>
                    <a:p>
                      <a:r>
                        <a:rPr lang="en-US" dirty="0"/>
                        <a:t>Huffman coding</a:t>
                      </a:r>
                    </a:p>
                  </a:txBody>
                  <a:tcPr/>
                </a:tc>
                <a:extLst>
                  <a:ext uri="{0D108BD9-81ED-4DB2-BD59-A6C34878D82A}">
                    <a16:rowId xmlns:a16="http://schemas.microsoft.com/office/drawing/2014/main" val="10000"/>
                  </a:ext>
                </a:extLst>
              </a:tr>
              <a:tr h="370840">
                <a:tc>
                  <a:txBody>
                    <a:bodyPr/>
                    <a:lstStyle/>
                    <a:p>
                      <a:r>
                        <a:rPr lang="en-US" dirty="0"/>
                        <a:t>Complex technique</a:t>
                      </a:r>
                      <a:r>
                        <a:rPr lang="en-US" baseline="0" dirty="0"/>
                        <a:t> for coding</a:t>
                      </a:r>
                      <a:endParaRPr lang="en-US" dirty="0"/>
                    </a:p>
                  </a:txBody>
                  <a:tcPr/>
                </a:tc>
                <a:tc>
                  <a:txBody>
                    <a:bodyPr/>
                    <a:lstStyle/>
                    <a:p>
                      <a:r>
                        <a:rPr lang="en-US" dirty="0"/>
                        <a:t>Simple t1chnique</a:t>
                      </a:r>
                    </a:p>
                  </a:txBody>
                  <a:tcPr/>
                </a:tc>
                <a:extLst>
                  <a:ext uri="{0D108BD9-81ED-4DB2-BD59-A6C34878D82A}">
                    <a16:rowId xmlns:a16="http://schemas.microsoft.com/office/drawing/2014/main" val="10001"/>
                  </a:ext>
                </a:extLst>
              </a:tr>
              <a:tr h="370840">
                <a:tc>
                  <a:txBody>
                    <a:bodyPr/>
                    <a:lstStyle/>
                    <a:p>
                      <a:r>
                        <a:rPr lang="en-US" dirty="0"/>
                        <a:t>It is always optimum</a:t>
                      </a:r>
                    </a:p>
                  </a:txBody>
                  <a:tcPr/>
                </a:tc>
                <a:tc>
                  <a:txBody>
                    <a:bodyPr/>
                    <a:lstStyle/>
                    <a:p>
                      <a:r>
                        <a:rPr lang="en-US" dirty="0"/>
                        <a:t>It is optimal only</a:t>
                      </a:r>
                      <a:r>
                        <a:rPr lang="en-US" baseline="0" dirty="0"/>
                        <a:t> if the probabilities of the symbol are negative powers of two.</a:t>
                      </a:r>
                      <a:endParaRPr lang="en-US" dirty="0"/>
                    </a:p>
                  </a:txBody>
                  <a:tcPr/>
                </a:tc>
                <a:extLst>
                  <a:ext uri="{0D108BD9-81ED-4DB2-BD59-A6C34878D82A}">
                    <a16:rowId xmlns:a16="http://schemas.microsoft.com/office/drawing/2014/main" val="10002"/>
                  </a:ext>
                </a:extLst>
              </a:tr>
              <a:tr h="370840">
                <a:tc>
                  <a:txBody>
                    <a:bodyPr/>
                    <a:lstStyle/>
                    <a:p>
                      <a:r>
                        <a:rPr lang="en-US" dirty="0"/>
                        <a:t>Precision is big</a:t>
                      </a:r>
                      <a:r>
                        <a:rPr lang="en-US" baseline="0" dirty="0"/>
                        <a:t> issue</a:t>
                      </a:r>
                      <a:endParaRPr lang="en-US" dirty="0"/>
                    </a:p>
                  </a:txBody>
                  <a:tcPr/>
                </a:tc>
                <a:tc>
                  <a:txBody>
                    <a:bodyPr/>
                    <a:lstStyle/>
                    <a:p>
                      <a:r>
                        <a:rPr lang="en-US" dirty="0"/>
                        <a:t>Precision is</a:t>
                      </a:r>
                      <a:r>
                        <a:rPr lang="en-US" baseline="0" dirty="0"/>
                        <a:t> not a big issue.</a:t>
                      </a:r>
                      <a:endParaRPr lang="en-US" dirty="0"/>
                    </a:p>
                  </a:txBody>
                  <a:tcPr/>
                </a:tc>
                <a:extLst>
                  <a:ext uri="{0D108BD9-81ED-4DB2-BD59-A6C34878D82A}">
                    <a16:rowId xmlns:a16="http://schemas.microsoft.com/office/drawing/2014/main" val="10003"/>
                  </a:ext>
                </a:extLst>
              </a:tr>
              <a:tr h="370840">
                <a:tc>
                  <a:txBody>
                    <a:bodyPr/>
                    <a:lstStyle/>
                    <a:p>
                      <a:r>
                        <a:rPr lang="en-US" dirty="0"/>
                        <a:t>There is no slow reconstruction</a:t>
                      </a:r>
                    </a:p>
                  </a:txBody>
                  <a:tcPr/>
                </a:tc>
                <a:tc>
                  <a:txBody>
                    <a:bodyPr/>
                    <a:lstStyle/>
                    <a:p>
                      <a:r>
                        <a:rPr lang="en-US" dirty="0"/>
                        <a:t>There is slow reconstruction when  the no.</a:t>
                      </a:r>
                      <a:r>
                        <a:rPr lang="en-US" baseline="0" dirty="0"/>
                        <a:t> of symbol is very large &amp; changing rapidly.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75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u="sng" dirty="0">
                <a:effectLst>
                  <a:outerShdw blurRad="38100" dist="38100" dir="2700000" algn="tl">
                    <a:srgbClr val="000000">
                      <a:alpha val="43137"/>
                    </a:srgbClr>
                  </a:outerShdw>
                </a:effectLst>
                <a:latin typeface="Algerian" pitchFamily="82" charset="0"/>
              </a:rPr>
              <a:t>Lossless predictive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Pridictive coding techniques eliminates the interpixel dependencies by predicting new information which is obtained by taking difference between the actual &amp; predictive value of that pixel.</a:t>
                </a:r>
              </a:p>
              <a:p>
                <a:pPr>
                  <a:buFont typeface="Wingdings" pitchFamily="2" charset="2"/>
                  <a:buChar char="q"/>
                </a:pPr>
                <a:r>
                  <a:rPr lang="en-US" dirty="0">
                    <a:solidFill>
                      <a:srgbClr val="C00000"/>
                    </a:solidFill>
                  </a:rPr>
                  <a:t>Encoder takes a pixel of the input image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𝑓</m:t>
                        </m:r>
                      </m:e>
                      <m:sub>
                        <m:r>
                          <a:rPr lang="en-US" b="0" i="1" smtClean="0">
                            <a:solidFill>
                              <a:srgbClr val="C00000"/>
                            </a:solidFill>
                            <a:latin typeface="Cambria Math"/>
                          </a:rPr>
                          <m:t>𝑛</m:t>
                        </m:r>
                      </m:sub>
                    </m:sSub>
                  </m:oMath>
                </a14:m>
                <a:r>
                  <a:rPr lang="en-US" dirty="0">
                    <a:solidFill>
                      <a:srgbClr val="C00000"/>
                    </a:solidFill>
                  </a:rPr>
                  <a:t>.</a:t>
                </a:r>
              </a:p>
              <a:p>
                <a:pPr>
                  <a:buFont typeface="Wingdings" pitchFamily="2" charset="2"/>
                  <a:buChar char="q"/>
                </a:pPr>
                <a:r>
                  <a:rPr lang="en-US" dirty="0">
                    <a:solidFill>
                      <a:srgbClr val="C00000"/>
                    </a:solidFill>
                  </a:rPr>
                  <a:t>Predictive value is rounded to the nearest integer value denoted by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𝑓</m:t>
                        </m:r>
                      </m:e>
                      <m:sub>
                        <m:r>
                          <a:rPr lang="en-US" i="1">
                            <a:solidFill>
                              <a:srgbClr val="C00000"/>
                            </a:solidFill>
                            <a:latin typeface="Cambria Math"/>
                          </a:rPr>
                          <m:t>𝑛</m:t>
                        </m:r>
                      </m:sub>
                    </m:sSub>
                  </m:oMath>
                </a14:m>
                <a:r>
                  <a:rPr lang="en-US" dirty="0">
                    <a:solidFill>
                      <a:srgbClr val="C00000"/>
                    </a:solidFill>
                  </a:rPr>
                  <a:t>.</a:t>
                </a:r>
              </a:p>
              <a:p>
                <a:pPr>
                  <a:buFont typeface="Wingdings" pitchFamily="2" charset="2"/>
                  <a:buChar char="q"/>
                </a:pPr>
                <a:r>
                  <a:rPr lang="en-US" dirty="0">
                    <a:solidFill>
                      <a:srgbClr val="C00000"/>
                    </a:solidFill>
                  </a:rPr>
                  <a:t>The error is the difference between the actual &amp; the predicted values.    </a:t>
                </a:r>
              </a:p>
              <a:p>
                <a:pPr marL="0" indent="0">
                  <a:buNone/>
                </a:pPr>
                <a:r>
                  <a:rPr lang="en-US" dirty="0">
                    <a:solidFill>
                      <a:srgbClr val="C00000"/>
                    </a:solidFill>
                  </a:rPr>
                  <a:t>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𝑒</m:t>
                        </m:r>
                      </m:e>
                      <m:sub>
                        <m:r>
                          <a:rPr lang="en-US" b="0" i="1" smtClean="0">
                            <a:solidFill>
                              <a:srgbClr val="C00000"/>
                            </a:solidFill>
                            <a:latin typeface="Cambria Math"/>
                          </a:rPr>
                          <m:t>𝑛</m:t>
                        </m:r>
                      </m:sub>
                    </m:sSub>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𝑓</m:t>
                        </m:r>
                      </m:e>
                      <m:sub>
                        <m:r>
                          <a:rPr lang="en-US" b="0" i="1" smtClean="0">
                            <a:solidFill>
                              <a:srgbClr val="C00000"/>
                            </a:solidFill>
                            <a:latin typeface="Cambria Math"/>
                          </a:rPr>
                          <m:t>𝑛</m:t>
                        </m:r>
                      </m:sub>
                    </m:sSub>
                    <m:r>
                      <a:rPr lang="en-US" b="0" i="1" smtClean="0">
                        <a:solidFill>
                          <a:srgbClr val="C00000"/>
                        </a:solidFill>
                        <a:latin typeface="Cambria Math"/>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a:rPr>
                          <m:t>𝑓</m:t>
                        </m:r>
                      </m:e>
                      <m:sub>
                        <m:r>
                          <a:rPr lang="en-US" b="0" i="1" smtClean="0">
                            <a:solidFill>
                              <a:srgbClr val="C00000"/>
                            </a:solidFill>
                            <a:latin typeface="Cambria Math"/>
                          </a:rPr>
                          <m:t>𝑛</m:t>
                        </m:r>
                      </m:sub>
                      <m:sup>
                        <m:r>
                          <a:rPr lang="en-US" b="0" i="1" smtClean="0">
                            <a:solidFill>
                              <a:srgbClr val="C00000"/>
                            </a:solidFill>
                            <a:latin typeface="Cambria Math"/>
                          </a:rPr>
                          <m:t>⌃</m:t>
                        </m:r>
                      </m:sup>
                    </m:sSubSup>
                  </m:oMath>
                </a14:m>
                <a:r>
                  <a:rPr lang="en-US" dirty="0">
                    <a:solidFill>
                      <a:srgbClr val="C00000"/>
                    </a:solidFill>
                  </a:rPr>
                  <a:t>.</a:t>
                </a:r>
              </a:p>
              <a:p>
                <a:pPr>
                  <a:buFont typeface="Wingdings" pitchFamily="2" charset="2"/>
                  <a:buChar char="q"/>
                </a:pPr>
                <a:r>
                  <a:rPr lang="en-US" dirty="0">
                    <a:solidFill>
                      <a:srgbClr val="C00000"/>
                    </a:solidFill>
                  </a:rPr>
                  <a:t>Reconstructed image is:</a:t>
                </a:r>
              </a:p>
              <a:p>
                <a:pPr marL="0" indent="0">
                  <a:buNone/>
                </a:pPr>
                <a:r>
                  <a:rPr lang="en-US" dirty="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𝑓</m:t>
                        </m:r>
                      </m:e>
                      <m:sub>
                        <m:r>
                          <a:rPr lang="en-US" i="1">
                            <a:solidFill>
                              <a:srgbClr val="C00000"/>
                            </a:solidFill>
                            <a:latin typeface="Cambria Math"/>
                          </a:rPr>
                          <m:t>𝑛</m:t>
                        </m:r>
                      </m:sub>
                    </m:sSub>
                    <m:r>
                      <a:rPr lang="en-US" b="0" i="1" smtClean="0">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𝑒</m:t>
                        </m:r>
                      </m:e>
                      <m:sub>
                        <m:r>
                          <a:rPr lang="en-US" i="1">
                            <a:solidFill>
                              <a:srgbClr val="C00000"/>
                            </a:solidFill>
                            <a:latin typeface="Cambria Math"/>
                          </a:rPr>
                          <m:t>𝑛</m:t>
                        </m:r>
                      </m:sub>
                    </m:sSub>
                    <m:r>
                      <a:rPr lang="en-US" b="0" i="1" smtClean="0">
                        <a:solidFill>
                          <a:srgbClr val="C00000"/>
                        </a:solidFill>
                        <a:latin typeface="Cambria Math"/>
                      </a:rPr>
                      <m:t>+</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a:rPr>
                          <m:t>𝑓</m:t>
                        </m:r>
                      </m:e>
                      <m:sub>
                        <m:r>
                          <a:rPr lang="en-US" i="1">
                            <a:solidFill>
                              <a:srgbClr val="C00000"/>
                            </a:solidFill>
                            <a:latin typeface="Cambria Math"/>
                          </a:rPr>
                          <m:t>𝑛</m:t>
                        </m:r>
                      </m:sub>
                      <m:sup>
                        <m:r>
                          <a:rPr lang="en-US" i="1">
                            <a:solidFill>
                              <a:srgbClr val="C00000"/>
                            </a:solidFill>
                            <a:latin typeface="Cambria Math"/>
                          </a:rPr>
                          <m:t>⌃</m:t>
                        </m:r>
                      </m:sup>
                    </m:sSubSup>
                  </m:oMath>
                </a14:m>
                <a:r>
                  <a:rPr lang="en-US" dirty="0">
                    <a:solidFill>
                      <a:srgbClr val="C0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2000" b="-13477"/>
                </a:stretch>
              </a:blipFill>
            </p:spPr>
            <p:txBody>
              <a:bodyPr/>
              <a:lstStyle/>
              <a:p>
                <a:r>
                  <a:rPr lang="en-US">
                    <a:noFill/>
                  </a:rPr>
                  <a:t> </a:t>
                </a:r>
              </a:p>
            </p:txBody>
          </p:sp>
        </mc:Fallback>
      </mc:AlternateContent>
    </p:spTree>
    <p:extLst>
      <p:ext uri="{BB962C8B-B14F-4D97-AF65-F5344CB8AC3E}">
        <p14:creationId xmlns:p14="http://schemas.microsoft.com/office/powerpoint/2010/main" val="30720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229600" cy="1143000"/>
          </a:xfrm>
        </p:spPr>
        <p:txBody>
          <a:bodyPr>
            <a:normAutofit/>
          </a:bodyPr>
          <a:lstStyle/>
          <a:p>
            <a:r>
              <a:rPr lang="en-US" sz="6000"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dirty="0">
                    <a:solidFill>
                      <a:srgbClr val="C00000"/>
                    </a:solidFill>
                  </a:rPr>
                  <a:t>Prediction by a linear predictor taking  a linear estimation of the previous n bits is given as:</a:t>
                </a:r>
                <a:endParaRPr lang="en-US" i="1" dirty="0">
                  <a:solidFill>
                    <a:srgbClr val="C00000"/>
                  </a:solidFill>
                  <a:latin typeface="Cambria Math"/>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C00000"/>
                              </a:solidFill>
                              <a:latin typeface="Cambria Math" panose="02040503050406030204" pitchFamily="18" charset="0"/>
                            </a:rPr>
                          </m:ctrlPr>
                        </m:sSubSupPr>
                        <m:e>
                          <m:r>
                            <a:rPr lang="en-US" b="0" i="1" smtClean="0">
                              <a:solidFill>
                                <a:srgbClr val="C00000"/>
                              </a:solidFill>
                              <a:latin typeface="Cambria Math"/>
                            </a:rPr>
                            <m:t>𝑓</m:t>
                          </m:r>
                        </m:e>
                        <m:sub>
                          <m:r>
                            <a:rPr lang="en-US" b="0" i="1" smtClean="0">
                              <a:solidFill>
                                <a:srgbClr val="C00000"/>
                              </a:solidFill>
                              <a:latin typeface="Cambria Math"/>
                            </a:rPr>
                            <m:t>𝑛</m:t>
                          </m:r>
                        </m:sub>
                        <m:sup>
                          <m:r>
                            <a:rPr lang="en-US" i="1" smtClean="0">
                              <a:solidFill>
                                <a:srgbClr val="C00000"/>
                              </a:solidFill>
                              <a:latin typeface="Cambria Math"/>
                            </a:rPr>
                            <m:t>⌃</m:t>
                          </m:r>
                        </m:sup>
                      </m:sSubSup>
                      <m:r>
                        <a:rPr lang="en-US" b="0" i="1" smtClean="0">
                          <a:solidFill>
                            <a:srgbClr val="C00000"/>
                          </a:solidFill>
                          <a:latin typeface="Cambria Math"/>
                        </a:rPr>
                        <m:t>=</m:t>
                      </m:r>
                      <m:r>
                        <a:rPr lang="en-US" b="0" i="1" smtClean="0">
                          <a:solidFill>
                            <a:srgbClr val="C00000"/>
                          </a:solidFill>
                          <a:latin typeface="Cambria Math"/>
                        </a:rPr>
                        <m:t>𝑟𝑜𝑢𝑛𝑑</m:t>
                      </m:r>
                      <m:d>
                        <m:dPr>
                          <m:begChr m:val="{"/>
                          <m:endChr m:val=""/>
                          <m:ctrlPr>
                            <a:rPr lang="en-US" b="0" i="1" smtClean="0">
                              <a:solidFill>
                                <a:srgbClr val="C00000"/>
                              </a:solidFill>
                              <a:latin typeface="Cambria Math" panose="02040503050406030204" pitchFamily="18" charset="0"/>
                            </a:rPr>
                          </m:ctrlPr>
                        </m:dPr>
                        <m:e>
                          <m:nary>
                            <m:naryPr>
                              <m:chr m:val="∑"/>
                              <m:ctrlPr>
                                <a:rPr lang="en-US" b="0" i="1" smtClean="0">
                                  <a:solidFill>
                                    <a:srgbClr val="C00000"/>
                                  </a:solidFill>
                                  <a:latin typeface="Cambria Math" panose="02040503050406030204" pitchFamily="18" charset="0"/>
                                </a:rPr>
                              </m:ctrlPr>
                            </m:naryPr>
                            <m:sub>
                              <m:r>
                                <m:rPr>
                                  <m:brk m:alnAt="23"/>
                                </m:rPr>
                                <a:rPr lang="en-US" b="0" i="1" smtClean="0">
                                  <a:solidFill>
                                    <a:srgbClr val="C00000"/>
                                  </a:solidFill>
                                  <a:latin typeface="Cambria Math"/>
                                </a:rPr>
                                <m:t>𝑖</m:t>
                              </m:r>
                              <m:r>
                                <a:rPr lang="en-US" b="0" i="1" smtClean="0">
                                  <a:solidFill>
                                    <a:srgbClr val="C00000"/>
                                  </a:solidFill>
                                  <a:latin typeface="Cambria Math"/>
                                </a:rPr>
                                <m:t>=1</m:t>
                              </m:r>
                            </m:sub>
                            <m:sup>
                              <m:r>
                                <a:rPr lang="en-US" b="0" i="1" smtClean="0">
                                  <a:solidFill>
                                    <a:srgbClr val="C00000"/>
                                  </a:solidFill>
                                  <a:latin typeface="Cambria Math"/>
                                </a:rPr>
                                <m:t>𝑚</m:t>
                              </m:r>
                            </m:sup>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ea typeface="Cambria Math"/>
                                    </a:rPr>
                                    <m:t>𝛼</m:t>
                                  </m:r>
                                </m:e>
                                <m:sub>
                                  <m:r>
                                    <a:rPr lang="en-US" b="0" i="1" smtClean="0">
                                      <a:solidFill>
                                        <a:srgbClr val="C00000"/>
                                      </a:solidFill>
                                      <a:latin typeface="Cambria Math"/>
                                    </a:rPr>
                                    <m:t>𝑖</m:t>
                                  </m:r>
                                </m:sub>
                              </m:sSub>
                            </m:e>
                          </m:nary>
                          <m:d>
                            <m:dPr>
                              <m:begChr m:val=""/>
                              <m:endChr m:val="}"/>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𝑓</m:t>
                                  </m:r>
                                </m:e>
                                <m:sub>
                                  <m:r>
                                    <a:rPr lang="en-US" b="0" i="1" smtClean="0">
                                      <a:solidFill>
                                        <a:srgbClr val="C00000"/>
                                      </a:solidFill>
                                      <a:latin typeface="Cambria Math"/>
                                    </a:rPr>
                                    <m:t>𝑛</m:t>
                                  </m:r>
                                  <m:r>
                                    <a:rPr lang="en-US" b="0" i="1" smtClean="0">
                                      <a:solidFill>
                                        <a:srgbClr val="C00000"/>
                                      </a:solidFill>
                                      <a:latin typeface="Cambria Math"/>
                                    </a:rPr>
                                    <m:t>−</m:t>
                                  </m:r>
                                  <m:r>
                                    <a:rPr lang="en-US" b="0" i="1" smtClean="0">
                                      <a:solidFill>
                                        <a:srgbClr val="C00000"/>
                                      </a:solidFill>
                                      <a:latin typeface="Cambria Math"/>
                                    </a:rPr>
                                    <m:t>𝑖</m:t>
                                  </m:r>
                                </m:sub>
                              </m:sSub>
                            </m:e>
                          </m:d>
                        </m:e>
                      </m:d>
                    </m:oMath>
                  </m:oMathPara>
                </a14:m>
                <a:endParaRPr lang="en-US" dirty="0">
                  <a:solidFill>
                    <a:srgbClr val="C00000"/>
                  </a:solidFill>
                </a:endParaRPr>
              </a:p>
              <a:p>
                <a:pPr>
                  <a:buFont typeface="Wingdings" pitchFamily="2" charset="2"/>
                  <a:buChar char="q"/>
                </a:pPr>
                <a:r>
                  <a:rPr lang="en-US" dirty="0">
                    <a:solidFill>
                      <a:srgbClr val="C00000"/>
                    </a:solidFill>
                  </a:rPr>
                  <a:t>m is the order of predictor as a function.</a:t>
                </a:r>
              </a:p>
              <a:p>
                <a:pPr>
                  <a:buFont typeface="Wingdings" pitchFamily="2" charset="2"/>
                  <a:buChar char="q"/>
                </a:pPr>
                <a:r>
                  <a:rPr lang="en-US" dirty="0">
                    <a:solidFill>
                      <a:srgbClr val="C00000"/>
                    </a:solidFill>
                  </a:rPr>
                  <a:t>1D linear predictive coding</a:t>
                </a:r>
                <a14:m>
                  <m:oMath xmlns:m="http://schemas.openxmlformats.org/officeDocument/2006/math">
                    <m:sSubSup>
                      <m:sSubSupPr>
                        <m:ctrlPr>
                          <a:rPr lang="en-US" i="1" smtClean="0">
                            <a:solidFill>
                              <a:srgbClr val="C00000"/>
                            </a:solidFill>
                            <a:latin typeface="Cambria Math" panose="02040503050406030204" pitchFamily="18" charset="0"/>
                          </a:rPr>
                        </m:ctrlPr>
                      </m:sSubSupPr>
                      <m:e>
                        <m:r>
                          <a:rPr lang="en-US" b="0" i="1" smtClean="0">
                            <a:solidFill>
                              <a:srgbClr val="C00000"/>
                            </a:solidFill>
                            <a:latin typeface="Cambria Math"/>
                          </a:rPr>
                          <m:t>𝑓</m:t>
                        </m:r>
                      </m:e>
                      <m:sub>
                        <m:r>
                          <a:rPr lang="en-US" b="0" i="1" smtClean="0">
                            <a:solidFill>
                              <a:srgbClr val="C00000"/>
                            </a:solidFill>
                            <a:latin typeface="Cambria Math"/>
                          </a:rPr>
                          <m:t>𝑛</m:t>
                        </m:r>
                      </m:sub>
                      <m:sup>
                        <m:r>
                          <a:rPr lang="en-US" i="1" smtClean="0">
                            <a:solidFill>
                              <a:srgbClr val="C00000"/>
                            </a:solidFill>
                            <a:latin typeface="Cambria Math"/>
                          </a:rPr>
                          <m:t>⌃</m:t>
                        </m:r>
                      </m:sup>
                    </m:sSubSup>
                  </m:oMath>
                </a14:m>
                <a:r>
                  <a:rPr lang="en-US" dirty="0">
                    <a:solidFill>
                      <a:srgbClr val="C00000"/>
                    </a:solidFill>
                  </a:rPr>
                  <a:t> can be written as:                 </a:t>
                </a: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a:rPr>
                            <m:t>𝑓</m:t>
                          </m:r>
                        </m:e>
                        <m:sub>
                          <m:r>
                            <a:rPr lang="en-US" i="1">
                              <a:solidFill>
                                <a:srgbClr val="C00000"/>
                              </a:solidFill>
                              <a:latin typeface="Cambria Math"/>
                            </a:rPr>
                            <m:t>𝑛</m:t>
                          </m:r>
                        </m:sub>
                        <m:sup>
                          <m:r>
                            <a:rPr lang="en-US" i="1">
                              <a:solidFill>
                                <a:srgbClr val="C00000"/>
                              </a:solidFill>
                              <a:latin typeface="Cambria Math"/>
                            </a:rPr>
                            <m:t>⌃</m:t>
                          </m:r>
                        </m:sup>
                      </m:sSubSup>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𝑥</m:t>
                          </m:r>
                          <m:r>
                            <a:rPr lang="en-US" b="0" i="1" smtClean="0">
                              <a:solidFill>
                                <a:srgbClr val="C00000"/>
                              </a:solidFill>
                              <a:latin typeface="Cambria Math"/>
                            </a:rPr>
                            <m:t>,</m:t>
                          </m:r>
                          <m:r>
                            <a:rPr lang="en-US" b="0" i="1" smtClean="0">
                              <a:solidFill>
                                <a:srgbClr val="C00000"/>
                              </a:solidFill>
                              <a:latin typeface="Cambria Math"/>
                            </a:rPr>
                            <m:t>𝑦</m:t>
                          </m:r>
                        </m:e>
                      </m:d>
                      <m:r>
                        <a:rPr lang="en-US" b="0" i="1" smtClean="0">
                          <a:solidFill>
                            <a:srgbClr val="C00000"/>
                          </a:solidFill>
                          <a:latin typeface="Cambria Math"/>
                        </a:rPr>
                        <m:t>=</m:t>
                      </m:r>
                      <m:r>
                        <a:rPr lang="en-US" b="0" i="1" smtClean="0">
                          <a:solidFill>
                            <a:srgbClr val="C00000"/>
                          </a:solidFill>
                          <a:latin typeface="Cambria Math"/>
                        </a:rPr>
                        <m:t>𝑟𝑜𝑢𝑛𝑑</m:t>
                      </m:r>
                      <m:d>
                        <m:dPr>
                          <m:begChr m:val="["/>
                          <m:endChr m:val=""/>
                          <m:ctrlPr>
                            <a:rPr lang="en-US" b="0" i="1" smtClean="0">
                              <a:solidFill>
                                <a:srgbClr val="C00000"/>
                              </a:solidFill>
                              <a:latin typeface="Cambria Math" panose="02040503050406030204" pitchFamily="18" charset="0"/>
                            </a:rPr>
                          </m:ctrlPr>
                        </m:dPr>
                        <m:e>
                          <m:nary>
                            <m:naryPr>
                              <m:chr m:val="∑"/>
                              <m:limLoc m:val="subSup"/>
                              <m:ctrlPr>
                                <a:rPr lang="en-US" b="0" i="1" smtClean="0">
                                  <a:solidFill>
                                    <a:srgbClr val="C00000"/>
                                  </a:solidFill>
                                  <a:latin typeface="Cambria Math" panose="02040503050406030204" pitchFamily="18" charset="0"/>
                                </a:rPr>
                              </m:ctrlPr>
                            </m:naryPr>
                            <m:sub>
                              <m:r>
                                <m:rPr>
                                  <m:brk m:alnAt="25"/>
                                </m:rPr>
                                <a:rPr lang="en-US" b="0" i="1" smtClean="0">
                                  <a:solidFill>
                                    <a:srgbClr val="C00000"/>
                                  </a:solidFill>
                                  <a:latin typeface="Cambria Math"/>
                                </a:rPr>
                                <m:t>𝑖</m:t>
                              </m:r>
                              <m:r>
                                <a:rPr lang="en-US" b="0" i="1" smtClean="0">
                                  <a:solidFill>
                                    <a:srgbClr val="C00000"/>
                                  </a:solidFill>
                                  <a:latin typeface="Cambria Math"/>
                                </a:rPr>
                                <m:t>=1</m:t>
                              </m:r>
                            </m:sub>
                            <m:sup>
                              <m:r>
                                <a:rPr lang="en-US" b="0" i="1" smtClean="0">
                                  <a:solidFill>
                                    <a:srgbClr val="C00000"/>
                                  </a:solidFill>
                                  <a:latin typeface="Cambria Math"/>
                                </a:rPr>
                                <m:t>𝑚</m:t>
                              </m:r>
                            </m:sup>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ea typeface="Cambria Math"/>
                                    </a:rPr>
                                    <m:t>𝛼</m:t>
                                  </m:r>
                                </m:e>
                                <m:sub>
                                  <m:r>
                                    <a:rPr lang="en-US" b="0" i="1" smtClean="0">
                                      <a:solidFill>
                                        <a:srgbClr val="C00000"/>
                                      </a:solidFill>
                                      <a:latin typeface="Cambria Math"/>
                                    </a:rPr>
                                    <m:t>𝑖</m:t>
                                  </m:r>
                                </m:sub>
                              </m:sSub>
                            </m:e>
                          </m:nary>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𝑓</m:t>
                              </m:r>
                              <m:r>
                                <a:rPr lang="en-US" b="0" i="1" smtClean="0">
                                  <a:solidFill>
                                    <a:srgbClr val="C00000"/>
                                  </a:solidFill>
                                  <a:latin typeface="Cambria Math"/>
                                </a:rPr>
                                <m:t>(</m:t>
                              </m:r>
                              <m:r>
                                <a:rPr lang="en-US" b="0" i="1" smtClean="0">
                                  <a:solidFill>
                                    <a:srgbClr val="C00000"/>
                                  </a:solidFill>
                                  <a:latin typeface="Cambria Math"/>
                                </a:rPr>
                                <m:t>𝑥</m:t>
                              </m:r>
                              <m:r>
                                <a:rPr lang="en-US" b="0" i="1" smtClean="0">
                                  <a:solidFill>
                                    <a:srgbClr val="C00000"/>
                                  </a:solidFill>
                                  <a:latin typeface="Cambria Math"/>
                                </a:rPr>
                                <m:t>,</m:t>
                              </m:r>
                              <m:r>
                                <a:rPr lang="en-US" b="0" i="1" smtClean="0">
                                  <a:solidFill>
                                    <a:srgbClr val="C00000"/>
                                  </a:solidFill>
                                  <a:latin typeface="Cambria Math"/>
                                </a:rPr>
                                <m:t>𝑦</m:t>
                              </m:r>
                              <m:r>
                                <a:rPr lang="en-US" b="0" i="1" smtClean="0">
                                  <a:solidFill>
                                    <a:srgbClr val="C00000"/>
                                  </a:solidFill>
                                  <a:latin typeface="Cambria Math"/>
                                </a:rPr>
                                <m:t>−</m:t>
                              </m:r>
                              <m:r>
                                <a:rPr lang="en-US" b="0" i="1" smtClean="0">
                                  <a:solidFill>
                                    <a:srgbClr val="C00000"/>
                                  </a:solidFill>
                                  <a:latin typeface="Cambria Math"/>
                                </a:rPr>
                                <m:t>𝑖</m:t>
                              </m:r>
                              <m:r>
                                <a:rPr lang="en-US" b="0" i="1" smtClean="0">
                                  <a:solidFill>
                                    <a:srgbClr val="C00000"/>
                                  </a:solidFill>
                                  <a:latin typeface="Cambria Math"/>
                                </a:rPr>
                                <m:t>)</m:t>
                              </m:r>
                            </m:e>
                          </m:d>
                          <m:r>
                            <a:rPr lang="en-US" b="0" i="1" smtClean="0">
                              <a:solidFill>
                                <a:srgbClr val="C00000"/>
                              </a:solidFill>
                              <a:latin typeface="Cambria Math"/>
                            </a:rPr>
                            <m:t>.</m:t>
                          </m:r>
                        </m:e>
                      </m:d>
                    </m:oMath>
                  </m:oMathPara>
                </a14:m>
                <a:endParaRPr lang="en-US" dirty="0">
                  <a:solidFill>
                    <a:srgbClr val="C00000"/>
                  </a:solidFill>
                </a:endParaRPr>
              </a:p>
              <a:p>
                <a:pPr>
                  <a:buFont typeface="Wingdings" pitchFamily="2" charset="2"/>
                  <a:buChar char="q"/>
                </a:pPr>
                <a:r>
                  <a:rPr lang="en-US" dirty="0">
                    <a:solidFill>
                      <a:srgbClr val="C00000"/>
                    </a:solidFill>
                  </a:rPr>
                  <a:t>Quantization error is:    </a:t>
                </a:r>
              </a:p>
              <a:p>
                <a:pPr marL="0" indent="0">
                  <a:buNone/>
                </a:pPr>
                <a:r>
                  <a:rPr lang="en-US" dirty="0">
                    <a:solidFill>
                      <a:srgbClr val="C00000"/>
                    </a:solidFill>
                  </a:rPr>
                  <a:t>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𝑓</m:t>
                        </m:r>
                      </m:e>
                      <m:sub>
                        <m:r>
                          <a:rPr lang="en-US" b="0" i="1" smtClean="0">
                            <a:solidFill>
                              <a:srgbClr val="C00000"/>
                            </a:solidFill>
                            <a:latin typeface="Cambria Math"/>
                          </a:rPr>
                          <m:t>𝑛</m:t>
                        </m:r>
                      </m:sub>
                    </m:sSub>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𝑒</m:t>
                        </m:r>
                      </m:e>
                      <m:sub>
                        <m:r>
                          <a:rPr lang="en-US" b="0" i="1" smtClean="0">
                            <a:solidFill>
                              <a:srgbClr val="C00000"/>
                            </a:solidFill>
                            <a:latin typeface="Cambria Math"/>
                          </a:rPr>
                          <m:t>𝑛</m:t>
                        </m:r>
                      </m:sub>
                    </m:sSub>
                    <m:r>
                      <a:rPr lang="en-US" b="0" i="1" smtClean="0">
                        <a:solidFill>
                          <a:srgbClr val="C00000"/>
                        </a:solidFill>
                        <a:latin typeface="Cambria Math"/>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a:rPr>
                          <m:t>𝑓</m:t>
                        </m:r>
                      </m:e>
                      <m:sub>
                        <m:r>
                          <a:rPr lang="en-US" b="0" i="1" smtClean="0">
                            <a:solidFill>
                              <a:srgbClr val="C00000"/>
                            </a:solidFill>
                            <a:latin typeface="Cambria Math"/>
                          </a:rPr>
                          <m:t>𝑛</m:t>
                        </m:r>
                      </m:sub>
                      <m:sup>
                        <m:r>
                          <a:rPr lang="en-US" b="0" i="1" smtClean="0">
                            <a:solidFill>
                              <a:srgbClr val="C00000"/>
                            </a:solidFill>
                            <a:latin typeface="Cambria Math"/>
                          </a:rPr>
                          <m:t>⌃</m:t>
                        </m:r>
                      </m:sup>
                    </m:sSubSup>
                  </m:oMath>
                </a14:m>
                <a:r>
                  <a:rPr lang="en-US" dirty="0">
                    <a:solidFill>
                      <a:srgbClr val="C00000"/>
                    </a:solidFill>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1623" b="-980"/>
                </a:stretch>
              </a:blipFill>
            </p:spPr>
            <p:txBody>
              <a:bodyPr/>
              <a:lstStyle/>
              <a:p>
                <a:r>
                  <a:rPr lang="en-US">
                    <a:noFill/>
                  </a:rPr>
                  <a:t> </a:t>
                </a:r>
              </a:p>
            </p:txBody>
          </p:sp>
        </mc:Fallback>
      </mc:AlternateContent>
    </p:spTree>
    <p:extLst>
      <p:ext uri="{BB962C8B-B14F-4D97-AF65-F5344CB8AC3E}">
        <p14:creationId xmlns:p14="http://schemas.microsoft.com/office/powerpoint/2010/main" val="1057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noAutofit/>
          </a:bodyPr>
          <a:lstStyle/>
          <a:p>
            <a:r>
              <a:rPr lang="en-US" sz="5400" i="1" u="sng" dirty="0">
                <a:effectLst>
                  <a:outerShdw blurRad="38100" dist="38100" dir="2700000" algn="tl">
                    <a:srgbClr val="000000">
                      <a:alpha val="43137"/>
                    </a:srgbClr>
                  </a:outerShdw>
                </a:effectLst>
                <a:latin typeface="Algerian" pitchFamily="82" charset="0"/>
              </a:rPr>
              <a:t>Lossy Compression Algorithm</a:t>
            </a:r>
          </a:p>
        </p:txBody>
      </p:sp>
      <p:sp>
        <p:nvSpPr>
          <p:cNvPr id="3" name="Content Placeholder 2"/>
          <p:cNvSpPr>
            <a:spLocks noGrp="1"/>
          </p:cNvSpPr>
          <p:nvPr>
            <p:ph idx="1"/>
          </p:nvPr>
        </p:nvSpPr>
        <p:spPr>
          <a:xfrm>
            <a:off x="1981200" y="1828801"/>
            <a:ext cx="8229600" cy="4525963"/>
          </a:xfrm>
        </p:spPr>
        <p:txBody>
          <a:bodyPr>
            <a:normAutofit/>
          </a:bodyPr>
          <a:lstStyle/>
          <a:p>
            <a:pPr>
              <a:buFont typeface="Wingdings" pitchFamily="2" charset="2"/>
              <a:buChar char="q"/>
            </a:pPr>
            <a:r>
              <a:rPr lang="en-US" dirty="0">
                <a:solidFill>
                  <a:srgbClr val="C00000"/>
                </a:solidFill>
              </a:rPr>
              <a:t>Lossy compression algorithms, unlike lossless compression algorithms, incur loss of information. This is called distortion.</a:t>
            </a:r>
          </a:p>
          <a:p>
            <a:pPr>
              <a:buFont typeface="Wingdings" pitchFamily="2" charset="2"/>
              <a:buChar char="q"/>
            </a:pPr>
            <a:r>
              <a:rPr lang="en-US" dirty="0">
                <a:solidFill>
                  <a:srgbClr val="C00000"/>
                </a:solidFill>
              </a:rPr>
              <a:t>Compression ratio of these algorithms is very large. Some popular lossy compression algorithms are as follows:</a:t>
            </a:r>
          </a:p>
          <a:p>
            <a:pPr marL="0" indent="0">
              <a:buNone/>
            </a:pPr>
            <a:r>
              <a:rPr lang="en-US" dirty="0">
                <a:solidFill>
                  <a:srgbClr val="C00000"/>
                </a:solidFill>
              </a:rPr>
              <a:t>1.Lossy Predictive Coding.</a:t>
            </a:r>
          </a:p>
          <a:p>
            <a:pPr marL="0" indent="0">
              <a:buNone/>
            </a:pPr>
            <a:r>
              <a:rPr lang="en-US" dirty="0">
                <a:solidFill>
                  <a:srgbClr val="C00000"/>
                </a:solidFill>
              </a:rPr>
              <a:t>2.Vector Quantization.</a:t>
            </a:r>
          </a:p>
          <a:p>
            <a:pPr marL="0" indent="0">
              <a:buNone/>
            </a:pPr>
            <a:r>
              <a:rPr lang="en-US" dirty="0">
                <a:solidFill>
                  <a:srgbClr val="C00000"/>
                </a:solidFill>
              </a:rPr>
              <a:t>3.Block Transform Coding.</a:t>
            </a:r>
          </a:p>
          <a:p>
            <a:pPr marL="0" indent="0">
              <a:buNone/>
            </a:pPr>
            <a:endParaRPr lang="en-US" dirty="0">
              <a:solidFill>
                <a:srgbClr val="C00000"/>
              </a:solidFill>
            </a:endParaRPr>
          </a:p>
        </p:txBody>
      </p:sp>
    </p:spTree>
    <p:extLst>
      <p:ext uri="{BB962C8B-B14F-4D97-AF65-F5344CB8AC3E}">
        <p14:creationId xmlns:p14="http://schemas.microsoft.com/office/powerpoint/2010/main" val="37904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Lossy Predictive Coding</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Predictive coding can also be implemented as a lossy compression scheme. </a:t>
            </a:r>
          </a:p>
          <a:p>
            <a:pPr>
              <a:buFont typeface="Wingdings" pitchFamily="2" charset="2"/>
              <a:buChar char="q"/>
            </a:pPr>
            <a:r>
              <a:rPr lang="en-US" dirty="0">
                <a:solidFill>
                  <a:srgbClr val="C00000"/>
                </a:solidFill>
              </a:rPr>
              <a:t>Instead of taking precautions, the highest value for 5 bits, that is, 31 can be used.</a:t>
            </a:r>
          </a:p>
          <a:p>
            <a:pPr>
              <a:buFont typeface="Wingdings" pitchFamily="2" charset="2"/>
              <a:buChar char="q"/>
            </a:pPr>
            <a:r>
              <a:rPr lang="en-US" dirty="0">
                <a:solidFill>
                  <a:srgbClr val="C00000"/>
                </a:solidFill>
              </a:rPr>
              <a:t>This drastically reduces the number of bits, &amp; increases loss of  information too.</a:t>
            </a:r>
          </a:p>
        </p:txBody>
      </p:sp>
      <p:graphicFrame>
        <p:nvGraphicFramePr>
          <p:cNvPr id="4" name="Table 3"/>
          <p:cNvGraphicFramePr>
            <a:graphicFrameLocks noGrp="1"/>
          </p:cNvGraphicFramePr>
          <p:nvPr>
            <p:extLst/>
          </p:nvPr>
        </p:nvGraphicFramePr>
        <p:xfrm>
          <a:off x="3276600" y="4038601"/>
          <a:ext cx="5638800" cy="2624051"/>
        </p:xfrm>
        <a:graphic>
          <a:graphicData uri="http://schemas.openxmlformats.org/drawingml/2006/table">
            <a:tbl>
              <a:tblPr firstRow="1" bandRow="1">
                <a:tableStyleId>{5C22544A-7EE6-4342-B048-85BDC9FD1C3A}</a:tableStyleId>
              </a:tblPr>
              <a:tblGrid>
                <a:gridCol w="775335">
                  <a:extLst>
                    <a:ext uri="{9D8B030D-6E8A-4147-A177-3AD203B41FA5}">
                      <a16:colId xmlns:a16="http://schemas.microsoft.com/office/drawing/2014/main" val="20000"/>
                    </a:ext>
                  </a:extLst>
                </a:gridCol>
                <a:gridCol w="4863465">
                  <a:extLst>
                    <a:ext uri="{9D8B030D-6E8A-4147-A177-3AD203B41FA5}">
                      <a16:colId xmlns:a16="http://schemas.microsoft.com/office/drawing/2014/main" val="20001"/>
                    </a:ext>
                  </a:extLst>
                </a:gridCol>
              </a:tblGrid>
              <a:tr h="322118">
                <a:tc>
                  <a:txBody>
                    <a:bodyPr/>
                    <a:lstStyle/>
                    <a:p>
                      <a:r>
                        <a:rPr lang="en-US" dirty="0">
                          <a:solidFill>
                            <a:schemeClr val="bg1"/>
                          </a:solidFill>
                        </a:rPr>
                        <a:t>Value</a:t>
                      </a:r>
                    </a:p>
                  </a:txBody>
                  <a:tcPr/>
                </a:tc>
                <a:tc>
                  <a:txBody>
                    <a:bodyPr/>
                    <a:lstStyle/>
                    <a:p>
                      <a:r>
                        <a:rPr lang="en-US" dirty="0">
                          <a:solidFill>
                            <a:schemeClr val="bg1"/>
                          </a:solidFill>
                        </a:rPr>
                        <a:t>Lossy Predictive Coding</a:t>
                      </a:r>
                    </a:p>
                  </a:txBody>
                  <a:tcPr/>
                </a:tc>
                <a:extLst>
                  <a:ext uri="{0D108BD9-81ED-4DB2-BD59-A6C34878D82A}">
                    <a16:rowId xmlns:a16="http://schemas.microsoft.com/office/drawing/2014/main" val="10000"/>
                  </a:ext>
                </a:extLst>
              </a:tr>
              <a:tr h="322118">
                <a:tc>
                  <a:txBody>
                    <a:bodyPr/>
                    <a:lstStyle/>
                    <a:p>
                      <a:r>
                        <a:rPr lang="en-US" dirty="0">
                          <a:solidFill>
                            <a:srgbClr val="C00000"/>
                          </a:solidFill>
                        </a:rPr>
                        <a:t>23</a:t>
                      </a:r>
                    </a:p>
                  </a:txBody>
                  <a:tcPr/>
                </a:tc>
                <a:tc>
                  <a:txBody>
                    <a:bodyPr/>
                    <a:lstStyle/>
                    <a:p>
                      <a:r>
                        <a:rPr lang="en-US" dirty="0">
                          <a:solidFill>
                            <a:srgbClr val="C00000"/>
                          </a:solidFill>
                        </a:rPr>
                        <a:t>23</a:t>
                      </a:r>
                    </a:p>
                  </a:txBody>
                  <a:tcPr/>
                </a:tc>
                <a:extLst>
                  <a:ext uri="{0D108BD9-81ED-4DB2-BD59-A6C34878D82A}">
                    <a16:rowId xmlns:a16="http://schemas.microsoft.com/office/drawing/2014/main" val="10001"/>
                  </a:ext>
                </a:extLst>
              </a:tr>
              <a:tr h="429491">
                <a:tc>
                  <a:txBody>
                    <a:bodyPr/>
                    <a:lstStyle/>
                    <a:p>
                      <a:r>
                        <a:rPr lang="en-US" dirty="0">
                          <a:solidFill>
                            <a:srgbClr val="C00000"/>
                          </a:solidFill>
                        </a:rPr>
                        <a:t>64</a:t>
                      </a:r>
                    </a:p>
                  </a:txBody>
                  <a:tcPr/>
                </a:tc>
                <a:tc>
                  <a:txBody>
                    <a:bodyPr/>
                    <a:lstStyle/>
                    <a:p>
                      <a:r>
                        <a:rPr lang="en-US" sz="1100" dirty="0">
                          <a:solidFill>
                            <a:srgbClr val="C00000"/>
                          </a:solidFill>
                        </a:rPr>
                        <a:t>64-23=41(crosses the threshold of 5 bits). However, stores only 31supported by</a:t>
                      </a:r>
                      <a:r>
                        <a:rPr lang="en-US" sz="1100" baseline="0" dirty="0">
                          <a:solidFill>
                            <a:srgbClr val="C00000"/>
                          </a:solidFill>
                        </a:rPr>
                        <a:t> 5 bits+ one sign bit = 6 bits.</a:t>
                      </a:r>
                      <a:endParaRPr lang="en-US" dirty="0">
                        <a:solidFill>
                          <a:srgbClr val="C00000"/>
                        </a:solidFill>
                      </a:endParaRPr>
                    </a:p>
                  </a:txBody>
                  <a:tcPr/>
                </a:tc>
                <a:extLst>
                  <a:ext uri="{0D108BD9-81ED-4DB2-BD59-A6C34878D82A}">
                    <a16:rowId xmlns:a16="http://schemas.microsoft.com/office/drawing/2014/main" val="10002"/>
                  </a:ext>
                </a:extLst>
              </a:tr>
              <a:tr h="322118">
                <a:tc>
                  <a:txBody>
                    <a:bodyPr/>
                    <a:lstStyle/>
                    <a:p>
                      <a:r>
                        <a:rPr lang="en-US" dirty="0">
                          <a:solidFill>
                            <a:srgbClr val="C00000"/>
                          </a:solidFill>
                        </a:rPr>
                        <a:t>39</a:t>
                      </a:r>
                    </a:p>
                  </a:txBody>
                  <a:tcPr/>
                </a:tc>
                <a:tc>
                  <a:txBody>
                    <a:bodyPr/>
                    <a:lstStyle/>
                    <a:p>
                      <a:r>
                        <a:rPr lang="en-US" dirty="0">
                          <a:solidFill>
                            <a:srgbClr val="C00000"/>
                          </a:solidFill>
                        </a:rPr>
                        <a:t>39-64=25</a:t>
                      </a:r>
                    </a:p>
                  </a:txBody>
                  <a:tcPr/>
                </a:tc>
                <a:extLst>
                  <a:ext uri="{0D108BD9-81ED-4DB2-BD59-A6C34878D82A}">
                    <a16:rowId xmlns:a16="http://schemas.microsoft.com/office/drawing/2014/main" val="10003"/>
                  </a:ext>
                </a:extLst>
              </a:tr>
              <a:tr h="322118">
                <a:tc>
                  <a:txBody>
                    <a:bodyPr/>
                    <a:lstStyle/>
                    <a:p>
                      <a:r>
                        <a:rPr lang="en-US" dirty="0">
                          <a:solidFill>
                            <a:srgbClr val="C00000"/>
                          </a:solidFill>
                        </a:rPr>
                        <a:t>47</a:t>
                      </a:r>
                    </a:p>
                  </a:txBody>
                  <a:tcPr/>
                </a:tc>
                <a:tc>
                  <a:txBody>
                    <a:bodyPr/>
                    <a:lstStyle/>
                    <a:p>
                      <a:r>
                        <a:rPr lang="en-US" dirty="0">
                          <a:solidFill>
                            <a:srgbClr val="C00000"/>
                          </a:solidFill>
                        </a:rPr>
                        <a:t>47-39=8</a:t>
                      </a:r>
                    </a:p>
                  </a:txBody>
                  <a:tcPr/>
                </a:tc>
                <a:extLst>
                  <a:ext uri="{0D108BD9-81ED-4DB2-BD59-A6C34878D82A}">
                    <a16:rowId xmlns:a16="http://schemas.microsoft.com/office/drawing/2014/main" val="10004"/>
                  </a:ext>
                </a:extLst>
              </a:tr>
              <a:tr h="322118">
                <a:tc>
                  <a:txBody>
                    <a:bodyPr/>
                    <a:lstStyle/>
                    <a:p>
                      <a:r>
                        <a:rPr lang="en-US" dirty="0">
                          <a:solidFill>
                            <a:srgbClr val="C00000"/>
                          </a:solidFill>
                        </a:rPr>
                        <a:t>55</a:t>
                      </a:r>
                    </a:p>
                  </a:txBody>
                  <a:tcPr/>
                </a:tc>
                <a:tc>
                  <a:txBody>
                    <a:bodyPr/>
                    <a:lstStyle/>
                    <a:p>
                      <a:r>
                        <a:rPr lang="en-US" dirty="0">
                          <a:solidFill>
                            <a:srgbClr val="C00000"/>
                          </a:solidFill>
                        </a:rPr>
                        <a:t>55-47=8</a:t>
                      </a:r>
                    </a:p>
                  </a:txBody>
                  <a:tcPr/>
                </a:tc>
                <a:extLst>
                  <a:ext uri="{0D108BD9-81ED-4DB2-BD59-A6C34878D82A}">
                    <a16:rowId xmlns:a16="http://schemas.microsoft.com/office/drawing/2014/main" val="10005"/>
                  </a:ext>
                </a:extLst>
              </a:tr>
              <a:tr h="322118">
                <a:tc>
                  <a:txBody>
                    <a:bodyPr/>
                    <a:lstStyle/>
                    <a:p>
                      <a:r>
                        <a:rPr lang="en-US" dirty="0">
                          <a:solidFill>
                            <a:srgbClr val="C00000"/>
                          </a:solidFill>
                        </a:rPr>
                        <a:t>63</a:t>
                      </a:r>
                    </a:p>
                  </a:txBody>
                  <a:tcPr/>
                </a:tc>
                <a:tc>
                  <a:txBody>
                    <a:bodyPr/>
                    <a:lstStyle/>
                    <a:p>
                      <a:r>
                        <a:rPr lang="en-US" dirty="0">
                          <a:solidFill>
                            <a:srgbClr val="C00000"/>
                          </a:solidFill>
                        </a:rPr>
                        <a:t>63-55=8</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27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Predictive coding with overloading is shown in table below: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itchFamily="2" charset="2"/>
              <a:buChar char="q"/>
            </a:pPr>
            <a:r>
              <a:rPr lang="en-US" dirty="0">
                <a:solidFill>
                  <a:srgbClr val="C00000"/>
                </a:solidFill>
              </a:rPr>
              <a:t>Number of bits used to transmit is same as the original scheme, but the value 31 is transmitted instead of 41.</a:t>
            </a:r>
          </a:p>
          <a:p>
            <a:pPr>
              <a:buFont typeface="Wingdings" pitchFamily="2" charset="2"/>
              <a:buChar char="q"/>
            </a:pPr>
            <a:endParaRPr lang="en-US" dirty="0"/>
          </a:p>
        </p:txBody>
      </p:sp>
      <p:graphicFrame>
        <p:nvGraphicFramePr>
          <p:cNvPr id="4" name="Table 3"/>
          <p:cNvGraphicFramePr>
            <a:graphicFrameLocks noGrp="1"/>
          </p:cNvGraphicFramePr>
          <p:nvPr>
            <p:extLst/>
          </p:nvPr>
        </p:nvGraphicFramePr>
        <p:xfrm>
          <a:off x="2133600" y="2286000"/>
          <a:ext cx="6096000" cy="2865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a:txBody>
                    <a:bodyPr/>
                    <a:lstStyle/>
                    <a:p>
                      <a:r>
                        <a:rPr lang="en-US" dirty="0">
                          <a:solidFill>
                            <a:srgbClr val="C00000"/>
                          </a:solidFill>
                        </a:rPr>
                        <a:t>Values</a:t>
                      </a:r>
                    </a:p>
                  </a:txBody>
                  <a:tcPr/>
                </a:tc>
                <a:tc>
                  <a:txBody>
                    <a:bodyPr/>
                    <a:lstStyle/>
                    <a:p>
                      <a:r>
                        <a:rPr lang="en-US" dirty="0">
                          <a:solidFill>
                            <a:srgbClr val="C00000"/>
                          </a:solidFill>
                        </a:rPr>
                        <a:t>Lossy predictive coding</a:t>
                      </a:r>
                    </a:p>
                  </a:txBody>
                  <a:tcPr/>
                </a:tc>
                <a:extLst>
                  <a:ext uri="{0D108BD9-81ED-4DB2-BD59-A6C34878D82A}">
                    <a16:rowId xmlns:a16="http://schemas.microsoft.com/office/drawing/2014/main" val="10000"/>
                  </a:ext>
                </a:extLst>
              </a:tr>
              <a:tr h="370840">
                <a:tc>
                  <a:txBody>
                    <a:bodyPr/>
                    <a:lstStyle/>
                    <a:p>
                      <a:r>
                        <a:rPr lang="en-US" dirty="0">
                          <a:solidFill>
                            <a:srgbClr val="C00000"/>
                          </a:solidFill>
                        </a:rPr>
                        <a:t>23</a:t>
                      </a:r>
                    </a:p>
                  </a:txBody>
                  <a:tcPr/>
                </a:tc>
                <a:tc>
                  <a:txBody>
                    <a:bodyPr/>
                    <a:lstStyle/>
                    <a:p>
                      <a:r>
                        <a:rPr lang="en-US" dirty="0">
                          <a:solidFill>
                            <a:srgbClr val="C00000"/>
                          </a:solidFill>
                        </a:rPr>
                        <a:t>23</a:t>
                      </a:r>
                    </a:p>
                  </a:txBody>
                  <a:tcPr/>
                </a:tc>
                <a:extLst>
                  <a:ext uri="{0D108BD9-81ED-4DB2-BD59-A6C34878D82A}">
                    <a16:rowId xmlns:a16="http://schemas.microsoft.com/office/drawing/2014/main" val="10001"/>
                  </a:ext>
                </a:extLst>
              </a:tr>
              <a:tr h="370840">
                <a:tc>
                  <a:txBody>
                    <a:bodyPr/>
                    <a:lstStyle/>
                    <a:p>
                      <a:r>
                        <a:rPr lang="en-US" dirty="0">
                          <a:solidFill>
                            <a:srgbClr val="C00000"/>
                          </a:solidFill>
                        </a:rPr>
                        <a:t>64</a:t>
                      </a:r>
                    </a:p>
                  </a:txBody>
                  <a:tcPr/>
                </a:tc>
                <a:tc>
                  <a:txBody>
                    <a:bodyPr/>
                    <a:lstStyle/>
                    <a:p>
                      <a:r>
                        <a:rPr lang="en-US" dirty="0">
                          <a:solidFill>
                            <a:srgbClr val="C00000"/>
                          </a:solidFill>
                        </a:rPr>
                        <a:t>64-23=41(crosses the threshold of 5 bits). However,</a:t>
                      </a:r>
                      <a:r>
                        <a:rPr lang="en-US" baseline="0" dirty="0">
                          <a:solidFill>
                            <a:srgbClr val="C00000"/>
                          </a:solidFill>
                        </a:rPr>
                        <a:t> stores only 31 supported by 5 bits=one sign bits.</a:t>
                      </a:r>
                      <a:endParaRPr lang="en-US" dirty="0">
                        <a:solidFill>
                          <a:srgbClr val="C00000"/>
                        </a:solidFill>
                      </a:endParaRPr>
                    </a:p>
                  </a:txBody>
                  <a:tcPr/>
                </a:tc>
                <a:extLst>
                  <a:ext uri="{0D108BD9-81ED-4DB2-BD59-A6C34878D82A}">
                    <a16:rowId xmlns:a16="http://schemas.microsoft.com/office/drawing/2014/main" val="10002"/>
                  </a:ext>
                </a:extLst>
              </a:tr>
              <a:tr h="370840">
                <a:tc>
                  <a:txBody>
                    <a:bodyPr/>
                    <a:lstStyle/>
                    <a:p>
                      <a:r>
                        <a:rPr lang="en-US" dirty="0">
                          <a:solidFill>
                            <a:srgbClr val="C00000"/>
                          </a:solidFill>
                        </a:rPr>
                        <a:t>39</a:t>
                      </a:r>
                    </a:p>
                  </a:txBody>
                  <a:tcPr/>
                </a:tc>
                <a:tc>
                  <a:txBody>
                    <a:bodyPr/>
                    <a:lstStyle/>
                    <a:p>
                      <a:r>
                        <a:rPr lang="en-US" dirty="0">
                          <a:solidFill>
                            <a:srgbClr val="C00000"/>
                          </a:solidFill>
                        </a:rPr>
                        <a:t>39-64=-25</a:t>
                      </a:r>
                    </a:p>
                  </a:txBody>
                  <a:tcPr/>
                </a:tc>
                <a:extLst>
                  <a:ext uri="{0D108BD9-81ED-4DB2-BD59-A6C34878D82A}">
                    <a16:rowId xmlns:a16="http://schemas.microsoft.com/office/drawing/2014/main" val="10003"/>
                  </a:ext>
                </a:extLst>
              </a:tr>
              <a:tr h="370840">
                <a:tc>
                  <a:txBody>
                    <a:bodyPr/>
                    <a:lstStyle/>
                    <a:p>
                      <a:r>
                        <a:rPr lang="en-US" dirty="0">
                          <a:solidFill>
                            <a:srgbClr val="C00000"/>
                          </a:solidFill>
                        </a:rPr>
                        <a:t>47</a:t>
                      </a:r>
                    </a:p>
                  </a:txBody>
                  <a:tcPr/>
                </a:tc>
                <a:tc>
                  <a:txBody>
                    <a:bodyPr/>
                    <a:lstStyle/>
                    <a:p>
                      <a:r>
                        <a:rPr lang="en-US" dirty="0">
                          <a:solidFill>
                            <a:srgbClr val="C00000"/>
                          </a:solidFill>
                        </a:rPr>
                        <a:t>47-39=8</a:t>
                      </a:r>
                    </a:p>
                  </a:txBody>
                  <a:tcPr/>
                </a:tc>
                <a:extLst>
                  <a:ext uri="{0D108BD9-81ED-4DB2-BD59-A6C34878D82A}">
                    <a16:rowId xmlns:a16="http://schemas.microsoft.com/office/drawing/2014/main" val="10004"/>
                  </a:ext>
                </a:extLst>
              </a:tr>
              <a:tr h="370840">
                <a:tc>
                  <a:txBody>
                    <a:bodyPr/>
                    <a:lstStyle/>
                    <a:p>
                      <a:r>
                        <a:rPr lang="en-US" dirty="0">
                          <a:solidFill>
                            <a:srgbClr val="C00000"/>
                          </a:solidFill>
                        </a:rPr>
                        <a:t>55</a:t>
                      </a:r>
                    </a:p>
                  </a:txBody>
                  <a:tcPr/>
                </a:tc>
                <a:tc>
                  <a:txBody>
                    <a:bodyPr/>
                    <a:lstStyle/>
                    <a:p>
                      <a:r>
                        <a:rPr lang="en-US" dirty="0">
                          <a:solidFill>
                            <a:srgbClr val="C00000"/>
                          </a:solidFill>
                        </a:rPr>
                        <a:t>55-47=8</a:t>
                      </a:r>
                    </a:p>
                  </a:txBody>
                  <a:tcPr/>
                </a:tc>
                <a:extLst>
                  <a:ext uri="{0D108BD9-81ED-4DB2-BD59-A6C34878D82A}">
                    <a16:rowId xmlns:a16="http://schemas.microsoft.com/office/drawing/2014/main" val="10005"/>
                  </a:ext>
                </a:extLst>
              </a:tr>
              <a:tr h="370840">
                <a:tc>
                  <a:txBody>
                    <a:bodyPr/>
                    <a:lstStyle/>
                    <a:p>
                      <a:r>
                        <a:rPr lang="en-US" dirty="0">
                          <a:solidFill>
                            <a:srgbClr val="C00000"/>
                          </a:solidFill>
                        </a:rPr>
                        <a:t>63</a:t>
                      </a:r>
                    </a:p>
                  </a:txBody>
                  <a:tcPr/>
                </a:tc>
                <a:tc>
                  <a:txBody>
                    <a:bodyPr/>
                    <a:lstStyle/>
                    <a:p>
                      <a:r>
                        <a:rPr lang="en-US" dirty="0">
                          <a:solidFill>
                            <a:srgbClr val="C00000"/>
                          </a:solidFill>
                        </a:rPr>
                        <a:t>63-55=8</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02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The loss of information leads to an error which results in a lossy compression scheme.</a:t>
                </a:r>
              </a:p>
              <a:p>
                <a:pPr>
                  <a:buFont typeface="Wingdings" pitchFamily="2" charset="2"/>
                  <a:buChar char="q"/>
                </a:pPr>
                <a:r>
                  <a:rPr lang="en-US" dirty="0">
                    <a:solidFill>
                      <a:srgbClr val="C00000"/>
                    </a:solidFill>
                  </a:rPr>
                  <a:t>This scheme requires only 6x6=36 bits.</a:t>
                </a:r>
              </a:p>
              <a:p>
                <a:pPr>
                  <a:buFont typeface="Wingdings" pitchFamily="2" charset="2"/>
                  <a:buChar char="q"/>
                </a:pPr>
                <a:r>
                  <a:rPr lang="en-US" dirty="0">
                    <a:solidFill>
                      <a:srgbClr val="C00000"/>
                    </a:solidFill>
                  </a:rPr>
                  <a:t>This scheme is called delta modulation. Here predictors are defined as</a:t>
                </a: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a:rPr>
                            <m:t>𝑓</m:t>
                          </m:r>
                        </m:e>
                        <m:sub/>
                        <m:sup>
                          <m:r>
                            <a:rPr lang="en-US" i="1">
                              <a:solidFill>
                                <a:srgbClr val="C00000"/>
                              </a:solidFill>
                              <a:latin typeface="Cambria Math"/>
                            </a:rPr>
                            <m:t>⌃</m:t>
                          </m:r>
                        </m:sup>
                      </m:sSubSup>
                      <m:r>
                        <a:rPr lang="en-US" i="1">
                          <a:solidFill>
                            <a:srgbClr val="C00000"/>
                          </a:solidFill>
                          <a:latin typeface="Cambria Math"/>
                        </a:rPr>
                        <m:t>=</m:t>
                      </m:r>
                      <m:r>
                        <a:rPr lang="en-US" i="1">
                          <a:solidFill>
                            <a:srgbClr val="C00000"/>
                          </a:solidFill>
                          <a:latin typeface="Cambria Math"/>
                          <a:ea typeface="Cambria Math"/>
                        </a:rPr>
                        <m:t>𝛼</m:t>
                      </m:r>
                      <m:r>
                        <a:rPr lang="en-US" i="1">
                          <a:solidFill>
                            <a:srgbClr val="C00000"/>
                          </a:solidFill>
                          <a:latin typeface="Cambria Math"/>
                          <a:ea typeface="Cambria Math"/>
                        </a:rPr>
                        <m:t>×</m:t>
                      </m:r>
                      <m:sSub>
                        <m:sSubPr>
                          <m:ctrlPr>
                            <a:rPr lang="en-US" i="1">
                              <a:solidFill>
                                <a:srgbClr val="C00000"/>
                              </a:solidFill>
                              <a:latin typeface="Cambria Math" panose="02040503050406030204" pitchFamily="18" charset="0"/>
                              <a:ea typeface="Cambria Math"/>
                            </a:rPr>
                          </m:ctrlPr>
                        </m:sSubPr>
                        <m:e>
                          <m:r>
                            <a:rPr lang="en-US" i="1">
                              <a:solidFill>
                                <a:srgbClr val="C00000"/>
                              </a:solidFill>
                              <a:latin typeface="Cambria Math"/>
                              <a:ea typeface="Cambria Math"/>
                            </a:rPr>
                            <m:t>𝑓</m:t>
                          </m:r>
                        </m:e>
                        <m:sub>
                          <m:r>
                            <a:rPr lang="en-US" i="1">
                              <a:solidFill>
                                <a:srgbClr val="C00000"/>
                              </a:solidFill>
                              <a:latin typeface="Cambria Math"/>
                              <a:ea typeface="Cambria Math"/>
                            </a:rPr>
                            <m:t>𝑛</m:t>
                          </m:r>
                          <m:r>
                            <a:rPr lang="en-US" i="1">
                              <a:solidFill>
                                <a:srgbClr val="C00000"/>
                              </a:solidFill>
                              <a:latin typeface="Cambria Math"/>
                              <a:ea typeface="Cambria Math"/>
                            </a:rPr>
                            <m:t>−1</m:t>
                          </m:r>
                        </m:sub>
                      </m:sSub>
                      <m:r>
                        <a:rPr lang="en-US" i="1">
                          <a:solidFill>
                            <a:srgbClr val="C00000"/>
                          </a:solidFill>
                          <a:latin typeface="Cambria Math"/>
                          <a:ea typeface="Cambria Math"/>
                        </a:rPr>
                        <m:t>.</m:t>
                      </m:r>
                    </m:oMath>
                  </m:oMathPara>
                </a14:m>
                <a:endParaRPr lang="en-US" dirty="0">
                  <a:solidFill>
                    <a:srgbClr val="C00000"/>
                  </a:solidFill>
                  <a:ea typeface="Cambria Math"/>
                </a:endParaRPr>
              </a:p>
              <a:p>
                <a:pPr marL="0" indent="0">
                  <a:buNone/>
                </a:pPr>
                <a:r>
                  <a:rPr lang="en-US" dirty="0">
                    <a:solidFill>
                      <a:srgbClr val="C00000"/>
                    </a:solidFill>
                  </a:rPr>
                  <a:t>AND</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𝑒</m:t>
                          </m:r>
                        </m:e>
                        <m:sub>
                          <m:r>
                            <a:rPr lang="en-US" i="1">
                              <a:solidFill>
                                <a:srgbClr val="C00000"/>
                              </a:solidFill>
                              <a:latin typeface="Cambria Math"/>
                            </a:rPr>
                            <m:t>𝑛</m:t>
                          </m:r>
                        </m:sub>
                      </m:sSub>
                      <m:r>
                        <a:rPr lang="en-US" i="1">
                          <a:solidFill>
                            <a:srgbClr val="C00000"/>
                          </a:solidFill>
                          <a:latin typeface="Cambria Math"/>
                        </a:rPr>
                        <m:t>=</m:t>
                      </m:r>
                      <m:d>
                        <m:dPr>
                          <m:begChr m:val="{"/>
                          <m:endChr m:val=""/>
                          <m:ctrlPr>
                            <a:rPr lang="en-US" i="1">
                              <a:solidFill>
                                <a:srgbClr val="C00000"/>
                              </a:solidFill>
                              <a:latin typeface="Cambria Math" panose="02040503050406030204" pitchFamily="18" charset="0"/>
                            </a:rPr>
                          </m:ctrlPr>
                        </m:dPr>
                        <m:e>
                          <m:eqArr>
                            <m:eqArrPr>
                              <m:ctrlPr>
                                <a:rPr lang="en-US" i="1">
                                  <a:solidFill>
                                    <a:srgbClr val="C00000"/>
                                  </a:solidFill>
                                  <a:latin typeface="Cambria Math" panose="02040503050406030204" pitchFamily="18" charset="0"/>
                                </a:rPr>
                              </m:ctrlPr>
                            </m:eqArrPr>
                            <m:e>
                              <m:r>
                                <a:rPr lang="en-US" i="1">
                                  <a:solidFill>
                                    <a:srgbClr val="C00000"/>
                                  </a:solidFill>
                                  <a:latin typeface="Cambria Math"/>
                                </a:rPr>
                                <m:t>+</m:t>
                              </m:r>
                              <m:r>
                                <a:rPr lang="en-US" i="1">
                                  <a:solidFill>
                                    <a:srgbClr val="C00000"/>
                                  </a:solidFill>
                                  <a:latin typeface="Cambria Math"/>
                                </a:rPr>
                                <m:t>𝛇</m:t>
                              </m:r>
                              <m:r>
                                <a:rPr lang="en-US" i="1">
                                  <a:solidFill>
                                    <a:srgbClr val="C00000"/>
                                  </a:solidFill>
                                  <a:latin typeface="Cambria Math"/>
                                </a:rPr>
                                <m:t> </m:t>
                              </m:r>
                              <m:r>
                                <a:rPr lang="en-US" i="1">
                                  <a:solidFill>
                                    <a:srgbClr val="C00000"/>
                                  </a:solidFill>
                                  <a:latin typeface="Cambria Math"/>
                                </a:rPr>
                                <m:t>𝑓𝑜𝑟</m:t>
                              </m:r>
                              <m:r>
                                <a:rPr lang="en-US" i="1">
                                  <a:solidFill>
                                    <a:srgbClr val="C00000"/>
                                  </a:solidFill>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𝑒</m:t>
                                  </m:r>
                                </m:e>
                                <m:sub>
                                  <m:r>
                                    <a:rPr lang="en-US" i="1">
                                      <a:solidFill>
                                        <a:srgbClr val="C00000"/>
                                      </a:solidFill>
                                      <a:latin typeface="Cambria Math"/>
                                    </a:rPr>
                                    <m:t>𝑛</m:t>
                                  </m:r>
                                </m:sub>
                              </m:sSub>
                              <m:r>
                                <a:rPr lang="en-US" i="1">
                                  <a:solidFill>
                                    <a:srgbClr val="C00000"/>
                                  </a:solidFill>
                                  <a:latin typeface="Cambria Math"/>
                                </a:rPr>
                                <m:t>&gt;0</m:t>
                              </m:r>
                            </m:e>
                            <m:e>
                              <m:r>
                                <a:rPr lang="en-US" i="1">
                                  <a:solidFill>
                                    <a:srgbClr val="C00000"/>
                                  </a:solidFill>
                                  <a:latin typeface="Cambria Math"/>
                                </a:rPr>
                                <m:t>−</m:t>
                              </m:r>
                              <m:r>
                                <a:rPr lang="en-US" i="1">
                                  <a:solidFill>
                                    <a:srgbClr val="C00000"/>
                                  </a:solidFill>
                                  <a:latin typeface="Cambria Math"/>
                                </a:rPr>
                                <m:t>𝛇</m:t>
                              </m:r>
                              <m:r>
                                <a:rPr lang="en-US" i="1">
                                  <a:solidFill>
                                    <a:srgbClr val="C00000"/>
                                  </a:solidFill>
                                  <a:latin typeface="Cambria Math"/>
                                </a:rPr>
                                <m:t>  </m:t>
                              </m:r>
                              <m:r>
                                <a:rPr lang="en-US" i="1">
                                  <a:solidFill>
                                    <a:srgbClr val="C00000"/>
                                  </a:solidFill>
                                  <a:latin typeface="Cambria Math"/>
                                </a:rPr>
                                <m:t>𝑜𝑡h𝑒𝑟𝑤𝑖𝑠𝑒</m:t>
                              </m:r>
                            </m:e>
                          </m:eqArr>
                        </m:e>
                      </m:d>
                    </m:oMath>
                  </m:oMathPara>
                </a14:m>
                <a:endParaRPr lang="en-US" dirty="0">
                  <a:solidFill>
                    <a:srgbClr val="C00000"/>
                  </a:solidFill>
                </a:endParaRPr>
              </a:p>
              <a:p>
                <a:pPr>
                  <a:buFont typeface="Wingdings" pitchFamily="2" charset="2"/>
                  <a:buChar char="q"/>
                </a:pPr>
                <a14:m>
                  <m:oMath xmlns:m="http://schemas.openxmlformats.org/officeDocument/2006/math">
                    <m:r>
                      <a:rPr lang="en-US" i="1">
                        <a:solidFill>
                          <a:srgbClr val="C00000"/>
                        </a:solidFill>
                        <a:latin typeface="Cambria Math"/>
                        <a:ea typeface="Cambria Math"/>
                      </a:rPr>
                      <m:t>𝛼</m:t>
                    </m:r>
                  </m:oMath>
                </a14:m>
                <a:r>
                  <a:rPr lang="en-US" dirty="0">
                    <a:solidFill>
                      <a:srgbClr val="C00000"/>
                    </a:solidFill>
                  </a:rPr>
                  <a:t> is called prediction coefficient &amp; </a:t>
                </a:r>
                <a14:m>
                  <m:oMath xmlns:m="http://schemas.openxmlformats.org/officeDocument/2006/math">
                    <m:r>
                      <a:rPr lang="en-US" i="1">
                        <a:solidFill>
                          <a:srgbClr val="C00000"/>
                        </a:solidFill>
                        <a:latin typeface="Cambria Math"/>
                      </a:rPr>
                      <m:t>𝛇</m:t>
                    </m:r>
                    <m:r>
                      <a:rPr lang="en-US" i="1">
                        <a:solidFill>
                          <a:srgbClr val="C00000"/>
                        </a:solidFill>
                        <a:latin typeface="Cambria Math"/>
                      </a:rPr>
                      <m:t> </m:t>
                    </m:r>
                  </m:oMath>
                </a14:m>
                <a:r>
                  <a:rPr lang="en-US" dirty="0">
                    <a:solidFill>
                      <a:srgbClr val="C00000"/>
                    </a:solidFill>
                  </a:rPr>
                  <a:t>is threshold values.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348" b="-16981"/>
                </a:stretch>
              </a:blipFill>
            </p:spPr>
            <p:txBody>
              <a:bodyPr/>
              <a:lstStyle/>
              <a:p>
                <a:r>
                  <a:rPr lang="en-US">
                    <a:noFill/>
                  </a:rPr>
                  <a:t> </a:t>
                </a:r>
              </a:p>
            </p:txBody>
          </p:sp>
        </mc:Fallback>
      </mc:AlternateContent>
    </p:spTree>
    <p:extLst>
      <p:ext uri="{BB962C8B-B14F-4D97-AF65-F5344CB8AC3E}">
        <p14:creationId xmlns:p14="http://schemas.microsoft.com/office/powerpoint/2010/main" val="38915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Vector Quantization</a:t>
            </a:r>
          </a:p>
        </p:txBody>
      </p:sp>
      <p:sp>
        <p:nvSpPr>
          <p:cNvPr id="3" name="Content Placeholder 2"/>
          <p:cNvSpPr>
            <a:spLocks noGrp="1"/>
          </p:cNvSpPr>
          <p:nvPr>
            <p:ph idx="1"/>
          </p:nvPr>
        </p:nvSpPr>
        <p:spPr/>
        <p:txBody>
          <a:bodyPr/>
          <a:lstStyle/>
          <a:p>
            <a:pPr>
              <a:buFont typeface="Wingdings" pitchFamily="2" charset="2"/>
              <a:buChar char="q"/>
            </a:pPr>
            <a:r>
              <a:rPr lang="en-US" dirty="0">
                <a:solidFill>
                  <a:srgbClr val="C00000"/>
                </a:solidFill>
              </a:rPr>
              <a:t>Vector quantization (VQ) is a technique similar to scalar quantization.</a:t>
            </a:r>
          </a:p>
          <a:p>
            <a:pPr>
              <a:buFont typeface="Wingdings" pitchFamily="2" charset="2"/>
              <a:buChar char="q"/>
            </a:pPr>
            <a:r>
              <a:rPr lang="en-US" dirty="0">
                <a:solidFill>
                  <a:srgbClr val="C00000"/>
                </a:solidFill>
              </a:rPr>
              <a:t>Idea of (VQ) is to identify the frequently occurring blocks in an image &amp; to represent them as representative vectors.</a:t>
            </a:r>
          </a:p>
          <a:p>
            <a:pPr>
              <a:buFont typeface="Wingdings" pitchFamily="2" charset="2"/>
              <a:buChar char="q"/>
            </a:pPr>
            <a:r>
              <a:rPr lang="en-US" dirty="0">
                <a:solidFill>
                  <a:srgbClr val="C00000"/>
                </a:solidFill>
              </a:rPr>
              <a:t>Set of all representative vectors is called the code book.</a:t>
            </a:r>
          </a:p>
          <a:p>
            <a:pPr>
              <a:buFont typeface="Wingdings" pitchFamily="2" charset="2"/>
              <a:buChar char="q"/>
            </a:pPr>
            <a:r>
              <a:rPr lang="en-US" dirty="0">
                <a:solidFill>
                  <a:srgbClr val="C00000"/>
                </a:solidFill>
              </a:rPr>
              <a:t>Structure of (VQ) is shown below:</a:t>
            </a:r>
          </a:p>
          <a:p>
            <a:pPr marL="0" indent="0">
              <a:buNone/>
            </a:pPr>
            <a:endParaRPr lang="en-US" dirty="0">
              <a:solidFill>
                <a:srgbClr val="C00000"/>
              </a:solidFill>
            </a:endParaRPr>
          </a:p>
        </p:txBody>
      </p:sp>
      <p:sp>
        <p:nvSpPr>
          <p:cNvPr id="4" name="Rectangle 3"/>
          <p:cNvSpPr/>
          <p:nvPr/>
        </p:nvSpPr>
        <p:spPr>
          <a:xfrm>
            <a:off x="1731818" y="4875068"/>
            <a:ext cx="1392382" cy="1104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Training Set</a:t>
            </a:r>
            <a:endParaRPr lang="en-US" b="1" dirty="0">
              <a:solidFill>
                <a:srgbClr val="C00000"/>
              </a:solidFill>
            </a:endParaRPr>
          </a:p>
        </p:txBody>
      </p:sp>
      <p:sp>
        <p:nvSpPr>
          <p:cNvPr id="5" name="Rectangle 4"/>
          <p:cNvSpPr/>
          <p:nvPr/>
        </p:nvSpPr>
        <p:spPr>
          <a:xfrm>
            <a:off x="3886200" y="4246418"/>
            <a:ext cx="1676400" cy="2362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Mapping Function Q</a:t>
            </a:r>
          </a:p>
        </p:txBody>
      </p:sp>
      <p:sp>
        <p:nvSpPr>
          <p:cNvPr id="6" name="Rectangle 5"/>
          <p:cNvSpPr/>
          <p:nvPr/>
        </p:nvSpPr>
        <p:spPr>
          <a:xfrm>
            <a:off x="6096000" y="4895850"/>
            <a:ext cx="1524000" cy="1104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Coding Vectors</a:t>
            </a:r>
          </a:p>
        </p:txBody>
      </p:sp>
      <p:sp>
        <p:nvSpPr>
          <p:cNvPr id="7" name="Oval 6"/>
          <p:cNvSpPr/>
          <p:nvPr/>
        </p:nvSpPr>
        <p:spPr>
          <a:xfrm>
            <a:off x="8382000" y="4762500"/>
            <a:ext cx="2057400" cy="1371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Code Book</a:t>
            </a:r>
            <a:endParaRPr lang="en-US" b="1" dirty="0">
              <a:solidFill>
                <a:srgbClr val="C00000"/>
              </a:solidFill>
            </a:endParaRPr>
          </a:p>
        </p:txBody>
      </p:sp>
      <p:cxnSp>
        <p:nvCxnSpPr>
          <p:cNvPr id="9" name="Straight Arrow Connector 8"/>
          <p:cNvCxnSpPr>
            <a:stCxn id="4" idx="3"/>
            <a:endCxn id="5" idx="1"/>
          </p:cNvCxnSpPr>
          <p:nvPr/>
        </p:nvCxnSpPr>
        <p:spPr>
          <a:xfrm>
            <a:off x="3124200" y="5427518"/>
            <a:ext cx="7620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5448300"/>
            <a:ext cx="5334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2"/>
          </p:cNvCxnSpPr>
          <p:nvPr/>
        </p:nvCxnSpPr>
        <p:spPr>
          <a:xfrm>
            <a:off x="7620000" y="5448300"/>
            <a:ext cx="7620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5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The code book function procedure is as follows:</a:t>
                </a:r>
              </a:p>
              <a:p>
                <a:pPr marL="0" indent="0">
                  <a:buNone/>
                </a:pPr>
                <a:r>
                  <a:rPr lang="en-US" dirty="0">
                    <a:solidFill>
                      <a:srgbClr val="C00000"/>
                    </a:solidFill>
                  </a:rPr>
                  <a:t>1.Vectorquantization first partitions the input space X into K non-overlapping regions. Then assign code vector for each cluster. Code vector is commonly chosen as the centroid of the vectors of the partition.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solidFill>
                            <a:srgbClr val="C00000"/>
                          </a:solidFill>
                          <a:latin typeface="Cambria Math"/>
                        </a:rPr>
                        <m:t>C</m:t>
                      </m:r>
                      <m:r>
                        <a:rPr lang="en-US" b="0" i="1" smtClean="0">
                          <a:solidFill>
                            <a:srgbClr val="C00000"/>
                          </a:solidFill>
                          <a:latin typeface="Cambria Math"/>
                        </a:rPr>
                        <m:t>=</m:t>
                      </m:r>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𝑐</m:t>
                              </m:r>
                            </m:e>
                            <m:sub>
                              <m:r>
                                <a:rPr lang="en-US" b="0" i="1" smtClean="0">
                                  <a:solidFill>
                                    <a:srgbClr val="C00000"/>
                                  </a:solidFill>
                                  <a:latin typeface="Cambria Math"/>
                                </a:rPr>
                                <m:t>1</m:t>
                              </m:r>
                            </m:sub>
                          </m:sSub>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𝑐</m:t>
                              </m:r>
                            </m:e>
                            <m:sub>
                              <m:r>
                                <a:rPr lang="en-US" b="0" i="1" smtClean="0">
                                  <a:solidFill>
                                    <a:srgbClr val="C00000"/>
                                  </a:solidFill>
                                  <a:latin typeface="Cambria Math"/>
                                </a:rPr>
                                <m:t>2</m:t>
                              </m:r>
                            </m:sub>
                          </m:sSub>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𝑐</m:t>
                              </m:r>
                            </m:e>
                            <m:sub>
                              <m:r>
                                <a:rPr lang="en-US" b="0" i="1" smtClean="0">
                                  <a:solidFill>
                                    <a:srgbClr val="C00000"/>
                                  </a:solidFill>
                                  <a:latin typeface="Cambria Math"/>
                                </a:rPr>
                                <m:t>𝑚</m:t>
                              </m:r>
                            </m:sub>
                          </m:sSub>
                        </m:e>
                      </m:d>
                      <m:r>
                        <a:rPr lang="en-US" b="0" i="0" smtClean="0">
                          <a:solidFill>
                            <a:srgbClr val="C00000"/>
                          </a:solidFill>
                          <a:latin typeface="Cambria Math"/>
                        </a:rPr>
                        <m:t>=(</m:t>
                      </m:r>
                      <m:bar>
                        <m:barPr>
                          <m:pos m:val="top"/>
                          <m:ctrlPr>
                            <a:rPr lang="en-US" b="0" i="1" smtClean="0">
                              <a:solidFill>
                                <a:srgbClr val="C00000"/>
                              </a:solidFill>
                              <a:latin typeface="Cambria Math" panose="02040503050406030204" pitchFamily="18" charset="0"/>
                            </a:rPr>
                          </m:ctrlPr>
                        </m:bar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𝑋</m:t>
                              </m:r>
                            </m:e>
                            <m:sub>
                              <m:r>
                                <a:rPr lang="en-US" b="0" i="1" smtClean="0">
                                  <a:solidFill>
                                    <a:srgbClr val="C00000"/>
                                  </a:solidFill>
                                  <a:latin typeface="Cambria Math"/>
                                </a:rPr>
                                <m:t>1</m:t>
                              </m:r>
                            </m:sub>
                          </m:sSub>
                        </m:e>
                      </m:bar>
                      <m:r>
                        <a:rPr lang="en-US" b="0" i="1" smtClean="0">
                          <a:solidFill>
                            <a:srgbClr val="C00000"/>
                          </a:solidFill>
                          <a:latin typeface="Cambria Math"/>
                        </a:rPr>
                        <m:t>,</m:t>
                      </m:r>
                      <m:bar>
                        <m:barPr>
                          <m:pos m:val="top"/>
                          <m:ctrlPr>
                            <a:rPr lang="en-US" b="0" i="1" smtClean="0">
                              <a:solidFill>
                                <a:srgbClr val="C00000"/>
                              </a:solidFill>
                              <a:latin typeface="Cambria Math" panose="02040503050406030204" pitchFamily="18" charset="0"/>
                            </a:rPr>
                          </m:ctrlPr>
                        </m:bar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𝑋</m:t>
                              </m:r>
                            </m:e>
                            <m:sub>
                              <m:r>
                                <a:rPr lang="en-US" b="0" i="1" smtClean="0">
                                  <a:solidFill>
                                    <a:srgbClr val="C00000"/>
                                  </a:solidFill>
                                  <a:latin typeface="Cambria Math"/>
                                </a:rPr>
                                <m:t>2</m:t>
                              </m:r>
                            </m:sub>
                          </m:sSub>
                        </m:e>
                      </m:bar>
                      <m:r>
                        <a:rPr lang="en-US" b="0" i="1" smtClean="0">
                          <a:solidFill>
                            <a:srgbClr val="C00000"/>
                          </a:solidFill>
                          <a:latin typeface="Cambria Math"/>
                        </a:rPr>
                        <m:t>,……</m:t>
                      </m:r>
                      <m:bar>
                        <m:barPr>
                          <m:pos m:val="top"/>
                          <m:ctrlPr>
                            <a:rPr lang="en-US" b="0" i="1" smtClean="0">
                              <a:solidFill>
                                <a:srgbClr val="C00000"/>
                              </a:solidFill>
                              <a:latin typeface="Cambria Math" panose="02040503050406030204" pitchFamily="18" charset="0"/>
                            </a:rPr>
                          </m:ctrlPr>
                        </m:bar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𝑋</m:t>
                              </m:r>
                            </m:e>
                            <m:sub>
                              <m:r>
                                <a:rPr lang="en-US" b="0" i="1" smtClean="0">
                                  <a:solidFill>
                                    <a:srgbClr val="C00000"/>
                                  </a:solidFill>
                                  <a:latin typeface="Cambria Math"/>
                                </a:rPr>
                                <m:t>𝑚</m:t>
                              </m:r>
                            </m:sub>
                          </m:sSub>
                        </m:e>
                      </m:bar>
                      <m:r>
                        <a:rPr lang="en-US" b="0" i="0" smtClean="0">
                          <a:solidFill>
                            <a:srgbClr val="C00000"/>
                          </a:solidFill>
                          <a:latin typeface="Cambria Math"/>
                        </a:rPr>
                        <m:t>)</m:t>
                      </m:r>
                    </m:oMath>
                  </m:oMathPara>
                </a14:m>
                <a:endParaRPr lang="en-US" dirty="0">
                  <a:solidFill>
                    <a:srgbClr val="C00000"/>
                  </a:solidFill>
                </a:endParaRPr>
              </a:p>
              <a:p>
                <a:pPr marL="0" indent="0">
                  <a:buNone/>
                </a:pPr>
                <a:r>
                  <a:rPr lang="en-US" dirty="0">
                    <a:solidFill>
                      <a:srgbClr val="C00000"/>
                    </a:solidFill>
                  </a:rPr>
                  <a:t>2.It carries out a mapping process between the input vector &amp; the centroid.</a:t>
                </a:r>
              </a:p>
              <a:p>
                <a:pPr marL="0" indent="0">
                  <a:buNone/>
                </a:pPr>
                <a:r>
                  <a:rPr lang="en-US" dirty="0">
                    <a:solidFill>
                      <a:srgbClr val="C00000"/>
                    </a:solidFill>
                  </a:rPr>
                  <a:t>3.This introduces an error called distortion measure.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a:rPr>
                        <m:t>𝑑</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𝑋</m:t>
                          </m:r>
                          <m:r>
                            <a:rPr lang="en-US" b="0" i="1" smtClean="0">
                              <a:solidFill>
                                <a:srgbClr val="C00000"/>
                              </a:solidFill>
                              <a:latin typeface="Cambria Math"/>
                            </a:rPr>
                            <m:t>,</m:t>
                          </m:r>
                          <m:r>
                            <a:rPr lang="en-US" b="0" i="1" smtClean="0">
                              <a:solidFill>
                                <a:srgbClr val="C00000"/>
                              </a:solidFill>
                              <a:latin typeface="Cambria Math"/>
                            </a:rPr>
                            <m:t>𝑌</m:t>
                          </m:r>
                        </m:e>
                      </m:d>
                      <m:r>
                        <a:rPr lang="en-US" b="0" i="1" smtClean="0">
                          <a:solidFill>
                            <a:srgbClr val="C00000"/>
                          </a:solidFill>
                          <a:latin typeface="Cambria Math"/>
                        </a:rPr>
                        <m:t>=</m:t>
                      </m:r>
                      <m:rad>
                        <m:radPr>
                          <m:degHide m:val="on"/>
                          <m:ctrlPr>
                            <a:rPr lang="en-US" b="0" i="1" smtClean="0">
                              <a:solidFill>
                                <a:srgbClr val="C00000"/>
                              </a:solidFill>
                              <a:latin typeface="Cambria Math" panose="02040503050406030204" pitchFamily="18" charset="0"/>
                            </a:rPr>
                          </m:ctrlPr>
                        </m:radPr>
                        <m:deg/>
                        <m:e>
                          <m:nary>
                            <m:naryPr>
                              <m:chr m:val="∑"/>
                              <m:ctrlPr>
                                <a:rPr lang="en-US" b="0" i="1" smtClean="0">
                                  <a:solidFill>
                                    <a:srgbClr val="C00000"/>
                                  </a:solidFill>
                                  <a:latin typeface="Cambria Math" panose="02040503050406030204" pitchFamily="18" charset="0"/>
                                </a:rPr>
                              </m:ctrlPr>
                            </m:naryPr>
                            <m:sub>
                              <m:r>
                                <m:rPr>
                                  <m:brk m:alnAt="23"/>
                                </m:rPr>
                                <a:rPr lang="en-US" b="0" i="1" smtClean="0">
                                  <a:solidFill>
                                    <a:srgbClr val="C00000"/>
                                  </a:solidFill>
                                  <a:latin typeface="Cambria Math"/>
                                </a:rPr>
                                <m:t>𝑖</m:t>
                              </m:r>
                              <m:r>
                                <a:rPr lang="en-US" b="0" i="1" smtClean="0">
                                  <a:solidFill>
                                    <a:srgbClr val="C00000"/>
                                  </a:solidFill>
                                  <a:latin typeface="Cambria Math"/>
                                </a:rPr>
                                <m:t>=1</m:t>
                              </m:r>
                            </m:sub>
                            <m:sup>
                              <m:r>
                                <a:rPr lang="en-US" b="0" i="1" smtClean="0">
                                  <a:solidFill>
                                    <a:srgbClr val="C00000"/>
                                  </a:solidFill>
                                  <a:latin typeface="Cambria Math"/>
                                </a:rPr>
                                <m:t>𝑀</m:t>
                              </m:r>
                            </m:sup>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𝑋</m:t>
                                      </m:r>
                                    </m:e>
                                    <m:sub>
                                      <m:r>
                                        <a:rPr lang="en-US" b="0" i="1" smtClean="0">
                                          <a:solidFill>
                                            <a:srgbClr val="C00000"/>
                                          </a:solidFill>
                                          <a:latin typeface="Cambria Math"/>
                                        </a:rPr>
                                        <m:t>𝑖</m:t>
                                      </m:r>
                                    </m:sub>
                                  </m:sSub>
                                  <m:r>
                                    <a:rPr lang="en-US" b="0" i="1" smtClean="0">
                                      <a:solidFill>
                                        <a:srgbClr val="C00000"/>
                                      </a:solidFill>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𝑖</m:t>
                                      </m:r>
                                    </m:sub>
                                  </m:sSub>
                                  <m:r>
                                    <a:rPr lang="en-US" b="0" i="1" smtClean="0">
                                      <a:solidFill>
                                        <a:srgbClr val="C00000"/>
                                      </a:solidFill>
                                      <a:latin typeface="Cambria Math"/>
                                    </a:rPr>
                                    <m:t>)</m:t>
                                  </m:r>
                                </m:e>
                                <m:sup>
                                  <m:r>
                                    <a:rPr lang="en-US" b="0" i="1" smtClean="0">
                                      <a:solidFill>
                                        <a:srgbClr val="C00000"/>
                                      </a:solidFill>
                                      <a:latin typeface="Cambria Math"/>
                                    </a:rPr>
                                    <m:t>2</m:t>
                                  </m:r>
                                </m:sup>
                              </m:sSup>
                            </m:e>
                          </m:nary>
                        </m:e>
                      </m:rad>
                    </m:oMath>
                  </m:oMathPara>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r="-593" b="-11186"/>
                </a:stretch>
              </a:blipFill>
            </p:spPr>
            <p:txBody>
              <a:bodyPr/>
              <a:lstStyle/>
              <a:p>
                <a:r>
                  <a:rPr lang="en-US">
                    <a:noFill/>
                  </a:rPr>
                  <a:t> </a:t>
                </a:r>
              </a:p>
            </p:txBody>
          </p:sp>
        </mc:Fallback>
      </mc:AlternateContent>
    </p:spTree>
    <p:extLst>
      <p:ext uri="{BB962C8B-B14F-4D97-AF65-F5344CB8AC3E}">
        <p14:creationId xmlns:p14="http://schemas.microsoft.com/office/powerpoint/2010/main" val="86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129622-BA74-4EDC-94E7-5C0AC77C965B}"/>
              </a:ext>
            </a:extLst>
          </p:cNvPr>
          <p:cNvSpPr>
            <a:spLocks noGrp="1"/>
          </p:cNvSpPr>
          <p:nvPr>
            <p:ph type="ftr" sz="quarter" idx="11"/>
          </p:nvPr>
        </p:nvSpPr>
        <p:spPr/>
        <p:txBody>
          <a:bodyPr/>
          <a:lstStyle/>
          <a:p>
            <a:r>
              <a:rPr lang="en-US" altLang="en-US"/>
              <a:t>15-853</a:t>
            </a:r>
          </a:p>
        </p:txBody>
      </p:sp>
      <p:sp>
        <p:nvSpPr>
          <p:cNvPr id="6" name="Slide Number Placeholder 5">
            <a:extLst>
              <a:ext uri="{FF2B5EF4-FFF2-40B4-BE49-F238E27FC236}">
                <a16:creationId xmlns:a16="http://schemas.microsoft.com/office/drawing/2014/main" id="{09250104-5962-46ED-80F8-C2C3E1BA9F2A}"/>
              </a:ext>
            </a:extLst>
          </p:cNvPr>
          <p:cNvSpPr>
            <a:spLocks noGrp="1"/>
          </p:cNvSpPr>
          <p:nvPr>
            <p:ph type="sldNum" sz="quarter" idx="12"/>
          </p:nvPr>
        </p:nvSpPr>
        <p:spPr/>
        <p:txBody>
          <a:bodyPr/>
          <a:lstStyle/>
          <a:p>
            <a:r>
              <a:rPr lang="en-US" altLang="en-US"/>
              <a:t>Page</a:t>
            </a:r>
            <a:fld id="{BC9B7DCA-C0B8-46F7-9CA9-F2D62B83AFE2}" type="slidenum">
              <a:rPr lang="en-US" altLang="en-US"/>
              <a:pPr/>
              <a:t>9</a:t>
            </a:fld>
            <a:endParaRPr lang="en-US" altLang="en-US"/>
          </a:p>
        </p:txBody>
      </p:sp>
      <p:sp>
        <p:nvSpPr>
          <p:cNvPr id="8194" name="Rectangle 2">
            <a:extLst>
              <a:ext uri="{FF2B5EF4-FFF2-40B4-BE49-F238E27FC236}">
                <a16:creationId xmlns:a16="http://schemas.microsoft.com/office/drawing/2014/main" id="{AFAAC7ED-483A-4B62-ABE1-8935F3E33E8E}"/>
              </a:ext>
            </a:extLst>
          </p:cNvPr>
          <p:cNvSpPr>
            <a:spLocks noGrp="1" noChangeArrowheads="1"/>
          </p:cNvSpPr>
          <p:nvPr>
            <p:ph type="title"/>
          </p:nvPr>
        </p:nvSpPr>
        <p:spPr/>
        <p:txBody>
          <a:bodyPr/>
          <a:lstStyle/>
          <a:p>
            <a:r>
              <a:rPr lang="en-US" altLang="en-US"/>
              <a:t>How much can we compress?</a:t>
            </a:r>
          </a:p>
        </p:txBody>
      </p:sp>
      <p:sp>
        <p:nvSpPr>
          <p:cNvPr id="8195" name="Rectangle 3">
            <a:extLst>
              <a:ext uri="{FF2B5EF4-FFF2-40B4-BE49-F238E27FC236}">
                <a16:creationId xmlns:a16="http://schemas.microsoft.com/office/drawing/2014/main" id="{557FA506-5611-47B8-AB1F-110C14649D30}"/>
              </a:ext>
            </a:extLst>
          </p:cNvPr>
          <p:cNvSpPr>
            <a:spLocks noGrp="1" noChangeArrowheads="1"/>
          </p:cNvSpPr>
          <p:nvPr>
            <p:ph type="body" idx="1"/>
          </p:nvPr>
        </p:nvSpPr>
        <p:spPr/>
        <p:txBody>
          <a:bodyPr/>
          <a:lstStyle/>
          <a:p>
            <a:pPr>
              <a:buFontTx/>
              <a:buNone/>
            </a:pPr>
            <a:r>
              <a:rPr lang="en-US" altLang="en-US"/>
              <a:t>For lossless compression, assuming all input messages are valid, if even one string is compressed, some other must expand.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normAutofit/>
          </a:bodyPr>
          <a:lstStyle/>
          <a:p>
            <a:pPr marL="0" indent="0">
              <a:buNone/>
            </a:pPr>
            <a:r>
              <a:rPr lang="en-US" dirty="0">
                <a:solidFill>
                  <a:srgbClr val="C00000"/>
                </a:solidFill>
              </a:rPr>
              <a:t>X &amp; Y are two dimensional vectors.</a:t>
            </a:r>
          </a:p>
          <a:p>
            <a:pPr marL="0" indent="0">
              <a:buNone/>
            </a:pPr>
            <a:r>
              <a:rPr lang="en-US" dirty="0">
                <a:solidFill>
                  <a:srgbClr val="C00000"/>
                </a:solidFill>
              </a:rPr>
              <a:t>4.Codebook of vector quantization consists of all the code words. The image is then divided into fixed size blocks.</a:t>
            </a:r>
          </a:p>
        </p:txBody>
      </p:sp>
    </p:spTree>
    <p:extLst>
      <p:ext uri="{BB962C8B-B14F-4D97-AF65-F5344CB8AC3E}">
        <p14:creationId xmlns:p14="http://schemas.microsoft.com/office/powerpoint/2010/main" val="191304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8229600" cy="1143000"/>
          </a:xfrm>
        </p:spPr>
        <p:txBody>
          <a:bodyPr>
            <a:noAutofit/>
          </a:bodyPr>
          <a:lstStyle/>
          <a:p>
            <a:r>
              <a:rPr lang="en-US" sz="5400" i="1" u="sng" dirty="0">
                <a:effectLst>
                  <a:outerShdw blurRad="38100" dist="38100" dir="2700000" algn="tl">
                    <a:srgbClr val="000000">
                      <a:alpha val="43137"/>
                    </a:srgbClr>
                  </a:outerShdw>
                </a:effectLst>
                <a:latin typeface="Algerian" pitchFamily="82" charset="0"/>
              </a:rPr>
              <a:t>Block Transform Coding</a:t>
            </a:r>
          </a:p>
        </p:txBody>
      </p:sp>
      <p:sp>
        <p:nvSpPr>
          <p:cNvPr id="3" name="Content Placeholder 2"/>
          <p:cNvSpPr>
            <a:spLocks noGrp="1"/>
          </p:cNvSpPr>
          <p:nvPr>
            <p:ph idx="1"/>
          </p:nvPr>
        </p:nvSpPr>
        <p:spPr>
          <a:xfrm>
            <a:off x="1981200" y="1981201"/>
            <a:ext cx="8229600" cy="4525963"/>
          </a:xfrm>
        </p:spPr>
        <p:txBody>
          <a:bodyPr/>
          <a:lstStyle/>
          <a:p>
            <a:pPr>
              <a:buFont typeface="Wingdings" pitchFamily="2" charset="2"/>
              <a:buChar char="q"/>
            </a:pPr>
            <a:r>
              <a:rPr lang="en-US" dirty="0">
                <a:solidFill>
                  <a:srgbClr val="C00000"/>
                </a:solidFill>
              </a:rPr>
              <a:t>Block transform coding is another popular lossy compression scheme.</a:t>
            </a:r>
          </a:p>
          <a:p>
            <a:pPr>
              <a:buFont typeface="Wingdings" pitchFamily="2" charset="2"/>
              <a:buChar char="q"/>
            </a:pPr>
            <a:r>
              <a:rPr lang="en-US" dirty="0">
                <a:solidFill>
                  <a:srgbClr val="C00000"/>
                </a:solidFill>
              </a:rPr>
              <a:t>Transform coding model.</a:t>
            </a:r>
          </a:p>
          <a:p>
            <a:pPr marL="0" indent="0">
              <a:buNone/>
            </a:pPr>
            <a:r>
              <a:rPr lang="en-US" b="1" i="1" dirty="0"/>
              <a:t>                                                              </a:t>
            </a:r>
          </a:p>
        </p:txBody>
      </p:sp>
      <p:graphicFrame>
        <p:nvGraphicFramePr>
          <p:cNvPr id="23" name="Content Placeholder 3"/>
          <p:cNvGraphicFramePr>
            <a:graphicFrameLocks/>
          </p:cNvGraphicFramePr>
          <p:nvPr>
            <p:extLst/>
          </p:nvPr>
        </p:nvGraphicFramePr>
        <p:xfrm>
          <a:off x="2667000" y="3200400"/>
          <a:ext cx="6781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7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Sub – image selection</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dirty="0">
                <a:solidFill>
                  <a:srgbClr val="C00000"/>
                </a:solidFill>
              </a:rPr>
              <a:t>Aim of this image is to reduce the correlation between adjacent pixels to an acceptable levels.</a:t>
            </a:r>
          </a:p>
          <a:p>
            <a:pPr>
              <a:buFont typeface="Wingdings" pitchFamily="2" charset="2"/>
              <a:buChar char="q"/>
            </a:pPr>
            <a:r>
              <a:rPr lang="en-US" dirty="0">
                <a:solidFill>
                  <a:srgbClr val="C00000"/>
                </a:solidFill>
              </a:rPr>
              <a:t>Most important stages where the image is divided into a set of sub-images.</a:t>
            </a:r>
          </a:p>
          <a:p>
            <a:pPr>
              <a:buFont typeface="Wingdings" pitchFamily="2" charset="2"/>
              <a:buChar char="q"/>
            </a:pPr>
            <a:r>
              <a:rPr lang="en-US" dirty="0">
                <a:solidFill>
                  <a:srgbClr val="C00000"/>
                </a:solidFill>
              </a:rPr>
              <a:t>The NxN image is decomposed of a set of images of size nxn for operational convenience.</a:t>
            </a:r>
          </a:p>
          <a:p>
            <a:pPr>
              <a:buFont typeface="Wingdings" pitchFamily="2" charset="2"/>
              <a:buChar char="q"/>
            </a:pPr>
            <a:r>
              <a:rPr lang="en-US" dirty="0">
                <a:solidFill>
                  <a:srgbClr val="C00000"/>
                </a:solidFill>
              </a:rPr>
              <a:t>Value of n is a power of two.</a:t>
            </a:r>
          </a:p>
          <a:p>
            <a:pPr>
              <a:buFont typeface="Wingdings" pitchFamily="2" charset="2"/>
              <a:buChar char="q"/>
            </a:pPr>
            <a:r>
              <a:rPr lang="en-US" dirty="0">
                <a:solidFill>
                  <a:srgbClr val="C00000"/>
                </a:solidFill>
              </a:rPr>
              <a:t>This is to ensure that the correlation among the pixels is minimum.</a:t>
            </a:r>
          </a:p>
          <a:p>
            <a:pPr>
              <a:buFont typeface="Wingdings" pitchFamily="2" charset="2"/>
              <a:buChar char="q"/>
            </a:pPr>
            <a:r>
              <a:rPr lang="en-US" dirty="0">
                <a:solidFill>
                  <a:srgbClr val="C00000"/>
                </a:solidFill>
              </a:rPr>
              <a:t>This step is necessary to reduce the transform coding error &amp; computational complexity.</a:t>
            </a:r>
          </a:p>
          <a:p>
            <a:pPr>
              <a:buFont typeface="Wingdings" pitchFamily="2" charset="2"/>
              <a:buChar char="q"/>
            </a:pPr>
            <a:r>
              <a:rPr lang="en-US" dirty="0">
                <a:solidFill>
                  <a:srgbClr val="C00000"/>
                </a:solidFill>
              </a:rPr>
              <a:t>Sub-images would be of size 8x8 or 16x16.</a:t>
            </a:r>
          </a:p>
        </p:txBody>
      </p:sp>
    </p:spTree>
    <p:extLst>
      <p:ext uri="{BB962C8B-B14F-4D97-AF65-F5344CB8AC3E}">
        <p14:creationId xmlns:p14="http://schemas.microsoft.com/office/powerpoint/2010/main" val="11353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Transform selection</a:t>
            </a:r>
          </a:p>
        </p:txBody>
      </p:sp>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Idea of transform coding is to use mathematical transforms for data compression.</a:t>
            </a:r>
          </a:p>
          <a:p>
            <a:pPr>
              <a:buFont typeface="Wingdings" pitchFamily="2" charset="2"/>
              <a:buChar char="q"/>
            </a:pPr>
            <a:r>
              <a:rPr lang="en-US" dirty="0">
                <a:solidFill>
                  <a:srgbClr val="C00000"/>
                </a:solidFill>
              </a:rPr>
              <a:t>Transformation such as Discrete Fourier Transform(DFT), Discrete Cosine Transform(DCT), &amp; Wavelet Transform can be used.</a:t>
            </a:r>
          </a:p>
          <a:p>
            <a:pPr>
              <a:buFont typeface="Wingdings" pitchFamily="2" charset="2"/>
              <a:buChar char="q"/>
            </a:pPr>
            <a:r>
              <a:rPr lang="en-US" dirty="0">
                <a:solidFill>
                  <a:srgbClr val="C00000"/>
                </a:solidFill>
              </a:rPr>
              <a:t>DCT offers better information packing capacity.</a:t>
            </a:r>
          </a:p>
          <a:p>
            <a:pPr>
              <a:buFont typeface="Wingdings" pitchFamily="2" charset="2"/>
              <a:buChar char="q"/>
            </a:pPr>
            <a:r>
              <a:rPr lang="en-US" dirty="0">
                <a:solidFill>
                  <a:srgbClr val="C00000"/>
                </a:solidFill>
              </a:rPr>
              <a:t>KL transform is also effective, but the disadvantage is that they are data-dependent.</a:t>
            </a:r>
          </a:p>
          <a:p>
            <a:pPr>
              <a:buFont typeface="Wingdings" pitchFamily="2" charset="2"/>
              <a:buChar char="q"/>
            </a:pPr>
            <a:r>
              <a:rPr lang="en-US" dirty="0">
                <a:solidFill>
                  <a:srgbClr val="C00000"/>
                </a:solidFill>
              </a:rPr>
              <a:t> The digital cosine transform is preferred because it is faster &amp; hence can pack more information.</a:t>
            </a:r>
          </a:p>
        </p:txBody>
      </p:sp>
    </p:spTree>
    <p:extLst>
      <p:ext uri="{BB962C8B-B14F-4D97-AF65-F5344CB8AC3E}">
        <p14:creationId xmlns:p14="http://schemas.microsoft.com/office/powerpoint/2010/main" val="28410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Bit Allocation</a:t>
            </a: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a:solidFill>
                  <a:srgbClr val="C00000"/>
                </a:solidFill>
              </a:rPr>
              <a:t>It is necessary to allocate bits so that  compressed image will have minimum distortions.</a:t>
            </a:r>
          </a:p>
          <a:p>
            <a:pPr>
              <a:buFont typeface="Wingdings" pitchFamily="2" charset="2"/>
              <a:buChar char="q"/>
            </a:pPr>
            <a:r>
              <a:rPr lang="en-US" dirty="0">
                <a:solidFill>
                  <a:srgbClr val="C00000"/>
                </a:solidFill>
              </a:rPr>
              <a:t>Bit allocation should be done based on the importance of data .</a:t>
            </a:r>
          </a:p>
          <a:p>
            <a:pPr>
              <a:buFont typeface="Wingdings" pitchFamily="2" charset="2"/>
              <a:buChar char="q"/>
            </a:pPr>
            <a:r>
              <a:rPr lang="en-US" dirty="0">
                <a:solidFill>
                  <a:srgbClr val="C00000"/>
                </a:solidFill>
              </a:rPr>
              <a:t>Idea of bit allocation is to reduce the distortion by allocation of bits to the classes of data. Few steps are involved in that are as follows:</a:t>
            </a:r>
          </a:p>
          <a:p>
            <a:pPr marL="0" indent="0">
              <a:buNone/>
            </a:pPr>
            <a:r>
              <a:rPr lang="en-US" dirty="0">
                <a:solidFill>
                  <a:srgbClr val="C00000"/>
                </a:solidFill>
              </a:rPr>
              <a:t>1.Assign predefined bits to all classes of data in the image.</a:t>
            </a:r>
          </a:p>
          <a:p>
            <a:pPr marL="0" indent="0">
              <a:buNone/>
            </a:pPr>
            <a:r>
              <a:rPr lang="en-US" dirty="0">
                <a:solidFill>
                  <a:srgbClr val="C00000"/>
                </a:solidFill>
              </a:rPr>
              <a:t>2.Reduce the number of bits by one &amp; calculate the distortion.</a:t>
            </a:r>
          </a:p>
          <a:p>
            <a:pPr marL="0" indent="0">
              <a:buNone/>
            </a:pPr>
            <a:r>
              <a:rPr lang="en-US" dirty="0">
                <a:solidFill>
                  <a:srgbClr val="C00000"/>
                </a:solidFill>
              </a:rPr>
              <a:t>3.Identify the data is associated with the machine distortion &amp; reduce one bit from its quota.</a:t>
            </a:r>
          </a:p>
          <a:p>
            <a:pPr marL="0" indent="0">
              <a:buNone/>
            </a:pPr>
            <a:endParaRPr lang="en-US" dirty="0">
              <a:solidFill>
                <a:srgbClr val="C00000"/>
              </a:solidFill>
            </a:endParaRPr>
          </a:p>
        </p:txBody>
      </p:sp>
    </p:spTree>
    <p:extLst>
      <p:ext uri="{BB962C8B-B14F-4D97-AF65-F5344CB8AC3E}">
        <p14:creationId xmlns:p14="http://schemas.microsoft.com/office/powerpoint/2010/main" val="15019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Contd….</a:t>
            </a:r>
          </a:p>
        </p:txBody>
      </p:sp>
      <p:sp>
        <p:nvSpPr>
          <p:cNvPr id="3" name="Content Placeholder 2"/>
          <p:cNvSpPr>
            <a:spLocks noGrp="1"/>
          </p:cNvSpPr>
          <p:nvPr>
            <p:ph idx="1"/>
          </p:nvPr>
        </p:nvSpPr>
        <p:spPr/>
        <p:txBody>
          <a:bodyPr/>
          <a:lstStyle/>
          <a:p>
            <a:pPr marL="0" indent="0">
              <a:buNone/>
            </a:pPr>
            <a:r>
              <a:rPr lang="en-US" dirty="0">
                <a:solidFill>
                  <a:srgbClr val="C00000"/>
                </a:solidFill>
              </a:rPr>
              <a:t>4. Find the distortion rate again.</a:t>
            </a:r>
          </a:p>
          <a:p>
            <a:pPr marL="0" indent="0">
              <a:buNone/>
            </a:pPr>
            <a:r>
              <a:rPr lang="en-US" dirty="0">
                <a:solidFill>
                  <a:srgbClr val="C00000"/>
                </a:solidFill>
              </a:rPr>
              <a:t>5.Compare with the target &amp; if necessary repeat steps 1-4to get optimal rate.</a:t>
            </a:r>
          </a:p>
          <a:p>
            <a:pPr marL="0" indent="0">
              <a:buNone/>
            </a:pPr>
            <a:endParaRPr lang="en-US" dirty="0">
              <a:solidFill>
                <a:srgbClr val="C00000"/>
              </a:solidFill>
            </a:endParaRPr>
          </a:p>
        </p:txBody>
      </p:sp>
    </p:spTree>
    <p:extLst>
      <p:ext uri="{BB962C8B-B14F-4D97-AF65-F5344CB8AC3E}">
        <p14:creationId xmlns:p14="http://schemas.microsoft.com/office/powerpoint/2010/main" val="18726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Zonal coding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solidFill>
                      <a:srgbClr val="C00000"/>
                    </a:solidFill>
                  </a:rPr>
                  <a:t>Zonal coding process involves multiplying each transform coefficient by the corresponding elements.</a:t>
                </a:r>
              </a:p>
              <a:p>
                <a:pPr>
                  <a:buFont typeface="Wingdings" pitchFamily="2" charset="2"/>
                  <a:buChar char="q"/>
                </a:pPr>
                <a:r>
                  <a:rPr lang="en-US" dirty="0">
                    <a:solidFill>
                      <a:srgbClr val="C00000"/>
                    </a:solidFill>
                  </a:rPr>
                  <a:t>1 is the location of maximum variance &amp; 0 in the other places.</a:t>
                </a:r>
              </a:p>
              <a:p>
                <a:pPr>
                  <a:buFont typeface="Wingdings" pitchFamily="2" charset="2"/>
                  <a:buChar char="q"/>
                </a:pPr>
                <a:r>
                  <a:rPr lang="en-US" dirty="0">
                    <a:solidFill>
                      <a:srgbClr val="C00000"/>
                    </a:solidFill>
                  </a:rPr>
                  <a:t>Locations are identification is based on the image models used for source symbol encoding.</a:t>
                </a:r>
              </a:p>
              <a:p>
                <a:pPr>
                  <a:buFont typeface="Wingdings" pitchFamily="2" charset="2"/>
                  <a:buChar char="q"/>
                </a:pPr>
                <a:r>
                  <a:rPr lang="en-US" dirty="0">
                    <a:solidFill>
                      <a:srgbClr val="C00000"/>
                    </a:solidFill>
                  </a:rPr>
                  <a:t>The retained coefficients are quantized &amp; coded.</a:t>
                </a:r>
              </a:p>
              <a:p>
                <a:pPr>
                  <a:buFont typeface="Wingdings" pitchFamily="2" charset="2"/>
                  <a:buChar char="q"/>
                </a:pPr>
                <a:r>
                  <a:rPr lang="en-US" dirty="0">
                    <a:solidFill>
                      <a:srgbClr val="C00000"/>
                    </a:solidFill>
                  </a:rPr>
                  <a:t>The number of bits allocated may be fixed or may vary based on some optimal quantizer. </a:t>
                </a:r>
                <a14:m>
                  <m:oMath xmlns:m="http://schemas.openxmlformats.org/officeDocument/2006/math">
                    <m:r>
                      <a:rPr lang="en-US" b="0" i="1" smtClean="0">
                        <a:solidFill>
                          <a:srgbClr val="C00000"/>
                        </a:solidFill>
                        <a:latin typeface="Cambria Math"/>
                      </a:rPr>
                      <m:t>𝑀</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𝑢</m:t>
                        </m:r>
                        <m:r>
                          <a:rPr lang="en-US" b="0" i="1" smtClean="0">
                            <a:solidFill>
                              <a:srgbClr val="C00000"/>
                            </a:solidFill>
                            <a:latin typeface="Cambria Math"/>
                          </a:rPr>
                          <m:t>,</m:t>
                        </m:r>
                        <m:r>
                          <a:rPr lang="en-US" b="0" i="1" smtClean="0">
                            <a:solidFill>
                              <a:srgbClr val="C00000"/>
                            </a:solidFill>
                            <a:latin typeface="Cambria Math"/>
                          </a:rPr>
                          <m:t>𝑣</m:t>
                        </m:r>
                      </m:e>
                    </m:d>
                    <m:r>
                      <a:rPr lang="en-US" b="0" i="1" smtClean="0">
                        <a:solidFill>
                          <a:srgbClr val="C00000"/>
                        </a:solidFill>
                        <a:latin typeface="Cambria Math"/>
                      </a:rPr>
                      <m:t>=</m:t>
                    </m:r>
                    <m:d>
                      <m:dPr>
                        <m:begChr m:val="{"/>
                        <m:endChr m:val=""/>
                        <m:ctrlPr>
                          <a:rPr lang="en-US" b="0" i="1" smtClean="0">
                            <a:solidFill>
                              <a:srgbClr val="C00000"/>
                            </a:solidFill>
                            <a:latin typeface="Cambria Math" panose="02040503050406030204" pitchFamily="18" charset="0"/>
                          </a:rPr>
                        </m:ctrlPr>
                      </m:dPr>
                      <m:e>
                        <m:eqArr>
                          <m:eqArrPr>
                            <m:ctrlPr>
                              <a:rPr lang="en-US" b="0" i="1" smtClean="0">
                                <a:solidFill>
                                  <a:srgbClr val="C00000"/>
                                </a:solidFill>
                                <a:latin typeface="Cambria Math" panose="02040503050406030204" pitchFamily="18" charset="0"/>
                              </a:rPr>
                            </m:ctrlPr>
                          </m:eqArrPr>
                          <m:e>
                            <m:r>
                              <a:rPr lang="en-US" b="0" i="1" smtClean="0">
                                <a:solidFill>
                                  <a:srgbClr val="C00000"/>
                                </a:solidFill>
                                <a:latin typeface="Cambria Math"/>
                              </a:rPr>
                              <m:t>1 </m:t>
                            </m:r>
                            <m:r>
                              <a:rPr lang="en-US" b="0" i="1" smtClean="0">
                                <a:solidFill>
                                  <a:srgbClr val="C00000"/>
                                </a:solidFill>
                                <a:latin typeface="Cambria Math"/>
                              </a:rPr>
                              <m:t>𝑖𝑓</m:t>
                            </m:r>
                            <m:r>
                              <a:rPr lang="en-US" b="0" i="1" smtClean="0">
                                <a:solidFill>
                                  <a:srgbClr val="C00000"/>
                                </a:solidFill>
                                <a:latin typeface="Cambria Math"/>
                              </a:rPr>
                              <m:t> </m:t>
                            </m:r>
                            <m:r>
                              <a:rPr lang="en-US" b="0" i="1" smtClean="0">
                                <a:solidFill>
                                  <a:srgbClr val="C00000"/>
                                </a:solidFill>
                                <a:latin typeface="Cambria Math"/>
                              </a:rPr>
                              <m:t>𝑇</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𝑢</m:t>
                                </m:r>
                                <m:r>
                                  <a:rPr lang="en-US" b="0" i="1" smtClean="0">
                                    <a:solidFill>
                                      <a:srgbClr val="C00000"/>
                                    </a:solidFill>
                                    <a:latin typeface="Cambria Math"/>
                                  </a:rPr>
                                  <m:t>,</m:t>
                                </m:r>
                                <m:r>
                                  <a:rPr lang="en-US" b="0" i="1" smtClean="0">
                                    <a:solidFill>
                                      <a:srgbClr val="C00000"/>
                                    </a:solidFill>
                                    <a:latin typeface="Cambria Math"/>
                                  </a:rPr>
                                  <m:t>𝑣</m:t>
                                </m:r>
                              </m:e>
                            </m:d>
                            <m:r>
                              <a:rPr lang="en-US" b="0" i="1" smtClean="0">
                                <a:solidFill>
                                  <a:srgbClr val="C00000"/>
                                </a:solidFill>
                                <a:latin typeface="Cambria Math"/>
                              </a:rPr>
                              <m:t>h𝑎𝑠</m:t>
                            </m:r>
                            <m:r>
                              <a:rPr lang="en-US" b="0" i="1" smtClean="0">
                                <a:solidFill>
                                  <a:srgbClr val="C00000"/>
                                </a:solidFill>
                                <a:latin typeface="Cambria Math"/>
                              </a:rPr>
                              <m:t> </m:t>
                            </m:r>
                            <m:r>
                              <a:rPr lang="en-US" b="0" i="1" smtClean="0">
                                <a:solidFill>
                                  <a:srgbClr val="C00000"/>
                                </a:solidFill>
                                <a:latin typeface="Cambria Math"/>
                              </a:rPr>
                              <m:t>𝑡h𝑒</m:t>
                            </m:r>
                            <m:r>
                              <a:rPr lang="en-US" b="0" i="1" smtClean="0">
                                <a:solidFill>
                                  <a:srgbClr val="C00000"/>
                                </a:solidFill>
                                <a:latin typeface="Cambria Math"/>
                              </a:rPr>
                              <m:t> </m:t>
                            </m:r>
                            <m:r>
                              <a:rPr lang="en-US" b="0" i="1" smtClean="0">
                                <a:solidFill>
                                  <a:srgbClr val="C00000"/>
                                </a:solidFill>
                                <a:latin typeface="Cambria Math"/>
                              </a:rPr>
                              <m:t>𝑙𝑎𝑟𝑔𝑒𝑠𝑡</m:t>
                            </m:r>
                            <m:r>
                              <a:rPr lang="en-US" b="0" i="1" smtClean="0">
                                <a:solidFill>
                                  <a:srgbClr val="C00000"/>
                                </a:solidFill>
                                <a:latin typeface="Cambria Math"/>
                              </a:rPr>
                              <m:t> </m:t>
                            </m:r>
                            <m:r>
                              <a:rPr lang="en-US" b="0" i="1" smtClean="0">
                                <a:solidFill>
                                  <a:srgbClr val="C00000"/>
                                </a:solidFill>
                                <a:latin typeface="Cambria Math"/>
                              </a:rPr>
                              <m:t>𝑐𝑜𝑓𝑓𝑖𝑐𝑖𝑒𝑛𝑡</m:t>
                            </m:r>
                          </m:e>
                          <m:e>
                            <m:r>
                              <a:rPr lang="en-US" b="0" i="1" smtClean="0">
                                <a:solidFill>
                                  <a:srgbClr val="C00000"/>
                                </a:solidFill>
                                <a:latin typeface="Cambria Math"/>
                              </a:rPr>
                              <m:t>0 </m:t>
                            </m:r>
                            <m:r>
                              <a:rPr lang="en-US" b="0" i="1" smtClean="0">
                                <a:solidFill>
                                  <a:srgbClr val="C00000"/>
                                </a:solidFill>
                                <a:latin typeface="Cambria Math"/>
                              </a:rPr>
                              <m:t>𝑜𝑡h𝑒𝑟𝑤𝑖𝑠𝑒</m:t>
                            </m:r>
                          </m:e>
                        </m:eqArr>
                      </m:e>
                    </m:d>
                  </m:oMath>
                </a14:m>
                <a:r>
                  <a:rPr lang="en-US" dirty="0">
                    <a:solidFill>
                      <a:srgbClr val="C00000"/>
                    </a:solidFill>
                  </a:rPr>
                  <a:t>.</a:t>
                </a:r>
              </a:p>
              <a:p>
                <a:pPr>
                  <a:buFont typeface="Wingdings" pitchFamily="2" charset="2"/>
                  <a:buChar char="q"/>
                </a:pPr>
                <a:endParaRPr lang="en-US"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29241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Threshold mask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buFont typeface="Wingdings" pitchFamily="2" charset="2"/>
                  <a:buChar char="q"/>
                </a:pPr>
                <a:r>
                  <a:rPr lang="en-US" dirty="0">
                    <a:solidFill>
                      <a:srgbClr val="C00000"/>
                    </a:solidFill>
                  </a:rPr>
                  <a:t>Thresholding works based on the fact that transform coefficients having the maximum magnitude make the most contribution to the image.</a:t>
                </a:r>
              </a:p>
              <a:p>
                <a:pPr>
                  <a:buFont typeface="Wingdings" pitchFamily="2" charset="2"/>
                  <a:buChar char="q"/>
                </a:pPr>
                <a:r>
                  <a:rPr lang="en-US" dirty="0">
                    <a:solidFill>
                      <a:srgbClr val="C00000"/>
                    </a:solidFill>
                  </a:rPr>
                  <a:t>Threshold may be one of the following:</a:t>
                </a:r>
              </a:p>
              <a:p>
                <a:pPr marL="0" indent="0">
                  <a:buNone/>
                </a:pPr>
                <a:r>
                  <a:rPr lang="en-US" dirty="0">
                    <a:solidFill>
                      <a:srgbClr val="C00000"/>
                    </a:solidFill>
                  </a:rPr>
                  <a:t>1.A single global threshold.</a:t>
                </a:r>
              </a:p>
              <a:p>
                <a:pPr marL="0" indent="0">
                  <a:buNone/>
                </a:pPr>
                <a:r>
                  <a:rPr lang="en-US" dirty="0">
                    <a:solidFill>
                      <a:srgbClr val="C00000"/>
                    </a:solidFill>
                  </a:rPr>
                  <a:t>2.An adaptive threshold for each sub-image.</a:t>
                </a:r>
              </a:p>
              <a:p>
                <a:pPr marL="0" indent="0">
                  <a:buNone/>
                </a:pPr>
                <a:r>
                  <a:rPr lang="en-US" dirty="0">
                    <a:solidFill>
                      <a:srgbClr val="C00000"/>
                    </a:solidFill>
                  </a:rPr>
                  <a:t>3.A variable threshold as a function of the location for each coefficient in the sub-image.</a:t>
                </a:r>
              </a:p>
              <a:p>
                <a:pPr>
                  <a:buFont typeface="Wingdings" pitchFamily="2" charset="2"/>
                  <a:buChar char="q"/>
                </a:pPr>
                <a:r>
                  <a:rPr lang="en-US" dirty="0">
                    <a:solidFill>
                      <a:srgbClr val="C00000"/>
                    </a:solidFill>
                  </a:rPr>
                  <a:t>Thresholding &amp; quantization process can be combined; their approximation is: </a:t>
                </a:r>
              </a:p>
              <a:p>
                <a:pPr marL="0" indent="0">
                  <a:buNone/>
                </a:pPr>
                <a14:m>
                  <m:oMathPara xmlns:m="http://schemas.openxmlformats.org/officeDocument/2006/math">
                    <m:oMathParaPr>
                      <m:jc m:val="centerGroup"/>
                    </m:oMathParaPr>
                    <m:oMath xmlns:m="http://schemas.openxmlformats.org/officeDocument/2006/math">
                      <m:sSup>
                        <m:sSupPr>
                          <m:ctrlPr>
                            <a:rPr lang="en-US" i="1" smtClean="0">
                              <a:solidFill>
                                <a:srgbClr val="C00000"/>
                              </a:solidFill>
                              <a:latin typeface="Cambria Math" panose="02040503050406030204" pitchFamily="18" charset="0"/>
                            </a:rPr>
                          </m:ctrlPr>
                        </m:sSupPr>
                        <m:e>
                          <m:r>
                            <a:rPr lang="en-US" b="0" i="1" smtClean="0">
                              <a:solidFill>
                                <a:srgbClr val="C00000"/>
                              </a:solidFill>
                              <a:latin typeface="Cambria Math"/>
                            </a:rPr>
                            <m:t>𝑇</m:t>
                          </m:r>
                        </m:e>
                        <m:sup>
                          <m:r>
                            <a:rPr lang="en-US" i="1" smtClean="0">
                              <a:solidFill>
                                <a:srgbClr val="C00000"/>
                              </a:solidFill>
                              <a:latin typeface="Cambria Math"/>
                            </a:rPr>
                            <m:t>⌃</m:t>
                          </m:r>
                        </m:sup>
                      </m:sSup>
                      <m:r>
                        <a:rPr lang="en-US" b="0" i="1" smtClean="0">
                          <a:solidFill>
                            <a:srgbClr val="C00000"/>
                          </a:solidFill>
                          <a:latin typeface="Cambria Math"/>
                        </a:rPr>
                        <m:t>=</m:t>
                      </m:r>
                      <m:r>
                        <a:rPr lang="en-US" b="0" i="1" smtClean="0">
                          <a:solidFill>
                            <a:srgbClr val="C00000"/>
                          </a:solidFill>
                          <a:latin typeface="Cambria Math"/>
                        </a:rPr>
                        <m:t>𝑅𝑜𝑢𝑛𝑑</m:t>
                      </m:r>
                      <m:d>
                        <m:dPr>
                          <m:ctrlPr>
                            <a:rPr lang="en-US" b="0" i="1" smtClean="0">
                              <a:solidFill>
                                <a:srgbClr val="C00000"/>
                              </a:solidFill>
                              <a:latin typeface="Cambria Math" panose="02040503050406030204" pitchFamily="18" charset="0"/>
                            </a:rPr>
                          </m:ctrlPr>
                        </m:dPr>
                        <m:e>
                          <m:f>
                            <m:fPr>
                              <m:type m:val="noBa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a:rPr>
                                <m:t>𝑇</m:t>
                              </m:r>
                              <m:r>
                                <a:rPr lang="en-US" b="0" i="1" smtClean="0">
                                  <a:solidFill>
                                    <a:srgbClr val="C00000"/>
                                  </a:solidFill>
                                  <a:latin typeface="Cambria Math"/>
                                </a:rPr>
                                <m:t>(</m:t>
                              </m:r>
                              <m:r>
                                <a:rPr lang="en-US" b="0" i="1" smtClean="0">
                                  <a:solidFill>
                                    <a:srgbClr val="C00000"/>
                                  </a:solidFill>
                                  <a:latin typeface="Cambria Math"/>
                                </a:rPr>
                                <m:t>𝑢</m:t>
                              </m:r>
                              <m:r>
                                <a:rPr lang="en-US" b="0" i="1" smtClean="0">
                                  <a:solidFill>
                                    <a:srgbClr val="C00000"/>
                                  </a:solidFill>
                                  <a:latin typeface="Cambria Math"/>
                                </a:rPr>
                                <m:t>,</m:t>
                              </m:r>
                              <m:r>
                                <a:rPr lang="en-US" b="0" i="1" smtClean="0">
                                  <a:solidFill>
                                    <a:srgbClr val="C00000"/>
                                  </a:solidFill>
                                  <a:latin typeface="Cambria Math"/>
                                </a:rPr>
                                <m:t>𝑣</m:t>
                              </m:r>
                              <m:r>
                                <a:rPr lang="en-US" b="0" i="1" smtClean="0">
                                  <a:solidFill>
                                    <a:srgbClr val="C00000"/>
                                  </a:solidFill>
                                  <a:latin typeface="Cambria Math"/>
                                </a:rPr>
                                <m:t>)</m:t>
                              </m:r>
                            </m:num>
                            <m:den>
                              <m:r>
                                <a:rPr lang="en-US" b="0" i="1" smtClean="0">
                                  <a:solidFill>
                                    <a:srgbClr val="C00000"/>
                                  </a:solidFill>
                                  <a:latin typeface="Cambria Math"/>
                                </a:rPr>
                                <m:t>𝑍</m:t>
                              </m:r>
                              <m:r>
                                <a:rPr lang="en-US" b="0" i="1" smtClean="0">
                                  <a:solidFill>
                                    <a:srgbClr val="C00000"/>
                                  </a:solidFill>
                                  <a:latin typeface="Cambria Math"/>
                                </a:rPr>
                                <m:t>(</m:t>
                              </m:r>
                              <m:r>
                                <a:rPr lang="en-US" b="0" i="1" smtClean="0">
                                  <a:solidFill>
                                    <a:srgbClr val="C00000"/>
                                  </a:solidFill>
                                  <a:latin typeface="Cambria Math"/>
                                </a:rPr>
                                <m:t>𝑢</m:t>
                              </m:r>
                              <m:r>
                                <a:rPr lang="en-US" b="0" i="1" smtClean="0">
                                  <a:solidFill>
                                    <a:srgbClr val="C00000"/>
                                  </a:solidFill>
                                  <a:latin typeface="Cambria Math"/>
                                </a:rPr>
                                <m:t>,</m:t>
                              </m:r>
                              <m:r>
                                <a:rPr lang="en-US" b="0" i="1" smtClean="0">
                                  <a:solidFill>
                                    <a:srgbClr val="C00000"/>
                                  </a:solidFill>
                                  <a:latin typeface="Cambria Math"/>
                                </a:rPr>
                                <m:t>𝑣</m:t>
                              </m:r>
                              <m:r>
                                <a:rPr lang="en-US" b="0" i="1" smtClean="0">
                                  <a:solidFill>
                                    <a:srgbClr val="C00000"/>
                                  </a:solidFill>
                                  <a:latin typeface="Cambria Math"/>
                                </a:rPr>
                                <m:t>)</m:t>
                              </m:r>
                            </m:den>
                          </m:f>
                        </m:e>
                      </m:d>
                    </m:oMath>
                  </m:oMathPara>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r="-1407" b="-8086"/>
                </a:stretch>
              </a:blipFill>
            </p:spPr>
            <p:txBody>
              <a:bodyPr/>
              <a:lstStyle/>
              <a:p>
                <a:r>
                  <a:rPr lang="en-US">
                    <a:noFill/>
                  </a:rPr>
                  <a:t> </a:t>
                </a:r>
              </a:p>
            </p:txBody>
          </p:sp>
        </mc:Fallback>
      </mc:AlternateContent>
    </p:spTree>
    <p:extLst>
      <p:ext uri="{BB962C8B-B14F-4D97-AF65-F5344CB8AC3E}">
        <p14:creationId xmlns:p14="http://schemas.microsoft.com/office/powerpoint/2010/main" val="38071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effectLst>
                  <a:outerShdw blurRad="38100" dist="38100" dir="2700000" algn="tl">
                    <a:srgbClr val="000000">
                      <a:alpha val="43137"/>
                    </a:srgbClr>
                  </a:outerShdw>
                </a:effectLst>
                <a:latin typeface="Algerian" pitchFamily="82" charset="0"/>
              </a:rPr>
              <a:t>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itchFamily="2" charset="2"/>
                  <a:buChar char="q"/>
                </a:pPr>
                <a:r>
                  <a:rPr lang="en-US" dirty="0"/>
                  <a:t> </a:t>
                </a:r>
                <a:r>
                  <a:rPr lang="en-US" dirty="0">
                    <a:solidFill>
                      <a:srgbClr val="C00000"/>
                    </a:solidFill>
                  </a:rPr>
                  <a:t>Z(u,v) is the transform normalized array: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a:rPr>
                        <m:t>𝑇</m:t>
                      </m:r>
                      <m:r>
                        <a:rPr lang="en-US" b="0" i="1" smtClean="0">
                          <a:solidFill>
                            <a:srgbClr val="C00000"/>
                          </a:solidFill>
                          <a:latin typeface="Cambria Math"/>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a:rPr>
                            <m:t>𝑇</m:t>
                          </m:r>
                        </m:e>
                        <m:sup>
                          <m:r>
                            <a:rPr lang="en-US" b="0" i="1" smtClean="0">
                              <a:solidFill>
                                <a:srgbClr val="C00000"/>
                              </a:solidFill>
                              <a:latin typeface="Cambria Math"/>
                            </a:rPr>
                            <m:t>⌃</m:t>
                          </m:r>
                        </m:sup>
                      </m:sSup>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𝑢</m:t>
                          </m:r>
                          <m:r>
                            <a:rPr lang="en-US" b="0" i="1" smtClean="0">
                              <a:solidFill>
                                <a:srgbClr val="C00000"/>
                              </a:solidFill>
                              <a:latin typeface="Cambria Math"/>
                            </a:rPr>
                            <m:t>,</m:t>
                          </m:r>
                          <m:r>
                            <a:rPr lang="en-US" b="0" i="1" smtClean="0">
                              <a:solidFill>
                                <a:srgbClr val="C00000"/>
                              </a:solidFill>
                              <a:latin typeface="Cambria Math"/>
                            </a:rPr>
                            <m:t>𝑣</m:t>
                          </m:r>
                        </m:e>
                      </m:d>
                      <m:r>
                        <a:rPr lang="en-US" b="0" i="1" smtClean="0">
                          <a:solidFill>
                            <a:srgbClr val="C00000"/>
                          </a:solidFill>
                          <a:latin typeface="Cambria Math"/>
                          <a:ea typeface="Cambria Math"/>
                        </a:rPr>
                        <m:t>×</m:t>
                      </m:r>
                      <m:r>
                        <a:rPr lang="en-US" b="0" i="1" smtClean="0">
                          <a:solidFill>
                            <a:srgbClr val="C00000"/>
                          </a:solidFill>
                          <a:latin typeface="Cambria Math"/>
                          <a:ea typeface="Cambria Math"/>
                        </a:rPr>
                        <m:t>𝑧</m:t>
                      </m:r>
                      <m:r>
                        <a:rPr lang="en-US" b="0" i="1" smtClean="0">
                          <a:solidFill>
                            <a:srgbClr val="C00000"/>
                          </a:solidFill>
                          <a:latin typeface="Cambria Math"/>
                          <a:ea typeface="Cambria Math"/>
                        </a:rPr>
                        <m:t>(</m:t>
                      </m:r>
                      <m:r>
                        <a:rPr lang="en-US" b="0" i="1" smtClean="0">
                          <a:solidFill>
                            <a:srgbClr val="C00000"/>
                          </a:solidFill>
                          <a:latin typeface="Cambria Math"/>
                          <a:ea typeface="Cambria Math"/>
                        </a:rPr>
                        <m:t>𝑢</m:t>
                      </m:r>
                      <m:r>
                        <a:rPr lang="en-US" b="0" i="1" smtClean="0">
                          <a:solidFill>
                            <a:srgbClr val="C00000"/>
                          </a:solidFill>
                          <a:latin typeface="Cambria Math"/>
                          <a:ea typeface="Cambria Math"/>
                        </a:rPr>
                        <m:t>,</m:t>
                      </m:r>
                      <m:r>
                        <a:rPr lang="en-US" b="0" i="1" smtClean="0">
                          <a:solidFill>
                            <a:srgbClr val="C00000"/>
                          </a:solidFill>
                          <a:latin typeface="Cambria Math"/>
                          <a:ea typeface="Cambria Math"/>
                        </a:rPr>
                        <m:t>𝑣</m:t>
                      </m:r>
                      <m:r>
                        <a:rPr lang="en-US" b="0" i="1" smtClean="0">
                          <a:solidFill>
                            <a:srgbClr val="C00000"/>
                          </a:solidFill>
                          <a:latin typeface="Cambria Math"/>
                          <a:ea typeface="Cambria Math"/>
                        </a:rPr>
                        <m:t>)</m:t>
                      </m:r>
                    </m:oMath>
                  </m:oMathPara>
                </a14:m>
                <a:endParaRPr lang="en-US" dirty="0">
                  <a:solidFill>
                    <a:srgbClr val="C00000"/>
                  </a:solidFill>
                </a:endParaRPr>
              </a:p>
              <a:p>
                <a:pPr>
                  <a:buFont typeface="Wingdings" pitchFamily="2" charset="2"/>
                  <a:buChar char="q"/>
                </a:pPr>
                <a:r>
                  <a:rPr lang="en-US" dirty="0">
                    <a:solidFill>
                      <a:srgbClr val="C00000"/>
                    </a:solidFill>
                  </a:rPr>
                  <a:t>Invers transform of T gives the decompressed image approximately.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198423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098C-B6B9-444F-A0B0-4B6E14383989}"/>
              </a:ext>
            </a:extLst>
          </p:cNvPr>
          <p:cNvSpPr>
            <a:spLocks noGrp="1"/>
          </p:cNvSpPr>
          <p:nvPr>
            <p:ph type="title"/>
          </p:nvPr>
        </p:nvSpPr>
        <p:spPr/>
        <p:txBody>
          <a:bodyPr/>
          <a:lstStyle/>
          <a:p>
            <a:r>
              <a:rPr lang="en-US" dirty="0" err="1"/>
              <a:t>Penutup</a:t>
            </a:r>
            <a:endParaRPr lang="en-US" dirty="0"/>
          </a:p>
        </p:txBody>
      </p:sp>
      <p:sp>
        <p:nvSpPr>
          <p:cNvPr id="3" name="Content Placeholder 2">
            <a:extLst>
              <a:ext uri="{FF2B5EF4-FFF2-40B4-BE49-F238E27FC236}">
                <a16:creationId xmlns:a16="http://schemas.microsoft.com/office/drawing/2014/main" id="{6429F0C2-2B20-4632-B83D-B57C93A44636}"/>
              </a:ext>
            </a:extLst>
          </p:cNvPr>
          <p:cNvSpPr>
            <a:spLocks noGrp="1"/>
          </p:cNvSpPr>
          <p:nvPr>
            <p:ph idx="1"/>
          </p:nvPr>
        </p:nvSpPr>
        <p:spPr/>
        <p:txBody>
          <a:bodyPr/>
          <a:lstStyle/>
          <a:p>
            <a:r>
              <a:rPr lang="en-US" dirty="0"/>
              <a:t>Ada </a:t>
            </a:r>
            <a:r>
              <a:rPr lang="en-US" dirty="0" err="1"/>
              <a:t>Pertanyaan</a:t>
            </a:r>
            <a:r>
              <a:rPr lang="en-US" dirty="0"/>
              <a:t>?</a:t>
            </a:r>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2BFD5AE4-2079-4AF9-A116-C2C1F8D6FDB0}"/>
              </a:ext>
            </a:extLst>
          </p:cNvPr>
          <p:cNvSpPr/>
          <p:nvPr/>
        </p:nvSpPr>
        <p:spPr>
          <a:xfrm>
            <a:off x="4235204" y="2967335"/>
            <a:ext cx="3721596"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Terima</a:t>
            </a:r>
            <a:r>
              <a:rPr lang="en-US" sz="5400" b="0" cap="none" spc="0" dirty="0">
                <a:ln w="0"/>
                <a:solidFill>
                  <a:schemeClr val="accent1"/>
                </a:solidFill>
                <a:effectLst>
                  <a:outerShdw blurRad="38100" dist="25400" dir="5400000" algn="ctr" rotWithShape="0">
                    <a:srgbClr val="6E747A">
                      <a:alpha val="43000"/>
                    </a:srgbClr>
                  </a:outerShdw>
                </a:effectLst>
              </a:rPr>
              <a:t> Kasih</a:t>
            </a:r>
          </a:p>
        </p:txBody>
      </p:sp>
    </p:spTree>
    <p:extLst>
      <p:ext uri="{BB962C8B-B14F-4D97-AF65-F5344CB8AC3E}">
        <p14:creationId xmlns:p14="http://schemas.microsoft.com/office/powerpoint/2010/main" val="128906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5317</Words>
  <Application>Microsoft Office PowerPoint</Application>
  <PresentationFormat>Widescreen</PresentationFormat>
  <Paragraphs>884</Paragraphs>
  <Slides>99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2" baseType="lpstr">
      <vt:lpstr>Aharoni</vt:lpstr>
      <vt:lpstr>Algerian</vt:lpstr>
      <vt:lpstr>Arial</vt:lpstr>
      <vt:lpstr>Calibri</vt:lpstr>
      <vt:lpstr>Calibri Light</vt:lpstr>
      <vt:lpstr>Cambria Math</vt:lpstr>
      <vt:lpstr>Courier New</vt:lpstr>
      <vt:lpstr>Symbol</vt:lpstr>
      <vt:lpstr>Times New Roman</vt:lpstr>
      <vt:lpstr>Wingdings</vt:lpstr>
      <vt:lpstr>Office Theme</vt:lpstr>
      <vt:lpstr>Microsoft Word Document</vt:lpstr>
      <vt:lpstr>Microsoft Equation 2.0</vt:lpstr>
      <vt:lpstr>Data Compression Pertemuan 4</vt:lpstr>
      <vt:lpstr>Outline</vt:lpstr>
      <vt:lpstr>Algorithms in the Real World</vt:lpstr>
      <vt:lpstr>Compression in the Real World</vt:lpstr>
      <vt:lpstr>PowerPoint Presentation</vt:lpstr>
      <vt:lpstr>Compression Outline</vt:lpstr>
      <vt:lpstr>Encoding/Decoding</vt:lpstr>
      <vt:lpstr>Lossless vs. Lossy</vt:lpstr>
      <vt:lpstr>How much can we compress?</vt:lpstr>
      <vt:lpstr>Model vs. Coder</vt:lpstr>
      <vt:lpstr>Quality of Compression</vt:lpstr>
      <vt:lpstr>Comparison of Algorithms </vt:lpstr>
      <vt:lpstr>Information Theory</vt:lpstr>
      <vt:lpstr>Entropy (Shannon 1948)</vt:lpstr>
      <vt:lpstr>Entropy Example</vt:lpstr>
      <vt:lpstr>Conditional Entropy </vt:lpstr>
      <vt:lpstr>Example of a Markov Chain</vt:lpstr>
      <vt:lpstr>Entropy of the English Language</vt:lpstr>
      <vt:lpstr>Shannon’s experiment</vt:lpstr>
      <vt:lpstr>Coding</vt:lpstr>
      <vt:lpstr>Assumptions</vt:lpstr>
      <vt:lpstr>Uniquely Decodable Codes</vt:lpstr>
      <vt:lpstr>Prefix Codes</vt:lpstr>
      <vt:lpstr>Some Prefix Codes for Integers</vt:lpstr>
      <vt:lpstr>Average Length</vt:lpstr>
      <vt:lpstr>Relationship to Entropy</vt:lpstr>
      <vt:lpstr>Kraft McMillan Inequality</vt:lpstr>
      <vt:lpstr>Proof of the Upper Bound (Part 1)</vt:lpstr>
      <vt:lpstr>Proof of the Upper Bound (Part 2)</vt:lpstr>
      <vt:lpstr>Another property of optimal codes</vt:lpstr>
      <vt:lpstr>Huffman Codes</vt:lpstr>
      <vt:lpstr>Huffman Codes</vt:lpstr>
      <vt:lpstr>Example</vt:lpstr>
      <vt:lpstr>Encoding and Decoding</vt:lpstr>
      <vt:lpstr>Huffman codes are optimal</vt:lpstr>
      <vt:lpstr>PROBLEM</vt:lpstr>
      <vt:lpstr>Introduction</vt:lpstr>
      <vt:lpstr>Types Of Data</vt:lpstr>
      <vt:lpstr>Contd….</vt:lpstr>
      <vt:lpstr>Contd….</vt:lpstr>
      <vt:lpstr>ContD….</vt:lpstr>
      <vt:lpstr>Compression Measure</vt:lpstr>
      <vt:lpstr>Contd….</vt:lpstr>
      <vt:lpstr>Compression Ratio</vt:lpstr>
      <vt:lpstr>Saving Percentage</vt:lpstr>
      <vt:lpstr>Bit Rate</vt:lpstr>
      <vt:lpstr>Compression algorithm &amp; its type</vt:lpstr>
      <vt:lpstr>Contd….</vt:lpstr>
      <vt:lpstr>Contd….</vt:lpstr>
      <vt:lpstr>Contd….</vt:lpstr>
      <vt:lpstr>Entropy Coding</vt:lpstr>
      <vt:lpstr>Predictive Coding</vt:lpstr>
      <vt:lpstr>Transform coding</vt:lpstr>
      <vt:lpstr>Layered Coding</vt:lpstr>
      <vt:lpstr>Redundancy</vt:lpstr>
      <vt:lpstr>Coding Redundancy.</vt:lpstr>
      <vt:lpstr>Contd….</vt:lpstr>
      <vt:lpstr>Inter pixel redundancy</vt:lpstr>
      <vt:lpstr>Contd….</vt:lpstr>
      <vt:lpstr>Psychovisual Redundancy</vt:lpstr>
      <vt:lpstr>Chromatic Redundancy</vt:lpstr>
      <vt:lpstr>Lossless Compression Algorithm</vt:lpstr>
      <vt:lpstr>Run – Length Coding</vt:lpstr>
      <vt:lpstr>Contd….</vt:lpstr>
      <vt:lpstr>Contd….</vt:lpstr>
      <vt:lpstr>Contd….</vt:lpstr>
      <vt:lpstr>Contd….</vt:lpstr>
      <vt:lpstr>Huffman Coding</vt:lpstr>
      <vt:lpstr>Contd….</vt:lpstr>
      <vt:lpstr>Huffman Decoder</vt:lpstr>
      <vt:lpstr>Truncated Huffman Code</vt:lpstr>
      <vt:lpstr>Shift Huffman Code</vt:lpstr>
      <vt:lpstr>Shannon – Fano Coding</vt:lpstr>
      <vt:lpstr>Contd….</vt:lpstr>
      <vt:lpstr>Contd….</vt:lpstr>
      <vt:lpstr>Contd….</vt:lpstr>
      <vt:lpstr>Bit-Plane Coding</vt:lpstr>
      <vt:lpstr>Contd….</vt:lpstr>
      <vt:lpstr>Contd….</vt:lpstr>
      <vt:lpstr>Contd….</vt:lpstr>
      <vt:lpstr>Arithmetic Coding</vt:lpstr>
      <vt:lpstr>Lossless predictive coding</vt:lpstr>
      <vt:lpstr>Contd….</vt:lpstr>
      <vt:lpstr>Lossy Compression Algorithm</vt:lpstr>
      <vt:lpstr>Lossy Predictive Coding</vt:lpstr>
      <vt:lpstr>Contd….</vt:lpstr>
      <vt:lpstr>Contd….</vt:lpstr>
      <vt:lpstr>Vector Quantization</vt:lpstr>
      <vt:lpstr>Contd….</vt:lpstr>
      <vt:lpstr>Contd….</vt:lpstr>
      <vt:lpstr>Block Transform Coding</vt:lpstr>
      <vt:lpstr>Sub – image selection</vt:lpstr>
      <vt:lpstr>Transform selection</vt:lpstr>
      <vt:lpstr>Bit Allocation</vt:lpstr>
      <vt:lpstr>Contd….</vt:lpstr>
      <vt:lpstr>Zonal coding</vt:lpstr>
      <vt:lpstr>Threshold mask</vt:lpstr>
      <vt:lpstr>Contd….</vt:lpstr>
      <vt:lpstr>Penutup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Compression Pertemuan 3</dc:title>
  <dc:creator>User</dc:creator>
  <cp:lastModifiedBy>User</cp:lastModifiedBy>
  <cp:revision>4</cp:revision>
  <dcterms:created xsi:type="dcterms:W3CDTF">2020-10-06T17:21:54Z</dcterms:created>
  <dcterms:modified xsi:type="dcterms:W3CDTF">2020-10-24T14:28:15Z</dcterms:modified>
</cp:coreProperties>
</file>