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8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8982" y="1442869"/>
            <a:ext cx="5943600" cy="1008529"/>
          </a:xfrm>
          <a:custGeom>
            <a:avLst/>
            <a:gdLst/>
            <a:ahLst/>
            <a:cxnLst/>
            <a:rect l="l" t="t" r="r" b="b"/>
            <a:pathLst>
              <a:path w="6736080" h="1143000">
                <a:moveTo>
                  <a:pt x="6736080" y="1142999"/>
                </a:moveTo>
                <a:lnTo>
                  <a:pt x="6736080" y="0"/>
                </a:lnTo>
                <a:lnTo>
                  <a:pt x="0" y="0"/>
                </a:lnTo>
                <a:lnTo>
                  <a:pt x="0" y="1143000"/>
                </a:lnTo>
                <a:lnTo>
                  <a:pt x="6736080" y="114299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/>
          <p:nvPr/>
        </p:nvSpPr>
        <p:spPr>
          <a:xfrm>
            <a:off x="5504554" y="1667420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2961" y="2168996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4091" y="1483694"/>
            <a:ext cx="110938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1512" dirty="0">
                <a:latin typeface="Symbol"/>
                <a:cs typeface="Symbol"/>
              </a:rPr>
              <a:t>⎤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96421" y="1491762"/>
            <a:ext cx="277346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93872" indent="-183226">
              <a:spcBef>
                <a:spcPts val="93"/>
              </a:spcBef>
              <a:buFont typeface="Symbol"/>
              <a:buChar char=""/>
              <a:tabLst>
                <a:tab pos="194432" algn="l"/>
              </a:tabLst>
            </a:pPr>
            <a:r>
              <a:rPr sz="2030" i="1" dirty="0">
                <a:latin typeface="Times New Roman"/>
                <a:cs typeface="Times New Roman"/>
              </a:rPr>
              <a:t>l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4046" y="1491762"/>
            <a:ext cx="3612216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305937" algn="l"/>
              </a:tabLst>
            </a:pP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18" dirty="0">
                <a:latin typeface="Times New Roman"/>
                <a:cs typeface="Times New Roman"/>
              </a:rPr>
              <a:t>(3</a:t>
            </a:r>
            <a:r>
              <a:rPr sz="2030" spc="-278" dirty="0">
                <a:latin typeface="Times New Roman"/>
                <a:cs typeface="Times New Roman"/>
              </a:rPr>
              <a:t> </a:t>
            </a:r>
            <a:r>
              <a:rPr sz="2030" spc="18" dirty="0">
                <a:latin typeface="Symbol"/>
                <a:cs typeface="Symbol"/>
              </a:rPr>
              <a:t></a:t>
            </a:r>
            <a:r>
              <a:rPr sz="2030" spc="18" dirty="0">
                <a:latin typeface="Times New Roman"/>
                <a:cs typeface="Times New Roman"/>
              </a:rPr>
              <a:t>1)</a:t>
            </a:r>
            <a:r>
              <a:rPr sz="2030" spc="-4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7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</a:t>
            </a:r>
            <a:r>
              <a:rPr sz="2030" spc="-202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34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[0.7</a:t>
            </a:r>
            <a:r>
              <a:rPr sz="2030" spc="-18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</a:t>
            </a:r>
            <a:r>
              <a:rPr sz="2030" spc="-190" dirty="0">
                <a:latin typeface="Times New Roman"/>
                <a:cs typeface="Times New Roman"/>
              </a:rPr>
              <a:t> </a:t>
            </a:r>
            <a:r>
              <a:rPr sz="2030" spc="57" dirty="0">
                <a:latin typeface="Times New Roman"/>
                <a:cs typeface="Times New Roman"/>
              </a:rPr>
              <a:t>0]</a:t>
            </a:r>
            <a:r>
              <a:rPr sz="2030" spc="57" dirty="0">
                <a:latin typeface="Symbol"/>
                <a:cs typeface="Symbol"/>
              </a:rPr>
              <a:t></a:t>
            </a:r>
            <a:r>
              <a:rPr sz="2030" spc="-256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0.8</a:t>
            </a:r>
            <a:r>
              <a:rPr sz="2030" spc="-11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3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0.56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4091" y="1593288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4831" y="1992663"/>
            <a:ext cx="4050366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498688" algn="l"/>
                <a:tab pos="963757" algn="l"/>
                <a:tab pos="1579552" algn="l"/>
                <a:tab pos="3515473" algn="l"/>
              </a:tabLst>
            </a:pPr>
            <a:r>
              <a:rPr sz="2030" dirty="0">
                <a:latin typeface="Symbol"/>
                <a:cs typeface="Symbol"/>
              </a:rPr>
              <a:t></a:t>
            </a:r>
            <a:r>
              <a:rPr sz="2030" spc="-185" dirty="0">
                <a:latin typeface="Times New Roman"/>
                <a:cs typeface="Times New Roman"/>
              </a:rPr>
              <a:t> </a:t>
            </a:r>
            <a:r>
              <a:rPr sz="2030" i="1" dirty="0">
                <a:latin typeface="Times New Roman"/>
                <a:cs typeface="Times New Roman"/>
              </a:rPr>
              <a:t>l	</a:t>
            </a:r>
            <a:r>
              <a:rPr sz="3044" spc="-1092" baseline="1207" dirty="0">
                <a:latin typeface="Symbol"/>
                <a:cs typeface="Symbol"/>
              </a:rPr>
              <a:t>⎤</a:t>
            </a:r>
            <a:r>
              <a:rPr sz="3044" spc="72" baseline="1207" dirty="0">
                <a:latin typeface="Times New Roman"/>
                <a:cs typeface="Times New Roman"/>
              </a:rPr>
              <a:t> </a:t>
            </a: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-13" dirty="0">
                <a:latin typeface="Times New Roman"/>
                <a:cs typeface="Times New Roman"/>
              </a:rPr>
              <a:t>(3)	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49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</a:t>
            </a:r>
            <a:r>
              <a:rPr sz="2030" spc="-199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34" dirty="0">
                <a:latin typeface="Times New Roman"/>
                <a:cs typeface="Times New Roman"/>
              </a:rPr>
              <a:t> </a:t>
            </a:r>
            <a:r>
              <a:rPr sz="2030" spc="4" dirty="0">
                <a:latin typeface="Times New Roman"/>
                <a:cs typeface="Times New Roman"/>
              </a:rPr>
              <a:t>[0.7</a:t>
            </a:r>
            <a:r>
              <a:rPr sz="2030" spc="-172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</a:t>
            </a:r>
            <a:r>
              <a:rPr sz="2030" spc="-176" dirty="0">
                <a:latin typeface="Times New Roman"/>
                <a:cs typeface="Times New Roman"/>
              </a:rPr>
              <a:t> </a:t>
            </a:r>
            <a:r>
              <a:rPr sz="2030" spc="66" dirty="0">
                <a:latin typeface="Times New Roman"/>
                <a:cs typeface="Times New Roman"/>
              </a:rPr>
              <a:t>0]</a:t>
            </a:r>
            <a:r>
              <a:rPr sz="2030" spc="66" dirty="0">
                <a:latin typeface="Symbol"/>
                <a:cs typeface="Symbol"/>
              </a:rPr>
              <a:t></a:t>
            </a:r>
            <a:r>
              <a:rPr sz="2030" spc="66" dirty="0">
                <a:latin typeface="Times New Roman"/>
                <a:cs typeface="Times New Roman"/>
              </a:rPr>
              <a:t>1	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115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0.7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4638" y="1375445"/>
            <a:ext cx="2195232" cy="828899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56032">
              <a:spcBef>
                <a:spcPts val="93"/>
              </a:spcBef>
              <a:tabLst>
                <a:tab pos="1938161" algn="l"/>
              </a:tabLst>
            </a:pPr>
            <a:r>
              <a:rPr sz="3044" i="1" spc="146" baseline="-25362" dirty="0">
                <a:latin typeface="Times New Roman"/>
                <a:cs typeface="Times New Roman"/>
              </a:rPr>
              <a:t>l</a:t>
            </a:r>
            <a:r>
              <a:rPr sz="1147" spc="97" dirty="0">
                <a:latin typeface="Times New Roman"/>
                <a:cs typeface="Times New Roman"/>
              </a:rPr>
              <a:t>(2) 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72" baseline="-25362" dirty="0">
                <a:latin typeface="Times New Roman"/>
                <a:cs typeface="Times New Roman"/>
              </a:rPr>
              <a:t>l</a:t>
            </a:r>
            <a:r>
              <a:rPr sz="1147" spc="49" dirty="0">
                <a:latin typeface="Times New Roman"/>
                <a:cs typeface="Times New Roman"/>
              </a:rPr>
              <a:t>(1)</a:t>
            </a:r>
            <a:r>
              <a:rPr sz="1147" spc="137" dirty="0">
                <a:latin typeface="Times New Roman"/>
                <a:cs typeface="Times New Roman"/>
              </a:rPr>
              <a:t>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125" baseline="-25362" dirty="0">
                <a:latin typeface="Times New Roman"/>
                <a:cs typeface="Times New Roman"/>
              </a:rPr>
              <a:t> </a:t>
            </a:r>
            <a:r>
              <a:rPr sz="3044" spc="-516" baseline="-22946" dirty="0">
                <a:latin typeface="Symbol"/>
                <a:cs typeface="Symbol"/>
              </a:rPr>
              <a:t>⎡</a:t>
            </a:r>
            <a:r>
              <a:rPr sz="3044" spc="-516" baseline="-47101" dirty="0">
                <a:latin typeface="Symbol"/>
                <a:cs typeface="Symbol"/>
              </a:rPr>
              <a:t>⎣</a:t>
            </a:r>
            <a:r>
              <a:rPr sz="3044" i="1" spc="-516" baseline="-25362" dirty="0">
                <a:latin typeface="Times New Roman"/>
                <a:cs typeface="Times New Roman"/>
              </a:rPr>
              <a:t>u</a:t>
            </a:r>
            <a:r>
              <a:rPr sz="1147" spc="-344" dirty="0">
                <a:latin typeface="Times New Roman"/>
                <a:cs typeface="Times New Roman"/>
              </a:rPr>
              <a:t>(1)	</a:t>
            </a:r>
            <a:r>
              <a:rPr sz="1147" spc="9" dirty="0">
                <a:latin typeface="Times New Roman"/>
                <a:cs typeface="Times New Roman"/>
              </a:rPr>
              <a:t>(1)</a:t>
            </a:r>
            <a:endParaRPr sz="1147">
              <a:latin typeface="Times New Roman"/>
              <a:cs typeface="Times New Roman"/>
            </a:endParaRPr>
          </a:p>
          <a:p>
            <a:pPr marL="56032">
              <a:spcBef>
                <a:spcPts val="1509"/>
              </a:spcBef>
              <a:tabLst>
                <a:tab pos="1986909" algn="l"/>
              </a:tabLst>
            </a:pPr>
            <a:r>
              <a:rPr sz="3044" i="1" spc="119" baseline="-25362" dirty="0">
                <a:latin typeface="Times New Roman"/>
                <a:cs typeface="Times New Roman"/>
              </a:rPr>
              <a:t>u</a:t>
            </a:r>
            <a:r>
              <a:rPr sz="1147" spc="79" dirty="0">
                <a:latin typeface="Times New Roman"/>
                <a:cs typeface="Times New Roman"/>
              </a:rPr>
              <a:t>(2) 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66" baseline="-25362" dirty="0">
                <a:latin typeface="Times New Roman"/>
                <a:cs typeface="Times New Roman"/>
              </a:rPr>
              <a:t>l</a:t>
            </a:r>
            <a:r>
              <a:rPr sz="1147" spc="44" dirty="0">
                <a:latin typeface="Times New Roman"/>
                <a:cs typeface="Times New Roman"/>
              </a:rPr>
              <a:t>(1)</a:t>
            </a:r>
            <a:r>
              <a:rPr sz="1147" spc="185" dirty="0">
                <a:latin typeface="Times New Roman"/>
                <a:cs typeface="Times New Roman"/>
              </a:rPr>
              <a:t>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125" baseline="-25362" dirty="0">
                <a:latin typeface="Times New Roman"/>
                <a:cs typeface="Times New Roman"/>
              </a:rPr>
              <a:t> </a:t>
            </a:r>
            <a:r>
              <a:rPr sz="3044" spc="-516" baseline="-22946" dirty="0">
                <a:latin typeface="Symbol"/>
                <a:cs typeface="Symbol"/>
              </a:rPr>
              <a:t>⎡</a:t>
            </a:r>
            <a:r>
              <a:rPr sz="3044" spc="-516" baseline="-47101" dirty="0">
                <a:latin typeface="Symbol"/>
                <a:cs typeface="Symbol"/>
              </a:rPr>
              <a:t>⎣</a:t>
            </a:r>
            <a:r>
              <a:rPr sz="3044" i="1" spc="-516" baseline="-25362" dirty="0">
                <a:latin typeface="Times New Roman"/>
                <a:cs typeface="Times New Roman"/>
              </a:rPr>
              <a:t>u</a:t>
            </a:r>
            <a:r>
              <a:rPr sz="1147" spc="-344" dirty="0">
                <a:latin typeface="Times New Roman"/>
                <a:cs typeface="Times New Roman"/>
              </a:rPr>
              <a:t>(1)	</a:t>
            </a:r>
            <a:r>
              <a:rPr sz="1147" spc="9" dirty="0">
                <a:latin typeface="Times New Roman"/>
                <a:cs typeface="Times New Roman"/>
              </a:rPr>
              <a:t>(1)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2500" y="2094188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41836" y="899439"/>
            <a:ext cx="5977218" cy="1568824"/>
            <a:chOff x="1567814" y="1019365"/>
            <a:chExt cx="6774180" cy="1778000"/>
          </a:xfrm>
        </p:grpSpPr>
        <p:sp>
          <p:nvSpPr>
            <p:cNvPr id="14" name="object 14"/>
            <p:cNvSpPr/>
            <p:nvPr/>
          </p:nvSpPr>
          <p:spPr>
            <a:xfrm>
              <a:off x="1577339" y="1625345"/>
              <a:ext cx="6755130" cy="1162050"/>
            </a:xfrm>
            <a:custGeom>
              <a:avLst/>
              <a:gdLst/>
              <a:ahLst/>
              <a:cxnLst/>
              <a:rect l="l" t="t" r="r" b="b"/>
              <a:pathLst>
                <a:path w="6755130" h="1162050">
                  <a:moveTo>
                    <a:pt x="0" y="1162050"/>
                  </a:moveTo>
                  <a:lnTo>
                    <a:pt x="0" y="0"/>
                  </a:lnTo>
                  <a:lnTo>
                    <a:pt x="6755130" y="0"/>
                  </a:lnTo>
                  <a:lnTo>
                    <a:pt x="6755130" y="1162050"/>
                  </a:lnTo>
                  <a:lnTo>
                    <a:pt x="0" y="116205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5" name="object 15"/>
            <p:cNvSpPr/>
            <p:nvPr/>
          </p:nvSpPr>
          <p:spPr>
            <a:xfrm>
              <a:off x="7253477" y="1024127"/>
              <a:ext cx="873760" cy="731520"/>
            </a:xfrm>
            <a:custGeom>
              <a:avLst/>
              <a:gdLst/>
              <a:ahLst/>
              <a:cxnLst/>
              <a:rect l="l" t="t" r="r" b="b"/>
              <a:pathLst>
                <a:path w="873759" h="731519">
                  <a:moveTo>
                    <a:pt x="873251" y="336803"/>
                  </a:moveTo>
                  <a:lnTo>
                    <a:pt x="873251" y="67055"/>
                  </a:lnTo>
                  <a:lnTo>
                    <a:pt x="863500" y="40826"/>
                  </a:lnTo>
                  <a:lnTo>
                    <a:pt x="836961" y="19526"/>
                  </a:lnTo>
                  <a:lnTo>
                    <a:pt x="797706" y="5226"/>
                  </a:lnTo>
                  <a:lnTo>
                    <a:pt x="749807" y="0"/>
                  </a:lnTo>
                  <a:lnTo>
                    <a:pt x="259079" y="0"/>
                  </a:lnTo>
                  <a:lnTo>
                    <a:pt x="211300" y="5226"/>
                  </a:lnTo>
                  <a:lnTo>
                    <a:pt x="172307" y="19526"/>
                  </a:lnTo>
                  <a:lnTo>
                    <a:pt x="146030" y="40826"/>
                  </a:lnTo>
                  <a:lnTo>
                    <a:pt x="136398" y="67055"/>
                  </a:lnTo>
                  <a:lnTo>
                    <a:pt x="136398" y="336803"/>
                  </a:lnTo>
                  <a:lnTo>
                    <a:pt x="146030" y="363152"/>
                  </a:lnTo>
                  <a:lnTo>
                    <a:pt x="172307" y="384714"/>
                  </a:lnTo>
                  <a:lnTo>
                    <a:pt x="211300" y="399276"/>
                  </a:lnTo>
                  <a:lnTo>
                    <a:pt x="259079" y="404621"/>
                  </a:lnTo>
                  <a:lnTo>
                    <a:pt x="0" y="731519"/>
                  </a:lnTo>
                  <a:lnTo>
                    <a:pt x="443483" y="404621"/>
                  </a:lnTo>
                  <a:lnTo>
                    <a:pt x="749807" y="404621"/>
                  </a:lnTo>
                  <a:lnTo>
                    <a:pt x="797706" y="399276"/>
                  </a:lnTo>
                  <a:lnTo>
                    <a:pt x="836961" y="384714"/>
                  </a:lnTo>
                  <a:lnTo>
                    <a:pt x="863500" y="363152"/>
                  </a:lnTo>
                  <a:lnTo>
                    <a:pt x="873251" y="336803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6" name="object 16"/>
            <p:cNvSpPr/>
            <p:nvPr/>
          </p:nvSpPr>
          <p:spPr>
            <a:xfrm>
              <a:off x="7253477" y="1024127"/>
              <a:ext cx="873760" cy="731520"/>
            </a:xfrm>
            <a:custGeom>
              <a:avLst/>
              <a:gdLst/>
              <a:ahLst/>
              <a:cxnLst/>
              <a:rect l="l" t="t" r="r" b="b"/>
              <a:pathLst>
                <a:path w="873759" h="731519">
                  <a:moveTo>
                    <a:pt x="259079" y="0"/>
                  </a:moveTo>
                  <a:lnTo>
                    <a:pt x="211300" y="5226"/>
                  </a:lnTo>
                  <a:lnTo>
                    <a:pt x="172307" y="19526"/>
                  </a:lnTo>
                  <a:lnTo>
                    <a:pt x="146030" y="40826"/>
                  </a:lnTo>
                  <a:lnTo>
                    <a:pt x="136398" y="67055"/>
                  </a:lnTo>
                  <a:lnTo>
                    <a:pt x="136398" y="336803"/>
                  </a:lnTo>
                  <a:lnTo>
                    <a:pt x="146030" y="363152"/>
                  </a:lnTo>
                  <a:lnTo>
                    <a:pt x="172307" y="384714"/>
                  </a:lnTo>
                  <a:lnTo>
                    <a:pt x="211300" y="399276"/>
                  </a:lnTo>
                  <a:lnTo>
                    <a:pt x="259079" y="404621"/>
                  </a:lnTo>
                  <a:lnTo>
                    <a:pt x="0" y="731519"/>
                  </a:lnTo>
                  <a:lnTo>
                    <a:pt x="443483" y="404621"/>
                  </a:lnTo>
                  <a:lnTo>
                    <a:pt x="749807" y="404621"/>
                  </a:lnTo>
                  <a:lnTo>
                    <a:pt x="797706" y="399276"/>
                  </a:lnTo>
                  <a:lnTo>
                    <a:pt x="836961" y="384714"/>
                  </a:lnTo>
                  <a:lnTo>
                    <a:pt x="863500" y="363152"/>
                  </a:lnTo>
                  <a:lnTo>
                    <a:pt x="873251" y="336803"/>
                  </a:lnTo>
                  <a:lnTo>
                    <a:pt x="873251" y="67055"/>
                  </a:lnTo>
                  <a:lnTo>
                    <a:pt x="863500" y="40826"/>
                  </a:lnTo>
                  <a:lnTo>
                    <a:pt x="836961" y="19526"/>
                  </a:lnTo>
                  <a:lnTo>
                    <a:pt x="797706" y="5226"/>
                  </a:lnTo>
                  <a:lnTo>
                    <a:pt x="749807" y="0"/>
                  </a:lnTo>
                  <a:lnTo>
                    <a:pt x="259079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655570" y="201380"/>
            <a:ext cx="3314140" cy="13655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33619">
              <a:lnSpc>
                <a:spcPct val="100000"/>
              </a:lnSpc>
              <a:spcBef>
                <a:spcPts val="88"/>
              </a:spcBef>
            </a:pPr>
            <a:r>
              <a:rPr b="0" dirty="0">
                <a:latin typeface="Times New Roman"/>
                <a:cs typeface="Times New Roman"/>
              </a:rPr>
              <a:t>To process the </a:t>
            </a:r>
            <a:r>
              <a:rPr spc="-9" dirty="0">
                <a:latin typeface="Times New Roman"/>
                <a:cs typeface="Times New Roman"/>
              </a:rPr>
              <a:t>2</a:t>
            </a:r>
            <a:r>
              <a:rPr sz="2118" spc="-13" baseline="24305" dirty="0">
                <a:latin typeface="Times New Roman"/>
                <a:cs typeface="Times New Roman"/>
              </a:rPr>
              <a:t>nd </a:t>
            </a:r>
            <a:r>
              <a:rPr sz="2118" spc="-4" dirty="0">
                <a:latin typeface="Times New Roman"/>
                <a:cs typeface="Times New Roman"/>
              </a:rPr>
              <a:t>symbol</a:t>
            </a:r>
            <a:r>
              <a:rPr sz="2118" spc="-229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“3”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50218" y="939500"/>
            <a:ext cx="50762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(2)</a:t>
            </a:r>
            <a:endParaRPr sz="1588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974386" y="2291883"/>
            <a:ext cx="898151" cy="517151"/>
            <a:chOff x="7158037" y="2597467"/>
            <a:chExt cx="1017905" cy="586105"/>
          </a:xfrm>
        </p:grpSpPr>
        <p:sp>
          <p:nvSpPr>
            <p:cNvPr id="20" name="object 20"/>
            <p:cNvSpPr/>
            <p:nvPr/>
          </p:nvSpPr>
          <p:spPr>
            <a:xfrm>
              <a:off x="7162800" y="2602229"/>
              <a:ext cx="1008380" cy="576580"/>
            </a:xfrm>
            <a:custGeom>
              <a:avLst/>
              <a:gdLst/>
              <a:ahLst/>
              <a:cxnLst/>
              <a:rect l="l" t="t" r="r" b="b"/>
              <a:pathLst>
                <a:path w="1008379" h="576580">
                  <a:moveTo>
                    <a:pt x="1008126" y="508253"/>
                  </a:moveTo>
                  <a:lnTo>
                    <a:pt x="1008126" y="238506"/>
                  </a:lnTo>
                  <a:lnTo>
                    <a:pt x="998493" y="212276"/>
                  </a:lnTo>
                  <a:lnTo>
                    <a:pt x="972216" y="190976"/>
                  </a:lnTo>
                  <a:lnTo>
                    <a:pt x="933223" y="176676"/>
                  </a:lnTo>
                  <a:lnTo>
                    <a:pt x="885444" y="171450"/>
                  </a:lnTo>
                  <a:lnTo>
                    <a:pt x="578357" y="171450"/>
                  </a:lnTo>
                  <a:lnTo>
                    <a:pt x="0" y="0"/>
                  </a:lnTo>
                  <a:lnTo>
                    <a:pt x="393953" y="171450"/>
                  </a:lnTo>
                  <a:lnTo>
                    <a:pt x="346174" y="176676"/>
                  </a:lnTo>
                  <a:lnTo>
                    <a:pt x="307181" y="190976"/>
                  </a:lnTo>
                  <a:lnTo>
                    <a:pt x="280904" y="212276"/>
                  </a:lnTo>
                  <a:lnTo>
                    <a:pt x="271272" y="238506"/>
                  </a:lnTo>
                  <a:lnTo>
                    <a:pt x="271272" y="508253"/>
                  </a:lnTo>
                  <a:lnTo>
                    <a:pt x="280904" y="534602"/>
                  </a:lnTo>
                  <a:lnTo>
                    <a:pt x="307181" y="556164"/>
                  </a:lnTo>
                  <a:lnTo>
                    <a:pt x="346174" y="570726"/>
                  </a:lnTo>
                  <a:lnTo>
                    <a:pt x="393953" y="576071"/>
                  </a:lnTo>
                  <a:lnTo>
                    <a:pt x="885444" y="576071"/>
                  </a:lnTo>
                  <a:lnTo>
                    <a:pt x="933223" y="570726"/>
                  </a:lnTo>
                  <a:lnTo>
                    <a:pt x="972216" y="556164"/>
                  </a:lnTo>
                  <a:lnTo>
                    <a:pt x="998493" y="534602"/>
                  </a:lnTo>
                  <a:lnTo>
                    <a:pt x="1008126" y="508253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1" name="object 21"/>
            <p:cNvSpPr/>
            <p:nvPr/>
          </p:nvSpPr>
          <p:spPr>
            <a:xfrm>
              <a:off x="7162800" y="2602229"/>
              <a:ext cx="1008380" cy="576580"/>
            </a:xfrm>
            <a:custGeom>
              <a:avLst/>
              <a:gdLst/>
              <a:ahLst/>
              <a:cxnLst/>
              <a:rect l="l" t="t" r="r" b="b"/>
              <a:pathLst>
                <a:path w="1008379" h="576580">
                  <a:moveTo>
                    <a:pt x="393953" y="171450"/>
                  </a:moveTo>
                  <a:lnTo>
                    <a:pt x="346174" y="176676"/>
                  </a:lnTo>
                  <a:lnTo>
                    <a:pt x="307181" y="190976"/>
                  </a:lnTo>
                  <a:lnTo>
                    <a:pt x="280904" y="212276"/>
                  </a:lnTo>
                  <a:lnTo>
                    <a:pt x="271272" y="238506"/>
                  </a:lnTo>
                  <a:lnTo>
                    <a:pt x="271272" y="508253"/>
                  </a:lnTo>
                  <a:lnTo>
                    <a:pt x="280904" y="534602"/>
                  </a:lnTo>
                  <a:lnTo>
                    <a:pt x="307181" y="556164"/>
                  </a:lnTo>
                  <a:lnTo>
                    <a:pt x="346174" y="570726"/>
                  </a:lnTo>
                  <a:lnTo>
                    <a:pt x="393953" y="576071"/>
                  </a:lnTo>
                  <a:lnTo>
                    <a:pt x="885444" y="576071"/>
                  </a:lnTo>
                  <a:lnTo>
                    <a:pt x="933223" y="570726"/>
                  </a:lnTo>
                  <a:lnTo>
                    <a:pt x="972216" y="556164"/>
                  </a:lnTo>
                  <a:lnTo>
                    <a:pt x="998493" y="534602"/>
                  </a:lnTo>
                  <a:lnTo>
                    <a:pt x="1008126" y="508253"/>
                  </a:lnTo>
                  <a:lnTo>
                    <a:pt x="1008126" y="238506"/>
                  </a:lnTo>
                  <a:lnTo>
                    <a:pt x="998493" y="212276"/>
                  </a:lnTo>
                  <a:lnTo>
                    <a:pt x="972216" y="190976"/>
                  </a:lnTo>
                  <a:lnTo>
                    <a:pt x="933223" y="176676"/>
                  </a:lnTo>
                  <a:lnTo>
                    <a:pt x="885444" y="171450"/>
                  </a:lnTo>
                  <a:lnTo>
                    <a:pt x="578357" y="171450"/>
                  </a:lnTo>
                  <a:lnTo>
                    <a:pt x="0" y="0"/>
                  </a:lnTo>
                  <a:lnTo>
                    <a:pt x="393953" y="17145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289215" y="2483223"/>
            <a:ext cx="50762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(3)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06488" y="3560781"/>
            <a:ext cx="6849035" cy="1008529"/>
          </a:xfrm>
          <a:custGeom>
            <a:avLst/>
            <a:gdLst/>
            <a:ahLst/>
            <a:cxnLst/>
            <a:rect l="l" t="t" r="r" b="b"/>
            <a:pathLst>
              <a:path w="7762240" h="1143000">
                <a:moveTo>
                  <a:pt x="7761732" y="1143000"/>
                </a:moveTo>
                <a:lnTo>
                  <a:pt x="7761732" y="0"/>
                </a:lnTo>
                <a:lnTo>
                  <a:pt x="0" y="0"/>
                </a:lnTo>
                <a:lnTo>
                  <a:pt x="0" y="1143000"/>
                </a:lnTo>
                <a:lnTo>
                  <a:pt x="7761732" y="1143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 txBox="1"/>
          <p:nvPr/>
        </p:nvSpPr>
        <p:spPr>
          <a:xfrm>
            <a:off x="5115934" y="3785332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64342" y="4286908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95471" y="3601606"/>
            <a:ext cx="110938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1512" dirty="0">
                <a:latin typeface="Symbol"/>
                <a:cs typeface="Symbol"/>
              </a:rPr>
              <a:t>⎤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3596" y="3609674"/>
            <a:ext cx="277346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93872" indent="-183226">
              <a:spcBef>
                <a:spcPts val="93"/>
              </a:spcBef>
              <a:buFont typeface="Symbol"/>
              <a:buChar char=""/>
              <a:tabLst>
                <a:tab pos="194432" algn="l"/>
              </a:tabLst>
            </a:pPr>
            <a:r>
              <a:rPr sz="2030" i="1" dirty="0">
                <a:latin typeface="Times New Roman"/>
                <a:cs typeface="Times New Roman"/>
              </a:rPr>
              <a:t>l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65425" y="3609674"/>
            <a:ext cx="4410635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305937" algn="l"/>
              </a:tabLst>
            </a:pP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31" dirty="0">
                <a:latin typeface="Times New Roman"/>
                <a:cs typeface="Times New Roman"/>
              </a:rPr>
              <a:t>(2</a:t>
            </a:r>
            <a:r>
              <a:rPr sz="2030" spc="-168" dirty="0">
                <a:latin typeface="Times New Roman"/>
                <a:cs typeface="Times New Roman"/>
              </a:rPr>
              <a:t> </a:t>
            </a:r>
            <a:r>
              <a:rPr sz="2030" spc="18" dirty="0">
                <a:latin typeface="Symbol"/>
                <a:cs typeface="Symbol"/>
              </a:rPr>
              <a:t></a:t>
            </a:r>
            <a:r>
              <a:rPr sz="2030" spc="18" dirty="0">
                <a:latin typeface="Times New Roman"/>
                <a:cs typeface="Times New Roman"/>
              </a:rPr>
              <a:t>1)</a:t>
            </a:r>
            <a:r>
              <a:rPr sz="2030" spc="-4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3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0.56</a:t>
            </a:r>
            <a:r>
              <a:rPr sz="2030" spc="-202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24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[0.7</a:t>
            </a:r>
            <a:r>
              <a:rPr sz="2030" spc="-176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</a:t>
            </a:r>
            <a:r>
              <a:rPr sz="2030" spc="-176" dirty="0">
                <a:latin typeface="Times New Roman"/>
                <a:cs typeface="Times New Roman"/>
              </a:rPr>
              <a:t> </a:t>
            </a:r>
            <a:r>
              <a:rPr sz="2030" spc="26" dirty="0">
                <a:latin typeface="Times New Roman"/>
                <a:cs typeface="Times New Roman"/>
              </a:rPr>
              <a:t>0.56]</a:t>
            </a:r>
            <a:r>
              <a:rPr sz="2030" spc="26" dirty="0">
                <a:latin typeface="Symbol"/>
                <a:cs typeface="Symbol"/>
              </a:rPr>
              <a:t></a:t>
            </a:r>
            <a:r>
              <a:rPr sz="2030" spc="-251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0.7</a:t>
            </a:r>
            <a:r>
              <a:rPr sz="2030" spc="-53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40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0.658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95471" y="3711198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32005" y="4110574"/>
            <a:ext cx="5076265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522782" algn="l"/>
                <a:tab pos="987851" algn="l"/>
                <a:tab pos="1620457" algn="l"/>
              </a:tabLst>
            </a:pPr>
            <a:r>
              <a:rPr sz="2030" dirty="0">
                <a:latin typeface="Symbol"/>
                <a:cs typeface="Symbol"/>
              </a:rPr>
              <a:t></a:t>
            </a:r>
            <a:r>
              <a:rPr sz="2030" spc="-185" dirty="0">
                <a:latin typeface="Times New Roman"/>
                <a:cs typeface="Times New Roman"/>
              </a:rPr>
              <a:t> </a:t>
            </a:r>
            <a:r>
              <a:rPr sz="2030" i="1" dirty="0">
                <a:latin typeface="Times New Roman"/>
                <a:cs typeface="Times New Roman"/>
              </a:rPr>
              <a:t>l	</a:t>
            </a:r>
            <a:r>
              <a:rPr sz="3044" spc="-1092" baseline="1207" dirty="0">
                <a:latin typeface="Symbol"/>
                <a:cs typeface="Symbol"/>
              </a:rPr>
              <a:t>⎤</a:t>
            </a:r>
            <a:r>
              <a:rPr sz="3044" spc="79" baseline="1207" dirty="0">
                <a:latin typeface="Times New Roman"/>
                <a:cs typeface="Times New Roman"/>
              </a:rPr>
              <a:t> </a:t>
            </a: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31" dirty="0">
                <a:latin typeface="Times New Roman"/>
                <a:cs typeface="Times New Roman"/>
              </a:rPr>
              <a:t>(2)	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7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0.56</a:t>
            </a:r>
            <a:r>
              <a:rPr sz="2030" spc="-202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34" dirty="0">
                <a:latin typeface="Times New Roman"/>
                <a:cs typeface="Times New Roman"/>
              </a:rPr>
              <a:t> </a:t>
            </a:r>
            <a:r>
              <a:rPr sz="2030" spc="4" dirty="0">
                <a:latin typeface="Times New Roman"/>
                <a:cs typeface="Times New Roman"/>
              </a:rPr>
              <a:t>[0.7</a:t>
            </a:r>
            <a:r>
              <a:rPr sz="2030" spc="-18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</a:t>
            </a:r>
            <a:r>
              <a:rPr sz="2030" spc="-180" dirty="0">
                <a:latin typeface="Times New Roman"/>
                <a:cs typeface="Times New Roman"/>
              </a:rPr>
              <a:t> </a:t>
            </a:r>
            <a:r>
              <a:rPr sz="2030" spc="26" dirty="0">
                <a:latin typeface="Times New Roman"/>
                <a:cs typeface="Times New Roman"/>
              </a:rPr>
              <a:t>0.56]</a:t>
            </a:r>
            <a:r>
              <a:rPr sz="2030" spc="26" dirty="0">
                <a:latin typeface="Symbol"/>
                <a:cs typeface="Symbol"/>
              </a:rPr>
              <a:t></a:t>
            </a:r>
            <a:r>
              <a:rPr sz="2030" spc="-260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0.8</a:t>
            </a:r>
            <a:r>
              <a:rPr sz="2030" spc="274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3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0.672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92144" y="3493357"/>
            <a:ext cx="2270312" cy="828899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56032">
              <a:spcBef>
                <a:spcPts val="93"/>
              </a:spcBef>
              <a:tabLst>
                <a:tab pos="1977383" algn="l"/>
              </a:tabLst>
            </a:pPr>
            <a:r>
              <a:rPr sz="3044" i="1" spc="112" baseline="-25362" dirty="0">
                <a:latin typeface="Times New Roman"/>
                <a:cs typeface="Times New Roman"/>
              </a:rPr>
              <a:t>l</a:t>
            </a:r>
            <a:r>
              <a:rPr sz="1147" spc="75" dirty="0">
                <a:latin typeface="Times New Roman"/>
                <a:cs typeface="Times New Roman"/>
              </a:rPr>
              <a:t>(3) 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125" baseline="-25362" dirty="0">
                <a:latin typeface="Times New Roman"/>
                <a:cs typeface="Times New Roman"/>
              </a:rPr>
              <a:t>l</a:t>
            </a:r>
            <a:r>
              <a:rPr sz="1147" spc="84" dirty="0">
                <a:latin typeface="Times New Roman"/>
                <a:cs typeface="Times New Roman"/>
              </a:rPr>
              <a:t>( </a:t>
            </a:r>
            <a:r>
              <a:rPr sz="1147" spc="53" dirty="0">
                <a:latin typeface="Times New Roman"/>
                <a:cs typeface="Times New Roman"/>
              </a:rPr>
              <a:t>2)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297" baseline="-25362" dirty="0">
                <a:latin typeface="Times New Roman"/>
                <a:cs typeface="Times New Roman"/>
              </a:rPr>
              <a:t> </a:t>
            </a:r>
            <a:r>
              <a:rPr sz="3044" spc="-787" baseline="-22946" dirty="0">
                <a:latin typeface="Symbol"/>
                <a:cs typeface="Symbol"/>
              </a:rPr>
              <a:t>⎡</a:t>
            </a:r>
            <a:r>
              <a:rPr sz="3044" spc="-787" baseline="-47101" dirty="0">
                <a:latin typeface="Symbol"/>
                <a:cs typeface="Symbol"/>
              </a:rPr>
              <a:t>⎣</a:t>
            </a:r>
            <a:r>
              <a:rPr sz="3044" i="1" spc="-787" baseline="-25362" dirty="0">
                <a:latin typeface="Times New Roman"/>
                <a:cs typeface="Times New Roman"/>
              </a:rPr>
              <a:t>u</a:t>
            </a:r>
            <a:r>
              <a:rPr sz="1147" spc="-525" dirty="0">
                <a:latin typeface="Times New Roman"/>
                <a:cs typeface="Times New Roman"/>
              </a:rPr>
              <a:t>(</a:t>
            </a:r>
            <a:r>
              <a:rPr sz="1147" spc="-185" dirty="0">
                <a:latin typeface="Times New Roman"/>
                <a:cs typeface="Times New Roman"/>
              </a:rPr>
              <a:t> </a:t>
            </a:r>
            <a:r>
              <a:rPr sz="1147" spc="53" dirty="0">
                <a:latin typeface="Times New Roman"/>
                <a:cs typeface="Times New Roman"/>
              </a:rPr>
              <a:t>2)	</a:t>
            </a:r>
            <a:r>
              <a:rPr sz="1147" spc="9" dirty="0">
                <a:latin typeface="Times New Roman"/>
                <a:cs typeface="Times New Roman"/>
              </a:rPr>
              <a:t>(</a:t>
            </a:r>
            <a:r>
              <a:rPr sz="1147" spc="-194" dirty="0">
                <a:latin typeface="Times New Roman"/>
                <a:cs typeface="Times New Roman"/>
              </a:rPr>
              <a:t> </a:t>
            </a:r>
            <a:r>
              <a:rPr sz="1147" spc="93" dirty="0">
                <a:latin typeface="Times New Roman"/>
                <a:cs typeface="Times New Roman"/>
              </a:rPr>
              <a:t>2)</a:t>
            </a:r>
            <a:endParaRPr sz="1147">
              <a:latin typeface="Times New Roman"/>
              <a:cs typeface="Times New Roman"/>
            </a:endParaRPr>
          </a:p>
          <a:p>
            <a:pPr marL="56032">
              <a:spcBef>
                <a:spcPts val="1509"/>
              </a:spcBef>
              <a:tabLst>
                <a:tab pos="2026132" algn="l"/>
              </a:tabLst>
            </a:pPr>
            <a:r>
              <a:rPr sz="3044" i="1" spc="86" baseline="-25362" dirty="0">
                <a:latin typeface="Times New Roman"/>
                <a:cs typeface="Times New Roman"/>
              </a:rPr>
              <a:t>u</a:t>
            </a:r>
            <a:r>
              <a:rPr sz="1147" spc="57" dirty="0">
                <a:latin typeface="Times New Roman"/>
                <a:cs typeface="Times New Roman"/>
              </a:rPr>
              <a:t>(3) 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139" baseline="-25362" dirty="0">
                <a:latin typeface="Times New Roman"/>
                <a:cs typeface="Times New Roman"/>
              </a:rPr>
              <a:t>l</a:t>
            </a:r>
            <a:r>
              <a:rPr sz="1147" spc="93" dirty="0">
                <a:latin typeface="Times New Roman"/>
                <a:cs typeface="Times New Roman"/>
              </a:rPr>
              <a:t>(2)</a:t>
            </a:r>
            <a:r>
              <a:rPr sz="1147" spc="472" dirty="0">
                <a:latin typeface="Times New Roman"/>
                <a:cs typeface="Times New Roman"/>
              </a:rPr>
              <a:t>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469" baseline="-25362" dirty="0">
                <a:latin typeface="Times New Roman"/>
                <a:cs typeface="Times New Roman"/>
              </a:rPr>
              <a:t> </a:t>
            </a:r>
            <a:r>
              <a:rPr sz="3044" spc="-787" baseline="-22946" dirty="0">
                <a:latin typeface="Symbol"/>
                <a:cs typeface="Symbol"/>
              </a:rPr>
              <a:t>⎡</a:t>
            </a:r>
            <a:r>
              <a:rPr sz="3044" spc="-787" baseline="-47101" dirty="0">
                <a:latin typeface="Symbol"/>
                <a:cs typeface="Symbol"/>
              </a:rPr>
              <a:t>⎣</a:t>
            </a:r>
            <a:r>
              <a:rPr sz="3044" i="1" spc="-787" baseline="-25362" dirty="0">
                <a:latin typeface="Times New Roman"/>
                <a:cs typeface="Times New Roman"/>
              </a:rPr>
              <a:t>u</a:t>
            </a:r>
            <a:r>
              <a:rPr sz="1147" spc="-525" dirty="0">
                <a:latin typeface="Times New Roman"/>
                <a:cs typeface="Times New Roman"/>
              </a:rPr>
              <a:t>(</a:t>
            </a:r>
            <a:r>
              <a:rPr sz="1147" spc="-180" dirty="0">
                <a:latin typeface="Times New Roman"/>
                <a:cs typeface="Times New Roman"/>
              </a:rPr>
              <a:t> </a:t>
            </a:r>
            <a:r>
              <a:rPr sz="1147" spc="53" dirty="0">
                <a:latin typeface="Times New Roman"/>
                <a:cs typeface="Times New Roman"/>
              </a:rPr>
              <a:t>2)	</a:t>
            </a:r>
            <a:r>
              <a:rPr sz="1147" spc="9" dirty="0">
                <a:latin typeface="Times New Roman"/>
                <a:cs typeface="Times New Roman"/>
              </a:rPr>
              <a:t>(</a:t>
            </a:r>
            <a:r>
              <a:rPr sz="1147" spc="-207" dirty="0">
                <a:latin typeface="Times New Roman"/>
                <a:cs typeface="Times New Roman"/>
              </a:rPr>
              <a:t> </a:t>
            </a:r>
            <a:r>
              <a:rPr sz="1147" spc="93" dirty="0">
                <a:latin typeface="Times New Roman"/>
                <a:cs typeface="Times New Roman"/>
              </a:rPr>
              <a:t>2)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3879" y="4212099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589342" y="3017351"/>
            <a:ext cx="6882653" cy="1568824"/>
            <a:chOff x="1054988" y="3419665"/>
            <a:chExt cx="7800340" cy="1778000"/>
          </a:xfrm>
        </p:grpSpPr>
        <p:sp>
          <p:nvSpPr>
            <p:cNvPr id="34" name="object 34"/>
            <p:cNvSpPr/>
            <p:nvPr/>
          </p:nvSpPr>
          <p:spPr>
            <a:xfrm>
              <a:off x="1064513" y="4025646"/>
              <a:ext cx="7781290" cy="1162050"/>
            </a:xfrm>
            <a:custGeom>
              <a:avLst/>
              <a:gdLst/>
              <a:ahLst/>
              <a:cxnLst/>
              <a:rect l="l" t="t" r="r" b="b"/>
              <a:pathLst>
                <a:path w="7781290" h="1162050">
                  <a:moveTo>
                    <a:pt x="0" y="1162050"/>
                  </a:moveTo>
                  <a:lnTo>
                    <a:pt x="0" y="0"/>
                  </a:lnTo>
                  <a:lnTo>
                    <a:pt x="7780782" y="0"/>
                  </a:lnTo>
                  <a:lnTo>
                    <a:pt x="7780782" y="1162050"/>
                  </a:lnTo>
                  <a:lnTo>
                    <a:pt x="0" y="116205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5" name="object 35"/>
            <p:cNvSpPr/>
            <p:nvPr/>
          </p:nvSpPr>
          <p:spPr>
            <a:xfrm>
              <a:off x="7389875" y="3424428"/>
              <a:ext cx="737235" cy="742950"/>
            </a:xfrm>
            <a:custGeom>
              <a:avLst/>
              <a:gdLst/>
              <a:ahLst/>
              <a:cxnLst/>
              <a:rect l="l" t="t" r="r" b="b"/>
              <a:pathLst>
                <a:path w="737234" h="742950">
                  <a:moveTo>
                    <a:pt x="736853" y="336804"/>
                  </a:moveTo>
                  <a:lnTo>
                    <a:pt x="736853" y="67056"/>
                  </a:lnTo>
                  <a:lnTo>
                    <a:pt x="727102" y="40826"/>
                  </a:lnTo>
                  <a:lnTo>
                    <a:pt x="700563" y="19526"/>
                  </a:lnTo>
                  <a:lnTo>
                    <a:pt x="661308" y="5226"/>
                  </a:lnTo>
                  <a:lnTo>
                    <a:pt x="613409" y="0"/>
                  </a:lnTo>
                  <a:lnTo>
                    <a:pt x="122681" y="0"/>
                  </a:lnTo>
                  <a:lnTo>
                    <a:pt x="74902" y="5226"/>
                  </a:lnTo>
                  <a:lnTo>
                    <a:pt x="35909" y="19526"/>
                  </a:lnTo>
                  <a:lnTo>
                    <a:pt x="9632" y="40826"/>
                  </a:lnTo>
                  <a:lnTo>
                    <a:pt x="0" y="67056"/>
                  </a:lnTo>
                  <a:lnTo>
                    <a:pt x="0" y="336804"/>
                  </a:lnTo>
                  <a:lnTo>
                    <a:pt x="9632" y="363152"/>
                  </a:lnTo>
                  <a:lnTo>
                    <a:pt x="35909" y="384714"/>
                  </a:lnTo>
                  <a:lnTo>
                    <a:pt x="74902" y="399276"/>
                  </a:lnTo>
                  <a:lnTo>
                    <a:pt x="122681" y="404622"/>
                  </a:lnTo>
                  <a:lnTo>
                    <a:pt x="182118" y="742950"/>
                  </a:lnTo>
                  <a:lnTo>
                    <a:pt x="307085" y="404622"/>
                  </a:lnTo>
                  <a:lnTo>
                    <a:pt x="613409" y="404622"/>
                  </a:lnTo>
                  <a:lnTo>
                    <a:pt x="661308" y="399276"/>
                  </a:lnTo>
                  <a:lnTo>
                    <a:pt x="700563" y="384714"/>
                  </a:lnTo>
                  <a:lnTo>
                    <a:pt x="727102" y="363152"/>
                  </a:lnTo>
                  <a:lnTo>
                    <a:pt x="736853" y="33680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6" name="object 36"/>
            <p:cNvSpPr/>
            <p:nvPr/>
          </p:nvSpPr>
          <p:spPr>
            <a:xfrm>
              <a:off x="7389875" y="3424428"/>
              <a:ext cx="737235" cy="742950"/>
            </a:xfrm>
            <a:custGeom>
              <a:avLst/>
              <a:gdLst/>
              <a:ahLst/>
              <a:cxnLst/>
              <a:rect l="l" t="t" r="r" b="b"/>
              <a:pathLst>
                <a:path w="737234" h="742950">
                  <a:moveTo>
                    <a:pt x="122681" y="0"/>
                  </a:moveTo>
                  <a:lnTo>
                    <a:pt x="74902" y="5226"/>
                  </a:lnTo>
                  <a:lnTo>
                    <a:pt x="35909" y="19526"/>
                  </a:lnTo>
                  <a:lnTo>
                    <a:pt x="9632" y="40826"/>
                  </a:lnTo>
                  <a:lnTo>
                    <a:pt x="0" y="67056"/>
                  </a:lnTo>
                  <a:lnTo>
                    <a:pt x="0" y="336804"/>
                  </a:lnTo>
                  <a:lnTo>
                    <a:pt x="9632" y="363152"/>
                  </a:lnTo>
                  <a:lnTo>
                    <a:pt x="35909" y="384714"/>
                  </a:lnTo>
                  <a:lnTo>
                    <a:pt x="74902" y="399276"/>
                  </a:lnTo>
                  <a:lnTo>
                    <a:pt x="122681" y="404622"/>
                  </a:lnTo>
                  <a:lnTo>
                    <a:pt x="182118" y="742950"/>
                  </a:lnTo>
                  <a:lnTo>
                    <a:pt x="307085" y="404622"/>
                  </a:lnTo>
                  <a:lnTo>
                    <a:pt x="613409" y="404622"/>
                  </a:lnTo>
                  <a:lnTo>
                    <a:pt x="661308" y="399276"/>
                  </a:lnTo>
                  <a:lnTo>
                    <a:pt x="700563" y="384714"/>
                  </a:lnTo>
                  <a:lnTo>
                    <a:pt x="727102" y="363152"/>
                  </a:lnTo>
                  <a:lnTo>
                    <a:pt x="736853" y="336804"/>
                  </a:lnTo>
                  <a:lnTo>
                    <a:pt x="736853" y="67056"/>
                  </a:lnTo>
                  <a:lnTo>
                    <a:pt x="727102" y="40826"/>
                  </a:lnTo>
                  <a:lnTo>
                    <a:pt x="700563" y="19526"/>
                  </a:lnTo>
                  <a:lnTo>
                    <a:pt x="661308" y="5226"/>
                  </a:lnTo>
                  <a:lnTo>
                    <a:pt x="613409" y="0"/>
                  </a:lnTo>
                  <a:lnTo>
                    <a:pt x="122681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8250218" y="3057412"/>
            <a:ext cx="50762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(1)</a:t>
            </a:r>
            <a:endParaRPr sz="1588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213743" y="4416518"/>
            <a:ext cx="658906" cy="510428"/>
            <a:chOff x="7429309" y="5005387"/>
            <a:chExt cx="746760" cy="578485"/>
          </a:xfrm>
        </p:grpSpPr>
        <p:sp>
          <p:nvSpPr>
            <p:cNvPr id="39" name="object 39"/>
            <p:cNvSpPr/>
            <p:nvPr/>
          </p:nvSpPr>
          <p:spPr>
            <a:xfrm>
              <a:off x="7434071" y="5010150"/>
              <a:ext cx="737235" cy="568960"/>
            </a:xfrm>
            <a:custGeom>
              <a:avLst/>
              <a:gdLst/>
              <a:ahLst/>
              <a:cxnLst/>
              <a:rect l="l" t="t" r="r" b="b"/>
              <a:pathLst>
                <a:path w="737234" h="568960">
                  <a:moveTo>
                    <a:pt x="736853" y="500634"/>
                  </a:moveTo>
                  <a:lnTo>
                    <a:pt x="736853" y="230886"/>
                  </a:lnTo>
                  <a:lnTo>
                    <a:pt x="727221" y="204656"/>
                  </a:lnTo>
                  <a:lnTo>
                    <a:pt x="700944" y="183356"/>
                  </a:lnTo>
                  <a:lnTo>
                    <a:pt x="661951" y="169056"/>
                  </a:lnTo>
                  <a:lnTo>
                    <a:pt x="614172" y="163829"/>
                  </a:lnTo>
                  <a:lnTo>
                    <a:pt x="307085" y="163829"/>
                  </a:lnTo>
                  <a:lnTo>
                    <a:pt x="190500" y="0"/>
                  </a:lnTo>
                  <a:lnTo>
                    <a:pt x="122681" y="163829"/>
                  </a:lnTo>
                  <a:lnTo>
                    <a:pt x="74902" y="169056"/>
                  </a:lnTo>
                  <a:lnTo>
                    <a:pt x="35909" y="183356"/>
                  </a:lnTo>
                  <a:lnTo>
                    <a:pt x="9632" y="204656"/>
                  </a:lnTo>
                  <a:lnTo>
                    <a:pt x="0" y="230886"/>
                  </a:lnTo>
                  <a:lnTo>
                    <a:pt x="0" y="500634"/>
                  </a:lnTo>
                  <a:lnTo>
                    <a:pt x="9632" y="526982"/>
                  </a:lnTo>
                  <a:lnTo>
                    <a:pt x="35909" y="548544"/>
                  </a:lnTo>
                  <a:lnTo>
                    <a:pt x="74902" y="563106"/>
                  </a:lnTo>
                  <a:lnTo>
                    <a:pt x="122681" y="568451"/>
                  </a:lnTo>
                  <a:lnTo>
                    <a:pt x="614172" y="568451"/>
                  </a:lnTo>
                  <a:lnTo>
                    <a:pt x="661951" y="563106"/>
                  </a:lnTo>
                  <a:lnTo>
                    <a:pt x="700944" y="548544"/>
                  </a:lnTo>
                  <a:lnTo>
                    <a:pt x="727221" y="526982"/>
                  </a:lnTo>
                  <a:lnTo>
                    <a:pt x="736853" y="50063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40" name="object 40"/>
            <p:cNvSpPr/>
            <p:nvPr/>
          </p:nvSpPr>
          <p:spPr>
            <a:xfrm>
              <a:off x="7434071" y="5010150"/>
              <a:ext cx="737235" cy="568960"/>
            </a:xfrm>
            <a:custGeom>
              <a:avLst/>
              <a:gdLst/>
              <a:ahLst/>
              <a:cxnLst/>
              <a:rect l="l" t="t" r="r" b="b"/>
              <a:pathLst>
                <a:path w="737234" h="568960">
                  <a:moveTo>
                    <a:pt x="122681" y="163829"/>
                  </a:moveTo>
                  <a:lnTo>
                    <a:pt x="74902" y="169056"/>
                  </a:lnTo>
                  <a:lnTo>
                    <a:pt x="35909" y="183356"/>
                  </a:lnTo>
                  <a:lnTo>
                    <a:pt x="9632" y="204656"/>
                  </a:lnTo>
                  <a:lnTo>
                    <a:pt x="0" y="230886"/>
                  </a:lnTo>
                  <a:lnTo>
                    <a:pt x="0" y="500634"/>
                  </a:lnTo>
                  <a:lnTo>
                    <a:pt x="9632" y="526982"/>
                  </a:lnTo>
                  <a:lnTo>
                    <a:pt x="35909" y="548544"/>
                  </a:lnTo>
                  <a:lnTo>
                    <a:pt x="74902" y="563106"/>
                  </a:lnTo>
                  <a:lnTo>
                    <a:pt x="122681" y="568451"/>
                  </a:lnTo>
                  <a:lnTo>
                    <a:pt x="614172" y="568451"/>
                  </a:lnTo>
                  <a:lnTo>
                    <a:pt x="661951" y="563106"/>
                  </a:lnTo>
                  <a:lnTo>
                    <a:pt x="700944" y="548544"/>
                  </a:lnTo>
                  <a:lnTo>
                    <a:pt x="727221" y="526982"/>
                  </a:lnTo>
                  <a:lnTo>
                    <a:pt x="736853" y="500634"/>
                  </a:lnTo>
                  <a:lnTo>
                    <a:pt x="736853" y="230886"/>
                  </a:lnTo>
                  <a:lnTo>
                    <a:pt x="727221" y="204656"/>
                  </a:lnTo>
                  <a:lnTo>
                    <a:pt x="700944" y="183356"/>
                  </a:lnTo>
                  <a:lnTo>
                    <a:pt x="661951" y="169056"/>
                  </a:lnTo>
                  <a:lnTo>
                    <a:pt x="614172" y="163829"/>
                  </a:lnTo>
                  <a:lnTo>
                    <a:pt x="307085" y="163829"/>
                  </a:lnTo>
                  <a:lnTo>
                    <a:pt x="190500" y="0"/>
                  </a:lnTo>
                  <a:lnTo>
                    <a:pt x="122681" y="16382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183061" y="4492718"/>
            <a:ext cx="1754281" cy="831857"/>
          </a:xfrm>
          <a:prstGeom prst="rect">
            <a:avLst/>
          </a:prstGeom>
        </p:spPr>
        <p:txBody>
          <a:bodyPr vert="horz" wrap="square" lIns="0" tIns="119343" rIns="0" bIns="0" rtlCol="0">
            <a:spAutoFit/>
          </a:bodyPr>
          <a:lstStyle/>
          <a:p>
            <a:pPr marL="139521">
              <a:spcBef>
                <a:spcPts val="940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(2)</a:t>
            </a:r>
            <a:endParaRPr sz="1588">
              <a:latin typeface="Times New Roman"/>
              <a:cs typeface="Times New Roman"/>
            </a:endParaRPr>
          </a:p>
          <a:p>
            <a:pPr marL="33619">
              <a:spcBef>
                <a:spcPts val="1138"/>
              </a:spcBef>
            </a:pPr>
            <a:r>
              <a:rPr sz="2118" spc="-4" dirty="0">
                <a:latin typeface="Times New Roman"/>
                <a:cs typeface="Times New Roman"/>
              </a:rPr>
              <a:t>Pick</a:t>
            </a:r>
            <a:r>
              <a:rPr sz="2118" spc="-57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0.6640625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5570" y="2734685"/>
            <a:ext cx="4449296" cy="848542"/>
          </a:xfrm>
          <a:prstGeom prst="rect">
            <a:avLst/>
          </a:prstGeom>
        </p:spPr>
        <p:txBody>
          <a:bodyPr vert="horz" wrap="square" lIns="0" tIns="105895" rIns="0" bIns="0" rtlCol="0">
            <a:spAutoFit/>
          </a:bodyPr>
          <a:lstStyle/>
          <a:p>
            <a:pPr marL="33619">
              <a:spcBef>
                <a:spcPts val="833"/>
              </a:spcBef>
            </a:pPr>
            <a:r>
              <a:rPr sz="2118" dirty="0">
                <a:latin typeface="Times New Roman"/>
                <a:cs typeface="Times New Roman"/>
              </a:rPr>
              <a:t>To process the </a:t>
            </a:r>
            <a:r>
              <a:rPr sz="2118" spc="-9" dirty="0">
                <a:latin typeface="Times New Roman"/>
                <a:cs typeface="Times New Roman"/>
              </a:rPr>
              <a:t>3</a:t>
            </a:r>
            <a:r>
              <a:rPr sz="2118" spc="-13" baseline="24305" dirty="0">
                <a:latin typeface="Times New Roman"/>
                <a:cs typeface="Times New Roman"/>
              </a:rPr>
              <a:t>rd </a:t>
            </a:r>
            <a:r>
              <a:rPr sz="2118" spc="-4" dirty="0">
                <a:latin typeface="Times New Roman"/>
                <a:cs typeface="Times New Roman"/>
              </a:rPr>
              <a:t>symbol</a:t>
            </a:r>
            <a:r>
              <a:rPr sz="2118" spc="-185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“2”</a:t>
            </a:r>
            <a:endParaRPr sz="2118">
              <a:latin typeface="Times New Roman"/>
              <a:cs typeface="Times New Roman"/>
            </a:endParaRPr>
          </a:p>
          <a:p>
            <a:pPr marL="2465426">
              <a:spcBef>
                <a:spcPts val="745"/>
              </a:spcBef>
            </a:pPr>
            <a:r>
              <a:rPr sz="2118" dirty="0">
                <a:latin typeface="Times New Roman"/>
                <a:cs typeface="Times New Roman"/>
              </a:rPr>
              <a:t>1 0 1 0 1 0 1 0 0</a:t>
            </a:r>
            <a:r>
              <a:rPr sz="2118" spc="-84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33115" y="4987739"/>
            <a:ext cx="5293659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So… </a:t>
            </a:r>
            <a:r>
              <a:rPr sz="2118" dirty="0">
                <a:latin typeface="Times New Roman"/>
                <a:cs typeface="Times New Roman"/>
              </a:rPr>
              <a:t>send a </a:t>
            </a:r>
            <a:r>
              <a:rPr sz="2118" spc="-4" dirty="0">
                <a:latin typeface="Times New Roman"/>
                <a:cs typeface="Times New Roman"/>
              </a:rPr>
              <a:t>number </a:t>
            </a:r>
            <a:r>
              <a:rPr sz="2118" dirty="0">
                <a:latin typeface="Times New Roman"/>
                <a:cs typeface="Times New Roman"/>
              </a:rPr>
              <a:t>in the interval</a:t>
            </a:r>
            <a:r>
              <a:rPr sz="2118" spc="-93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[0.658,0.672)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49568" y="5588598"/>
            <a:ext cx="5975537" cy="365527"/>
          </a:xfrm>
          <a:prstGeom prst="rect">
            <a:avLst/>
          </a:prstGeom>
          <a:solidFill>
            <a:srgbClr val="FFFFCC"/>
          </a:solidFill>
          <a:ln w="19050">
            <a:solidFill>
              <a:srgbClr val="3333CC"/>
            </a:solidFill>
          </a:ln>
        </p:spPr>
        <p:txBody>
          <a:bodyPr vert="horz" wrap="square" lIns="0" tIns="39221" rIns="0" bIns="0" rtlCol="0">
            <a:spAutoFit/>
          </a:bodyPr>
          <a:lstStyle/>
          <a:p>
            <a:pPr marL="89092">
              <a:spcBef>
                <a:spcPts val="309"/>
              </a:spcBef>
              <a:tabLst>
                <a:tab pos="1568346" algn="l"/>
                <a:tab pos="3490258" algn="l"/>
              </a:tabLst>
            </a:pPr>
            <a:r>
              <a:rPr sz="2118" dirty="0">
                <a:latin typeface="Times New Roman"/>
                <a:cs typeface="Times New Roman"/>
              </a:rPr>
              <a:t>0.6640625</a:t>
            </a:r>
            <a:r>
              <a:rPr sz="2118" baseline="-20833" dirty="0">
                <a:latin typeface="Times New Roman"/>
                <a:cs typeface="Times New Roman"/>
              </a:rPr>
              <a:t>10	</a:t>
            </a:r>
            <a:r>
              <a:rPr sz="2118" dirty="0">
                <a:latin typeface="Times New Roman"/>
                <a:cs typeface="Times New Roman"/>
              </a:rPr>
              <a:t>=</a:t>
            </a:r>
            <a:r>
              <a:rPr sz="2118" spc="9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0.1010101</a:t>
            </a:r>
            <a:r>
              <a:rPr sz="2118" spc="-6" baseline="-20833" dirty="0">
                <a:latin typeface="Times New Roman"/>
                <a:cs typeface="Times New Roman"/>
              </a:rPr>
              <a:t>2	</a:t>
            </a:r>
            <a:r>
              <a:rPr sz="2118" b="1" spc="-4" dirty="0">
                <a:latin typeface="Times New Roman"/>
                <a:cs typeface="Times New Roman"/>
              </a:rPr>
              <a:t>Code </a:t>
            </a:r>
            <a:r>
              <a:rPr sz="2118" b="1" dirty="0">
                <a:latin typeface="Times New Roman"/>
                <a:cs typeface="Times New Roman"/>
              </a:rPr>
              <a:t>= 1 0 1 0 1 0</a:t>
            </a:r>
            <a:r>
              <a:rPr sz="2118" b="1" spc="-79" dirty="0">
                <a:latin typeface="Times New Roman"/>
                <a:cs typeface="Times New Roman"/>
              </a:rPr>
              <a:t> </a:t>
            </a:r>
            <a:r>
              <a:rPr sz="2118" b="1" dirty="0">
                <a:latin typeface="Times New Roman"/>
                <a:cs typeface="Times New Roman"/>
              </a:rPr>
              <a:t>1</a:t>
            </a:r>
            <a:endParaRPr sz="211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9</a:t>
            </a:r>
            <a:endParaRPr sz="1235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78355" y="887842"/>
            <a:ext cx="7160559" cy="5453903"/>
            <a:chOff x="475869" y="1006221"/>
            <a:chExt cx="8115300" cy="6181090"/>
          </a:xfrm>
        </p:grpSpPr>
        <p:sp>
          <p:nvSpPr>
            <p:cNvPr id="4" name="object 4"/>
            <p:cNvSpPr/>
            <p:nvPr/>
          </p:nvSpPr>
          <p:spPr>
            <a:xfrm>
              <a:off x="4427220" y="1015746"/>
              <a:ext cx="4155440" cy="6162040"/>
            </a:xfrm>
            <a:custGeom>
              <a:avLst/>
              <a:gdLst/>
              <a:ahLst/>
              <a:cxnLst/>
              <a:rect l="l" t="t" r="r" b="b"/>
              <a:pathLst>
                <a:path w="4155440" h="6162040">
                  <a:moveTo>
                    <a:pt x="4155185" y="6161532"/>
                  </a:moveTo>
                  <a:lnTo>
                    <a:pt x="4155185" y="0"/>
                  </a:lnTo>
                  <a:lnTo>
                    <a:pt x="0" y="0"/>
                  </a:lnTo>
                  <a:lnTo>
                    <a:pt x="0" y="6161532"/>
                  </a:lnTo>
                  <a:lnTo>
                    <a:pt x="4155185" y="6161532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5" name="object 5"/>
            <p:cNvSpPr/>
            <p:nvPr/>
          </p:nvSpPr>
          <p:spPr>
            <a:xfrm>
              <a:off x="4427220" y="1015746"/>
              <a:ext cx="4154804" cy="6162040"/>
            </a:xfrm>
            <a:custGeom>
              <a:avLst/>
              <a:gdLst/>
              <a:ahLst/>
              <a:cxnLst/>
              <a:rect l="l" t="t" r="r" b="b"/>
              <a:pathLst>
                <a:path w="4154804" h="6162040">
                  <a:moveTo>
                    <a:pt x="0" y="0"/>
                  </a:moveTo>
                  <a:lnTo>
                    <a:pt x="0" y="6161532"/>
                  </a:lnTo>
                  <a:lnTo>
                    <a:pt x="4154424" y="6161532"/>
                  </a:lnTo>
                  <a:lnTo>
                    <a:pt x="4154424" y="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6" name="object 6"/>
            <p:cNvSpPr/>
            <p:nvPr/>
          </p:nvSpPr>
          <p:spPr>
            <a:xfrm>
              <a:off x="486156" y="1015746"/>
              <a:ext cx="3879850" cy="6162040"/>
            </a:xfrm>
            <a:custGeom>
              <a:avLst/>
              <a:gdLst/>
              <a:ahLst/>
              <a:cxnLst/>
              <a:rect l="l" t="t" r="r" b="b"/>
              <a:pathLst>
                <a:path w="3879850" h="6162040">
                  <a:moveTo>
                    <a:pt x="3879342" y="6161532"/>
                  </a:moveTo>
                  <a:lnTo>
                    <a:pt x="3879341" y="0"/>
                  </a:lnTo>
                  <a:lnTo>
                    <a:pt x="0" y="0"/>
                  </a:lnTo>
                  <a:lnTo>
                    <a:pt x="0" y="6161532"/>
                  </a:lnTo>
                  <a:lnTo>
                    <a:pt x="3879342" y="6161532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7" name="object 7"/>
            <p:cNvSpPr/>
            <p:nvPr/>
          </p:nvSpPr>
          <p:spPr>
            <a:xfrm>
              <a:off x="485394" y="1015746"/>
              <a:ext cx="3880485" cy="6162040"/>
            </a:xfrm>
            <a:custGeom>
              <a:avLst/>
              <a:gdLst/>
              <a:ahLst/>
              <a:cxnLst/>
              <a:rect l="l" t="t" r="r" b="b"/>
              <a:pathLst>
                <a:path w="3880485" h="6162040">
                  <a:moveTo>
                    <a:pt x="0" y="0"/>
                  </a:moveTo>
                  <a:lnTo>
                    <a:pt x="0" y="6161532"/>
                  </a:lnTo>
                  <a:lnTo>
                    <a:pt x="3880104" y="6161532"/>
                  </a:lnTo>
                  <a:lnTo>
                    <a:pt x="3880104" y="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8" name="object 8"/>
            <p:cNvSpPr/>
            <p:nvPr/>
          </p:nvSpPr>
          <p:spPr>
            <a:xfrm>
              <a:off x="1582674" y="2184654"/>
              <a:ext cx="303530" cy="4819650"/>
            </a:xfrm>
            <a:custGeom>
              <a:avLst/>
              <a:gdLst/>
              <a:ahLst/>
              <a:cxnLst/>
              <a:rect l="l" t="t" r="r" b="b"/>
              <a:pathLst>
                <a:path w="303530" h="4819650">
                  <a:moveTo>
                    <a:pt x="143255" y="0"/>
                  </a:moveTo>
                  <a:lnTo>
                    <a:pt x="143256" y="4819650"/>
                  </a:lnTo>
                </a:path>
                <a:path w="303530" h="4819650">
                  <a:moveTo>
                    <a:pt x="0" y="4805172"/>
                  </a:moveTo>
                  <a:lnTo>
                    <a:pt x="303276" y="4805172"/>
                  </a:lnTo>
                </a:path>
                <a:path w="303530" h="4819650">
                  <a:moveTo>
                    <a:pt x="0" y="4572"/>
                  </a:moveTo>
                  <a:lnTo>
                    <a:pt x="303275" y="4572"/>
                  </a:lnTo>
                </a:path>
                <a:path w="303530" h="4819650">
                  <a:moveTo>
                    <a:pt x="0" y="964692"/>
                  </a:moveTo>
                  <a:lnTo>
                    <a:pt x="303276" y="964692"/>
                  </a:lnTo>
                </a:path>
                <a:path w="303530" h="4819650">
                  <a:moveTo>
                    <a:pt x="0" y="1443990"/>
                  </a:moveTo>
                  <a:lnTo>
                    <a:pt x="303276" y="144399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58620" y="6031229"/>
            <a:ext cx="1120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32897" y="2630468"/>
            <a:ext cx="26333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0.8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2897" y="3060768"/>
            <a:ext cx="26333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454088" y="-7722"/>
            <a:ext cx="4492438" cy="13655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u="heavy" spc="-4" dirty="0">
                <a:uFill>
                  <a:solidFill>
                    <a:srgbClr val="000000"/>
                  </a:solidFill>
                </a:uFill>
              </a:rPr>
              <a:t>Decoding Received Code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= 1 0 1 0 1 0</a:t>
            </a:r>
            <a:r>
              <a:rPr u="heavy" spc="-62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1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3294473" y="1915029"/>
            <a:ext cx="3566832" cy="4265519"/>
            <a:chOff x="1854136" y="2170366"/>
            <a:chExt cx="4042410" cy="4834255"/>
          </a:xfrm>
        </p:grpSpPr>
        <p:sp>
          <p:nvSpPr>
            <p:cNvPr id="14" name="object 14"/>
            <p:cNvSpPr/>
            <p:nvPr/>
          </p:nvSpPr>
          <p:spPr>
            <a:xfrm>
              <a:off x="1868423" y="2184654"/>
              <a:ext cx="240029" cy="2760980"/>
            </a:xfrm>
            <a:custGeom>
              <a:avLst/>
              <a:gdLst/>
              <a:ahLst/>
              <a:cxnLst/>
              <a:rect l="l" t="t" r="r" b="b"/>
              <a:pathLst>
                <a:path w="240030" h="2760979">
                  <a:moveTo>
                    <a:pt x="0" y="0"/>
                  </a:moveTo>
                  <a:lnTo>
                    <a:pt x="60480" y="31383"/>
                  </a:lnTo>
                  <a:lnTo>
                    <a:pt x="84677" y="67341"/>
                  </a:lnTo>
                  <a:lnTo>
                    <a:pt x="103349" y="113904"/>
                  </a:lnTo>
                  <a:lnTo>
                    <a:pt x="115375" y="168892"/>
                  </a:lnTo>
                  <a:lnTo>
                    <a:pt x="119633" y="230124"/>
                  </a:lnTo>
                  <a:lnTo>
                    <a:pt x="119634" y="1149858"/>
                  </a:lnTo>
                  <a:lnTo>
                    <a:pt x="123948" y="1211089"/>
                  </a:lnTo>
                  <a:lnTo>
                    <a:pt x="136115" y="1266077"/>
                  </a:lnTo>
                  <a:lnTo>
                    <a:pt x="154971" y="1312640"/>
                  </a:lnTo>
                  <a:lnTo>
                    <a:pt x="179352" y="1348598"/>
                  </a:lnTo>
                  <a:lnTo>
                    <a:pt x="240030" y="1379982"/>
                  </a:lnTo>
                  <a:lnTo>
                    <a:pt x="208093" y="1388191"/>
                  </a:lnTo>
                  <a:lnTo>
                    <a:pt x="154971" y="1447323"/>
                  </a:lnTo>
                  <a:lnTo>
                    <a:pt x="136115" y="1493886"/>
                  </a:lnTo>
                  <a:lnTo>
                    <a:pt x="123948" y="1548874"/>
                  </a:lnTo>
                  <a:lnTo>
                    <a:pt x="119634" y="1610106"/>
                  </a:lnTo>
                  <a:lnTo>
                    <a:pt x="119634" y="2530602"/>
                  </a:lnTo>
                  <a:lnTo>
                    <a:pt x="115375" y="2591569"/>
                  </a:lnTo>
                  <a:lnTo>
                    <a:pt x="103349" y="2646482"/>
                  </a:lnTo>
                  <a:lnTo>
                    <a:pt x="84677" y="2693098"/>
                  </a:lnTo>
                  <a:lnTo>
                    <a:pt x="60480" y="2729173"/>
                  </a:lnTo>
                  <a:lnTo>
                    <a:pt x="31880" y="2752463"/>
                  </a:lnTo>
                  <a:lnTo>
                    <a:pt x="0" y="2760726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6776" y="2184654"/>
              <a:ext cx="303530" cy="4819650"/>
            </a:xfrm>
            <a:custGeom>
              <a:avLst/>
              <a:gdLst/>
              <a:ahLst/>
              <a:cxnLst/>
              <a:rect l="l" t="t" r="r" b="b"/>
              <a:pathLst>
                <a:path w="303529" h="4819650">
                  <a:moveTo>
                    <a:pt x="142494" y="0"/>
                  </a:moveTo>
                  <a:lnTo>
                    <a:pt x="142494" y="4819650"/>
                  </a:lnTo>
                </a:path>
                <a:path w="303529" h="4819650">
                  <a:moveTo>
                    <a:pt x="0" y="4805172"/>
                  </a:moveTo>
                  <a:lnTo>
                    <a:pt x="303276" y="4805172"/>
                  </a:lnTo>
                </a:path>
                <a:path w="303529" h="4819650">
                  <a:moveTo>
                    <a:pt x="0" y="4571"/>
                  </a:moveTo>
                  <a:lnTo>
                    <a:pt x="303275" y="4571"/>
                  </a:lnTo>
                </a:path>
                <a:path w="303529" h="4819650">
                  <a:moveTo>
                    <a:pt x="0" y="964691"/>
                  </a:moveTo>
                  <a:lnTo>
                    <a:pt x="303275" y="964691"/>
                  </a:lnTo>
                </a:path>
                <a:path w="303529" h="4819650">
                  <a:moveTo>
                    <a:pt x="0" y="1443990"/>
                  </a:moveTo>
                  <a:lnTo>
                    <a:pt x="303275" y="144399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0" y="3313176"/>
              <a:ext cx="52705" cy="1632585"/>
            </a:xfrm>
            <a:custGeom>
              <a:avLst/>
              <a:gdLst/>
              <a:ahLst/>
              <a:cxnLst/>
              <a:rect l="l" t="t" r="r" b="b"/>
              <a:pathLst>
                <a:path w="52704" h="1632585">
                  <a:moveTo>
                    <a:pt x="0" y="0"/>
                  </a:moveTo>
                  <a:lnTo>
                    <a:pt x="10156" y="10691"/>
                  </a:lnTo>
                  <a:lnTo>
                    <a:pt x="18383" y="39814"/>
                  </a:lnTo>
                  <a:lnTo>
                    <a:pt x="23895" y="82938"/>
                  </a:lnTo>
                  <a:lnTo>
                    <a:pt x="25908" y="135636"/>
                  </a:lnTo>
                  <a:lnTo>
                    <a:pt x="25908" y="679703"/>
                  </a:lnTo>
                  <a:lnTo>
                    <a:pt x="28039" y="732841"/>
                  </a:lnTo>
                  <a:lnTo>
                    <a:pt x="33813" y="776192"/>
                  </a:lnTo>
                  <a:lnTo>
                    <a:pt x="42302" y="805398"/>
                  </a:lnTo>
                  <a:lnTo>
                    <a:pt x="52577" y="816101"/>
                  </a:lnTo>
                  <a:lnTo>
                    <a:pt x="42302" y="826793"/>
                  </a:lnTo>
                  <a:lnTo>
                    <a:pt x="33813" y="855916"/>
                  </a:lnTo>
                  <a:lnTo>
                    <a:pt x="28039" y="899040"/>
                  </a:lnTo>
                  <a:lnTo>
                    <a:pt x="25908" y="951738"/>
                  </a:lnTo>
                  <a:lnTo>
                    <a:pt x="25908" y="1495806"/>
                  </a:lnTo>
                  <a:lnTo>
                    <a:pt x="23895" y="1548943"/>
                  </a:lnTo>
                  <a:lnTo>
                    <a:pt x="18383" y="1592294"/>
                  </a:lnTo>
                  <a:lnTo>
                    <a:pt x="10156" y="1621500"/>
                  </a:lnTo>
                  <a:lnTo>
                    <a:pt x="0" y="1632203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673954" y="2868482"/>
            <a:ext cx="1776693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 marR="26896">
              <a:spcBef>
                <a:spcPts val="88"/>
              </a:spcBef>
            </a:pPr>
            <a:r>
              <a:rPr sz="1588" spc="-4" dirty="0">
                <a:latin typeface="Times New Roman"/>
                <a:cs typeface="Times New Roman"/>
              </a:rPr>
              <a:t>After </a:t>
            </a:r>
            <a:r>
              <a:rPr sz="1588" dirty="0">
                <a:latin typeface="Times New Roman"/>
                <a:cs typeface="Times New Roman"/>
              </a:rPr>
              <a:t>1</a:t>
            </a:r>
            <a:r>
              <a:rPr sz="1588" baseline="23148" dirty="0">
                <a:latin typeface="Times New Roman"/>
                <a:cs typeface="Times New Roman"/>
              </a:rPr>
              <a:t>st </a:t>
            </a:r>
            <a:r>
              <a:rPr sz="1588" spc="-4" dirty="0">
                <a:latin typeface="Times New Roman"/>
                <a:cs typeface="Times New Roman"/>
              </a:rPr>
              <a:t>bit [0.5 1)…  Can’t</a:t>
            </a:r>
            <a:r>
              <a:rPr sz="1588" spc="-13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Decode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68121" y="6031229"/>
            <a:ext cx="1120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2399" y="2630468"/>
            <a:ext cx="26333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0.8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42399" y="3060768"/>
            <a:ext cx="26333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44771" y="908659"/>
            <a:ext cx="5697071" cy="1158733"/>
          </a:xfrm>
          <a:prstGeom prst="rect">
            <a:avLst/>
          </a:prstGeom>
        </p:spPr>
        <p:txBody>
          <a:bodyPr vert="horz" wrap="square" lIns="0" tIns="78441" rIns="0" bIns="0" rtlCol="0">
            <a:spAutoFit/>
          </a:bodyPr>
          <a:lstStyle/>
          <a:p>
            <a:pPr marL="33619">
              <a:spcBef>
                <a:spcPts val="618"/>
              </a:spcBef>
              <a:tabLst>
                <a:tab pos="3364185" algn="l"/>
              </a:tabLst>
            </a:pPr>
            <a:r>
              <a:rPr sz="2515" spc="13" baseline="-40935" dirty="0">
                <a:latin typeface="Times New Roman"/>
                <a:cs typeface="Times New Roman"/>
              </a:rPr>
              <a:t>1 </a:t>
            </a:r>
            <a:r>
              <a:rPr sz="2515" spc="26" baseline="-40935" dirty="0">
                <a:latin typeface="Symbol"/>
                <a:cs typeface="Symbol"/>
              </a:rPr>
              <a:t></a:t>
            </a:r>
            <a:r>
              <a:rPr sz="2515" spc="26" baseline="-40935" dirty="0">
                <a:latin typeface="Times New Roman"/>
                <a:cs typeface="Times New Roman"/>
              </a:rPr>
              <a:t> </a:t>
            </a:r>
            <a:r>
              <a:rPr sz="2515" spc="-26" baseline="-4385" dirty="0">
                <a:latin typeface="Symbol"/>
                <a:cs typeface="Symbol"/>
              </a:rPr>
              <a:t>⎧</a:t>
            </a:r>
            <a:r>
              <a:rPr sz="1677" spc="-18" dirty="0">
                <a:latin typeface="Times New Roman"/>
                <a:cs typeface="Times New Roman"/>
              </a:rPr>
              <a:t>0.1111111...</a:t>
            </a:r>
            <a:r>
              <a:rPr sz="1677" spc="-291" dirty="0">
                <a:latin typeface="Times New Roman"/>
                <a:cs typeface="Times New Roman"/>
              </a:rPr>
              <a:t>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176" dirty="0">
                <a:latin typeface="Times New Roman"/>
                <a:cs typeface="Times New Roman"/>
              </a:rPr>
              <a:t> </a:t>
            </a:r>
            <a:r>
              <a:rPr sz="1677" spc="9" dirty="0">
                <a:latin typeface="Times New Roman"/>
                <a:cs typeface="Times New Roman"/>
              </a:rPr>
              <a:t>1	</a:t>
            </a:r>
            <a:r>
              <a:rPr sz="2515" spc="6" baseline="-40935" dirty="0">
                <a:latin typeface="Times New Roman"/>
                <a:cs typeface="Times New Roman"/>
              </a:rPr>
              <a:t>10 </a:t>
            </a:r>
            <a:r>
              <a:rPr sz="2515" spc="26" baseline="-40935" dirty="0">
                <a:latin typeface="Symbol"/>
                <a:cs typeface="Symbol"/>
              </a:rPr>
              <a:t></a:t>
            </a:r>
            <a:r>
              <a:rPr sz="2515" spc="26" baseline="-40935" dirty="0">
                <a:latin typeface="Times New Roman"/>
                <a:cs typeface="Times New Roman"/>
              </a:rPr>
              <a:t> </a:t>
            </a:r>
            <a:r>
              <a:rPr sz="2515" spc="-26" baseline="-4385" dirty="0">
                <a:latin typeface="Symbol"/>
                <a:cs typeface="Symbol"/>
              </a:rPr>
              <a:t>⎧</a:t>
            </a:r>
            <a:r>
              <a:rPr sz="1677" spc="-18" dirty="0">
                <a:latin typeface="Times New Roman"/>
                <a:cs typeface="Times New Roman"/>
              </a:rPr>
              <a:t>0.1011111...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251" dirty="0">
                <a:latin typeface="Times New Roman"/>
                <a:cs typeface="Times New Roman"/>
              </a:rPr>
              <a:t> </a:t>
            </a:r>
            <a:r>
              <a:rPr sz="1677" spc="-62" dirty="0">
                <a:latin typeface="Times New Roman"/>
                <a:cs typeface="Times New Roman"/>
              </a:rPr>
              <a:t>0.75</a:t>
            </a:r>
            <a:endParaRPr sz="1677">
              <a:latin typeface="Times New Roman"/>
              <a:cs typeface="Times New Roman"/>
            </a:endParaRPr>
          </a:p>
          <a:p>
            <a:pPr marL="434811">
              <a:lnSpc>
                <a:spcPts val="1200"/>
              </a:lnSpc>
              <a:spcBef>
                <a:spcPts val="534"/>
              </a:spcBef>
              <a:tabLst>
                <a:tab pos="3886968" algn="l"/>
              </a:tabLst>
            </a:pPr>
            <a:r>
              <a:rPr sz="2515" spc="-19" baseline="32163" dirty="0">
                <a:latin typeface="Symbol"/>
                <a:cs typeface="Symbol"/>
              </a:rPr>
              <a:t>⎨</a:t>
            </a:r>
            <a:r>
              <a:rPr sz="1677" spc="-13" dirty="0">
                <a:latin typeface="Times New Roman"/>
                <a:cs typeface="Times New Roman"/>
              </a:rPr>
              <a:t>0.1000000...</a:t>
            </a:r>
            <a:r>
              <a:rPr sz="1677" spc="-71" dirty="0">
                <a:latin typeface="Times New Roman"/>
                <a:cs typeface="Times New Roman"/>
              </a:rPr>
              <a:t>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44" dirty="0">
                <a:latin typeface="Times New Roman"/>
                <a:cs typeface="Times New Roman"/>
              </a:rPr>
              <a:t> </a:t>
            </a:r>
            <a:r>
              <a:rPr sz="1677" spc="4" dirty="0">
                <a:latin typeface="Times New Roman"/>
                <a:cs typeface="Times New Roman"/>
              </a:rPr>
              <a:t>0.5	</a:t>
            </a:r>
            <a:r>
              <a:rPr sz="2515" spc="-26" baseline="32163" dirty="0">
                <a:latin typeface="Symbol"/>
                <a:cs typeface="Symbol"/>
              </a:rPr>
              <a:t>⎨</a:t>
            </a:r>
            <a:r>
              <a:rPr sz="1677" spc="-18" dirty="0">
                <a:latin typeface="Times New Roman"/>
                <a:cs typeface="Times New Roman"/>
              </a:rPr>
              <a:t>0.1000000...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132" dirty="0">
                <a:latin typeface="Times New Roman"/>
                <a:cs typeface="Times New Roman"/>
              </a:rPr>
              <a:t> </a:t>
            </a:r>
            <a:r>
              <a:rPr sz="1677" dirty="0">
                <a:latin typeface="Times New Roman"/>
                <a:cs typeface="Times New Roman"/>
              </a:rPr>
              <a:t>0.5</a:t>
            </a:r>
            <a:endParaRPr sz="1677">
              <a:latin typeface="Times New Roman"/>
              <a:cs typeface="Times New Roman"/>
            </a:endParaRPr>
          </a:p>
          <a:p>
            <a:pPr marL="434811">
              <a:lnSpc>
                <a:spcPts val="1200"/>
              </a:lnSpc>
              <a:tabLst>
                <a:tab pos="3886968" algn="l"/>
              </a:tabLst>
            </a:pPr>
            <a:r>
              <a:rPr sz="1677" spc="-282" dirty="0">
                <a:latin typeface="Symbol"/>
                <a:cs typeface="Symbol"/>
              </a:rPr>
              <a:t>⎩</a:t>
            </a:r>
            <a:r>
              <a:rPr sz="1677" spc="-282" dirty="0">
                <a:latin typeface="Times New Roman"/>
                <a:cs typeface="Times New Roman"/>
              </a:rPr>
              <a:t>	</a:t>
            </a:r>
            <a:r>
              <a:rPr sz="1677" spc="-282" dirty="0">
                <a:latin typeface="Symbol"/>
                <a:cs typeface="Symbol"/>
              </a:rPr>
              <a:t>⎩</a:t>
            </a:r>
            <a:endParaRPr sz="1677">
              <a:latin typeface="Symbol"/>
              <a:cs typeface="Symbol"/>
            </a:endParaRPr>
          </a:p>
          <a:p>
            <a:pPr marL="613555">
              <a:spcBef>
                <a:spcPts val="1575"/>
              </a:spcBef>
              <a:tabLst>
                <a:tab pos="4023126" algn="l"/>
              </a:tabLst>
            </a:pPr>
            <a:r>
              <a:rPr sz="1588" dirty="0">
                <a:latin typeface="Times New Roman"/>
                <a:cs typeface="Times New Roman"/>
              </a:rPr>
              <a:t>1	1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89998" y="3393588"/>
            <a:ext cx="2088776" cy="744401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 marR="26896" algn="just">
              <a:spcBef>
                <a:spcPts val="88"/>
              </a:spcBef>
            </a:pPr>
            <a:r>
              <a:rPr sz="1588" spc="-4" dirty="0">
                <a:latin typeface="Times New Roman"/>
                <a:cs typeface="Times New Roman"/>
              </a:rPr>
              <a:t>After </a:t>
            </a:r>
            <a:r>
              <a:rPr sz="1588" dirty="0">
                <a:latin typeface="Times New Roman"/>
                <a:cs typeface="Times New Roman"/>
              </a:rPr>
              <a:t>2</a:t>
            </a:r>
            <a:r>
              <a:rPr sz="1588" baseline="23148" dirty="0">
                <a:latin typeface="Times New Roman"/>
                <a:cs typeface="Times New Roman"/>
              </a:rPr>
              <a:t>nd </a:t>
            </a:r>
            <a:r>
              <a:rPr sz="1588" dirty="0">
                <a:latin typeface="Times New Roman"/>
                <a:cs typeface="Times New Roman"/>
              </a:rPr>
              <a:t>bit [0.5 0.75)…  </a:t>
            </a:r>
            <a:r>
              <a:rPr sz="1588" spc="-4" dirty="0">
                <a:latin typeface="Times New Roman"/>
                <a:cs typeface="Times New Roman"/>
              </a:rPr>
              <a:t>Can’t Decode… But first  symbol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can’t</a:t>
            </a:r>
            <a:r>
              <a:rPr sz="1588" spc="-4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be</a:t>
            </a:r>
            <a:r>
              <a:rPr sz="1588" spc="-13" dirty="0">
                <a:latin typeface="Times New Roman"/>
                <a:cs typeface="Times New Roman"/>
              </a:rPr>
              <a:t> </a:t>
            </a:r>
            <a:r>
              <a:rPr sz="1588" i="1" spc="-4" dirty="0">
                <a:latin typeface="Times New Roman"/>
                <a:cs typeface="Times New Roman"/>
              </a:rPr>
              <a:t>a</a:t>
            </a:r>
            <a:r>
              <a:rPr sz="1588" spc="-6" baseline="-23148" dirty="0">
                <a:latin typeface="Times New Roman"/>
                <a:cs typeface="Times New Roman"/>
              </a:rPr>
              <a:t>3</a:t>
            </a:r>
            <a:endParaRPr sz="1588" baseline="-2314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7920" y="4654251"/>
            <a:ext cx="280707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07920" y="2137634"/>
            <a:ext cx="280707" cy="97093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  <a:p>
            <a:pPr marL="22413">
              <a:spcBef>
                <a:spcPts val="2427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22800" y="4654251"/>
            <a:ext cx="280707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22800" y="2137634"/>
            <a:ext cx="280707" cy="97093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  <a:p>
            <a:pPr marL="22413">
              <a:spcBef>
                <a:spcPts val="2427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9557" y="6075605"/>
            <a:ext cx="10141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0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92105" y="6103869"/>
            <a:ext cx="79001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6"/>
              </a:lnSpc>
            </a:pPr>
            <a:r>
              <a:rPr sz="1235" spc="-4" dirty="0">
                <a:latin typeface="Times New Roman"/>
                <a:cs typeface="Times New Roman"/>
              </a:rPr>
              <a:t>1</a:t>
            </a:r>
            <a:endParaRPr sz="1235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64416" y="887842"/>
            <a:ext cx="7863168" cy="5453903"/>
            <a:chOff x="573405" y="1006221"/>
            <a:chExt cx="8911590" cy="6181090"/>
          </a:xfrm>
        </p:grpSpPr>
        <p:sp>
          <p:nvSpPr>
            <p:cNvPr id="5" name="object 5"/>
            <p:cNvSpPr/>
            <p:nvPr/>
          </p:nvSpPr>
          <p:spPr>
            <a:xfrm>
              <a:off x="3973830" y="1015746"/>
              <a:ext cx="5501640" cy="6162040"/>
            </a:xfrm>
            <a:custGeom>
              <a:avLst/>
              <a:gdLst/>
              <a:ahLst/>
              <a:cxnLst/>
              <a:rect l="l" t="t" r="r" b="b"/>
              <a:pathLst>
                <a:path w="5501640" h="6162040">
                  <a:moveTo>
                    <a:pt x="5501639" y="6161532"/>
                  </a:moveTo>
                  <a:lnTo>
                    <a:pt x="5501639" y="0"/>
                  </a:lnTo>
                  <a:lnTo>
                    <a:pt x="0" y="0"/>
                  </a:lnTo>
                  <a:lnTo>
                    <a:pt x="0" y="6161532"/>
                  </a:lnTo>
                  <a:lnTo>
                    <a:pt x="5501639" y="6161532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6" name="object 6"/>
            <p:cNvSpPr/>
            <p:nvPr/>
          </p:nvSpPr>
          <p:spPr>
            <a:xfrm>
              <a:off x="3973830" y="1015746"/>
              <a:ext cx="5501640" cy="6162040"/>
            </a:xfrm>
            <a:custGeom>
              <a:avLst/>
              <a:gdLst/>
              <a:ahLst/>
              <a:cxnLst/>
              <a:rect l="l" t="t" r="r" b="b"/>
              <a:pathLst>
                <a:path w="5501640" h="6162040">
                  <a:moveTo>
                    <a:pt x="0" y="0"/>
                  </a:moveTo>
                  <a:lnTo>
                    <a:pt x="0" y="6161532"/>
                  </a:lnTo>
                  <a:lnTo>
                    <a:pt x="5501639" y="6161532"/>
                  </a:lnTo>
                  <a:lnTo>
                    <a:pt x="5501639" y="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7" name="object 7"/>
            <p:cNvSpPr/>
            <p:nvPr/>
          </p:nvSpPr>
          <p:spPr>
            <a:xfrm>
              <a:off x="582930" y="1015746"/>
              <a:ext cx="3336925" cy="6162040"/>
            </a:xfrm>
            <a:custGeom>
              <a:avLst/>
              <a:gdLst/>
              <a:ahLst/>
              <a:cxnLst/>
              <a:rect l="l" t="t" r="r" b="b"/>
              <a:pathLst>
                <a:path w="3336925" h="6162040">
                  <a:moveTo>
                    <a:pt x="3336798" y="6161532"/>
                  </a:moveTo>
                  <a:lnTo>
                    <a:pt x="3336798" y="0"/>
                  </a:lnTo>
                  <a:lnTo>
                    <a:pt x="0" y="0"/>
                  </a:lnTo>
                  <a:lnTo>
                    <a:pt x="0" y="6161532"/>
                  </a:lnTo>
                  <a:lnTo>
                    <a:pt x="3336798" y="6161532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8" name="object 8"/>
            <p:cNvSpPr/>
            <p:nvPr/>
          </p:nvSpPr>
          <p:spPr>
            <a:xfrm>
              <a:off x="582930" y="1015746"/>
              <a:ext cx="3336925" cy="6162040"/>
            </a:xfrm>
            <a:custGeom>
              <a:avLst/>
              <a:gdLst/>
              <a:ahLst/>
              <a:cxnLst/>
              <a:rect l="l" t="t" r="r" b="b"/>
              <a:pathLst>
                <a:path w="3336925" h="6162040">
                  <a:moveTo>
                    <a:pt x="0" y="0"/>
                  </a:moveTo>
                  <a:lnTo>
                    <a:pt x="0" y="6161532"/>
                  </a:lnTo>
                  <a:lnTo>
                    <a:pt x="3336798" y="6161532"/>
                  </a:lnTo>
                  <a:lnTo>
                    <a:pt x="3336798" y="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9" name="object 9"/>
            <p:cNvSpPr/>
            <p:nvPr/>
          </p:nvSpPr>
          <p:spPr>
            <a:xfrm>
              <a:off x="1582674" y="2117598"/>
              <a:ext cx="303530" cy="4819650"/>
            </a:xfrm>
            <a:custGeom>
              <a:avLst/>
              <a:gdLst/>
              <a:ahLst/>
              <a:cxnLst/>
              <a:rect l="l" t="t" r="r" b="b"/>
              <a:pathLst>
                <a:path w="303530" h="4819650">
                  <a:moveTo>
                    <a:pt x="143255" y="0"/>
                  </a:moveTo>
                  <a:lnTo>
                    <a:pt x="143256" y="4819650"/>
                  </a:lnTo>
                </a:path>
                <a:path w="303530" h="4819650">
                  <a:moveTo>
                    <a:pt x="0" y="4805172"/>
                  </a:moveTo>
                  <a:lnTo>
                    <a:pt x="303276" y="4805172"/>
                  </a:lnTo>
                </a:path>
                <a:path w="303530" h="4819650">
                  <a:moveTo>
                    <a:pt x="0" y="4571"/>
                  </a:moveTo>
                  <a:lnTo>
                    <a:pt x="303275" y="4571"/>
                  </a:lnTo>
                </a:path>
                <a:path w="303530" h="4819650">
                  <a:moveTo>
                    <a:pt x="0" y="965453"/>
                  </a:moveTo>
                  <a:lnTo>
                    <a:pt x="303276" y="965453"/>
                  </a:lnTo>
                </a:path>
                <a:path w="303530" h="4819650">
                  <a:moveTo>
                    <a:pt x="0" y="1444752"/>
                  </a:moveTo>
                  <a:lnTo>
                    <a:pt x="303276" y="1444752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847414" y="5972733"/>
            <a:ext cx="12326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1691" y="2571972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0.8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1691" y="3001606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54088" y="-312660"/>
            <a:ext cx="5860676" cy="204264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u="heavy" spc="-4" dirty="0">
                <a:uFill>
                  <a:solidFill>
                    <a:srgbClr val="000000"/>
                  </a:solidFill>
                </a:uFill>
              </a:rPr>
              <a:t>Decoding Continued: Received Code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= 1 0 1 0 1 0</a:t>
            </a:r>
            <a:r>
              <a:rPr u="heavy" spc="9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1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3294474" y="1855862"/>
            <a:ext cx="3336551" cy="4277846"/>
            <a:chOff x="1854136" y="2103310"/>
            <a:chExt cx="3781425" cy="4848225"/>
          </a:xfrm>
        </p:grpSpPr>
        <p:sp>
          <p:nvSpPr>
            <p:cNvPr id="15" name="object 15"/>
            <p:cNvSpPr/>
            <p:nvPr/>
          </p:nvSpPr>
          <p:spPr>
            <a:xfrm>
              <a:off x="1868423" y="3281172"/>
              <a:ext cx="240029" cy="905510"/>
            </a:xfrm>
            <a:custGeom>
              <a:avLst/>
              <a:gdLst/>
              <a:ahLst/>
              <a:cxnLst/>
              <a:rect l="l" t="t" r="r" b="b"/>
              <a:pathLst>
                <a:path w="240030" h="905510">
                  <a:moveTo>
                    <a:pt x="0" y="0"/>
                  </a:moveTo>
                  <a:lnTo>
                    <a:pt x="46660" y="6000"/>
                  </a:lnTo>
                  <a:lnTo>
                    <a:pt x="84677" y="22288"/>
                  </a:lnTo>
                  <a:lnTo>
                    <a:pt x="110263" y="46291"/>
                  </a:lnTo>
                  <a:lnTo>
                    <a:pt x="119633" y="75437"/>
                  </a:lnTo>
                  <a:lnTo>
                    <a:pt x="119633" y="377189"/>
                  </a:lnTo>
                  <a:lnTo>
                    <a:pt x="129123" y="406657"/>
                  </a:lnTo>
                  <a:lnTo>
                    <a:pt x="154971" y="430625"/>
                  </a:lnTo>
                  <a:lnTo>
                    <a:pt x="193250" y="446734"/>
                  </a:lnTo>
                  <a:lnTo>
                    <a:pt x="240030" y="452627"/>
                  </a:lnTo>
                  <a:lnTo>
                    <a:pt x="193250" y="458521"/>
                  </a:lnTo>
                  <a:lnTo>
                    <a:pt x="154971" y="474630"/>
                  </a:lnTo>
                  <a:lnTo>
                    <a:pt x="129123" y="498598"/>
                  </a:lnTo>
                  <a:lnTo>
                    <a:pt x="119633" y="528065"/>
                  </a:lnTo>
                  <a:lnTo>
                    <a:pt x="119633" y="829817"/>
                  </a:lnTo>
                  <a:lnTo>
                    <a:pt x="110263" y="858964"/>
                  </a:lnTo>
                  <a:lnTo>
                    <a:pt x="84677" y="882967"/>
                  </a:lnTo>
                  <a:lnTo>
                    <a:pt x="46660" y="899255"/>
                  </a:lnTo>
                  <a:lnTo>
                    <a:pt x="0" y="90525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6" name="object 16"/>
            <p:cNvSpPr/>
            <p:nvPr/>
          </p:nvSpPr>
          <p:spPr>
            <a:xfrm>
              <a:off x="5095494" y="2117598"/>
              <a:ext cx="303530" cy="4819650"/>
            </a:xfrm>
            <a:custGeom>
              <a:avLst/>
              <a:gdLst/>
              <a:ahLst/>
              <a:cxnLst/>
              <a:rect l="l" t="t" r="r" b="b"/>
              <a:pathLst>
                <a:path w="303529" h="4819650">
                  <a:moveTo>
                    <a:pt x="143255" y="0"/>
                  </a:moveTo>
                  <a:lnTo>
                    <a:pt x="143256" y="4819650"/>
                  </a:lnTo>
                </a:path>
                <a:path w="303529" h="4819650">
                  <a:moveTo>
                    <a:pt x="0" y="4805172"/>
                  </a:moveTo>
                  <a:lnTo>
                    <a:pt x="303276" y="4805172"/>
                  </a:lnTo>
                </a:path>
                <a:path w="303529" h="4819650">
                  <a:moveTo>
                    <a:pt x="0" y="4571"/>
                  </a:moveTo>
                  <a:lnTo>
                    <a:pt x="303275" y="4571"/>
                  </a:lnTo>
                </a:path>
                <a:path w="303529" h="4819650">
                  <a:moveTo>
                    <a:pt x="0" y="965453"/>
                  </a:moveTo>
                  <a:lnTo>
                    <a:pt x="303275" y="965453"/>
                  </a:lnTo>
                </a:path>
                <a:path w="303529" h="4819650">
                  <a:moveTo>
                    <a:pt x="0" y="1444752"/>
                  </a:moveTo>
                  <a:lnTo>
                    <a:pt x="303275" y="1444752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7" name="object 17"/>
            <p:cNvSpPr/>
            <p:nvPr/>
          </p:nvSpPr>
          <p:spPr>
            <a:xfrm>
              <a:off x="5381244" y="3726180"/>
              <a:ext cx="240029" cy="460375"/>
            </a:xfrm>
            <a:custGeom>
              <a:avLst/>
              <a:gdLst/>
              <a:ahLst/>
              <a:cxnLst/>
              <a:rect l="l" t="t" r="r" b="b"/>
              <a:pathLst>
                <a:path w="240029" h="460375">
                  <a:moveTo>
                    <a:pt x="0" y="0"/>
                  </a:moveTo>
                  <a:lnTo>
                    <a:pt x="46779" y="2952"/>
                  </a:lnTo>
                  <a:lnTo>
                    <a:pt x="85058" y="11049"/>
                  </a:lnTo>
                  <a:lnTo>
                    <a:pt x="110906" y="23145"/>
                  </a:lnTo>
                  <a:lnTo>
                    <a:pt x="120395" y="38100"/>
                  </a:lnTo>
                  <a:lnTo>
                    <a:pt x="120395" y="191262"/>
                  </a:lnTo>
                  <a:lnTo>
                    <a:pt x="129766" y="206335"/>
                  </a:lnTo>
                  <a:lnTo>
                    <a:pt x="155352" y="218693"/>
                  </a:lnTo>
                  <a:lnTo>
                    <a:pt x="193369" y="227052"/>
                  </a:lnTo>
                  <a:lnTo>
                    <a:pt x="240029" y="230124"/>
                  </a:lnTo>
                  <a:lnTo>
                    <a:pt x="193369" y="233076"/>
                  </a:lnTo>
                  <a:lnTo>
                    <a:pt x="155352" y="241173"/>
                  </a:lnTo>
                  <a:lnTo>
                    <a:pt x="129766" y="253269"/>
                  </a:lnTo>
                  <a:lnTo>
                    <a:pt x="120395" y="268224"/>
                  </a:lnTo>
                  <a:lnTo>
                    <a:pt x="120395" y="421386"/>
                  </a:lnTo>
                  <a:lnTo>
                    <a:pt x="110906" y="436459"/>
                  </a:lnTo>
                  <a:lnTo>
                    <a:pt x="85058" y="448817"/>
                  </a:lnTo>
                  <a:lnTo>
                    <a:pt x="46779" y="457176"/>
                  </a:lnTo>
                  <a:lnTo>
                    <a:pt x="0" y="460248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85166" y="2809987"/>
            <a:ext cx="1367118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6163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[0.625 ,</a:t>
            </a:r>
            <a:r>
              <a:rPr sz="1588" spc="-79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0.75)…</a:t>
            </a:r>
            <a:endParaRPr sz="1588">
              <a:latin typeface="Times New Roman"/>
              <a:cs typeface="Times New Roman"/>
            </a:endParaRPr>
          </a:p>
          <a:p>
            <a:pPr marL="11206"/>
            <a:r>
              <a:rPr sz="1588" spc="-4" dirty="0">
                <a:latin typeface="Times New Roman"/>
                <a:cs typeface="Times New Roman"/>
              </a:rPr>
              <a:t>Can’t</a:t>
            </a:r>
            <a:r>
              <a:rPr sz="1588" spc="-22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Decode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02360" y="1317609"/>
            <a:ext cx="168649" cy="68273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>
              <a:spcBef>
                <a:spcPts val="106"/>
              </a:spcBef>
            </a:pPr>
            <a:r>
              <a:rPr sz="1677" spc="-282" dirty="0">
                <a:latin typeface="Symbol"/>
                <a:cs typeface="Symbol"/>
              </a:rPr>
              <a:t>⎩</a:t>
            </a:r>
            <a:endParaRPr sz="1677">
              <a:latin typeface="Symbol"/>
              <a:cs typeface="Symbol"/>
            </a:endParaRPr>
          </a:p>
          <a:p>
            <a:pPr marL="56032">
              <a:spcBef>
                <a:spcPts val="1332"/>
              </a:spcBef>
            </a:pPr>
            <a:r>
              <a:rPr sz="1588" dirty="0">
                <a:latin typeface="Times New Roman"/>
                <a:cs typeface="Times New Roman"/>
              </a:rPr>
              <a:t>1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96714" y="4595756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6714" y="2078467"/>
            <a:ext cx="291913" cy="97093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  <a:p>
            <a:pPr marL="33619">
              <a:spcBef>
                <a:spcPts val="2435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47634" y="5972733"/>
            <a:ext cx="12326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21225" y="2571972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0.8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21225" y="3001606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76732" y="3240965"/>
            <a:ext cx="2181225" cy="14309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84049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[0.625 ,</a:t>
            </a:r>
            <a:r>
              <a:rPr sz="1588" spc="-13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0.6875)…</a:t>
            </a:r>
            <a:endParaRPr sz="1588">
              <a:latin typeface="Times New Roman"/>
              <a:cs typeface="Times New Roman"/>
            </a:endParaRPr>
          </a:p>
          <a:p>
            <a:pPr marL="33619">
              <a:spcBef>
                <a:spcPts val="4"/>
              </a:spcBef>
            </a:pPr>
            <a:r>
              <a:rPr sz="158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</a:t>
            </a:r>
            <a:r>
              <a:rPr sz="1588" b="1" spc="-4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Decode </a:t>
            </a:r>
            <a:r>
              <a:rPr sz="1588" dirty="0">
                <a:latin typeface="Times New Roman"/>
                <a:cs typeface="Times New Roman"/>
              </a:rPr>
              <a:t>1</a:t>
            </a:r>
            <a:r>
              <a:rPr sz="1588" baseline="23148" dirty="0">
                <a:latin typeface="Times New Roman"/>
                <a:cs typeface="Times New Roman"/>
              </a:rPr>
              <a:t>st</a:t>
            </a:r>
            <a:r>
              <a:rPr sz="1588" spc="119" baseline="23148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symbol!!!</a:t>
            </a:r>
            <a:endParaRPr sz="1588">
              <a:latin typeface="Times New Roman"/>
              <a:cs typeface="Times New Roman"/>
            </a:endParaRPr>
          </a:p>
          <a:p>
            <a:pPr marL="805746">
              <a:spcBef>
                <a:spcPts val="927"/>
              </a:spcBef>
            </a:pP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It is</a:t>
            </a:r>
            <a:r>
              <a:rPr sz="2118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  <a:p>
            <a:pPr marL="33619">
              <a:spcBef>
                <a:spcPts val="1707"/>
              </a:spcBef>
            </a:pPr>
            <a:r>
              <a:rPr sz="1765" spc="-4" dirty="0">
                <a:latin typeface="Times New Roman"/>
                <a:cs typeface="Times New Roman"/>
              </a:rPr>
              <a:t>Now slice up [0,</a:t>
            </a:r>
            <a:r>
              <a:rPr sz="1765" spc="-49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0.7)…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65525" y="4921175"/>
            <a:ext cx="2344271" cy="886695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algn="ctr">
              <a:spcBef>
                <a:spcPts val="84"/>
              </a:spcBef>
            </a:pPr>
            <a:r>
              <a:rPr sz="1765" spc="-4" dirty="0">
                <a:latin typeface="Times New Roman"/>
                <a:cs typeface="Times New Roman"/>
              </a:rPr>
              <a:t>…can decode </a:t>
            </a:r>
            <a:r>
              <a:rPr sz="1765" dirty="0">
                <a:latin typeface="Times New Roman"/>
                <a:cs typeface="Times New Roman"/>
              </a:rPr>
              <a:t>2</a:t>
            </a:r>
            <a:r>
              <a:rPr sz="1721" baseline="25641" dirty="0">
                <a:latin typeface="Times New Roman"/>
                <a:cs typeface="Times New Roman"/>
              </a:rPr>
              <a:t>nd</a:t>
            </a:r>
            <a:r>
              <a:rPr sz="1721" spc="184" baseline="25641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symbol</a:t>
            </a:r>
            <a:endParaRPr sz="1765">
              <a:latin typeface="Times New Roman"/>
              <a:cs typeface="Times New Roman"/>
            </a:endParaRPr>
          </a:p>
          <a:p>
            <a:pPr>
              <a:spcBef>
                <a:spcPts val="22"/>
              </a:spcBef>
            </a:pPr>
            <a:endParaRPr sz="1809">
              <a:latin typeface="Times New Roman"/>
              <a:cs typeface="Times New Roman"/>
            </a:endParaRPr>
          </a:p>
          <a:p>
            <a:pPr marL="22972" algn="ctr">
              <a:spcBef>
                <a:spcPts val="4"/>
              </a:spcBef>
            </a:pP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It is</a:t>
            </a:r>
            <a:r>
              <a:rPr sz="2118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74620" y="945119"/>
            <a:ext cx="5764866" cy="271662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22413">
              <a:spcBef>
                <a:spcPts val="106"/>
              </a:spcBef>
              <a:tabLst>
                <a:tab pos="3013983" algn="l"/>
              </a:tabLst>
            </a:pPr>
            <a:r>
              <a:rPr sz="2515" spc="6" baseline="-40935" dirty="0">
                <a:latin typeface="Times New Roman"/>
                <a:cs typeface="Times New Roman"/>
              </a:rPr>
              <a:t>101 </a:t>
            </a:r>
            <a:r>
              <a:rPr sz="2515" spc="26" baseline="-40935" dirty="0">
                <a:latin typeface="Symbol"/>
                <a:cs typeface="Symbol"/>
              </a:rPr>
              <a:t></a:t>
            </a:r>
            <a:r>
              <a:rPr sz="2515" spc="26" baseline="-40935" dirty="0">
                <a:latin typeface="Times New Roman"/>
                <a:cs typeface="Times New Roman"/>
              </a:rPr>
              <a:t> </a:t>
            </a:r>
            <a:r>
              <a:rPr sz="2515" spc="-26" baseline="-4385" dirty="0">
                <a:latin typeface="Symbol"/>
                <a:cs typeface="Symbol"/>
              </a:rPr>
              <a:t>⎧</a:t>
            </a:r>
            <a:r>
              <a:rPr sz="1677" spc="-18" dirty="0">
                <a:latin typeface="Times New Roman"/>
                <a:cs typeface="Times New Roman"/>
              </a:rPr>
              <a:t>0.1011111...</a:t>
            </a:r>
            <a:r>
              <a:rPr sz="1677" spc="-282" dirty="0">
                <a:latin typeface="Times New Roman"/>
                <a:cs typeface="Times New Roman"/>
              </a:rPr>
              <a:t>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44" dirty="0">
                <a:latin typeface="Times New Roman"/>
                <a:cs typeface="Times New Roman"/>
              </a:rPr>
              <a:t> </a:t>
            </a:r>
            <a:r>
              <a:rPr sz="1677" spc="4" dirty="0">
                <a:latin typeface="Times New Roman"/>
                <a:cs typeface="Times New Roman"/>
              </a:rPr>
              <a:t>0.75	</a:t>
            </a:r>
            <a:r>
              <a:rPr sz="2515" spc="13" baseline="-40935" dirty="0">
                <a:latin typeface="Times New Roman"/>
                <a:cs typeface="Times New Roman"/>
              </a:rPr>
              <a:t>1010 </a:t>
            </a:r>
            <a:r>
              <a:rPr sz="2515" spc="26" baseline="-40935" dirty="0">
                <a:latin typeface="Symbol"/>
                <a:cs typeface="Symbol"/>
              </a:rPr>
              <a:t></a:t>
            </a:r>
            <a:r>
              <a:rPr sz="2515" spc="26" baseline="-40935" dirty="0">
                <a:latin typeface="Times New Roman"/>
                <a:cs typeface="Times New Roman"/>
              </a:rPr>
              <a:t> </a:t>
            </a:r>
            <a:r>
              <a:rPr sz="2515" spc="-26" baseline="-4385" dirty="0">
                <a:latin typeface="Symbol"/>
                <a:cs typeface="Symbol"/>
              </a:rPr>
              <a:t>⎧</a:t>
            </a:r>
            <a:r>
              <a:rPr sz="1677" spc="-18" dirty="0">
                <a:latin typeface="Times New Roman"/>
                <a:cs typeface="Times New Roman"/>
              </a:rPr>
              <a:t>0.1010111...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243" dirty="0">
                <a:latin typeface="Times New Roman"/>
                <a:cs typeface="Times New Roman"/>
              </a:rPr>
              <a:t> </a:t>
            </a:r>
            <a:r>
              <a:rPr sz="1677" spc="-57" dirty="0">
                <a:latin typeface="Times New Roman"/>
                <a:cs typeface="Times New Roman"/>
              </a:rPr>
              <a:t>0.6875</a:t>
            </a:r>
            <a:endParaRPr sz="1677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68743" y="1268520"/>
            <a:ext cx="5085229" cy="271662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44826">
              <a:spcBef>
                <a:spcPts val="106"/>
              </a:spcBef>
              <a:tabLst>
                <a:tab pos="3157426" algn="l"/>
              </a:tabLst>
            </a:pPr>
            <a:r>
              <a:rPr sz="2515" spc="-26" baseline="32163" dirty="0">
                <a:latin typeface="Symbol"/>
                <a:cs typeface="Symbol"/>
              </a:rPr>
              <a:t>⎨</a:t>
            </a:r>
            <a:r>
              <a:rPr sz="1677" spc="-18" dirty="0">
                <a:latin typeface="Times New Roman"/>
                <a:cs typeface="Times New Roman"/>
              </a:rPr>
              <a:t>0.1010000...</a:t>
            </a:r>
            <a:r>
              <a:rPr sz="1677" spc="-66" dirty="0">
                <a:latin typeface="Times New Roman"/>
                <a:cs typeface="Times New Roman"/>
              </a:rPr>
              <a:t>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40" dirty="0">
                <a:latin typeface="Times New Roman"/>
                <a:cs typeface="Times New Roman"/>
              </a:rPr>
              <a:t> </a:t>
            </a:r>
            <a:r>
              <a:rPr sz="1677" spc="4" dirty="0">
                <a:latin typeface="Times New Roman"/>
                <a:cs typeface="Times New Roman"/>
              </a:rPr>
              <a:t>0.625	</a:t>
            </a:r>
            <a:r>
              <a:rPr sz="2515" spc="-26" baseline="32163" dirty="0">
                <a:latin typeface="Symbol"/>
                <a:cs typeface="Symbol"/>
              </a:rPr>
              <a:t>⎨</a:t>
            </a:r>
            <a:r>
              <a:rPr sz="1677" spc="-18" dirty="0">
                <a:latin typeface="Times New Roman"/>
                <a:cs typeface="Times New Roman"/>
              </a:rPr>
              <a:t>0.1010000...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128" dirty="0">
                <a:latin typeface="Times New Roman"/>
                <a:cs typeface="Times New Roman"/>
              </a:rPr>
              <a:t> </a:t>
            </a:r>
            <a:r>
              <a:rPr sz="1677" spc="-35" dirty="0">
                <a:latin typeface="Times New Roman"/>
                <a:cs typeface="Times New Roman"/>
              </a:rPr>
              <a:t>0.625</a:t>
            </a:r>
            <a:endParaRPr sz="1677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5358" y="1317609"/>
            <a:ext cx="155762" cy="682736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>
              <a:spcBef>
                <a:spcPts val="106"/>
              </a:spcBef>
            </a:pPr>
            <a:r>
              <a:rPr sz="1677" spc="-282" dirty="0">
                <a:latin typeface="Symbol"/>
                <a:cs typeface="Symbol"/>
              </a:rPr>
              <a:t>⎩</a:t>
            </a:r>
            <a:endParaRPr sz="1677">
              <a:latin typeface="Symbol"/>
              <a:cs typeface="Symbol"/>
            </a:endParaRPr>
          </a:p>
          <a:p>
            <a:pPr marL="43145">
              <a:spcBef>
                <a:spcPts val="1332"/>
              </a:spcBef>
            </a:pPr>
            <a:r>
              <a:rPr sz="1588" dirty="0">
                <a:latin typeface="Times New Roman"/>
                <a:cs typeface="Times New Roman"/>
              </a:rPr>
              <a:t>1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96262" y="4595756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96262" y="2078467"/>
            <a:ext cx="291913" cy="97093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  <a:p>
            <a:pPr marL="33619">
              <a:spcBef>
                <a:spcPts val="2435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527689" y="3074838"/>
            <a:ext cx="476810" cy="3004856"/>
            <a:chOff x="8918447" y="3484816"/>
            <a:chExt cx="540385" cy="3405504"/>
          </a:xfrm>
        </p:grpSpPr>
        <p:sp>
          <p:nvSpPr>
            <p:cNvPr id="33" name="object 33"/>
            <p:cNvSpPr/>
            <p:nvPr/>
          </p:nvSpPr>
          <p:spPr>
            <a:xfrm>
              <a:off x="8918447" y="3495293"/>
              <a:ext cx="303530" cy="3389629"/>
            </a:xfrm>
            <a:custGeom>
              <a:avLst/>
              <a:gdLst/>
              <a:ahLst/>
              <a:cxnLst/>
              <a:rect l="l" t="t" r="r" b="b"/>
              <a:pathLst>
                <a:path w="303529" h="3389629">
                  <a:moveTo>
                    <a:pt x="143255" y="0"/>
                  </a:moveTo>
                  <a:lnTo>
                    <a:pt x="143255" y="3389376"/>
                  </a:lnTo>
                </a:path>
                <a:path w="303529" h="3389629">
                  <a:moveTo>
                    <a:pt x="0" y="3380232"/>
                  </a:moveTo>
                  <a:lnTo>
                    <a:pt x="303275" y="3380232"/>
                  </a:lnTo>
                </a:path>
                <a:path w="303529" h="3389629">
                  <a:moveTo>
                    <a:pt x="0" y="3809"/>
                  </a:moveTo>
                  <a:lnTo>
                    <a:pt x="303275" y="3809"/>
                  </a:lnTo>
                </a:path>
                <a:path w="303529" h="3389629">
                  <a:moveTo>
                    <a:pt x="0" y="678179"/>
                  </a:moveTo>
                  <a:lnTo>
                    <a:pt x="303275" y="678179"/>
                  </a:lnTo>
                </a:path>
                <a:path w="303529" h="3389629">
                  <a:moveTo>
                    <a:pt x="0" y="1016507"/>
                  </a:moveTo>
                  <a:lnTo>
                    <a:pt x="303275" y="101650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4" name="object 34"/>
            <p:cNvSpPr/>
            <p:nvPr/>
          </p:nvSpPr>
          <p:spPr>
            <a:xfrm>
              <a:off x="9204197" y="3673601"/>
              <a:ext cx="240029" cy="460375"/>
            </a:xfrm>
            <a:custGeom>
              <a:avLst/>
              <a:gdLst/>
              <a:ahLst/>
              <a:cxnLst/>
              <a:rect l="l" t="t" r="r" b="b"/>
              <a:pathLst>
                <a:path w="240029" h="460375">
                  <a:moveTo>
                    <a:pt x="0" y="0"/>
                  </a:moveTo>
                  <a:lnTo>
                    <a:pt x="46660" y="2952"/>
                  </a:lnTo>
                  <a:lnTo>
                    <a:pt x="84677" y="11049"/>
                  </a:lnTo>
                  <a:lnTo>
                    <a:pt x="110263" y="23145"/>
                  </a:lnTo>
                  <a:lnTo>
                    <a:pt x="119633" y="38100"/>
                  </a:lnTo>
                  <a:lnTo>
                    <a:pt x="119633" y="192024"/>
                  </a:lnTo>
                  <a:lnTo>
                    <a:pt x="129123" y="206656"/>
                  </a:lnTo>
                  <a:lnTo>
                    <a:pt x="154971" y="218789"/>
                  </a:lnTo>
                  <a:lnTo>
                    <a:pt x="193250" y="227064"/>
                  </a:lnTo>
                  <a:lnTo>
                    <a:pt x="240029" y="230124"/>
                  </a:lnTo>
                  <a:lnTo>
                    <a:pt x="193250" y="233076"/>
                  </a:lnTo>
                  <a:lnTo>
                    <a:pt x="154971" y="241173"/>
                  </a:lnTo>
                  <a:lnTo>
                    <a:pt x="129123" y="253269"/>
                  </a:lnTo>
                  <a:lnTo>
                    <a:pt x="119633" y="268224"/>
                  </a:lnTo>
                  <a:lnTo>
                    <a:pt x="119633" y="422148"/>
                  </a:lnTo>
                  <a:lnTo>
                    <a:pt x="110263" y="436780"/>
                  </a:lnTo>
                  <a:lnTo>
                    <a:pt x="84677" y="448913"/>
                  </a:lnTo>
                  <a:lnTo>
                    <a:pt x="46660" y="457188"/>
                  </a:lnTo>
                  <a:lnTo>
                    <a:pt x="0" y="460248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320829" y="5926342"/>
            <a:ext cx="12326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94419" y="2955215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69456" y="4549364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869456" y="3466877"/>
            <a:ext cx="67235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  <a:tabLst>
                <a:tab pos="285205" algn="l"/>
              </a:tabLst>
            </a:pPr>
            <a:r>
              <a:rPr sz="3177" b="1" i="1" baseline="-23148" dirty="0">
                <a:solidFill>
                  <a:srgbClr val="FF0000"/>
                </a:solidFill>
                <a:latin typeface="Times New Roman"/>
                <a:cs typeface="Times New Roman"/>
              </a:rPr>
              <a:t>a	</a:t>
            </a:r>
            <a:r>
              <a:rPr sz="1588" dirty="0">
                <a:latin typeface="Times New Roman"/>
                <a:cs typeface="Times New Roman"/>
              </a:rPr>
              <a:t>0.56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6339" y="3736489"/>
            <a:ext cx="112619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91868" y="3091030"/>
            <a:ext cx="156882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26339" y="3247689"/>
            <a:ext cx="112619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144000" y="3839358"/>
            <a:ext cx="375397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0.49</a:t>
            </a:r>
            <a:endParaRPr sz="158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11</a:t>
            </a:r>
            <a:endParaRPr sz="1235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503320" y="3569186"/>
            <a:ext cx="4278406" cy="2326341"/>
            <a:chOff x="4357496" y="4045077"/>
            <a:chExt cx="4848860" cy="2636520"/>
          </a:xfrm>
        </p:grpSpPr>
        <p:sp>
          <p:nvSpPr>
            <p:cNvPr id="4" name="object 4"/>
            <p:cNvSpPr/>
            <p:nvPr/>
          </p:nvSpPr>
          <p:spPr>
            <a:xfrm>
              <a:off x="4367021" y="4054602"/>
              <a:ext cx="4829810" cy="2617470"/>
            </a:xfrm>
            <a:custGeom>
              <a:avLst/>
              <a:gdLst/>
              <a:ahLst/>
              <a:cxnLst/>
              <a:rect l="l" t="t" r="r" b="b"/>
              <a:pathLst>
                <a:path w="4829809" h="2617470">
                  <a:moveTo>
                    <a:pt x="4829556" y="2617470"/>
                  </a:moveTo>
                  <a:lnTo>
                    <a:pt x="4829556" y="0"/>
                  </a:lnTo>
                  <a:lnTo>
                    <a:pt x="0" y="0"/>
                  </a:lnTo>
                  <a:lnTo>
                    <a:pt x="0" y="2617470"/>
                  </a:lnTo>
                  <a:lnTo>
                    <a:pt x="4829556" y="261747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5" name="object 5"/>
            <p:cNvSpPr/>
            <p:nvPr/>
          </p:nvSpPr>
          <p:spPr>
            <a:xfrm>
              <a:off x="4367021" y="4054602"/>
              <a:ext cx="4829810" cy="2617470"/>
            </a:xfrm>
            <a:custGeom>
              <a:avLst/>
              <a:gdLst/>
              <a:ahLst/>
              <a:cxnLst/>
              <a:rect l="l" t="t" r="r" b="b"/>
              <a:pathLst>
                <a:path w="4829809" h="2617470">
                  <a:moveTo>
                    <a:pt x="0" y="0"/>
                  </a:moveTo>
                  <a:lnTo>
                    <a:pt x="0" y="2617470"/>
                  </a:lnTo>
                  <a:lnTo>
                    <a:pt x="4829556" y="2617470"/>
                  </a:lnTo>
                  <a:lnTo>
                    <a:pt x="4829556" y="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6" name="object 6"/>
          <p:cNvSpPr/>
          <p:nvPr/>
        </p:nvSpPr>
        <p:spPr>
          <a:xfrm>
            <a:off x="5511724" y="865989"/>
            <a:ext cx="4261597" cy="2616574"/>
          </a:xfrm>
          <a:custGeom>
            <a:avLst/>
            <a:gdLst/>
            <a:ahLst/>
            <a:cxnLst/>
            <a:rect l="l" t="t" r="r" b="b"/>
            <a:pathLst>
              <a:path w="4829809" h="2965450">
                <a:moveTo>
                  <a:pt x="4829556" y="2964941"/>
                </a:moveTo>
                <a:lnTo>
                  <a:pt x="4829556" y="0"/>
                </a:lnTo>
                <a:lnTo>
                  <a:pt x="0" y="0"/>
                </a:lnTo>
                <a:lnTo>
                  <a:pt x="0" y="2964942"/>
                </a:lnTo>
                <a:lnTo>
                  <a:pt x="4829556" y="296494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2104240" y="865989"/>
            <a:ext cx="3181349" cy="2616574"/>
          </a:xfrm>
          <a:custGeom>
            <a:avLst/>
            <a:gdLst/>
            <a:ahLst/>
            <a:cxnLst/>
            <a:rect l="l" t="t" r="r" b="b"/>
            <a:pathLst>
              <a:path w="3605529" h="2965450">
                <a:moveTo>
                  <a:pt x="3605021" y="2964942"/>
                </a:moveTo>
                <a:lnTo>
                  <a:pt x="3605021" y="0"/>
                </a:lnTo>
                <a:lnTo>
                  <a:pt x="0" y="0"/>
                </a:lnTo>
                <a:lnTo>
                  <a:pt x="0" y="2964942"/>
                </a:lnTo>
                <a:lnTo>
                  <a:pt x="3605021" y="296494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98059" y="224211"/>
            <a:ext cx="9278471" cy="13655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-4" dirty="0"/>
              <a:t>Decoding Continued: </a:t>
            </a:r>
            <a:r>
              <a:rPr dirty="0"/>
              <a:t>Received </a:t>
            </a:r>
            <a:r>
              <a:rPr spc="-4" dirty="0"/>
              <a:t>Code </a:t>
            </a:r>
            <a:r>
              <a:rPr dirty="0"/>
              <a:t>= 1 0 1 0 1 0</a:t>
            </a:r>
            <a:r>
              <a:rPr spc="-26" dirty="0"/>
              <a:t> </a:t>
            </a:r>
            <a:r>
              <a:rPr dirty="0"/>
              <a:t>1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2597075" y="2054878"/>
            <a:ext cx="647700" cy="1247215"/>
            <a:chOff x="1063752" y="2328862"/>
            <a:chExt cx="734060" cy="1413510"/>
          </a:xfrm>
        </p:grpSpPr>
        <p:sp>
          <p:nvSpPr>
            <p:cNvPr id="10" name="object 10"/>
            <p:cNvSpPr/>
            <p:nvPr/>
          </p:nvSpPr>
          <p:spPr>
            <a:xfrm>
              <a:off x="1479804" y="2343150"/>
              <a:ext cx="303530" cy="1384935"/>
            </a:xfrm>
            <a:custGeom>
              <a:avLst/>
              <a:gdLst/>
              <a:ahLst/>
              <a:cxnLst/>
              <a:rect l="l" t="t" r="r" b="b"/>
              <a:pathLst>
                <a:path w="303530" h="1384935">
                  <a:moveTo>
                    <a:pt x="142494" y="0"/>
                  </a:moveTo>
                  <a:lnTo>
                    <a:pt x="142494" y="1384553"/>
                  </a:lnTo>
                </a:path>
                <a:path w="303530" h="1384935">
                  <a:moveTo>
                    <a:pt x="0" y="1379220"/>
                  </a:moveTo>
                  <a:lnTo>
                    <a:pt x="303276" y="1379220"/>
                  </a:lnTo>
                </a:path>
                <a:path w="303530" h="1384935">
                  <a:moveTo>
                    <a:pt x="0" y="1524"/>
                  </a:moveTo>
                  <a:lnTo>
                    <a:pt x="303275" y="1524"/>
                  </a:lnTo>
                </a:path>
                <a:path w="303530" h="1384935">
                  <a:moveTo>
                    <a:pt x="0" y="278130"/>
                  </a:moveTo>
                  <a:lnTo>
                    <a:pt x="303275" y="278130"/>
                  </a:lnTo>
                </a:path>
                <a:path w="303530" h="1384935">
                  <a:moveTo>
                    <a:pt x="0" y="414527"/>
                  </a:moveTo>
                  <a:lnTo>
                    <a:pt x="303275" y="41452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3752" y="2605277"/>
              <a:ext cx="342900" cy="340995"/>
            </a:xfrm>
            <a:custGeom>
              <a:avLst/>
              <a:gdLst/>
              <a:ahLst/>
              <a:cxnLst/>
              <a:rect l="l" t="t" r="r" b="b"/>
              <a:pathLst>
                <a:path w="342900" h="340994">
                  <a:moveTo>
                    <a:pt x="342900" y="156972"/>
                  </a:moveTo>
                  <a:lnTo>
                    <a:pt x="259842" y="136398"/>
                  </a:lnTo>
                  <a:lnTo>
                    <a:pt x="267309" y="169722"/>
                  </a:lnTo>
                  <a:lnTo>
                    <a:pt x="263664" y="170370"/>
                  </a:lnTo>
                  <a:lnTo>
                    <a:pt x="218960" y="195059"/>
                  </a:lnTo>
                  <a:lnTo>
                    <a:pt x="197637" y="234111"/>
                  </a:lnTo>
                  <a:lnTo>
                    <a:pt x="193675" y="258368"/>
                  </a:lnTo>
                  <a:lnTo>
                    <a:pt x="189268" y="282409"/>
                  </a:lnTo>
                  <a:lnTo>
                    <a:pt x="179832" y="304800"/>
                  </a:lnTo>
                  <a:lnTo>
                    <a:pt x="180594" y="304038"/>
                  </a:lnTo>
                  <a:lnTo>
                    <a:pt x="176022" y="309372"/>
                  </a:lnTo>
                  <a:lnTo>
                    <a:pt x="176784" y="309372"/>
                  </a:lnTo>
                  <a:lnTo>
                    <a:pt x="171450" y="313944"/>
                  </a:lnTo>
                  <a:lnTo>
                    <a:pt x="172212" y="313182"/>
                  </a:lnTo>
                  <a:lnTo>
                    <a:pt x="142278" y="325932"/>
                  </a:lnTo>
                  <a:lnTo>
                    <a:pt x="104686" y="330530"/>
                  </a:lnTo>
                  <a:lnTo>
                    <a:pt x="66179" y="330644"/>
                  </a:lnTo>
                  <a:lnTo>
                    <a:pt x="33528" y="329946"/>
                  </a:lnTo>
                  <a:lnTo>
                    <a:pt x="29718" y="331470"/>
                  </a:lnTo>
                  <a:lnTo>
                    <a:pt x="28194" y="334518"/>
                  </a:lnTo>
                  <a:lnTo>
                    <a:pt x="29718" y="338328"/>
                  </a:lnTo>
                  <a:lnTo>
                    <a:pt x="32766" y="339852"/>
                  </a:lnTo>
                  <a:lnTo>
                    <a:pt x="53340" y="339852"/>
                  </a:lnTo>
                  <a:lnTo>
                    <a:pt x="73152" y="340614"/>
                  </a:lnTo>
                  <a:lnTo>
                    <a:pt x="92964" y="340614"/>
                  </a:lnTo>
                  <a:lnTo>
                    <a:pt x="112776" y="339852"/>
                  </a:lnTo>
                  <a:lnTo>
                    <a:pt x="150939" y="333552"/>
                  </a:lnTo>
                  <a:lnTo>
                    <a:pt x="194043" y="298297"/>
                  </a:lnTo>
                  <a:lnTo>
                    <a:pt x="207441" y="235470"/>
                  </a:lnTo>
                  <a:lnTo>
                    <a:pt x="217932" y="209550"/>
                  </a:lnTo>
                  <a:lnTo>
                    <a:pt x="217932" y="210312"/>
                  </a:lnTo>
                  <a:lnTo>
                    <a:pt x="225361" y="202374"/>
                  </a:lnTo>
                  <a:lnTo>
                    <a:pt x="233832" y="195516"/>
                  </a:lnTo>
                  <a:lnTo>
                    <a:pt x="243116" y="189788"/>
                  </a:lnTo>
                  <a:lnTo>
                    <a:pt x="252984" y="185166"/>
                  </a:lnTo>
                  <a:lnTo>
                    <a:pt x="259842" y="182118"/>
                  </a:lnTo>
                  <a:lnTo>
                    <a:pt x="269506" y="179463"/>
                  </a:lnTo>
                  <a:lnTo>
                    <a:pt x="276606" y="211074"/>
                  </a:lnTo>
                  <a:lnTo>
                    <a:pt x="285750" y="203619"/>
                  </a:lnTo>
                  <a:lnTo>
                    <a:pt x="342900" y="156972"/>
                  </a:lnTo>
                  <a:close/>
                </a:path>
                <a:path w="342900" h="340994">
                  <a:moveTo>
                    <a:pt x="342900" y="29718"/>
                  </a:moveTo>
                  <a:lnTo>
                    <a:pt x="262890" y="0"/>
                  </a:lnTo>
                  <a:lnTo>
                    <a:pt x="266585" y="33286"/>
                  </a:lnTo>
                  <a:lnTo>
                    <a:pt x="256794" y="34290"/>
                  </a:lnTo>
                  <a:lnTo>
                    <a:pt x="224790" y="37338"/>
                  </a:lnTo>
                  <a:lnTo>
                    <a:pt x="208788" y="39624"/>
                  </a:lnTo>
                  <a:lnTo>
                    <a:pt x="193548" y="41148"/>
                  </a:lnTo>
                  <a:lnTo>
                    <a:pt x="147650" y="46139"/>
                  </a:lnTo>
                  <a:lnTo>
                    <a:pt x="102108" y="52578"/>
                  </a:lnTo>
                  <a:lnTo>
                    <a:pt x="51625" y="61544"/>
                  </a:lnTo>
                  <a:lnTo>
                    <a:pt x="3048" y="77724"/>
                  </a:lnTo>
                  <a:lnTo>
                    <a:pt x="0" y="80772"/>
                  </a:lnTo>
                  <a:lnTo>
                    <a:pt x="0" y="84582"/>
                  </a:lnTo>
                  <a:lnTo>
                    <a:pt x="3048" y="86868"/>
                  </a:lnTo>
                  <a:lnTo>
                    <a:pt x="6858" y="86868"/>
                  </a:lnTo>
                  <a:lnTo>
                    <a:pt x="14478" y="83058"/>
                  </a:lnTo>
                  <a:lnTo>
                    <a:pt x="22860" y="80010"/>
                  </a:lnTo>
                  <a:lnTo>
                    <a:pt x="67665" y="67919"/>
                  </a:lnTo>
                  <a:lnTo>
                    <a:pt x="115150" y="60121"/>
                  </a:lnTo>
                  <a:lnTo>
                    <a:pt x="158292" y="54902"/>
                  </a:lnTo>
                  <a:lnTo>
                    <a:pt x="179832" y="52578"/>
                  </a:lnTo>
                  <a:lnTo>
                    <a:pt x="194310" y="50292"/>
                  </a:lnTo>
                  <a:lnTo>
                    <a:pt x="209550" y="48768"/>
                  </a:lnTo>
                  <a:lnTo>
                    <a:pt x="241554" y="45720"/>
                  </a:lnTo>
                  <a:lnTo>
                    <a:pt x="258318" y="43434"/>
                  </a:lnTo>
                  <a:lnTo>
                    <a:pt x="267601" y="42481"/>
                  </a:lnTo>
                  <a:lnTo>
                    <a:pt x="271272" y="75438"/>
                  </a:lnTo>
                  <a:lnTo>
                    <a:pt x="284226" y="67170"/>
                  </a:lnTo>
                  <a:lnTo>
                    <a:pt x="342900" y="297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2" name="object 12"/>
          <p:cNvSpPr/>
          <p:nvPr/>
        </p:nvSpPr>
        <p:spPr>
          <a:xfrm>
            <a:off x="6767008" y="2067486"/>
            <a:ext cx="267821" cy="1222001"/>
          </a:xfrm>
          <a:custGeom>
            <a:avLst/>
            <a:gdLst/>
            <a:ahLst/>
            <a:cxnLst/>
            <a:rect l="l" t="t" r="r" b="b"/>
            <a:pathLst>
              <a:path w="303529" h="1384935">
                <a:moveTo>
                  <a:pt x="142494" y="0"/>
                </a:moveTo>
                <a:lnTo>
                  <a:pt x="142494" y="1384553"/>
                </a:lnTo>
              </a:path>
              <a:path w="303529" h="1384935">
                <a:moveTo>
                  <a:pt x="0" y="1379220"/>
                </a:moveTo>
                <a:lnTo>
                  <a:pt x="303275" y="1379219"/>
                </a:lnTo>
              </a:path>
              <a:path w="303529" h="1384935">
                <a:moveTo>
                  <a:pt x="0" y="1523"/>
                </a:moveTo>
                <a:lnTo>
                  <a:pt x="303275" y="1523"/>
                </a:lnTo>
              </a:path>
              <a:path w="303529" h="1384935">
                <a:moveTo>
                  <a:pt x="0" y="278129"/>
                </a:moveTo>
                <a:lnTo>
                  <a:pt x="303275" y="278129"/>
                </a:lnTo>
              </a:path>
              <a:path w="303529" h="1384935">
                <a:moveTo>
                  <a:pt x="0" y="414527"/>
                </a:moveTo>
                <a:lnTo>
                  <a:pt x="303275" y="41452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095164" y="845820"/>
          <a:ext cx="7695079" cy="2645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1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2344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80"/>
                        </a:spcBef>
                      </a:pPr>
                      <a:r>
                        <a:rPr sz="2500" spc="7" baseline="-40935" dirty="0">
                          <a:latin typeface="Times New Roman"/>
                          <a:cs typeface="Times New Roman"/>
                        </a:rPr>
                        <a:t>10101</a:t>
                      </a:r>
                      <a:r>
                        <a:rPr sz="2500" spc="-607" baseline="-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500" spc="30" baseline="-40935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500" spc="30" baseline="-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500" spc="-30" baseline="-4385" dirty="0">
                          <a:latin typeface="Symbol"/>
                          <a:cs typeface="Symbol"/>
                        </a:rPr>
                        <a:t>⎧</a:t>
                      </a:r>
                      <a:r>
                        <a:rPr sz="1700" spc="-20" dirty="0">
                          <a:latin typeface="Times New Roman"/>
                          <a:cs typeface="Times New Roman"/>
                        </a:rPr>
                        <a:t>0.1010111... </a:t>
                      </a:r>
                      <a:r>
                        <a:rPr sz="1700" spc="1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7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0.6875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50925">
                        <a:lnSpc>
                          <a:spcPts val="1360"/>
                        </a:lnSpc>
                        <a:spcBef>
                          <a:spcPts val="610"/>
                        </a:spcBef>
                      </a:pPr>
                      <a:r>
                        <a:rPr sz="2500" spc="-30" baseline="32163" dirty="0">
                          <a:latin typeface="Symbol"/>
                          <a:cs typeface="Symbol"/>
                        </a:rPr>
                        <a:t>⎨</a:t>
                      </a:r>
                      <a:r>
                        <a:rPr sz="1700" spc="-20" dirty="0">
                          <a:latin typeface="Times New Roman"/>
                          <a:cs typeface="Times New Roman"/>
                        </a:rPr>
                        <a:t>0.1010100... </a:t>
                      </a:r>
                      <a:r>
                        <a:rPr sz="1700" spc="1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7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0.65625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50925">
                        <a:lnSpc>
                          <a:spcPts val="1360"/>
                        </a:lnSpc>
                      </a:pPr>
                      <a:r>
                        <a:rPr sz="1700" dirty="0">
                          <a:latin typeface="Symbol"/>
                          <a:cs typeface="Symbol"/>
                        </a:rPr>
                        <a:t>⎩</a:t>
                      </a:r>
                      <a:endParaRPr sz="1700">
                        <a:latin typeface="Symbol"/>
                        <a:cs typeface="Symbol"/>
                      </a:endParaRPr>
                    </a:p>
                    <a:p>
                      <a:pPr marL="610235">
                        <a:lnSpc>
                          <a:spcPts val="1755"/>
                        </a:lnSpc>
                        <a:spcBef>
                          <a:spcPts val="184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51305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[0.65625 ,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0.6875)…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ts val="1870"/>
                        </a:lnSpc>
                        <a:tabLst>
                          <a:tab pos="1494155" algn="l"/>
                        </a:tabLst>
                      </a:pPr>
                      <a:r>
                        <a:rPr sz="1600" baseline="46296" dirty="0">
                          <a:latin typeface="Times New Roman"/>
                          <a:cs typeface="Times New Roman"/>
                        </a:rPr>
                        <a:t>0.672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Can’t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Decode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5420">
                        <a:lnSpc>
                          <a:spcPts val="115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0.658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53085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0.56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5494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19050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33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CC"/>
                      </a:solidFill>
                      <a:prstDash val="solid"/>
                    </a:lnL>
                    <a:lnR w="19050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92150" algn="ctr">
                        <a:lnSpc>
                          <a:spcPct val="100000"/>
                        </a:lnSpc>
                        <a:spcBef>
                          <a:spcPts val="2280"/>
                        </a:spcBef>
                      </a:pPr>
                      <a:r>
                        <a:rPr sz="2500" spc="7" baseline="-40935" dirty="0">
                          <a:latin typeface="Times New Roman"/>
                          <a:cs typeface="Times New Roman"/>
                        </a:rPr>
                        <a:t>101010 </a:t>
                      </a:r>
                      <a:r>
                        <a:rPr sz="2500" spc="30" baseline="-40935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500" spc="30" baseline="-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500" spc="-22" baseline="-4385" dirty="0">
                          <a:latin typeface="Symbol"/>
                          <a:cs typeface="Symbol"/>
                        </a:rPr>
                        <a:t>⎧</a:t>
                      </a:r>
                      <a:r>
                        <a:rPr sz="1700" spc="-15" dirty="0">
                          <a:latin typeface="Times New Roman"/>
                          <a:cs typeface="Times New Roman"/>
                        </a:rPr>
                        <a:t>0.10101011... </a:t>
                      </a:r>
                      <a:r>
                        <a:rPr sz="1700" spc="1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700" spc="-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0.671875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93495">
                        <a:lnSpc>
                          <a:spcPts val="1360"/>
                        </a:lnSpc>
                        <a:spcBef>
                          <a:spcPts val="610"/>
                        </a:spcBef>
                      </a:pPr>
                      <a:r>
                        <a:rPr sz="2500" spc="-22" baseline="32163" dirty="0">
                          <a:latin typeface="Symbol"/>
                          <a:cs typeface="Symbol"/>
                        </a:rPr>
                        <a:t>⎨</a:t>
                      </a:r>
                      <a:r>
                        <a:rPr sz="1700" spc="-15" dirty="0">
                          <a:latin typeface="Times New Roman"/>
                          <a:cs typeface="Times New Roman"/>
                        </a:rPr>
                        <a:t>0.10101000... </a:t>
                      </a:r>
                      <a:r>
                        <a:rPr sz="1700" spc="1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7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0.65625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93495">
                        <a:lnSpc>
                          <a:spcPts val="1360"/>
                        </a:lnSpc>
                      </a:pPr>
                      <a:r>
                        <a:rPr sz="1700" dirty="0">
                          <a:latin typeface="Symbol"/>
                          <a:cs typeface="Symbol"/>
                        </a:rPr>
                        <a:t>⎩</a:t>
                      </a:r>
                      <a:endParaRPr sz="1700">
                        <a:latin typeface="Symbol"/>
                        <a:cs typeface="Symbol"/>
                      </a:endParaRPr>
                    </a:p>
                    <a:p>
                      <a:pPr marL="1057275">
                        <a:lnSpc>
                          <a:spcPts val="1755"/>
                        </a:lnSpc>
                        <a:spcBef>
                          <a:spcPts val="184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72970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[0.65625,</a:t>
                      </a:r>
                      <a:r>
                        <a:rPr sz="16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0.671875)…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28015">
                        <a:lnSpc>
                          <a:spcPts val="1870"/>
                        </a:lnSpc>
                        <a:tabLst>
                          <a:tab pos="2115820" algn="l"/>
                        </a:tabLst>
                      </a:pPr>
                      <a:r>
                        <a:rPr sz="1600" baseline="46296" dirty="0">
                          <a:latin typeface="Times New Roman"/>
                          <a:cs typeface="Times New Roman"/>
                        </a:rPr>
                        <a:t>0.672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Can’t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Decode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3730">
                        <a:lnSpc>
                          <a:spcPts val="115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0.658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00125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0.56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5494" marB="0">
                    <a:lnL w="19050">
                      <a:solidFill>
                        <a:srgbClr val="3333CC"/>
                      </a:solidFill>
                      <a:prstDash val="solid"/>
                    </a:lnL>
                    <a:lnR w="19050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228415" y="2238263"/>
            <a:ext cx="109818" cy="328332"/>
          </a:xfrm>
          <a:custGeom>
            <a:avLst/>
            <a:gdLst/>
            <a:ahLst/>
            <a:cxnLst/>
            <a:rect l="l" t="t" r="r" b="b"/>
            <a:pathLst>
              <a:path w="124460" h="372110">
                <a:moveTo>
                  <a:pt x="0" y="0"/>
                </a:moveTo>
                <a:lnTo>
                  <a:pt x="24229" y="2416"/>
                </a:lnTo>
                <a:lnTo>
                  <a:pt x="44100" y="9048"/>
                </a:lnTo>
                <a:lnTo>
                  <a:pt x="57542" y="18966"/>
                </a:lnTo>
                <a:lnTo>
                  <a:pt x="62484" y="31241"/>
                </a:lnTo>
                <a:lnTo>
                  <a:pt x="62484" y="154685"/>
                </a:lnTo>
                <a:lnTo>
                  <a:pt x="67306" y="166961"/>
                </a:lnTo>
                <a:lnTo>
                  <a:pt x="80486" y="176879"/>
                </a:lnTo>
                <a:lnTo>
                  <a:pt x="100095" y="183511"/>
                </a:lnTo>
                <a:lnTo>
                  <a:pt x="124206" y="185927"/>
                </a:lnTo>
                <a:lnTo>
                  <a:pt x="100095" y="188344"/>
                </a:lnTo>
                <a:lnTo>
                  <a:pt x="80486" y="194976"/>
                </a:lnTo>
                <a:lnTo>
                  <a:pt x="67306" y="204894"/>
                </a:lnTo>
                <a:lnTo>
                  <a:pt x="62484" y="217169"/>
                </a:lnTo>
                <a:lnTo>
                  <a:pt x="62484" y="340613"/>
                </a:lnTo>
                <a:lnTo>
                  <a:pt x="57542" y="352567"/>
                </a:lnTo>
                <a:lnTo>
                  <a:pt x="44100" y="362521"/>
                </a:lnTo>
                <a:lnTo>
                  <a:pt x="24229" y="369331"/>
                </a:lnTo>
                <a:lnTo>
                  <a:pt x="0" y="371856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pSp>
        <p:nvGrpSpPr>
          <p:cNvPr id="15" name="object 15"/>
          <p:cNvGrpSpPr/>
          <p:nvPr/>
        </p:nvGrpSpPr>
        <p:grpSpPr>
          <a:xfrm>
            <a:off x="6400575" y="2298774"/>
            <a:ext cx="792256" cy="300878"/>
            <a:chOff x="5374385" y="2605277"/>
            <a:chExt cx="897890" cy="340995"/>
          </a:xfrm>
        </p:grpSpPr>
        <p:sp>
          <p:nvSpPr>
            <p:cNvPr id="16" name="object 16"/>
            <p:cNvSpPr/>
            <p:nvPr/>
          </p:nvSpPr>
          <p:spPr>
            <a:xfrm>
              <a:off x="5374386" y="2605277"/>
              <a:ext cx="342265" cy="340995"/>
            </a:xfrm>
            <a:custGeom>
              <a:avLst/>
              <a:gdLst/>
              <a:ahLst/>
              <a:cxnLst/>
              <a:rect l="l" t="t" r="r" b="b"/>
              <a:pathLst>
                <a:path w="342264" h="340994">
                  <a:moveTo>
                    <a:pt x="342138" y="156972"/>
                  </a:moveTo>
                  <a:lnTo>
                    <a:pt x="259080" y="136398"/>
                  </a:lnTo>
                  <a:lnTo>
                    <a:pt x="267017" y="170230"/>
                  </a:lnTo>
                  <a:lnTo>
                    <a:pt x="261327" y="171437"/>
                  </a:lnTo>
                  <a:lnTo>
                    <a:pt x="219354" y="194170"/>
                  </a:lnTo>
                  <a:lnTo>
                    <a:pt x="197408" y="233832"/>
                  </a:lnTo>
                  <a:lnTo>
                    <a:pt x="193167" y="258330"/>
                  </a:lnTo>
                  <a:lnTo>
                    <a:pt x="188556" y="282638"/>
                  </a:lnTo>
                  <a:lnTo>
                    <a:pt x="179832" y="304800"/>
                  </a:lnTo>
                  <a:lnTo>
                    <a:pt x="179832" y="304038"/>
                  </a:lnTo>
                  <a:lnTo>
                    <a:pt x="175260" y="309372"/>
                  </a:lnTo>
                  <a:lnTo>
                    <a:pt x="176022" y="309372"/>
                  </a:lnTo>
                  <a:lnTo>
                    <a:pt x="170688" y="313944"/>
                  </a:lnTo>
                  <a:lnTo>
                    <a:pt x="171450" y="313182"/>
                  </a:lnTo>
                  <a:lnTo>
                    <a:pt x="141503" y="325945"/>
                  </a:lnTo>
                  <a:lnTo>
                    <a:pt x="103898" y="330542"/>
                  </a:lnTo>
                  <a:lnTo>
                    <a:pt x="65405" y="330644"/>
                  </a:lnTo>
                  <a:lnTo>
                    <a:pt x="32766" y="329946"/>
                  </a:lnTo>
                  <a:lnTo>
                    <a:pt x="29718" y="331470"/>
                  </a:lnTo>
                  <a:lnTo>
                    <a:pt x="28194" y="334518"/>
                  </a:lnTo>
                  <a:lnTo>
                    <a:pt x="28956" y="338328"/>
                  </a:lnTo>
                  <a:lnTo>
                    <a:pt x="32766" y="339852"/>
                  </a:lnTo>
                  <a:lnTo>
                    <a:pt x="52578" y="339852"/>
                  </a:lnTo>
                  <a:lnTo>
                    <a:pt x="73152" y="340614"/>
                  </a:lnTo>
                  <a:lnTo>
                    <a:pt x="92964" y="340614"/>
                  </a:lnTo>
                  <a:lnTo>
                    <a:pt x="112014" y="339852"/>
                  </a:lnTo>
                  <a:lnTo>
                    <a:pt x="154520" y="332498"/>
                  </a:lnTo>
                  <a:lnTo>
                    <a:pt x="176784" y="321564"/>
                  </a:lnTo>
                  <a:lnTo>
                    <a:pt x="176784" y="320802"/>
                  </a:lnTo>
                  <a:lnTo>
                    <a:pt x="182118" y="316230"/>
                  </a:lnTo>
                  <a:lnTo>
                    <a:pt x="182880" y="315468"/>
                  </a:lnTo>
                  <a:lnTo>
                    <a:pt x="187452" y="310134"/>
                  </a:lnTo>
                  <a:lnTo>
                    <a:pt x="188214" y="309372"/>
                  </a:lnTo>
                  <a:lnTo>
                    <a:pt x="191262" y="303276"/>
                  </a:lnTo>
                  <a:lnTo>
                    <a:pt x="194310" y="295656"/>
                  </a:lnTo>
                  <a:lnTo>
                    <a:pt x="197358" y="287274"/>
                  </a:lnTo>
                  <a:lnTo>
                    <a:pt x="205257" y="242785"/>
                  </a:lnTo>
                  <a:lnTo>
                    <a:pt x="210197" y="224078"/>
                  </a:lnTo>
                  <a:lnTo>
                    <a:pt x="217170" y="210985"/>
                  </a:lnTo>
                  <a:lnTo>
                    <a:pt x="217932" y="209550"/>
                  </a:lnTo>
                  <a:lnTo>
                    <a:pt x="217170" y="210312"/>
                  </a:lnTo>
                  <a:lnTo>
                    <a:pt x="223812" y="203136"/>
                  </a:lnTo>
                  <a:lnTo>
                    <a:pt x="259842" y="182118"/>
                  </a:lnTo>
                  <a:lnTo>
                    <a:pt x="269201" y="179539"/>
                  </a:lnTo>
                  <a:lnTo>
                    <a:pt x="276606" y="211074"/>
                  </a:lnTo>
                  <a:lnTo>
                    <a:pt x="284988" y="204165"/>
                  </a:lnTo>
                  <a:lnTo>
                    <a:pt x="342138" y="156972"/>
                  </a:lnTo>
                  <a:close/>
                </a:path>
                <a:path w="342264" h="340994">
                  <a:moveTo>
                    <a:pt x="342138" y="29718"/>
                  </a:moveTo>
                  <a:lnTo>
                    <a:pt x="262128" y="0"/>
                  </a:lnTo>
                  <a:lnTo>
                    <a:pt x="265823" y="33362"/>
                  </a:lnTo>
                  <a:lnTo>
                    <a:pt x="256794" y="34290"/>
                  </a:lnTo>
                  <a:lnTo>
                    <a:pt x="240030" y="35814"/>
                  </a:lnTo>
                  <a:lnTo>
                    <a:pt x="224028" y="37338"/>
                  </a:lnTo>
                  <a:lnTo>
                    <a:pt x="208026" y="39624"/>
                  </a:lnTo>
                  <a:lnTo>
                    <a:pt x="184035" y="42062"/>
                  </a:lnTo>
                  <a:lnTo>
                    <a:pt x="160299" y="44564"/>
                  </a:lnTo>
                  <a:lnTo>
                    <a:pt x="136626" y="47459"/>
                  </a:lnTo>
                  <a:lnTo>
                    <a:pt x="112776" y="51054"/>
                  </a:lnTo>
                  <a:lnTo>
                    <a:pt x="84543" y="55041"/>
                  </a:lnTo>
                  <a:lnTo>
                    <a:pt x="56476" y="60286"/>
                  </a:lnTo>
                  <a:lnTo>
                    <a:pt x="28930" y="67589"/>
                  </a:lnTo>
                  <a:lnTo>
                    <a:pt x="2286" y="77724"/>
                  </a:lnTo>
                  <a:lnTo>
                    <a:pt x="0" y="80772"/>
                  </a:lnTo>
                  <a:lnTo>
                    <a:pt x="0" y="84582"/>
                  </a:lnTo>
                  <a:lnTo>
                    <a:pt x="2286" y="86868"/>
                  </a:lnTo>
                  <a:lnTo>
                    <a:pt x="6096" y="86868"/>
                  </a:lnTo>
                  <a:lnTo>
                    <a:pt x="13716" y="83058"/>
                  </a:lnTo>
                  <a:lnTo>
                    <a:pt x="22098" y="80010"/>
                  </a:lnTo>
                  <a:lnTo>
                    <a:pt x="64274" y="68529"/>
                  </a:lnTo>
                  <a:lnTo>
                    <a:pt x="126085" y="58661"/>
                  </a:lnTo>
                  <a:lnTo>
                    <a:pt x="177330" y="52425"/>
                  </a:lnTo>
                  <a:lnTo>
                    <a:pt x="228688" y="46837"/>
                  </a:lnTo>
                  <a:lnTo>
                    <a:pt x="266852" y="42583"/>
                  </a:lnTo>
                  <a:lnTo>
                    <a:pt x="270510" y="75438"/>
                  </a:lnTo>
                  <a:lnTo>
                    <a:pt x="283464" y="67170"/>
                  </a:lnTo>
                  <a:lnTo>
                    <a:pt x="342138" y="297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7" name="object 17"/>
            <p:cNvSpPr/>
            <p:nvPr/>
          </p:nvSpPr>
          <p:spPr>
            <a:xfrm>
              <a:off x="6109906" y="2638234"/>
              <a:ext cx="161925" cy="2205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722626" y="3608981"/>
            <a:ext cx="3631266" cy="271662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22413">
              <a:spcBef>
                <a:spcPts val="106"/>
              </a:spcBef>
            </a:pPr>
            <a:r>
              <a:rPr sz="2515" spc="6" baseline="-40935" dirty="0">
                <a:latin typeface="Times New Roman"/>
                <a:cs typeface="Times New Roman"/>
              </a:rPr>
              <a:t>1010101</a:t>
            </a:r>
            <a:r>
              <a:rPr sz="2515" spc="-516" baseline="-40935" dirty="0">
                <a:latin typeface="Times New Roman"/>
                <a:cs typeface="Times New Roman"/>
              </a:rPr>
              <a:t> </a:t>
            </a:r>
            <a:r>
              <a:rPr sz="2515" spc="26" baseline="-40935" dirty="0">
                <a:latin typeface="Symbol"/>
                <a:cs typeface="Symbol"/>
              </a:rPr>
              <a:t></a:t>
            </a:r>
            <a:r>
              <a:rPr sz="2515" spc="26" baseline="-40935" dirty="0">
                <a:latin typeface="Times New Roman"/>
                <a:cs typeface="Times New Roman"/>
              </a:rPr>
              <a:t> </a:t>
            </a:r>
            <a:r>
              <a:rPr sz="2515" spc="-19" baseline="-4385" dirty="0">
                <a:latin typeface="Symbol"/>
                <a:cs typeface="Symbol"/>
              </a:rPr>
              <a:t>⎧</a:t>
            </a:r>
            <a:r>
              <a:rPr sz="1677" spc="-13" dirty="0">
                <a:latin typeface="Times New Roman"/>
                <a:cs typeface="Times New Roman"/>
              </a:rPr>
              <a:t>0.1010101111...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9" dirty="0">
                <a:latin typeface="Times New Roman"/>
                <a:cs typeface="Times New Roman"/>
              </a:rPr>
              <a:t> </a:t>
            </a:r>
            <a:r>
              <a:rPr sz="1677" spc="-26" dirty="0">
                <a:latin typeface="Times New Roman"/>
                <a:cs typeface="Times New Roman"/>
              </a:rPr>
              <a:t>0.671875</a:t>
            </a:r>
            <a:endParaRPr sz="167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69471" y="3932383"/>
            <a:ext cx="2692213" cy="271662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22413">
              <a:spcBef>
                <a:spcPts val="106"/>
              </a:spcBef>
            </a:pPr>
            <a:r>
              <a:rPr sz="2515" spc="-19" baseline="32163" dirty="0">
                <a:latin typeface="Symbol"/>
                <a:cs typeface="Symbol"/>
              </a:rPr>
              <a:t>⎨</a:t>
            </a:r>
            <a:r>
              <a:rPr sz="1677" spc="-13" dirty="0">
                <a:latin typeface="Times New Roman"/>
                <a:cs typeface="Times New Roman"/>
              </a:rPr>
              <a:t>0.1010101000... </a:t>
            </a:r>
            <a:r>
              <a:rPr sz="1677" spc="9" dirty="0">
                <a:latin typeface="Symbol"/>
                <a:cs typeface="Symbol"/>
              </a:rPr>
              <a:t></a:t>
            </a:r>
            <a:r>
              <a:rPr sz="1677" spc="-115" dirty="0">
                <a:latin typeface="Times New Roman"/>
                <a:cs typeface="Times New Roman"/>
              </a:rPr>
              <a:t> </a:t>
            </a:r>
            <a:r>
              <a:rPr sz="1677" spc="-26" dirty="0">
                <a:latin typeface="Times New Roman"/>
                <a:cs typeface="Times New Roman"/>
              </a:rPr>
              <a:t>0.6640625</a:t>
            </a:r>
            <a:endParaRPr sz="16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91882" y="3981471"/>
            <a:ext cx="118222" cy="271662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>
              <a:spcBef>
                <a:spcPts val="106"/>
              </a:spcBef>
            </a:pPr>
            <a:r>
              <a:rPr sz="1677" spc="-282" dirty="0">
                <a:latin typeface="Symbol"/>
                <a:cs typeface="Symbol"/>
              </a:rPr>
              <a:t>⎩</a:t>
            </a:r>
            <a:endParaRPr sz="1677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93105" y="4597101"/>
            <a:ext cx="2190190" cy="9413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72842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[0.6640625,</a:t>
            </a:r>
            <a:r>
              <a:rPr sz="1588" spc="-18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0.671875)</a:t>
            </a:r>
            <a:endParaRPr sz="1588">
              <a:latin typeface="Times New Roman"/>
              <a:cs typeface="Times New Roman"/>
            </a:endParaRPr>
          </a:p>
          <a:p>
            <a:pPr marL="22413"/>
            <a:r>
              <a:rPr sz="158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</a:t>
            </a:r>
            <a:r>
              <a:rPr sz="1588" b="1" spc="-4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Decode </a:t>
            </a:r>
            <a:r>
              <a:rPr sz="1588" dirty="0">
                <a:latin typeface="Times New Roman"/>
                <a:cs typeface="Times New Roman"/>
              </a:rPr>
              <a:t>3</a:t>
            </a:r>
            <a:r>
              <a:rPr sz="1588" baseline="23148" dirty="0">
                <a:latin typeface="Times New Roman"/>
                <a:cs typeface="Times New Roman"/>
              </a:rPr>
              <a:t>rd</a:t>
            </a:r>
            <a:r>
              <a:rPr sz="1588" spc="119" baseline="23148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symbol!!!</a:t>
            </a:r>
            <a:endParaRPr sz="1588">
              <a:latin typeface="Times New Roman"/>
              <a:cs typeface="Times New Roman"/>
            </a:endParaRPr>
          </a:p>
          <a:p>
            <a:pPr marL="736266">
              <a:spcBef>
                <a:spcPts val="931"/>
              </a:spcBef>
            </a:pP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It is</a:t>
            </a:r>
            <a:r>
              <a:rPr sz="2118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027209" y="4574689"/>
            <a:ext cx="267821" cy="1222001"/>
          </a:xfrm>
          <a:custGeom>
            <a:avLst/>
            <a:gdLst/>
            <a:ahLst/>
            <a:cxnLst/>
            <a:rect l="l" t="t" r="r" b="b"/>
            <a:pathLst>
              <a:path w="303529" h="1384934">
                <a:moveTo>
                  <a:pt x="143255" y="0"/>
                </a:moveTo>
                <a:lnTo>
                  <a:pt x="143256" y="1384554"/>
                </a:lnTo>
              </a:path>
              <a:path w="303529" h="1384934">
                <a:moveTo>
                  <a:pt x="0" y="1379982"/>
                </a:moveTo>
                <a:lnTo>
                  <a:pt x="303276" y="1379982"/>
                </a:lnTo>
              </a:path>
              <a:path w="303529" h="1384934">
                <a:moveTo>
                  <a:pt x="0" y="1524"/>
                </a:moveTo>
                <a:lnTo>
                  <a:pt x="303275" y="1524"/>
                </a:lnTo>
              </a:path>
              <a:path w="303529" h="1384934">
                <a:moveTo>
                  <a:pt x="0" y="278129"/>
                </a:moveTo>
                <a:lnTo>
                  <a:pt x="303275" y="278129"/>
                </a:lnTo>
              </a:path>
              <a:path w="303529" h="1384934">
                <a:moveTo>
                  <a:pt x="0" y="414527"/>
                </a:moveTo>
                <a:lnTo>
                  <a:pt x="303275" y="41452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 txBox="1"/>
          <p:nvPr/>
        </p:nvSpPr>
        <p:spPr>
          <a:xfrm>
            <a:off x="6654725" y="5621093"/>
            <a:ext cx="364191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0.56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05151" y="4445814"/>
            <a:ext cx="26333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0.7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27289" y="4734934"/>
            <a:ext cx="318247" cy="461393"/>
          </a:xfrm>
          <a:prstGeom prst="rect">
            <a:avLst/>
          </a:prstGeom>
        </p:spPr>
        <p:txBody>
          <a:bodyPr vert="horz" wrap="square" lIns="0" tIns="70597" rIns="0" bIns="0" rtlCol="0">
            <a:spAutoFit/>
          </a:bodyPr>
          <a:lstStyle/>
          <a:p>
            <a:pPr>
              <a:spcBef>
                <a:spcPts val="556"/>
              </a:spcBef>
            </a:pPr>
            <a:r>
              <a:rPr sz="1059" dirty="0">
                <a:latin typeface="Times New Roman"/>
                <a:cs typeface="Times New Roman"/>
              </a:rPr>
              <a:t>0.672</a:t>
            </a:r>
            <a:endParaRPr sz="1059">
              <a:latin typeface="Times New Roman"/>
              <a:cs typeface="Times New Roman"/>
            </a:endParaRPr>
          </a:p>
          <a:p>
            <a:pPr marL="3922">
              <a:spcBef>
                <a:spcPts val="472"/>
              </a:spcBef>
            </a:pPr>
            <a:r>
              <a:rPr sz="1059" dirty="0">
                <a:latin typeface="Times New Roman"/>
                <a:cs typeface="Times New Roman"/>
              </a:rPr>
              <a:t>0.658</a:t>
            </a:r>
            <a:endParaRPr sz="1059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660776" y="4805979"/>
            <a:ext cx="783851" cy="300878"/>
            <a:chOff x="5669279" y="5446776"/>
            <a:chExt cx="888365" cy="340995"/>
          </a:xfrm>
        </p:grpSpPr>
        <p:sp>
          <p:nvSpPr>
            <p:cNvPr id="27" name="object 27"/>
            <p:cNvSpPr/>
            <p:nvPr/>
          </p:nvSpPr>
          <p:spPr>
            <a:xfrm>
              <a:off x="5669280" y="5446775"/>
              <a:ext cx="342900" cy="340995"/>
            </a:xfrm>
            <a:custGeom>
              <a:avLst/>
              <a:gdLst/>
              <a:ahLst/>
              <a:cxnLst/>
              <a:rect l="l" t="t" r="r" b="b"/>
              <a:pathLst>
                <a:path w="342900" h="340995">
                  <a:moveTo>
                    <a:pt x="342900" y="156972"/>
                  </a:moveTo>
                  <a:lnTo>
                    <a:pt x="259842" y="137160"/>
                  </a:lnTo>
                  <a:lnTo>
                    <a:pt x="267131" y="169329"/>
                  </a:lnTo>
                  <a:lnTo>
                    <a:pt x="257429" y="172453"/>
                  </a:lnTo>
                  <a:lnTo>
                    <a:pt x="220980" y="192786"/>
                  </a:lnTo>
                  <a:lnTo>
                    <a:pt x="210312" y="204216"/>
                  </a:lnTo>
                  <a:lnTo>
                    <a:pt x="209550" y="204216"/>
                  </a:lnTo>
                  <a:lnTo>
                    <a:pt x="198869" y="228803"/>
                  </a:lnTo>
                  <a:lnTo>
                    <a:pt x="193967" y="255003"/>
                  </a:lnTo>
                  <a:lnTo>
                    <a:pt x="189420" y="280962"/>
                  </a:lnTo>
                  <a:lnTo>
                    <a:pt x="179832" y="304800"/>
                  </a:lnTo>
                  <a:lnTo>
                    <a:pt x="180594" y="304038"/>
                  </a:lnTo>
                  <a:lnTo>
                    <a:pt x="176237" y="309829"/>
                  </a:lnTo>
                  <a:lnTo>
                    <a:pt x="176022" y="310032"/>
                  </a:lnTo>
                  <a:lnTo>
                    <a:pt x="171450" y="313944"/>
                  </a:lnTo>
                  <a:lnTo>
                    <a:pt x="171450" y="313182"/>
                  </a:lnTo>
                  <a:lnTo>
                    <a:pt x="141617" y="326072"/>
                  </a:lnTo>
                  <a:lnTo>
                    <a:pt x="103987" y="331000"/>
                  </a:lnTo>
                  <a:lnTo>
                    <a:pt x="65595" y="331216"/>
                  </a:lnTo>
                  <a:lnTo>
                    <a:pt x="33528" y="329946"/>
                  </a:lnTo>
                  <a:lnTo>
                    <a:pt x="29718" y="331470"/>
                  </a:lnTo>
                  <a:lnTo>
                    <a:pt x="28194" y="334518"/>
                  </a:lnTo>
                  <a:lnTo>
                    <a:pt x="29718" y="338328"/>
                  </a:lnTo>
                  <a:lnTo>
                    <a:pt x="32766" y="339852"/>
                  </a:lnTo>
                  <a:lnTo>
                    <a:pt x="53340" y="340614"/>
                  </a:lnTo>
                  <a:lnTo>
                    <a:pt x="92964" y="340614"/>
                  </a:lnTo>
                  <a:lnTo>
                    <a:pt x="112014" y="339852"/>
                  </a:lnTo>
                  <a:lnTo>
                    <a:pt x="121920" y="339090"/>
                  </a:lnTo>
                  <a:lnTo>
                    <a:pt x="130302" y="337566"/>
                  </a:lnTo>
                  <a:lnTo>
                    <a:pt x="139446" y="336042"/>
                  </a:lnTo>
                  <a:lnTo>
                    <a:pt x="176784" y="321564"/>
                  </a:lnTo>
                  <a:lnTo>
                    <a:pt x="201587" y="267411"/>
                  </a:lnTo>
                  <a:lnTo>
                    <a:pt x="206921" y="235940"/>
                  </a:lnTo>
                  <a:lnTo>
                    <a:pt x="217170" y="211378"/>
                  </a:lnTo>
                  <a:lnTo>
                    <a:pt x="217906" y="209588"/>
                  </a:lnTo>
                  <a:lnTo>
                    <a:pt x="223875" y="203771"/>
                  </a:lnTo>
                  <a:lnTo>
                    <a:pt x="259842" y="182118"/>
                  </a:lnTo>
                  <a:lnTo>
                    <a:pt x="269430" y="179476"/>
                  </a:lnTo>
                  <a:lnTo>
                    <a:pt x="276606" y="211074"/>
                  </a:lnTo>
                  <a:lnTo>
                    <a:pt x="284988" y="204241"/>
                  </a:lnTo>
                  <a:lnTo>
                    <a:pt x="342900" y="156972"/>
                  </a:lnTo>
                  <a:close/>
                </a:path>
                <a:path w="342900" h="340995">
                  <a:moveTo>
                    <a:pt x="342900" y="29718"/>
                  </a:moveTo>
                  <a:lnTo>
                    <a:pt x="262890" y="0"/>
                  </a:lnTo>
                  <a:lnTo>
                    <a:pt x="266217" y="33324"/>
                  </a:lnTo>
                  <a:lnTo>
                    <a:pt x="256794" y="34290"/>
                  </a:lnTo>
                  <a:lnTo>
                    <a:pt x="240792" y="35814"/>
                  </a:lnTo>
                  <a:lnTo>
                    <a:pt x="224028" y="38100"/>
                  </a:lnTo>
                  <a:lnTo>
                    <a:pt x="208788" y="39624"/>
                  </a:lnTo>
                  <a:lnTo>
                    <a:pt x="192786" y="41148"/>
                  </a:lnTo>
                  <a:lnTo>
                    <a:pt x="170141" y="43649"/>
                  </a:lnTo>
                  <a:lnTo>
                    <a:pt x="147459" y="46558"/>
                  </a:lnTo>
                  <a:lnTo>
                    <a:pt x="124764" y="49631"/>
                  </a:lnTo>
                  <a:lnTo>
                    <a:pt x="102108" y="52578"/>
                  </a:lnTo>
                  <a:lnTo>
                    <a:pt x="51066" y="61785"/>
                  </a:lnTo>
                  <a:lnTo>
                    <a:pt x="2286" y="78486"/>
                  </a:lnTo>
                  <a:lnTo>
                    <a:pt x="0" y="80772"/>
                  </a:lnTo>
                  <a:lnTo>
                    <a:pt x="0" y="84582"/>
                  </a:lnTo>
                  <a:lnTo>
                    <a:pt x="3048" y="86868"/>
                  </a:lnTo>
                  <a:lnTo>
                    <a:pt x="6096" y="86868"/>
                  </a:lnTo>
                  <a:lnTo>
                    <a:pt x="14478" y="83058"/>
                  </a:lnTo>
                  <a:lnTo>
                    <a:pt x="22860" y="80010"/>
                  </a:lnTo>
                  <a:lnTo>
                    <a:pt x="67652" y="67881"/>
                  </a:lnTo>
                  <a:lnTo>
                    <a:pt x="114985" y="60109"/>
                  </a:lnTo>
                  <a:lnTo>
                    <a:pt x="157695" y="54965"/>
                  </a:lnTo>
                  <a:lnTo>
                    <a:pt x="179070" y="52578"/>
                  </a:lnTo>
                  <a:lnTo>
                    <a:pt x="204660" y="49225"/>
                  </a:lnTo>
                  <a:lnTo>
                    <a:pt x="231482" y="46609"/>
                  </a:lnTo>
                  <a:lnTo>
                    <a:pt x="258191" y="43738"/>
                  </a:lnTo>
                  <a:lnTo>
                    <a:pt x="267106" y="42291"/>
                  </a:lnTo>
                  <a:lnTo>
                    <a:pt x="270510" y="76200"/>
                  </a:lnTo>
                  <a:lnTo>
                    <a:pt x="284226" y="67398"/>
                  </a:lnTo>
                  <a:lnTo>
                    <a:pt x="342900" y="297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8" name="object 28"/>
            <p:cNvSpPr/>
            <p:nvPr/>
          </p:nvSpPr>
          <p:spPr>
            <a:xfrm>
              <a:off x="6405562" y="5470588"/>
              <a:ext cx="152019" cy="1062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004982" y="5948979"/>
            <a:ext cx="5615828" cy="3168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0" tIns="44824" rIns="0" bIns="0" rtlCol="0">
            <a:spAutoFit/>
          </a:bodyPr>
          <a:lstStyle/>
          <a:p>
            <a:pPr marL="93014">
              <a:spcBef>
                <a:spcPts val="353"/>
              </a:spcBef>
            </a:pP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practice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there are ways to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handle termination</a:t>
            </a:r>
            <a:r>
              <a:rPr sz="1765" b="1" spc="3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issues!</a:t>
            </a:r>
            <a:endParaRPr sz="176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12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2743" y="1065232"/>
            <a:ext cx="6454588" cy="1961906"/>
          </a:xfrm>
          <a:prstGeom prst="rect">
            <a:avLst/>
          </a:prstGeom>
        </p:spPr>
        <p:txBody>
          <a:bodyPr vert="horz" wrap="square" lIns="0" tIns="75079" rIns="0" bIns="0" rtlCol="0">
            <a:spAutoFit/>
          </a:bodyPr>
          <a:lstStyle/>
          <a:p>
            <a:pPr marL="582177" indent="-537911">
              <a:spcBef>
                <a:spcPts val="591"/>
              </a:spcBef>
              <a:buAutoNum type="arabicPeriod"/>
              <a:tabLst>
                <a:tab pos="582177" algn="l"/>
                <a:tab pos="582737" algn="l"/>
              </a:tabLst>
            </a:pPr>
            <a:r>
              <a:rPr sz="2118" dirty="0">
                <a:latin typeface="Times New Roman"/>
                <a:cs typeface="Times New Roman"/>
              </a:rPr>
              <a:t>A </a:t>
            </a:r>
            <a:r>
              <a:rPr sz="2118" spc="-4" dirty="0">
                <a:latin typeface="Times New Roman"/>
                <a:cs typeface="Times New Roman"/>
              </a:rPr>
              <a:t>“binary tag” lying between </a:t>
            </a:r>
            <a:r>
              <a:rPr sz="2118" i="1" spc="-4" dirty="0">
                <a:latin typeface="Times New Roman"/>
                <a:cs typeface="Times New Roman"/>
              </a:rPr>
              <a:t>l</a:t>
            </a:r>
            <a:r>
              <a:rPr sz="2118" spc="-6" baseline="24305" dirty="0">
                <a:latin typeface="Times New Roman"/>
                <a:cs typeface="Times New Roman"/>
              </a:rPr>
              <a:t>(</a:t>
            </a:r>
            <a:r>
              <a:rPr sz="2118" i="1" spc="-6" baseline="24305" dirty="0">
                <a:latin typeface="Times New Roman"/>
                <a:cs typeface="Times New Roman"/>
              </a:rPr>
              <a:t>n</a:t>
            </a:r>
            <a:r>
              <a:rPr sz="2118" spc="-6" baseline="24305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Times New Roman"/>
                <a:cs typeface="Times New Roman"/>
              </a:rPr>
              <a:t>and </a:t>
            </a:r>
            <a:r>
              <a:rPr sz="2118" i="1" dirty="0">
                <a:latin typeface="Times New Roman"/>
                <a:cs typeface="Times New Roman"/>
              </a:rPr>
              <a:t>u</a:t>
            </a:r>
            <a:r>
              <a:rPr sz="2118" baseline="24305" dirty="0">
                <a:latin typeface="Times New Roman"/>
                <a:cs typeface="Times New Roman"/>
              </a:rPr>
              <a:t>(</a:t>
            </a:r>
            <a:r>
              <a:rPr sz="2118" i="1" baseline="24305" dirty="0">
                <a:latin typeface="Times New Roman"/>
                <a:cs typeface="Times New Roman"/>
              </a:rPr>
              <a:t>n</a:t>
            </a:r>
            <a:r>
              <a:rPr sz="2118" baseline="24305" dirty="0">
                <a:latin typeface="Times New Roman"/>
                <a:cs typeface="Times New Roman"/>
              </a:rPr>
              <a:t>) </a:t>
            </a:r>
            <a:r>
              <a:rPr sz="2118" spc="-4" dirty="0">
                <a:latin typeface="Times New Roman"/>
                <a:cs typeface="Times New Roman"/>
              </a:rPr>
              <a:t>can be</a:t>
            </a:r>
            <a:r>
              <a:rPr sz="2118" spc="-229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found</a:t>
            </a:r>
            <a:endParaRPr sz="2118">
              <a:latin typeface="Times New Roman"/>
              <a:cs typeface="Times New Roman"/>
            </a:endParaRPr>
          </a:p>
          <a:p>
            <a:pPr marL="582177" indent="-537911">
              <a:spcBef>
                <a:spcPts val="503"/>
              </a:spcBef>
              <a:buAutoNum type="arabicPeriod"/>
              <a:tabLst>
                <a:tab pos="582177" algn="l"/>
                <a:tab pos="582737" algn="l"/>
              </a:tabLst>
            </a:pPr>
            <a:r>
              <a:rPr sz="2118" spc="-4" dirty="0">
                <a:latin typeface="Times New Roman"/>
                <a:cs typeface="Times New Roman"/>
              </a:rPr>
              <a:t>The tag can be truncated to </a:t>
            </a:r>
            <a:r>
              <a:rPr sz="2118" dirty="0">
                <a:latin typeface="Times New Roman"/>
                <a:cs typeface="Times New Roman"/>
              </a:rPr>
              <a:t>a </a:t>
            </a:r>
            <a:r>
              <a:rPr sz="2118" spc="-4" dirty="0">
                <a:latin typeface="Times New Roman"/>
                <a:cs typeface="Times New Roman"/>
              </a:rPr>
              <a:t>finite </a:t>
            </a:r>
            <a:r>
              <a:rPr sz="2118" dirty="0">
                <a:latin typeface="Times New Roman"/>
                <a:cs typeface="Times New Roman"/>
              </a:rPr>
              <a:t># </a:t>
            </a:r>
            <a:r>
              <a:rPr sz="2118" spc="-4" dirty="0">
                <a:latin typeface="Times New Roman"/>
                <a:cs typeface="Times New Roman"/>
              </a:rPr>
              <a:t>of</a:t>
            </a:r>
            <a:r>
              <a:rPr sz="2118" spc="-35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bits</a:t>
            </a:r>
            <a:endParaRPr sz="2118">
              <a:latin typeface="Times New Roman"/>
              <a:cs typeface="Times New Roman"/>
            </a:endParaRPr>
          </a:p>
          <a:p>
            <a:pPr marL="582177" indent="-537911">
              <a:spcBef>
                <a:spcPts val="503"/>
              </a:spcBef>
              <a:buAutoNum type="arabicPeriod"/>
              <a:tabLst>
                <a:tab pos="582177" algn="l"/>
                <a:tab pos="582737" algn="l"/>
              </a:tabLst>
            </a:pPr>
            <a:r>
              <a:rPr sz="2118" spc="-4" dirty="0">
                <a:latin typeface="Times New Roman"/>
                <a:cs typeface="Times New Roman"/>
              </a:rPr>
              <a:t>The truncated tag still lies between </a:t>
            </a:r>
            <a:r>
              <a:rPr sz="2118" i="1" spc="-4" dirty="0">
                <a:latin typeface="Times New Roman"/>
                <a:cs typeface="Times New Roman"/>
              </a:rPr>
              <a:t>l</a:t>
            </a:r>
            <a:r>
              <a:rPr sz="2118" spc="-6" baseline="24305" dirty="0">
                <a:latin typeface="Times New Roman"/>
                <a:cs typeface="Times New Roman"/>
              </a:rPr>
              <a:t>(</a:t>
            </a:r>
            <a:r>
              <a:rPr sz="2118" i="1" spc="-6" baseline="24305" dirty="0">
                <a:latin typeface="Times New Roman"/>
                <a:cs typeface="Times New Roman"/>
              </a:rPr>
              <a:t>n</a:t>
            </a:r>
            <a:r>
              <a:rPr sz="2118" spc="-6" baseline="24305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Times New Roman"/>
                <a:cs typeface="Times New Roman"/>
              </a:rPr>
              <a:t>and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i="1" dirty="0">
                <a:latin typeface="Times New Roman"/>
                <a:cs typeface="Times New Roman"/>
              </a:rPr>
              <a:t>u</a:t>
            </a:r>
            <a:r>
              <a:rPr sz="2118" baseline="24305" dirty="0">
                <a:latin typeface="Times New Roman"/>
                <a:cs typeface="Times New Roman"/>
              </a:rPr>
              <a:t>(</a:t>
            </a:r>
            <a:r>
              <a:rPr sz="2118" i="1" baseline="24305" dirty="0">
                <a:latin typeface="Times New Roman"/>
                <a:cs typeface="Times New Roman"/>
              </a:rPr>
              <a:t>n</a:t>
            </a:r>
            <a:r>
              <a:rPr sz="2118" baseline="24305" dirty="0">
                <a:latin typeface="Times New Roman"/>
                <a:cs typeface="Times New Roman"/>
              </a:rPr>
              <a:t>)</a:t>
            </a:r>
            <a:endParaRPr sz="2118" baseline="24305">
              <a:latin typeface="Times New Roman"/>
              <a:cs typeface="Times New Roman"/>
            </a:endParaRPr>
          </a:p>
          <a:p>
            <a:pPr marL="582177" indent="-537911">
              <a:spcBef>
                <a:spcPts val="503"/>
              </a:spcBef>
              <a:buAutoNum type="arabicPeriod"/>
              <a:tabLst>
                <a:tab pos="582177" algn="l"/>
                <a:tab pos="582737" algn="l"/>
              </a:tabLst>
            </a:pPr>
            <a:r>
              <a:rPr sz="2118" dirty="0">
                <a:latin typeface="Times New Roman"/>
                <a:cs typeface="Times New Roman"/>
              </a:rPr>
              <a:t>The truncated tag is </a:t>
            </a:r>
            <a:r>
              <a:rPr sz="2118" spc="-4" dirty="0">
                <a:latin typeface="Times New Roman"/>
                <a:cs typeface="Times New Roman"/>
              </a:rPr>
              <a:t>Unique </a:t>
            </a:r>
            <a:r>
              <a:rPr sz="2118" dirty="0">
                <a:latin typeface="Times New Roman"/>
                <a:cs typeface="Times New Roman"/>
              </a:rPr>
              <a:t>&amp;</a:t>
            </a:r>
            <a:r>
              <a:rPr sz="2118" spc="-44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Decodable</a:t>
            </a:r>
            <a:endParaRPr sz="2118">
              <a:latin typeface="Times New Roman"/>
              <a:cs typeface="Times New Roman"/>
            </a:endParaRPr>
          </a:p>
          <a:p>
            <a:pPr marL="582177" indent="-537911">
              <a:spcBef>
                <a:spcPts val="503"/>
              </a:spcBef>
              <a:buAutoNum type="arabicPeriod"/>
              <a:tabLst>
                <a:tab pos="582177" algn="l"/>
                <a:tab pos="582737" algn="l"/>
              </a:tabLst>
            </a:pPr>
            <a:r>
              <a:rPr sz="2118" spc="-4" dirty="0">
                <a:latin typeface="Times New Roman"/>
                <a:cs typeface="Times New Roman"/>
              </a:rPr>
              <a:t>For IID sequence of </a:t>
            </a:r>
            <a:r>
              <a:rPr sz="2118" dirty="0">
                <a:latin typeface="Times New Roman"/>
                <a:cs typeface="Times New Roman"/>
              </a:rPr>
              <a:t>length</a:t>
            </a:r>
            <a:r>
              <a:rPr sz="2118" spc="9" dirty="0">
                <a:latin typeface="Times New Roman"/>
                <a:cs typeface="Times New Roman"/>
              </a:rPr>
              <a:t> </a:t>
            </a:r>
            <a:r>
              <a:rPr sz="2118" i="1" spc="-4" dirty="0">
                <a:latin typeface="Times New Roman"/>
                <a:cs typeface="Times New Roman"/>
              </a:rPr>
              <a:t>m: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7157757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Main Results on Uniqueness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&amp;</a:t>
            </a:r>
            <a:r>
              <a:rPr sz="3177" u="heavy" spc="-66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Efficiency</a:t>
            </a:r>
            <a:endParaRPr sz="3177"/>
          </a:p>
        </p:txBody>
      </p:sp>
      <p:grpSp>
        <p:nvGrpSpPr>
          <p:cNvPr id="5" name="object 5"/>
          <p:cNvGrpSpPr/>
          <p:nvPr/>
        </p:nvGrpSpPr>
        <p:grpSpPr>
          <a:xfrm>
            <a:off x="6392507" y="2668568"/>
            <a:ext cx="2646829" cy="674034"/>
            <a:chOff x="5365241" y="3024377"/>
            <a:chExt cx="2999740" cy="763905"/>
          </a:xfrm>
        </p:grpSpPr>
        <p:sp>
          <p:nvSpPr>
            <p:cNvPr id="6" name="object 6"/>
            <p:cNvSpPr/>
            <p:nvPr/>
          </p:nvSpPr>
          <p:spPr>
            <a:xfrm>
              <a:off x="5365241" y="3024377"/>
              <a:ext cx="2999740" cy="763905"/>
            </a:xfrm>
            <a:custGeom>
              <a:avLst/>
              <a:gdLst/>
              <a:ahLst/>
              <a:cxnLst/>
              <a:rect l="l" t="t" r="r" b="b"/>
              <a:pathLst>
                <a:path w="2999740" h="763904">
                  <a:moveTo>
                    <a:pt x="2999232" y="763523"/>
                  </a:moveTo>
                  <a:lnTo>
                    <a:pt x="2999232" y="0"/>
                  </a:lnTo>
                  <a:lnTo>
                    <a:pt x="0" y="0"/>
                  </a:lnTo>
                  <a:lnTo>
                    <a:pt x="0" y="763524"/>
                  </a:lnTo>
                  <a:lnTo>
                    <a:pt x="2999232" y="763523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7" name="object 7"/>
            <p:cNvSpPr/>
            <p:nvPr/>
          </p:nvSpPr>
          <p:spPr>
            <a:xfrm>
              <a:off x="6423659" y="3246881"/>
              <a:ext cx="1853564" cy="173990"/>
            </a:xfrm>
            <a:custGeom>
              <a:avLst/>
              <a:gdLst/>
              <a:ahLst/>
              <a:cxnLst/>
              <a:rect l="l" t="t" r="r" b="b"/>
              <a:pathLst>
                <a:path w="1853565" h="173989">
                  <a:moveTo>
                    <a:pt x="0" y="0"/>
                  </a:moveTo>
                  <a:lnTo>
                    <a:pt x="141732" y="0"/>
                  </a:lnTo>
                </a:path>
                <a:path w="1853565" h="173989">
                  <a:moveTo>
                    <a:pt x="1617725" y="173735"/>
                  </a:moveTo>
                  <a:lnTo>
                    <a:pt x="1853184" y="173735"/>
                  </a:lnTo>
                </a:path>
              </a:pathLst>
            </a:custGeom>
            <a:ln w="14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399020" y="2989271"/>
            <a:ext cx="307041" cy="185002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>
              <a:spcBef>
                <a:spcPts val="119"/>
              </a:spcBef>
            </a:pPr>
            <a:r>
              <a:rPr sz="1103" i="1" spc="18" dirty="0">
                <a:latin typeface="Times New Roman"/>
                <a:cs typeface="Times New Roman"/>
              </a:rPr>
              <a:t>A</a:t>
            </a:r>
            <a:r>
              <a:rPr sz="1103" i="1" dirty="0">
                <a:latin typeface="Times New Roman"/>
                <a:cs typeface="Times New Roman"/>
              </a:rPr>
              <a:t>r</a:t>
            </a:r>
            <a:r>
              <a:rPr sz="1103" i="1" spc="9" dirty="0">
                <a:latin typeface="Times New Roman"/>
                <a:cs typeface="Times New Roman"/>
              </a:rPr>
              <a:t>ith</a:t>
            </a:r>
            <a:endParaRPr sz="110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8397" y="2819556"/>
            <a:ext cx="948018" cy="312815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>
              <a:spcBef>
                <a:spcPts val="110"/>
              </a:spcBef>
              <a:tabLst>
                <a:tab pos="866820" algn="l"/>
              </a:tabLst>
            </a:pPr>
            <a:r>
              <a:rPr sz="1941" i="1" spc="13" dirty="0">
                <a:latin typeface="Times New Roman"/>
                <a:cs typeface="Times New Roman"/>
              </a:rPr>
              <a:t>H</a:t>
            </a:r>
            <a:r>
              <a:rPr sz="1941" i="1" spc="-224" dirty="0">
                <a:latin typeface="Times New Roman"/>
                <a:cs typeface="Times New Roman"/>
              </a:rPr>
              <a:t> </a:t>
            </a:r>
            <a:r>
              <a:rPr sz="1941" spc="115" dirty="0">
                <a:latin typeface="Times New Roman"/>
                <a:cs typeface="Times New Roman"/>
              </a:rPr>
              <a:t>(</a:t>
            </a:r>
            <a:r>
              <a:rPr sz="1941" i="1" spc="9" dirty="0">
                <a:latin typeface="Times New Roman"/>
                <a:cs typeface="Times New Roman"/>
              </a:rPr>
              <a:t>S</a:t>
            </a:r>
            <a:r>
              <a:rPr sz="1941" i="1" spc="-309" dirty="0">
                <a:latin typeface="Times New Roman"/>
                <a:cs typeface="Times New Roman"/>
              </a:rPr>
              <a:t> </a:t>
            </a:r>
            <a:r>
              <a:rPr sz="1941" spc="4" dirty="0">
                <a:latin typeface="Times New Roman"/>
                <a:cs typeface="Times New Roman"/>
              </a:rPr>
              <a:t>)</a:t>
            </a:r>
            <a:r>
              <a:rPr sz="1941" spc="-49" dirty="0">
                <a:latin typeface="Times New Roman"/>
                <a:cs typeface="Times New Roman"/>
              </a:rPr>
              <a:t> </a:t>
            </a:r>
            <a:r>
              <a:rPr sz="1941" spc="9" dirty="0">
                <a:latin typeface="Symbol"/>
                <a:cs typeface="Symbol"/>
              </a:rPr>
              <a:t></a:t>
            </a:r>
            <a:r>
              <a:rPr sz="1941" dirty="0">
                <a:latin typeface="Times New Roman"/>
                <a:cs typeface="Times New Roman"/>
              </a:rPr>
              <a:t>	</a:t>
            </a:r>
            <a:r>
              <a:rPr sz="1941" i="1" spc="4" dirty="0">
                <a:latin typeface="Times New Roman"/>
                <a:cs typeface="Times New Roman"/>
              </a:rPr>
              <a:t>l</a:t>
            </a:r>
            <a:endParaRPr sz="194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4054" y="2819557"/>
            <a:ext cx="1227044" cy="501457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22413">
              <a:lnSpc>
                <a:spcPts val="1932"/>
              </a:lnSpc>
              <a:spcBef>
                <a:spcPts val="110"/>
              </a:spcBef>
            </a:pPr>
            <a:r>
              <a:rPr sz="1941" spc="9" dirty="0">
                <a:latin typeface="Symbol"/>
                <a:cs typeface="Symbol"/>
              </a:rPr>
              <a:t></a:t>
            </a:r>
            <a:r>
              <a:rPr sz="1941" spc="26" dirty="0">
                <a:latin typeface="Times New Roman"/>
                <a:cs typeface="Times New Roman"/>
              </a:rPr>
              <a:t> </a:t>
            </a:r>
            <a:r>
              <a:rPr sz="1941" i="1" spc="13" dirty="0">
                <a:latin typeface="Times New Roman"/>
                <a:cs typeface="Times New Roman"/>
              </a:rPr>
              <a:t>H</a:t>
            </a:r>
            <a:r>
              <a:rPr sz="1941" i="1" spc="-229" dirty="0">
                <a:latin typeface="Times New Roman"/>
                <a:cs typeface="Times New Roman"/>
              </a:rPr>
              <a:t> </a:t>
            </a:r>
            <a:r>
              <a:rPr sz="1941" spc="62" dirty="0">
                <a:latin typeface="Times New Roman"/>
                <a:cs typeface="Times New Roman"/>
              </a:rPr>
              <a:t>(</a:t>
            </a:r>
            <a:r>
              <a:rPr sz="1941" i="1" spc="62" dirty="0">
                <a:latin typeface="Times New Roman"/>
                <a:cs typeface="Times New Roman"/>
              </a:rPr>
              <a:t>S</a:t>
            </a:r>
            <a:r>
              <a:rPr sz="1941" i="1" spc="-318" dirty="0">
                <a:latin typeface="Times New Roman"/>
                <a:cs typeface="Times New Roman"/>
              </a:rPr>
              <a:t> </a:t>
            </a:r>
            <a:r>
              <a:rPr sz="1941" spc="4" dirty="0">
                <a:latin typeface="Times New Roman"/>
                <a:cs typeface="Times New Roman"/>
              </a:rPr>
              <a:t>)</a:t>
            </a:r>
            <a:r>
              <a:rPr sz="1941" spc="-159" dirty="0">
                <a:latin typeface="Times New Roman"/>
                <a:cs typeface="Times New Roman"/>
              </a:rPr>
              <a:t> </a:t>
            </a:r>
            <a:r>
              <a:rPr sz="1941" spc="9" dirty="0">
                <a:latin typeface="Symbol"/>
                <a:cs typeface="Symbol"/>
              </a:rPr>
              <a:t></a:t>
            </a:r>
            <a:r>
              <a:rPr sz="1941" spc="247" dirty="0">
                <a:latin typeface="Times New Roman"/>
                <a:cs typeface="Times New Roman"/>
              </a:rPr>
              <a:t> </a:t>
            </a:r>
            <a:r>
              <a:rPr sz="2912" spc="13" baseline="35353" dirty="0">
                <a:latin typeface="Times New Roman"/>
                <a:cs typeface="Times New Roman"/>
              </a:rPr>
              <a:t>2</a:t>
            </a:r>
            <a:endParaRPr sz="2912" baseline="35353">
              <a:latin typeface="Times New Roman"/>
              <a:cs typeface="Times New Roman"/>
            </a:endParaRPr>
          </a:p>
          <a:p>
            <a:pPr marR="26896" algn="r">
              <a:lnSpc>
                <a:spcPts val="1932"/>
              </a:lnSpc>
            </a:pPr>
            <a:r>
              <a:rPr sz="1941" i="1" spc="13" dirty="0">
                <a:latin typeface="Times New Roman"/>
                <a:cs typeface="Times New Roman"/>
              </a:rPr>
              <a:t>m</a:t>
            </a:r>
            <a:endParaRPr sz="1941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379901" y="2655962"/>
            <a:ext cx="2672043" cy="1423707"/>
            <a:chOff x="5350954" y="3010090"/>
            <a:chExt cx="3028315" cy="1613535"/>
          </a:xfrm>
        </p:grpSpPr>
        <p:sp>
          <p:nvSpPr>
            <p:cNvPr id="12" name="object 12"/>
            <p:cNvSpPr/>
            <p:nvPr/>
          </p:nvSpPr>
          <p:spPr>
            <a:xfrm>
              <a:off x="5365241" y="3024377"/>
              <a:ext cx="2999740" cy="763905"/>
            </a:xfrm>
            <a:custGeom>
              <a:avLst/>
              <a:gdLst/>
              <a:ahLst/>
              <a:cxnLst/>
              <a:rect l="l" t="t" r="r" b="b"/>
              <a:pathLst>
                <a:path w="2999740" h="763904">
                  <a:moveTo>
                    <a:pt x="0" y="763524"/>
                  </a:moveTo>
                  <a:lnTo>
                    <a:pt x="0" y="0"/>
                  </a:lnTo>
                  <a:lnTo>
                    <a:pt x="2999232" y="0"/>
                  </a:lnTo>
                  <a:lnTo>
                    <a:pt x="2999232" y="763523"/>
                  </a:lnTo>
                  <a:lnTo>
                    <a:pt x="0" y="763524"/>
                  </a:lnTo>
                  <a:close/>
                </a:path>
              </a:pathLst>
            </a:custGeom>
            <a:ln w="2857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3" name="object 13"/>
            <p:cNvSpPr/>
            <p:nvPr/>
          </p:nvSpPr>
          <p:spPr>
            <a:xfrm>
              <a:off x="5363717" y="3858767"/>
              <a:ext cx="2971165" cy="764540"/>
            </a:xfrm>
            <a:custGeom>
              <a:avLst/>
              <a:gdLst/>
              <a:ahLst/>
              <a:cxnLst/>
              <a:rect l="l" t="t" r="r" b="b"/>
              <a:pathLst>
                <a:path w="2971165" h="764539">
                  <a:moveTo>
                    <a:pt x="2971038" y="764286"/>
                  </a:moveTo>
                  <a:lnTo>
                    <a:pt x="2971038" y="0"/>
                  </a:lnTo>
                  <a:lnTo>
                    <a:pt x="0" y="0"/>
                  </a:lnTo>
                  <a:lnTo>
                    <a:pt x="0" y="764286"/>
                  </a:lnTo>
                  <a:lnTo>
                    <a:pt x="2971038" y="764286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4" name="object 14"/>
            <p:cNvSpPr/>
            <p:nvPr/>
          </p:nvSpPr>
          <p:spPr>
            <a:xfrm>
              <a:off x="6422135" y="4082033"/>
              <a:ext cx="1835150" cy="173355"/>
            </a:xfrm>
            <a:custGeom>
              <a:avLst/>
              <a:gdLst/>
              <a:ahLst/>
              <a:cxnLst/>
              <a:rect l="l" t="t" r="r" b="b"/>
              <a:pathLst>
                <a:path w="1835150" h="173354">
                  <a:moveTo>
                    <a:pt x="0" y="0"/>
                  </a:moveTo>
                  <a:lnTo>
                    <a:pt x="141732" y="0"/>
                  </a:lnTo>
                </a:path>
                <a:path w="1835150" h="173354">
                  <a:moveTo>
                    <a:pt x="1599438" y="172974"/>
                  </a:moveTo>
                  <a:lnTo>
                    <a:pt x="1834895" y="172974"/>
                  </a:lnTo>
                </a:path>
              </a:pathLst>
            </a:custGeom>
            <a:ln w="14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390951" y="3726021"/>
            <a:ext cx="266700" cy="185002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>
              <a:spcBef>
                <a:spcPts val="119"/>
              </a:spcBef>
            </a:pPr>
            <a:r>
              <a:rPr sz="1103" i="1" spc="9" dirty="0">
                <a:latin typeface="Times New Roman"/>
                <a:cs typeface="Times New Roman"/>
              </a:rPr>
              <a:t>Huff</a:t>
            </a:r>
            <a:endParaRPr sz="110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57053" y="3556197"/>
            <a:ext cx="948018" cy="312815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>
              <a:spcBef>
                <a:spcPts val="110"/>
              </a:spcBef>
              <a:tabLst>
                <a:tab pos="866820" algn="l"/>
              </a:tabLst>
            </a:pPr>
            <a:r>
              <a:rPr sz="1941" i="1" spc="13" dirty="0">
                <a:latin typeface="Times New Roman"/>
                <a:cs typeface="Times New Roman"/>
              </a:rPr>
              <a:t>H</a:t>
            </a:r>
            <a:r>
              <a:rPr sz="1941" i="1" spc="-229" dirty="0">
                <a:latin typeface="Times New Roman"/>
                <a:cs typeface="Times New Roman"/>
              </a:rPr>
              <a:t> </a:t>
            </a:r>
            <a:r>
              <a:rPr sz="1941" spc="115" dirty="0">
                <a:latin typeface="Times New Roman"/>
                <a:cs typeface="Times New Roman"/>
              </a:rPr>
              <a:t>(</a:t>
            </a:r>
            <a:r>
              <a:rPr sz="1941" i="1" spc="9" dirty="0">
                <a:latin typeface="Times New Roman"/>
                <a:cs typeface="Times New Roman"/>
              </a:rPr>
              <a:t>S</a:t>
            </a:r>
            <a:r>
              <a:rPr sz="1941" i="1" spc="-309" dirty="0">
                <a:latin typeface="Times New Roman"/>
                <a:cs typeface="Times New Roman"/>
              </a:rPr>
              <a:t> </a:t>
            </a:r>
            <a:r>
              <a:rPr sz="1941" spc="4" dirty="0">
                <a:latin typeface="Times New Roman"/>
                <a:cs typeface="Times New Roman"/>
              </a:rPr>
              <a:t>)</a:t>
            </a:r>
            <a:r>
              <a:rPr sz="1941" spc="-53" dirty="0">
                <a:latin typeface="Times New Roman"/>
                <a:cs typeface="Times New Roman"/>
              </a:rPr>
              <a:t> </a:t>
            </a:r>
            <a:r>
              <a:rPr sz="1941" spc="9" dirty="0">
                <a:latin typeface="Symbol"/>
                <a:cs typeface="Symbol"/>
              </a:rPr>
              <a:t></a:t>
            </a:r>
            <a:r>
              <a:rPr sz="1941" dirty="0">
                <a:latin typeface="Times New Roman"/>
                <a:cs typeface="Times New Roman"/>
              </a:rPr>
              <a:t>	</a:t>
            </a:r>
            <a:r>
              <a:rPr sz="1941" i="1" spc="4" dirty="0">
                <a:latin typeface="Times New Roman"/>
                <a:cs typeface="Times New Roman"/>
              </a:rPr>
              <a:t>l</a:t>
            </a:r>
            <a:endParaRPr sz="1941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35886" y="3556197"/>
            <a:ext cx="1228165" cy="501457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22413">
              <a:lnSpc>
                <a:spcPts val="1932"/>
              </a:lnSpc>
              <a:spcBef>
                <a:spcPts val="110"/>
              </a:spcBef>
            </a:pPr>
            <a:r>
              <a:rPr sz="1941" spc="9" dirty="0">
                <a:latin typeface="Symbol"/>
                <a:cs typeface="Symbol"/>
              </a:rPr>
              <a:t></a:t>
            </a:r>
            <a:r>
              <a:rPr sz="1941" spc="31" dirty="0">
                <a:latin typeface="Times New Roman"/>
                <a:cs typeface="Times New Roman"/>
              </a:rPr>
              <a:t> </a:t>
            </a:r>
            <a:r>
              <a:rPr sz="1941" i="1" spc="13" dirty="0">
                <a:latin typeface="Times New Roman"/>
                <a:cs typeface="Times New Roman"/>
              </a:rPr>
              <a:t>H</a:t>
            </a:r>
            <a:r>
              <a:rPr sz="1941" i="1" spc="-234" dirty="0">
                <a:latin typeface="Times New Roman"/>
                <a:cs typeface="Times New Roman"/>
              </a:rPr>
              <a:t> </a:t>
            </a:r>
            <a:r>
              <a:rPr sz="1941" spc="62" dirty="0">
                <a:latin typeface="Times New Roman"/>
                <a:cs typeface="Times New Roman"/>
              </a:rPr>
              <a:t>(</a:t>
            </a:r>
            <a:r>
              <a:rPr sz="1941" i="1" spc="62" dirty="0">
                <a:latin typeface="Times New Roman"/>
                <a:cs typeface="Times New Roman"/>
              </a:rPr>
              <a:t>S</a:t>
            </a:r>
            <a:r>
              <a:rPr sz="1941" i="1" spc="-313" dirty="0">
                <a:latin typeface="Times New Roman"/>
                <a:cs typeface="Times New Roman"/>
              </a:rPr>
              <a:t> </a:t>
            </a:r>
            <a:r>
              <a:rPr sz="1941" spc="4" dirty="0">
                <a:latin typeface="Times New Roman"/>
                <a:cs typeface="Times New Roman"/>
              </a:rPr>
              <a:t>)</a:t>
            </a:r>
            <a:r>
              <a:rPr sz="1941" spc="-159" dirty="0">
                <a:latin typeface="Times New Roman"/>
                <a:cs typeface="Times New Roman"/>
              </a:rPr>
              <a:t> </a:t>
            </a:r>
            <a:r>
              <a:rPr sz="1941" spc="9" dirty="0">
                <a:latin typeface="Symbol"/>
                <a:cs typeface="Symbol"/>
              </a:rPr>
              <a:t></a:t>
            </a:r>
            <a:r>
              <a:rPr sz="1941" spc="234" dirty="0">
                <a:latin typeface="Times New Roman"/>
                <a:cs typeface="Times New Roman"/>
              </a:rPr>
              <a:t> </a:t>
            </a:r>
            <a:r>
              <a:rPr sz="2912" spc="13" baseline="35353" dirty="0">
                <a:latin typeface="Times New Roman"/>
                <a:cs typeface="Times New Roman"/>
              </a:rPr>
              <a:t>1</a:t>
            </a:r>
            <a:endParaRPr sz="2912" baseline="35353">
              <a:latin typeface="Times New Roman"/>
              <a:cs typeface="Times New Roman"/>
            </a:endParaRPr>
          </a:p>
          <a:p>
            <a:pPr marR="26896" algn="r">
              <a:lnSpc>
                <a:spcPts val="1932"/>
              </a:lnSpc>
            </a:pPr>
            <a:r>
              <a:rPr sz="1941" i="1" spc="13" dirty="0">
                <a:latin typeface="Times New Roman"/>
                <a:cs typeface="Times New Roman"/>
              </a:rPr>
              <a:t>m</a:t>
            </a:r>
            <a:endParaRPr sz="1941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91163" y="3404794"/>
            <a:ext cx="2621616" cy="674594"/>
          </a:xfrm>
          <a:custGeom>
            <a:avLst/>
            <a:gdLst/>
            <a:ahLst/>
            <a:cxnLst/>
            <a:rect l="l" t="t" r="r" b="b"/>
            <a:pathLst>
              <a:path w="2971165" h="764539">
                <a:moveTo>
                  <a:pt x="0" y="764286"/>
                </a:moveTo>
                <a:lnTo>
                  <a:pt x="0" y="0"/>
                </a:lnTo>
                <a:lnTo>
                  <a:pt x="2971038" y="0"/>
                </a:lnTo>
                <a:lnTo>
                  <a:pt x="2971038" y="764286"/>
                </a:lnTo>
                <a:lnTo>
                  <a:pt x="0" y="764286"/>
                </a:lnTo>
                <a:close/>
              </a:path>
            </a:pathLst>
          </a:custGeom>
          <a:ln w="2857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 txBox="1"/>
          <p:nvPr/>
        </p:nvSpPr>
        <p:spPr>
          <a:xfrm>
            <a:off x="3758452" y="3615467"/>
            <a:ext cx="2529728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Compared to</a:t>
            </a:r>
            <a:r>
              <a:rPr sz="2118" spc="-75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Huffman: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5229" y="4322556"/>
            <a:ext cx="6910107" cy="1681735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</a:ln>
        </p:spPr>
        <p:txBody>
          <a:bodyPr vert="horz" wrap="square" lIns="0" tIns="44824" rIns="0" bIns="0" rtlCol="0">
            <a:spAutoFit/>
          </a:bodyPr>
          <a:lstStyle/>
          <a:p>
            <a:pPr marR="655019" algn="ctr">
              <a:spcBef>
                <a:spcPts val="353"/>
              </a:spcBef>
            </a:pP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Hey! AC is worse than Huffman??!! So why consider</a:t>
            </a:r>
            <a:r>
              <a:rPr sz="1765" b="1" spc="6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AC???!!!</a:t>
            </a:r>
            <a:endParaRPr sz="1765">
              <a:latin typeface="Times New Roman"/>
              <a:cs typeface="Times New Roman"/>
            </a:endParaRPr>
          </a:p>
          <a:p>
            <a:pPr marL="900440" marR="91892" indent="-11767" algn="ctr"/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Remember, this is for coding the entire length of </a:t>
            </a:r>
            <a:r>
              <a:rPr sz="1765" b="1" i="1" spc="-4" dirty="0">
                <a:solidFill>
                  <a:srgbClr val="FF0000"/>
                </a:solidFill>
                <a:latin typeface="Times New Roman"/>
                <a:cs typeface="Times New Roman"/>
              </a:rPr>
              <a:t>m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symbols… 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You’d need </a:t>
            </a:r>
            <a:r>
              <a:rPr sz="1765" b="1" spc="4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721" b="1" i="1" spc="6" baseline="25641" dirty="0">
                <a:solidFill>
                  <a:srgbClr val="FF0000"/>
                </a:solidFill>
                <a:latin typeface="Times New Roman"/>
                <a:cs typeface="Times New Roman"/>
              </a:rPr>
              <a:t>m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codewords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Huffman… which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765" b="1" spc="-7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impractical!</a:t>
            </a:r>
            <a:endParaRPr sz="1765">
              <a:latin typeface="Times New Roman"/>
              <a:cs typeface="Times New Roman"/>
            </a:endParaRPr>
          </a:p>
          <a:p>
            <a:pPr marR="392786" algn="ctr"/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But for AC is VERY</a:t>
            </a:r>
            <a:r>
              <a:rPr sz="1765" b="1" spc="1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practical!!!</a:t>
            </a:r>
            <a:endParaRPr sz="1765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09">
              <a:latin typeface="Times New Roman"/>
              <a:cs typeface="Times New Roman"/>
            </a:endParaRPr>
          </a:p>
          <a:p>
            <a:pPr marL="253827"/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765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Huffman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must be kept small but for AC it can be VERY</a:t>
            </a:r>
            <a:r>
              <a:rPr sz="1765" b="1" spc="5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65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large!</a:t>
            </a:r>
            <a:endParaRPr sz="1765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681533" y="2718659"/>
            <a:ext cx="642657" cy="1335741"/>
            <a:chOff x="7959470" y="3081147"/>
            <a:chExt cx="728345" cy="1513840"/>
          </a:xfrm>
        </p:grpSpPr>
        <p:sp>
          <p:nvSpPr>
            <p:cNvPr id="22" name="object 22"/>
            <p:cNvSpPr/>
            <p:nvPr/>
          </p:nvSpPr>
          <p:spPr>
            <a:xfrm>
              <a:off x="7997951" y="3090672"/>
              <a:ext cx="330200" cy="649605"/>
            </a:xfrm>
            <a:custGeom>
              <a:avLst/>
              <a:gdLst/>
              <a:ahLst/>
              <a:cxnLst/>
              <a:rect l="l" t="t" r="r" b="b"/>
              <a:pathLst>
                <a:path w="330200" h="649604">
                  <a:moveTo>
                    <a:pt x="54864" y="0"/>
                  </a:moveTo>
                  <a:lnTo>
                    <a:pt x="33432" y="4393"/>
                  </a:lnTo>
                  <a:lnTo>
                    <a:pt x="16001" y="16287"/>
                  </a:lnTo>
                  <a:lnTo>
                    <a:pt x="4286" y="33754"/>
                  </a:lnTo>
                  <a:lnTo>
                    <a:pt x="0" y="54863"/>
                  </a:lnTo>
                  <a:lnTo>
                    <a:pt x="0" y="594359"/>
                  </a:lnTo>
                  <a:lnTo>
                    <a:pt x="4286" y="615791"/>
                  </a:lnTo>
                  <a:lnTo>
                    <a:pt x="16001" y="633221"/>
                  </a:lnTo>
                  <a:lnTo>
                    <a:pt x="33432" y="644937"/>
                  </a:lnTo>
                  <a:lnTo>
                    <a:pt x="54864" y="649223"/>
                  </a:lnTo>
                  <a:lnTo>
                    <a:pt x="275081" y="649223"/>
                  </a:lnTo>
                  <a:lnTo>
                    <a:pt x="296513" y="644937"/>
                  </a:lnTo>
                  <a:lnTo>
                    <a:pt x="313944" y="633221"/>
                  </a:lnTo>
                  <a:lnTo>
                    <a:pt x="325659" y="615791"/>
                  </a:lnTo>
                  <a:lnTo>
                    <a:pt x="329946" y="594359"/>
                  </a:lnTo>
                  <a:lnTo>
                    <a:pt x="329946" y="54863"/>
                  </a:lnTo>
                  <a:lnTo>
                    <a:pt x="325659" y="33754"/>
                  </a:lnTo>
                  <a:lnTo>
                    <a:pt x="313944" y="16287"/>
                  </a:lnTo>
                  <a:lnTo>
                    <a:pt x="296513" y="4393"/>
                  </a:lnTo>
                  <a:lnTo>
                    <a:pt x="275081" y="0"/>
                  </a:lnTo>
                  <a:lnTo>
                    <a:pt x="54864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3" name="object 23"/>
            <p:cNvSpPr/>
            <p:nvPr/>
          </p:nvSpPr>
          <p:spPr>
            <a:xfrm>
              <a:off x="8358377" y="3430524"/>
              <a:ext cx="329565" cy="862330"/>
            </a:xfrm>
            <a:custGeom>
              <a:avLst/>
              <a:gdLst/>
              <a:ahLst/>
              <a:cxnLst/>
              <a:rect l="l" t="t" r="r" b="b"/>
              <a:pathLst>
                <a:path w="329565" h="862329">
                  <a:moveTo>
                    <a:pt x="61024" y="763802"/>
                  </a:moveTo>
                  <a:lnTo>
                    <a:pt x="32003" y="738377"/>
                  </a:lnTo>
                  <a:lnTo>
                    <a:pt x="0" y="861822"/>
                  </a:lnTo>
                  <a:lnTo>
                    <a:pt x="48005" y="842309"/>
                  </a:lnTo>
                  <a:lnTo>
                    <a:pt x="48005" y="778001"/>
                  </a:lnTo>
                  <a:lnTo>
                    <a:pt x="61024" y="763802"/>
                  </a:lnTo>
                  <a:close/>
                </a:path>
                <a:path w="329565" h="862329">
                  <a:moveTo>
                    <a:pt x="144779" y="49529"/>
                  </a:moveTo>
                  <a:lnTo>
                    <a:pt x="26670" y="0"/>
                  </a:lnTo>
                  <a:lnTo>
                    <a:pt x="57912" y="124205"/>
                  </a:lnTo>
                  <a:lnTo>
                    <a:pt x="73914" y="110449"/>
                  </a:lnTo>
                  <a:lnTo>
                    <a:pt x="73914" y="84581"/>
                  </a:lnTo>
                  <a:lnTo>
                    <a:pt x="102870" y="60198"/>
                  </a:lnTo>
                  <a:lnTo>
                    <a:pt x="115695" y="74532"/>
                  </a:lnTo>
                  <a:lnTo>
                    <a:pt x="144779" y="49529"/>
                  </a:lnTo>
                  <a:close/>
                </a:path>
                <a:path w="329565" h="862329">
                  <a:moveTo>
                    <a:pt x="89911" y="789110"/>
                  </a:moveTo>
                  <a:lnTo>
                    <a:pt x="61024" y="763802"/>
                  </a:lnTo>
                  <a:lnTo>
                    <a:pt x="48005" y="778001"/>
                  </a:lnTo>
                  <a:lnTo>
                    <a:pt x="76962" y="803148"/>
                  </a:lnTo>
                  <a:lnTo>
                    <a:pt x="89911" y="789110"/>
                  </a:lnTo>
                  <a:close/>
                </a:path>
                <a:path w="329565" h="862329">
                  <a:moveTo>
                    <a:pt x="118110" y="813815"/>
                  </a:moveTo>
                  <a:lnTo>
                    <a:pt x="89911" y="789110"/>
                  </a:lnTo>
                  <a:lnTo>
                    <a:pt x="76962" y="803148"/>
                  </a:lnTo>
                  <a:lnTo>
                    <a:pt x="48005" y="778001"/>
                  </a:lnTo>
                  <a:lnTo>
                    <a:pt x="48005" y="842309"/>
                  </a:lnTo>
                  <a:lnTo>
                    <a:pt x="118110" y="813815"/>
                  </a:lnTo>
                  <a:close/>
                </a:path>
                <a:path w="329565" h="862329">
                  <a:moveTo>
                    <a:pt x="290901" y="544485"/>
                  </a:moveTo>
                  <a:lnTo>
                    <a:pt x="290901" y="420582"/>
                  </a:lnTo>
                  <a:lnTo>
                    <a:pt x="288784" y="448727"/>
                  </a:lnTo>
                  <a:lnTo>
                    <a:pt x="281606" y="477075"/>
                  </a:lnTo>
                  <a:lnTo>
                    <a:pt x="252267" y="536610"/>
                  </a:lnTo>
                  <a:lnTo>
                    <a:pt x="230207" y="568910"/>
                  </a:lnTo>
                  <a:lnTo>
                    <a:pt x="203286" y="603640"/>
                  </a:lnTo>
                  <a:lnTo>
                    <a:pt x="171556" y="641358"/>
                  </a:lnTo>
                  <a:lnTo>
                    <a:pt x="135065" y="682620"/>
                  </a:lnTo>
                  <a:lnTo>
                    <a:pt x="61024" y="763802"/>
                  </a:lnTo>
                  <a:lnTo>
                    <a:pt x="89911" y="789110"/>
                  </a:lnTo>
                  <a:lnTo>
                    <a:pt x="122474" y="753811"/>
                  </a:lnTo>
                  <a:lnTo>
                    <a:pt x="163586" y="708464"/>
                  </a:lnTo>
                  <a:lnTo>
                    <a:pt x="200254" y="666654"/>
                  </a:lnTo>
                  <a:lnTo>
                    <a:pt x="232436" y="627930"/>
                  </a:lnTo>
                  <a:lnTo>
                    <a:pt x="260091" y="591843"/>
                  </a:lnTo>
                  <a:lnTo>
                    <a:pt x="283176" y="557940"/>
                  </a:lnTo>
                  <a:lnTo>
                    <a:pt x="290901" y="544485"/>
                  </a:lnTo>
                  <a:close/>
                </a:path>
                <a:path w="329565" h="862329">
                  <a:moveTo>
                    <a:pt x="115695" y="74532"/>
                  </a:moveTo>
                  <a:lnTo>
                    <a:pt x="102870" y="60198"/>
                  </a:lnTo>
                  <a:lnTo>
                    <a:pt x="73914" y="84581"/>
                  </a:lnTo>
                  <a:lnTo>
                    <a:pt x="86953" y="99240"/>
                  </a:lnTo>
                  <a:lnTo>
                    <a:pt x="115695" y="74532"/>
                  </a:lnTo>
                  <a:close/>
                </a:path>
                <a:path w="329565" h="862329">
                  <a:moveTo>
                    <a:pt x="86953" y="99240"/>
                  </a:moveTo>
                  <a:lnTo>
                    <a:pt x="73914" y="84581"/>
                  </a:lnTo>
                  <a:lnTo>
                    <a:pt x="73914" y="110449"/>
                  </a:lnTo>
                  <a:lnTo>
                    <a:pt x="86953" y="99240"/>
                  </a:lnTo>
                  <a:close/>
                </a:path>
                <a:path w="329565" h="862329">
                  <a:moveTo>
                    <a:pt x="328969" y="435159"/>
                  </a:moveTo>
                  <a:lnTo>
                    <a:pt x="323348" y="375153"/>
                  </a:lnTo>
                  <a:lnTo>
                    <a:pt x="298266" y="311262"/>
                  </a:lnTo>
                  <a:lnTo>
                    <a:pt x="278321" y="276732"/>
                  </a:lnTo>
                  <a:lnTo>
                    <a:pt x="253383" y="239877"/>
                  </a:lnTo>
                  <a:lnTo>
                    <a:pt x="223412" y="200247"/>
                  </a:lnTo>
                  <a:lnTo>
                    <a:pt x="188364" y="157391"/>
                  </a:lnTo>
                  <a:lnTo>
                    <a:pt x="148197" y="110858"/>
                  </a:lnTo>
                  <a:lnTo>
                    <a:pt x="115695" y="74532"/>
                  </a:lnTo>
                  <a:lnTo>
                    <a:pt x="86953" y="99240"/>
                  </a:lnTo>
                  <a:lnTo>
                    <a:pt x="119607" y="135946"/>
                  </a:lnTo>
                  <a:lnTo>
                    <a:pt x="159788" y="182504"/>
                  </a:lnTo>
                  <a:lnTo>
                    <a:pt x="194506" y="224812"/>
                  </a:lnTo>
                  <a:lnTo>
                    <a:pt x="223811" y="263426"/>
                  </a:lnTo>
                  <a:lnTo>
                    <a:pt x="247753" y="298903"/>
                  </a:lnTo>
                  <a:lnTo>
                    <a:pt x="279751" y="362676"/>
                  </a:lnTo>
                  <a:lnTo>
                    <a:pt x="290901" y="420582"/>
                  </a:lnTo>
                  <a:lnTo>
                    <a:pt x="290901" y="544485"/>
                  </a:lnTo>
                  <a:lnTo>
                    <a:pt x="301648" y="525771"/>
                  </a:lnTo>
                  <a:lnTo>
                    <a:pt x="315466" y="494885"/>
                  </a:lnTo>
                  <a:lnTo>
                    <a:pt x="324587" y="464831"/>
                  </a:lnTo>
                  <a:lnTo>
                    <a:pt x="328969" y="43515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4" name="object 24"/>
            <p:cNvSpPr/>
            <p:nvPr/>
          </p:nvSpPr>
          <p:spPr>
            <a:xfrm>
              <a:off x="7968995" y="3935730"/>
              <a:ext cx="330835" cy="649605"/>
            </a:xfrm>
            <a:custGeom>
              <a:avLst/>
              <a:gdLst/>
              <a:ahLst/>
              <a:cxnLst/>
              <a:rect l="l" t="t" r="r" b="b"/>
              <a:pathLst>
                <a:path w="330834" h="649604">
                  <a:moveTo>
                    <a:pt x="55625" y="0"/>
                  </a:moveTo>
                  <a:lnTo>
                    <a:pt x="34075" y="4286"/>
                  </a:lnTo>
                  <a:lnTo>
                    <a:pt x="16382" y="16001"/>
                  </a:lnTo>
                  <a:lnTo>
                    <a:pt x="4405" y="33432"/>
                  </a:lnTo>
                  <a:lnTo>
                    <a:pt x="0" y="54864"/>
                  </a:lnTo>
                  <a:lnTo>
                    <a:pt x="0" y="593598"/>
                  </a:lnTo>
                  <a:lnTo>
                    <a:pt x="4405" y="615148"/>
                  </a:lnTo>
                  <a:lnTo>
                    <a:pt x="16382" y="632841"/>
                  </a:lnTo>
                  <a:lnTo>
                    <a:pt x="34075" y="644818"/>
                  </a:lnTo>
                  <a:lnTo>
                    <a:pt x="55625" y="649224"/>
                  </a:lnTo>
                  <a:lnTo>
                    <a:pt x="275081" y="649224"/>
                  </a:lnTo>
                  <a:lnTo>
                    <a:pt x="296632" y="644818"/>
                  </a:lnTo>
                  <a:lnTo>
                    <a:pt x="314325" y="632840"/>
                  </a:lnTo>
                  <a:lnTo>
                    <a:pt x="326302" y="615148"/>
                  </a:lnTo>
                  <a:lnTo>
                    <a:pt x="330707" y="593598"/>
                  </a:lnTo>
                  <a:lnTo>
                    <a:pt x="330707" y="54864"/>
                  </a:lnTo>
                  <a:lnTo>
                    <a:pt x="326302" y="33432"/>
                  </a:lnTo>
                  <a:lnTo>
                    <a:pt x="314325" y="16002"/>
                  </a:lnTo>
                  <a:lnTo>
                    <a:pt x="296632" y="4286"/>
                  </a:lnTo>
                  <a:lnTo>
                    <a:pt x="275081" y="0"/>
                  </a:lnTo>
                  <a:lnTo>
                    <a:pt x="55625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13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1975" y="1113641"/>
            <a:ext cx="7358903" cy="415828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548557" marR="212363" indent="-537911">
              <a:spcBef>
                <a:spcPts val="88"/>
              </a:spcBef>
              <a:buAutoNum type="arabicPeriod"/>
              <a:tabLst>
                <a:tab pos="548557" algn="l"/>
                <a:tab pos="549118" algn="l"/>
              </a:tabLst>
            </a:pPr>
            <a:r>
              <a:rPr sz="211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Efficiency</a:t>
            </a:r>
            <a:r>
              <a:rPr sz="2118" spc="-4" dirty="0">
                <a:latin typeface="Times New Roman"/>
                <a:cs typeface="Times New Roman"/>
              </a:rPr>
              <a:t>: Huffman </a:t>
            </a:r>
            <a:r>
              <a:rPr sz="2118" dirty="0">
                <a:latin typeface="Times New Roman"/>
                <a:cs typeface="Times New Roman"/>
              </a:rPr>
              <a:t>can </a:t>
            </a:r>
            <a:r>
              <a:rPr sz="2118" spc="-4" dirty="0">
                <a:latin typeface="Times New Roman"/>
                <a:cs typeface="Times New Roman"/>
              </a:rPr>
              <a:t>only </a:t>
            </a:r>
            <a:r>
              <a:rPr sz="2118" dirty="0">
                <a:latin typeface="Times New Roman"/>
                <a:cs typeface="Times New Roman"/>
              </a:rPr>
              <a:t>achieve close to </a:t>
            </a:r>
            <a:r>
              <a:rPr sz="2118" i="1" spc="-4" dirty="0">
                <a:latin typeface="Times New Roman"/>
                <a:cs typeface="Times New Roman"/>
              </a:rPr>
              <a:t>H</a:t>
            </a:r>
            <a:r>
              <a:rPr sz="2118" spc="-4" dirty="0">
                <a:latin typeface="Times New Roman"/>
                <a:cs typeface="Times New Roman"/>
              </a:rPr>
              <a:t>(</a:t>
            </a:r>
            <a:r>
              <a:rPr sz="2118" i="1" spc="-4" dirty="0">
                <a:latin typeface="Times New Roman"/>
                <a:cs typeface="Times New Roman"/>
              </a:rPr>
              <a:t>S</a:t>
            </a:r>
            <a:r>
              <a:rPr sz="2118" spc="-4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Times New Roman"/>
                <a:cs typeface="Times New Roman"/>
              </a:rPr>
              <a:t>by using  large </a:t>
            </a:r>
            <a:r>
              <a:rPr sz="2118" spc="-4" dirty="0">
                <a:latin typeface="Times New Roman"/>
                <a:cs typeface="Times New Roman"/>
              </a:rPr>
              <a:t>block </a:t>
            </a:r>
            <a:r>
              <a:rPr sz="2118" dirty="0">
                <a:latin typeface="Times New Roman"/>
                <a:cs typeface="Times New Roman"/>
              </a:rPr>
              <a:t>codes… </a:t>
            </a:r>
            <a:r>
              <a:rPr sz="2118" spc="-4" dirty="0">
                <a:latin typeface="Times New Roman"/>
                <a:cs typeface="Times New Roman"/>
              </a:rPr>
              <a:t>which </a:t>
            </a:r>
            <a:r>
              <a:rPr sz="2118" dirty="0">
                <a:latin typeface="Times New Roman"/>
                <a:cs typeface="Times New Roman"/>
              </a:rPr>
              <a:t>means </a:t>
            </a:r>
            <a:r>
              <a:rPr sz="2118" spc="-4" dirty="0">
                <a:latin typeface="Times New Roman"/>
                <a:cs typeface="Times New Roman"/>
              </a:rPr>
              <a:t>you need </a:t>
            </a:r>
            <a:r>
              <a:rPr sz="2118" dirty="0">
                <a:latin typeface="Times New Roman"/>
                <a:cs typeface="Times New Roman"/>
              </a:rPr>
              <a:t>a </a:t>
            </a:r>
            <a:r>
              <a:rPr sz="2118" spc="-4" dirty="0">
                <a:latin typeface="Times New Roman"/>
                <a:cs typeface="Times New Roman"/>
              </a:rPr>
              <a:t>pre-designed  codebook of exponentially growing</a:t>
            </a:r>
            <a:r>
              <a:rPr sz="2118" spc="-13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size</a:t>
            </a:r>
            <a:endParaRPr sz="2118">
              <a:latin typeface="Times New Roman"/>
              <a:cs typeface="Times New Roman"/>
            </a:endParaRPr>
          </a:p>
          <a:p>
            <a:pPr marL="885312" lvl="1" indent="-470672">
              <a:spcBef>
                <a:spcPts val="415"/>
              </a:spcBef>
              <a:buChar char="–"/>
              <a:tabLst>
                <a:tab pos="884752" algn="l"/>
                <a:tab pos="885312" algn="l"/>
              </a:tabLst>
            </a:pPr>
            <a:r>
              <a:rPr sz="1765" spc="-4" dirty="0">
                <a:latin typeface="Times New Roman"/>
                <a:cs typeface="Times New Roman"/>
              </a:rPr>
              <a:t>AC enables coding large blocks w/o having to know codewords </a:t>
            </a:r>
            <a:r>
              <a:rPr sz="1765" i="1" spc="-4" dirty="0">
                <a:latin typeface="Times New Roman"/>
                <a:cs typeface="Times New Roman"/>
              </a:rPr>
              <a:t>a</a:t>
            </a:r>
            <a:r>
              <a:rPr sz="1765" i="1" spc="93" dirty="0">
                <a:latin typeface="Times New Roman"/>
                <a:cs typeface="Times New Roman"/>
              </a:rPr>
              <a:t> </a:t>
            </a:r>
            <a:r>
              <a:rPr sz="1765" i="1" spc="-9" dirty="0">
                <a:latin typeface="Times New Roman"/>
                <a:cs typeface="Times New Roman"/>
              </a:rPr>
              <a:t>priori</a:t>
            </a:r>
            <a:endParaRPr sz="1765">
              <a:latin typeface="Times New Roman"/>
              <a:cs typeface="Times New Roman"/>
            </a:endParaRPr>
          </a:p>
          <a:p>
            <a:pPr marL="885312" lvl="1" indent="-471232">
              <a:spcBef>
                <a:spcPts val="419"/>
              </a:spcBef>
              <a:buChar char="–"/>
              <a:tabLst>
                <a:tab pos="884752" algn="l"/>
                <a:tab pos="885312" algn="l"/>
              </a:tabLst>
            </a:pPr>
            <a:r>
              <a:rPr sz="1765" spc="-4" dirty="0">
                <a:latin typeface="Times New Roman"/>
                <a:cs typeface="Times New Roman"/>
              </a:rPr>
              <a:t>w/ AC you just generate the code for the entire given</a:t>
            </a:r>
            <a:r>
              <a:rPr sz="1765" spc="44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sequence</a:t>
            </a:r>
            <a:endParaRPr sz="1765">
              <a:latin typeface="Times New Roman"/>
              <a:cs typeface="Times New Roman"/>
            </a:endParaRPr>
          </a:p>
          <a:p>
            <a:pPr marL="1220946" lvl="2" indent="-403433">
              <a:spcBef>
                <a:spcPts val="397"/>
              </a:spcBef>
              <a:buChar char="•"/>
              <a:tabLst>
                <a:tab pos="1220946" algn="l"/>
                <a:tab pos="1221506" algn="l"/>
              </a:tabLst>
            </a:pPr>
            <a:r>
              <a:rPr sz="1588" dirty="0">
                <a:latin typeface="Times New Roman"/>
                <a:cs typeface="Times New Roman"/>
              </a:rPr>
              <a:t>No </a:t>
            </a:r>
            <a:r>
              <a:rPr sz="1588" i="1" dirty="0">
                <a:latin typeface="Times New Roman"/>
                <a:cs typeface="Times New Roman"/>
              </a:rPr>
              <a:t>a </a:t>
            </a:r>
            <a:r>
              <a:rPr sz="1588" i="1" spc="-4" dirty="0">
                <a:latin typeface="Times New Roman"/>
                <a:cs typeface="Times New Roman"/>
              </a:rPr>
              <a:t>priori </a:t>
            </a:r>
            <a:r>
              <a:rPr sz="1588" dirty="0">
                <a:latin typeface="Times New Roman"/>
                <a:cs typeface="Times New Roman"/>
              </a:rPr>
              <a:t>codebook is</a:t>
            </a:r>
            <a:r>
              <a:rPr sz="1588" spc="-4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needed</a:t>
            </a:r>
            <a:endParaRPr sz="1588">
              <a:latin typeface="Times New Roman"/>
              <a:cs typeface="Times New Roman"/>
            </a:endParaRPr>
          </a:p>
          <a:p>
            <a:pPr marL="548557" marR="90212" indent="-537911">
              <a:spcBef>
                <a:spcPts val="490"/>
              </a:spcBef>
              <a:buAutoNum type="arabicPeriod"/>
              <a:tabLst>
                <a:tab pos="548557" algn="l"/>
                <a:tab pos="549118" algn="l"/>
              </a:tabLst>
            </a:pPr>
            <a:r>
              <a:rPr sz="211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Higher-Order </a:t>
            </a:r>
            <a:r>
              <a:rPr sz="2118" b="1" u="heavy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Models</a:t>
            </a:r>
            <a:r>
              <a:rPr sz="2118" spc="-9" dirty="0">
                <a:latin typeface="Times New Roman"/>
                <a:cs typeface="Times New Roman"/>
              </a:rPr>
              <a:t>: </a:t>
            </a:r>
            <a:r>
              <a:rPr sz="2118" spc="-4" dirty="0">
                <a:latin typeface="Times New Roman"/>
                <a:cs typeface="Times New Roman"/>
              </a:rPr>
              <a:t>Huffman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</a:t>
            </a:r>
            <a:r>
              <a:rPr sz="2118" spc="-4" dirty="0">
                <a:latin typeface="Times New Roman"/>
                <a:cs typeface="Times New Roman"/>
              </a:rPr>
              <a:t> use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Cond</a:t>
            </a:r>
            <a:r>
              <a:rPr sz="2118" spc="-4" dirty="0">
                <a:latin typeface="Times New Roman"/>
                <a:cs typeface="Times New Roman"/>
              </a:rPr>
              <a:t>. Prob.  Models… </a:t>
            </a:r>
            <a:r>
              <a:rPr sz="2118" b="1" i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but</a:t>
            </a:r>
            <a:r>
              <a:rPr sz="2118" b="1" i="1" spc="-4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you need to build an </a:t>
            </a:r>
            <a:r>
              <a:rPr sz="2118" i="1" dirty="0">
                <a:latin typeface="Times New Roman"/>
                <a:cs typeface="Times New Roman"/>
              </a:rPr>
              <a:t>a </a:t>
            </a:r>
            <a:r>
              <a:rPr sz="2118" i="1" spc="-4" dirty="0">
                <a:latin typeface="Times New Roman"/>
                <a:cs typeface="Times New Roman"/>
              </a:rPr>
              <a:t>priori </a:t>
            </a:r>
            <a:r>
              <a:rPr sz="2118" dirty="0">
                <a:latin typeface="Times New Roman"/>
                <a:cs typeface="Times New Roman"/>
              </a:rPr>
              <a:t>codebook for each  </a:t>
            </a:r>
            <a:r>
              <a:rPr sz="2118" spc="-4" dirty="0">
                <a:latin typeface="Times New Roman"/>
                <a:cs typeface="Times New Roman"/>
              </a:rPr>
              <a:t>context… which </a:t>
            </a:r>
            <a:r>
              <a:rPr sz="2118" dirty="0">
                <a:latin typeface="Times New Roman"/>
                <a:cs typeface="Times New Roman"/>
              </a:rPr>
              <a:t>means a large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codebook</a:t>
            </a:r>
            <a:endParaRPr sz="2118">
              <a:latin typeface="Times New Roman"/>
              <a:cs typeface="Times New Roman"/>
            </a:endParaRPr>
          </a:p>
          <a:p>
            <a:pPr marL="885312" lvl="1" indent="-470672">
              <a:spcBef>
                <a:spcPts val="415"/>
              </a:spcBef>
              <a:buChar char="–"/>
              <a:tabLst>
                <a:tab pos="884752" algn="l"/>
                <a:tab pos="885312" algn="l"/>
              </a:tabLst>
            </a:pPr>
            <a:r>
              <a:rPr sz="1765" spc="-4" dirty="0">
                <a:latin typeface="Times New Roman"/>
                <a:cs typeface="Times New Roman"/>
              </a:rPr>
              <a:t>Context coding via conditional </a:t>
            </a:r>
            <a:r>
              <a:rPr sz="1765" spc="-9" dirty="0">
                <a:latin typeface="Times New Roman"/>
                <a:cs typeface="Times New Roman"/>
              </a:rPr>
              <a:t>probabilities </a:t>
            </a:r>
            <a:r>
              <a:rPr sz="1765" spc="-4" dirty="0">
                <a:latin typeface="Times New Roman"/>
                <a:cs typeface="Times New Roman"/>
              </a:rPr>
              <a:t>is easy in</a:t>
            </a:r>
            <a:r>
              <a:rPr sz="1765" spc="-9" dirty="0">
                <a:latin typeface="Times New Roman"/>
                <a:cs typeface="Times New Roman"/>
              </a:rPr>
              <a:t> AC</a:t>
            </a:r>
            <a:endParaRPr sz="1765">
              <a:latin typeface="Times New Roman"/>
              <a:cs typeface="Times New Roman"/>
            </a:endParaRPr>
          </a:p>
          <a:p>
            <a:pPr marL="885312" lvl="1" indent="-470672">
              <a:spcBef>
                <a:spcPts val="419"/>
              </a:spcBef>
              <a:buChar char="–"/>
              <a:tabLst>
                <a:tab pos="884752" algn="l"/>
                <a:tab pos="885312" algn="l"/>
              </a:tabLst>
            </a:pPr>
            <a:r>
              <a:rPr sz="1765" spc="-4" dirty="0">
                <a:latin typeface="Times New Roman"/>
                <a:cs typeface="Times New Roman"/>
              </a:rPr>
              <a:t>For each context you have a prob model for the</a:t>
            </a:r>
            <a:r>
              <a:rPr sz="1765" spc="18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symbols</a:t>
            </a:r>
            <a:endParaRPr sz="1765">
              <a:latin typeface="Times New Roman"/>
              <a:cs typeface="Times New Roman"/>
            </a:endParaRPr>
          </a:p>
          <a:p>
            <a:pPr marL="1221506" marR="334513" lvl="2" indent="-403433">
              <a:spcBef>
                <a:spcPts val="397"/>
              </a:spcBef>
              <a:buChar char="•"/>
              <a:tabLst>
                <a:tab pos="1220946" algn="l"/>
                <a:tab pos="1221506" algn="l"/>
              </a:tabLst>
            </a:pPr>
            <a:r>
              <a:rPr sz="1588" dirty="0">
                <a:latin typeface="Times New Roman"/>
                <a:cs typeface="Times New Roman"/>
              </a:rPr>
              <a:t>Next “slicing of the interval” </a:t>
            </a:r>
            <a:r>
              <a:rPr sz="1588" spc="-4" dirty="0">
                <a:latin typeface="Times New Roman"/>
                <a:cs typeface="Times New Roman"/>
              </a:rPr>
              <a:t>is </a:t>
            </a:r>
            <a:r>
              <a:rPr sz="1588" dirty="0">
                <a:latin typeface="Times New Roman"/>
                <a:cs typeface="Times New Roman"/>
              </a:rPr>
              <a:t>done using prob model for the</a:t>
            </a:r>
            <a:r>
              <a:rPr sz="1588" spc="-84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currently  observed context… no need to generate all the </a:t>
            </a:r>
            <a:r>
              <a:rPr sz="1588" i="1" dirty="0">
                <a:latin typeface="Times New Roman"/>
                <a:cs typeface="Times New Roman"/>
              </a:rPr>
              <a:t>a </a:t>
            </a:r>
            <a:r>
              <a:rPr sz="1588" i="1" spc="-4" dirty="0">
                <a:latin typeface="Times New Roman"/>
                <a:cs typeface="Times New Roman"/>
              </a:rPr>
              <a:t>priori</a:t>
            </a:r>
            <a:r>
              <a:rPr sz="1588" i="1" spc="-40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codewords!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7239559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How AC Overcomes Huffman’s</a:t>
            </a:r>
            <a:r>
              <a:rPr sz="3177" u="heavy" spc="22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Problems</a:t>
            </a:r>
            <a:endParaRPr sz="3177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14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9" y="515693"/>
            <a:ext cx="7198099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33619">
              <a:lnSpc>
                <a:spcPct val="100000"/>
              </a:lnSpc>
              <a:spcBef>
                <a:spcPts val="88"/>
              </a:spcBef>
            </a:pPr>
            <a:r>
              <a:rPr sz="3177" dirty="0"/>
              <a:t>Ex.: </a:t>
            </a:r>
            <a:r>
              <a:rPr sz="3177" spc="-4" dirty="0"/>
              <a:t>1</a:t>
            </a:r>
            <a:r>
              <a:rPr sz="3177" spc="-6" baseline="25462" dirty="0"/>
              <a:t>st </a:t>
            </a:r>
            <a:r>
              <a:rPr sz="3177" dirty="0"/>
              <a:t>Order </a:t>
            </a:r>
            <a:r>
              <a:rPr sz="3177" spc="-4" dirty="0"/>
              <a:t>Cond. </a:t>
            </a:r>
            <a:r>
              <a:rPr sz="3177" dirty="0"/>
              <a:t>Prob </a:t>
            </a:r>
            <a:r>
              <a:rPr sz="3177" spc="-4" dirty="0"/>
              <a:t>Models </a:t>
            </a:r>
            <a:r>
              <a:rPr sz="3177" dirty="0"/>
              <a:t>for</a:t>
            </a:r>
            <a:r>
              <a:rPr sz="3177" spc="-274" dirty="0"/>
              <a:t> </a:t>
            </a:r>
            <a:r>
              <a:rPr sz="3177" spc="-4" dirty="0"/>
              <a:t>AC</a:t>
            </a:r>
            <a:endParaRPr sz="3177"/>
          </a:p>
        </p:txBody>
      </p:sp>
      <p:sp>
        <p:nvSpPr>
          <p:cNvPr id="4" name="object 4"/>
          <p:cNvSpPr/>
          <p:nvPr/>
        </p:nvSpPr>
        <p:spPr>
          <a:xfrm>
            <a:off x="2431677" y="970877"/>
            <a:ext cx="7131984" cy="38100"/>
          </a:xfrm>
          <a:custGeom>
            <a:avLst/>
            <a:gdLst/>
            <a:ahLst/>
            <a:cxnLst/>
            <a:rect l="l" t="t" r="r" b="b"/>
            <a:pathLst>
              <a:path w="8082915" h="43180">
                <a:moveTo>
                  <a:pt x="8082533" y="42671"/>
                </a:moveTo>
                <a:lnTo>
                  <a:pt x="8082533" y="0"/>
                </a:lnTo>
                <a:lnTo>
                  <a:pt x="0" y="0"/>
                </a:lnTo>
                <a:lnTo>
                  <a:pt x="0" y="42672"/>
                </a:lnTo>
                <a:lnTo>
                  <a:pt x="8082533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/>
          <p:nvPr/>
        </p:nvSpPr>
        <p:spPr>
          <a:xfrm>
            <a:off x="2427642" y="1174824"/>
            <a:ext cx="7335931" cy="196152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4866" marR="894837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Suppose you have </a:t>
            </a:r>
            <a:r>
              <a:rPr sz="2118" dirty="0">
                <a:latin typeface="Times New Roman"/>
                <a:cs typeface="Times New Roman"/>
              </a:rPr>
              <a:t>three </a:t>
            </a:r>
            <a:r>
              <a:rPr sz="2118" spc="-4" dirty="0">
                <a:latin typeface="Times New Roman"/>
                <a:cs typeface="Times New Roman"/>
              </a:rPr>
              <a:t>symbols </a:t>
            </a:r>
            <a:r>
              <a:rPr sz="2118" dirty="0">
                <a:latin typeface="Times New Roman"/>
                <a:cs typeface="Times New Roman"/>
              </a:rPr>
              <a:t>and </a:t>
            </a:r>
            <a:r>
              <a:rPr sz="2118" spc="-4" dirty="0">
                <a:latin typeface="Times New Roman"/>
                <a:cs typeface="Times New Roman"/>
              </a:rPr>
              <a:t>you have </a:t>
            </a:r>
            <a:r>
              <a:rPr sz="2118" dirty="0">
                <a:latin typeface="Times New Roman"/>
                <a:cs typeface="Times New Roman"/>
              </a:rPr>
              <a:t>a </a:t>
            </a:r>
            <a:r>
              <a:rPr sz="2118" spc="-4" dirty="0">
                <a:latin typeface="Times New Roman"/>
                <a:cs typeface="Times New Roman"/>
              </a:rPr>
              <a:t>1</a:t>
            </a:r>
            <a:r>
              <a:rPr sz="2118" spc="-6" baseline="24305" dirty="0">
                <a:latin typeface="Times New Roman"/>
                <a:cs typeface="Times New Roman"/>
              </a:rPr>
              <a:t>st </a:t>
            </a:r>
            <a:r>
              <a:rPr sz="2118" spc="-4" dirty="0">
                <a:latin typeface="Times New Roman"/>
                <a:cs typeface="Times New Roman"/>
              </a:rPr>
              <a:t>order  conditional probability model for the source emitting these  </a:t>
            </a:r>
            <a:r>
              <a:rPr sz="2118" dirty="0">
                <a:latin typeface="Times New Roman"/>
                <a:cs typeface="Times New Roman"/>
              </a:rPr>
              <a:t>symbols…</a:t>
            </a:r>
            <a:endParaRPr sz="2118">
              <a:latin typeface="Times New Roman"/>
              <a:cs typeface="Times New Roman"/>
            </a:endParaRPr>
          </a:p>
          <a:p>
            <a:pPr marL="33619">
              <a:spcBef>
                <a:spcPts val="1557"/>
              </a:spcBef>
            </a:pPr>
            <a:r>
              <a:rPr sz="2118" spc="-4" dirty="0">
                <a:latin typeface="Times New Roman"/>
                <a:cs typeface="Times New Roman"/>
              </a:rPr>
              <a:t>For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first symbol </a:t>
            </a:r>
            <a:r>
              <a:rPr sz="2118" dirty="0">
                <a:latin typeface="Times New Roman"/>
                <a:cs typeface="Times New Roman"/>
              </a:rPr>
              <a:t>in the </a:t>
            </a:r>
            <a:r>
              <a:rPr sz="2118" spc="-4" dirty="0">
                <a:latin typeface="Times New Roman"/>
                <a:cs typeface="Times New Roman"/>
              </a:rPr>
              <a:t>sequence you have </a:t>
            </a:r>
            <a:r>
              <a:rPr sz="2118" dirty="0">
                <a:latin typeface="Times New Roman"/>
                <a:cs typeface="Times New Roman"/>
              </a:rPr>
              <a:t>a </a:t>
            </a:r>
            <a:r>
              <a:rPr sz="2118" spc="-4" dirty="0">
                <a:latin typeface="Times New Roman"/>
                <a:cs typeface="Times New Roman"/>
              </a:rPr>
              <a:t>std Prob</a:t>
            </a:r>
            <a:r>
              <a:rPr sz="2118" spc="-57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Model</a:t>
            </a:r>
            <a:endParaRPr sz="2118">
              <a:latin typeface="Times New Roman"/>
              <a:cs typeface="Times New Roman"/>
            </a:endParaRPr>
          </a:p>
          <a:p>
            <a:pPr marL="33619">
              <a:spcBef>
                <a:spcPts val="940"/>
              </a:spcBef>
            </a:pPr>
            <a:r>
              <a:rPr sz="2118" spc="-4" dirty="0">
                <a:latin typeface="Times New Roman"/>
                <a:cs typeface="Times New Roman"/>
              </a:rPr>
              <a:t>For subsequent symbols in the sequence you have </a:t>
            </a:r>
            <a:r>
              <a:rPr sz="2118" dirty="0">
                <a:latin typeface="Times New Roman"/>
                <a:cs typeface="Times New Roman"/>
              </a:rPr>
              <a:t>3 </a:t>
            </a:r>
            <a:r>
              <a:rPr sz="2118" spc="-4" dirty="0">
                <a:latin typeface="Times New Roman"/>
                <a:cs typeface="Times New Roman"/>
              </a:rPr>
              <a:t>context</a:t>
            </a:r>
            <a:r>
              <a:rPr sz="2118" spc="-57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models</a:t>
            </a:r>
            <a:endParaRPr sz="2118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50490" y="3258223"/>
          <a:ext cx="7509622" cy="1967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1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50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5793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0.2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7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0.4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0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0.4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16809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5793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-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-75" baseline="-25793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7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-4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-67" baseline="-23809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0.5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0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-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-75" baseline="-23809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0.4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16809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5793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5793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0.95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7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15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0.01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0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0.04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16809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38100">
                      <a:solidFill>
                        <a:srgbClr val="3333C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3809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7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0.45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7" baseline="-238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7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0.45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4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60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100" i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7" baseline="-23809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0.1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15128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28575">
                      <a:solidFill>
                        <a:srgbClr val="3333C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728">
                <a:tc>
                  <a:txBody>
                    <a:bodyPr/>
                    <a:lstStyle/>
                    <a:p>
                      <a:pPr marL="69850">
                        <a:lnSpc>
                          <a:spcPts val="4100"/>
                        </a:lnSpc>
                      </a:pPr>
                      <a:r>
                        <a:rPr sz="4800" spc="7" baseline="-8487" dirty="0">
                          <a:latin typeface="Symbol"/>
                          <a:cs typeface="Symbol"/>
                        </a:rPr>
                        <a:t></a:t>
                      </a:r>
                      <a:r>
                        <a:rPr sz="4800" spc="-855" baseline="-84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i="1" spc="52" baseline="-23809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900" i="1" spc="-22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100"/>
                        </a:lnSpc>
                      </a:pPr>
                      <a:r>
                        <a:rPr sz="4800" spc="7" baseline="-8487" dirty="0">
                          <a:latin typeface="Symbol"/>
                          <a:cs typeface="Symbol"/>
                        </a:rPr>
                        <a:t></a:t>
                      </a:r>
                      <a:r>
                        <a:rPr sz="4800" spc="-847" baseline="-84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i="1" spc="52" baseline="-23809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900" i="1" spc="569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1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-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-75" baseline="-23809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900" spc="-240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100"/>
                        </a:lnSpc>
                      </a:pPr>
                      <a:r>
                        <a:rPr sz="4800" spc="7" baseline="-8487" dirty="0">
                          <a:latin typeface="Symbol"/>
                          <a:cs typeface="Symbol"/>
                        </a:rPr>
                        <a:t></a:t>
                      </a:r>
                      <a:r>
                        <a:rPr sz="4800" spc="-847" baseline="-84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i="1" spc="52" baseline="-23809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900" i="1" spc="577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1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22" baseline="-238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900" spc="-97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3333CC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100"/>
                        </a:lnSpc>
                      </a:pPr>
                      <a:r>
                        <a:rPr sz="4800" spc="7" baseline="-8487" dirty="0">
                          <a:latin typeface="Symbol"/>
                          <a:cs typeface="Symbol"/>
                        </a:rPr>
                        <a:t></a:t>
                      </a:r>
                      <a:r>
                        <a:rPr sz="4800" spc="-847" baseline="-84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1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100" i="1" spc="3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i="1" spc="52" baseline="-23809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900" i="1" spc="577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1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i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900" spc="7" baseline="-23809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900" spc="-179" baseline="-238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1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33CC"/>
                      </a:solidFill>
                      <a:prstDash val="solid"/>
                    </a:lnL>
                    <a:lnR w="28575">
                      <a:solidFill>
                        <a:srgbClr val="33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CC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593041" y="5511500"/>
            <a:ext cx="6808133" cy="608851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algn="ctr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Now </a:t>
            </a:r>
            <a:r>
              <a:rPr sz="2118" dirty="0">
                <a:latin typeface="Times New Roman"/>
                <a:cs typeface="Times New Roman"/>
              </a:rPr>
              <a:t>let’s </a:t>
            </a:r>
            <a:r>
              <a:rPr sz="2118" spc="-4" dirty="0">
                <a:latin typeface="Times New Roman"/>
                <a:cs typeface="Times New Roman"/>
              </a:rPr>
              <a:t>see </a:t>
            </a:r>
            <a:r>
              <a:rPr sz="2118" dirty="0">
                <a:latin typeface="Times New Roman"/>
                <a:cs typeface="Times New Roman"/>
              </a:rPr>
              <a:t>how these are used to code the </a:t>
            </a:r>
            <a:r>
              <a:rPr sz="2118" spc="-4" dirty="0">
                <a:latin typeface="Times New Roman"/>
                <a:cs typeface="Times New Roman"/>
              </a:rPr>
              <a:t>sequence </a:t>
            </a:r>
            <a:r>
              <a:rPr sz="2118" i="1" dirty="0">
                <a:latin typeface="Times New Roman"/>
                <a:cs typeface="Times New Roman"/>
              </a:rPr>
              <a:t>a</a:t>
            </a:r>
            <a:r>
              <a:rPr sz="2118" baseline="-20833" dirty="0">
                <a:latin typeface="Times New Roman"/>
                <a:cs typeface="Times New Roman"/>
              </a:rPr>
              <a:t>2 </a:t>
            </a:r>
            <a:r>
              <a:rPr sz="2118" i="1" dirty="0">
                <a:latin typeface="Times New Roman"/>
                <a:cs typeface="Times New Roman"/>
              </a:rPr>
              <a:t>a</a:t>
            </a:r>
            <a:r>
              <a:rPr sz="2118" baseline="-20833" dirty="0">
                <a:latin typeface="Times New Roman"/>
                <a:cs typeface="Times New Roman"/>
              </a:rPr>
              <a:t>1</a:t>
            </a:r>
            <a:r>
              <a:rPr sz="2118" spc="-184" baseline="-20833" dirty="0">
                <a:latin typeface="Times New Roman"/>
                <a:cs typeface="Times New Roman"/>
              </a:rPr>
              <a:t> </a:t>
            </a:r>
            <a:r>
              <a:rPr sz="2118" i="1" spc="-4" dirty="0">
                <a:latin typeface="Times New Roman"/>
                <a:cs typeface="Times New Roman"/>
              </a:rPr>
              <a:t>a</a:t>
            </a:r>
            <a:r>
              <a:rPr sz="2118" spc="-6" baseline="-20833" dirty="0"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  <a:p>
            <a:pPr algn="ctr">
              <a:spcBef>
                <a:spcPts val="9"/>
              </a:spcBef>
            </a:pPr>
            <a:r>
              <a:rPr sz="1765" b="1" spc="-4" dirty="0">
                <a:latin typeface="Times New Roman"/>
                <a:cs typeface="Times New Roman"/>
              </a:rPr>
              <a:t>Note: Decoder needs to know these</a:t>
            </a:r>
            <a:r>
              <a:rPr sz="1765" b="1" dirty="0">
                <a:latin typeface="Times New Roman"/>
                <a:cs typeface="Times New Roman"/>
              </a:rPr>
              <a:t> </a:t>
            </a:r>
            <a:r>
              <a:rPr sz="1765" b="1" spc="-4" dirty="0">
                <a:latin typeface="Times New Roman"/>
                <a:cs typeface="Times New Roman"/>
              </a:rPr>
              <a:t>models</a:t>
            </a:r>
            <a:endParaRPr sz="176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15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3090" y="1953858"/>
            <a:ext cx="267821" cy="4252632"/>
          </a:xfrm>
          <a:custGeom>
            <a:avLst/>
            <a:gdLst/>
            <a:ahLst/>
            <a:cxnLst/>
            <a:rect l="l" t="t" r="r" b="b"/>
            <a:pathLst>
              <a:path w="303530" h="4819650">
                <a:moveTo>
                  <a:pt x="143255" y="0"/>
                </a:moveTo>
                <a:lnTo>
                  <a:pt x="143256" y="4819650"/>
                </a:lnTo>
              </a:path>
              <a:path w="303530" h="4819650">
                <a:moveTo>
                  <a:pt x="0" y="4805172"/>
                </a:moveTo>
                <a:lnTo>
                  <a:pt x="303276" y="4805172"/>
                </a:lnTo>
              </a:path>
              <a:path w="303530" h="4819650">
                <a:moveTo>
                  <a:pt x="0" y="4571"/>
                </a:moveTo>
                <a:lnTo>
                  <a:pt x="303275" y="4571"/>
                </a:lnTo>
              </a:path>
              <a:path w="303530" h="4819650">
                <a:moveTo>
                  <a:pt x="0" y="1924050"/>
                </a:moveTo>
                <a:lnTo>
                  <a:pt x="303276" y="1924050"/>
                </a:lnTo>
              </a:path>
              <a:path w="303530" h="4819650">
                <a:moveTo>
                  <a:pt x="0" y="3762755"/>
                </a:moveTo>
                <a:lnTo>
                  <a:pt x="303276" y="376275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/>
          <p:nvPr/>
        </p:nvSpPr>
        <p:spPr>
          <a:xfrm>
            <a:off x="2786230" y="6058122"/>
            <a:ext cx="12326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6230" y="1830367"/>
            <a:ext cx="12326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1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9821" y="3526713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0.6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9821" y="5123559"/>
            <a:ext cx="274544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dirty="0">
                <a:latin typeface="Times New Roman"/>
                <a:cs typeface="Times New Roman"/>
              </a:rPr>
              <a:t>0.2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3182" y="4280423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3588" y="491491"/>
            <a:ext cx="1349749" cy="1165225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</a:ln>
        </p:spPr>
        <p:txBody>
          <a:bodyPr vert="horz" wrap="square" lIns="0" tIns="7844" rIns="0" bIns="0" rtlCol="0">
            <a:spAutoFit/>
          </a:bodyPr>
          <a:lstStyle/>
          <a:p>
            <a:pPr marL="69480">
              <a:spcBef>
                <a:spcPts val="62"/>
              </a:spcBef>
            </a:pPr>
            <a:r>
              <a:rPr sz="2118" i="1" spc="13" dirty="0">
                <a:latin typeface="Times New Roman"/>
                <a:cs typeface="Times New Roman"/>
              </a:rPr>
              <a:t>P</a:t>
            </a:r>
            <a:r>
              <a:rPr sz="2118" spc="13" dirty="0">
                <a:latin typeface="Times New Roman"/>
                <a:cs typeface="Times New Roman"/>
              </a:rPr>
              <a:t>(</a:t>
            </a:r>
            <a:r>
              <a:rPr sz="2118" i="1" spc="13" dirty="0">
                <a:latin typeface="Times New Roman"/>
                <a:cs typeface="Times New Roman"/>
              </a:rPr>
              <a:t>a</a:t>
            </a:r>
            <a:r>
              <a:rPr sz="1853" spc="1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287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0.2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88"/>
              </a:spcBef>
            </a:pPr>
            <a:r>
              <a:rPr sz="2118" i="1" spc="40" dirty="0">
                <a:latin typeface="Times New Roman"/>
                <a:cs typeface="Times New Roman"/>
              </a:rPr>
              <a:t>P</a:t>
            </a:r>
            <a:r>
              <a:rPr sz="2118" spc="40" dirty="0">
                <a:latin typeface="Times New Roman"/>
                <a:cs typeface="Times New Roman"/>
              </a:rPr>
              <a:t>(</a:t>
            </a:r>
            <a:r>
              <a:rPr sz="2118" i="1" spc="40" dirty="0">
                <a:latin typeface="Times New Roman"/>
                <a:cs typeface="Times New Roman"/>
              </a:rPr>
              <a:t>a</a:t>
            </a:r>
            <a:r>
              <a:rPr sz="1853" spc="59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251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0.4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93"/>
              </a:spcBef>
            </a:pPr>
            <a:r>
              <a:rPr sz="2118" i="1" spc="35" dirty="0">
                <a:latin typeface="Times New Roman"/>
                <a:cs typeface="Times New Roman"/>
              </a:rPr>
              <a:t>P</a:t>
            </a:r>
            <a:r>
              <a:rPr sz="2118" spc="35" dirty="0">
                <a:latin typeface="Times New Roman"/>
                <a:cs typeface="Times New Roman"/>
              </a:rPr>
              <a:t>(</a:t>
            </a:r>
            <a:r>
              <a:rPr sz="2118" i="1" spc="35" dirty="0">
                <a:latin typeface="Times New Roman"/>
                <a:cs typeface="Times New Roman"/>
              </a:rPr>
              <a:t>a</a:t>
            </a:r>
            <a:r>
              <a:rPr sz="1853" spc="53" baseline="-23809" dirty="0">
                <a:latin typeface="Times New Roman"/>
                <a:cs typeface="Times New Roman"/>
              </a:rPr>
              <a:t>3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304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0.4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4880" y="510988"/>
            <a:ext cx="1727387" cy="1165225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</a:ln>
        </p:spPr>
        <p:txBody>
          <a:bodyPr vert="horz" wrap="square" lIns="0" tIns="7844" rIns="0" bIns="0" rtlCol="0">
            <a:spAutoFit/>
          </a:bodyPr>
          <a:lstStyle/>
          <a:p>
            <a:pPr marL="69480">
              <a:spcBef>
                <a:spcPts val="62"/>
              </a:spcBef>
            </a:pPr>
            <a:r>
              <a:rPr sz="2118" i="1" spc="13" dirty="0">
                <a:latin typeface="Times New Roman"/>
                <a:cs typeface="Times New Roman"/>
              </a:rPr>
              <a:t>P</a:t>
            </a:r>
            <a:r>
              <a:rPr sz="2118" spc="13" dirty="0">
                <a:latin typeface="Times New Roman"/>
                <a:cs typeface="Times New Roman"/>
              </a:rPr>
              <a:t>(</a:t>
            </a:r>
            <a:r>
              <a:rPr sz="2118" i="1" spc="13" dirty="0">
                <a:latin typeface="Times New Roman"/>
                <a:cs typeface="Times New Roman"/>
              </a:rPr>
              <a:t>a</a:t>
            </a:r>
            <a:r>
              <a:rPr sz="1853" spc="1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-40" dirty="0">
                <a:latin typeface="Times New Roman"/>
                <a:cs typeface="Times New Roman"/>
              </a:rPr>
              <a:t>a</a:t>
            </a:r>
            <a:r>
              <a:rPr sz="1853" spc="-5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243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0.1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88"/>
              </a:spcBef>
            </a:pPr>
            <a:r>
              <a:rPr sz="2118" i="1" spc="40" dirty="0">
                <a:latin typeface="Times New Roman"/>
                <a:cs typeface="Times New Roman"/>
              </a:rPr>
              <a:t>P</a:t>
            </a:r>
            <a:r>
              <a:rPr sz="2118" spc="40" dirty="0">
                <a:latin typeface="Times New Roman"/>
                <a:cs typeface="Times New Roman"/>
              </a:rPr>
              <a:t>(</a:t>
            </a:r>
            <a:r>
              <a:rPr sz="2118" i="1" spc="40" dirty="0">
                <a:latin typeface="Times New Roman"/>
                <a:cs typeface="Times New Roman"/>
              </a:rPr>
              <a:t>a</a:t>
            </a:r>
            <a:r>
              <a:rPr sz="1853" spc="59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-40" dirty="0">
                <a:latin typeface="Times New Roman"/>
                <a:cs typeface="Times New Roman"/>
              </a:rPr>
              <a:t>a</a:t>
            </a:r>
            <a:r>
              <a:rPr sz="1853" spc="-5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190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0.5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93"/>
              </a:spcBef>
            </a:pPr>
            <a:r>
              <a:rPr sz="2118" i="1" spc="35" dirty="0">
                <a:latin typeface="Times New Roman"/>
                <a:cs typeface="Times New Roman"/>
              </a:rPr>
              <a:t>P</a:t>
            </a:r>
            <a:r>
              <a:rPr sz="2118" spc="35" dirty="0">
                <a:latin typeface="Times New Roman"/>
                <a:cs typeface="Times New Roman"/>
              </a:rPr>
              <a:t>(</a:t>
            </a:r>
            <a:r>
              <a:rPr sz="2118" i="1" spc="35" dirty="0">
                <a:latin typeface="Times New Roman"/>
                <a:cs typeface="Times New Roman"/>
              </a:rPr>
              <a:t>a</a:t>
            </a:r>
            <a:r>
              <a:rPr sz="1853" spc="53" baseline="-23809" dirty="0">
                <a:latin typeface="Times New Roman"/>
                <a:cs typeface="Times New Roman"/>
              </a:rPr>
              <a:t>3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-40" dirty="0">
                <a:latin typeface="Times New Roman"/>
                <a:cs typeface="Times New Roman"/>
              </a:rPr>
              <a:t>a</a:t>
            </a:r>
            <a:r>
              <a:rPr sz="1853" spc="-5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243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0.4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9172" y="500230"/>
            <a:ext cx="1888191" cy="1165225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</a:ln>
        </p:spPr>
        <p:txBody>
          <a:bodyPr vert="horz" wrap="square" lIns="0" tIns="7844" rIns="0" bIns="0" rtlCol="0">
            <a:spAutoFit/>
          </a:bodyPr>
          <a:lstStyle/>
          <a:p>
            <a:pPr marL="69480">
              <a:spcBef>
                <a:spcPts val="62"/>
              </a:spcBef>
            </a:pPr>
            <a:r>
              <a:rPr sz="2118" i="1" spc="13" dirty="0">
                <a:latin typeface="Times New Roman"/>
                <a:cs typeface="Times New Roman"/>
              </a:rPr>
              <a:t>P</a:t>
            </a:r>
            <a:r>
              <a:rPr sz="2118" spc="13" dirty="0">
                <a:latin typeface="Times New Roman"/>
                <a:cs typeface="Times New Roman"/>
              </a:rPr>
              <a:t>(</a:t>
            </a:r>
            <a:r>
              <a:rPr sz="2118" i="1" spc="13" dirty="0">
                <a:latin typeface="Times New Roman"/>
                <a:cs typeface="Times New Roman"/>
              </a:rPr>
              <a:t>a</a:t>
            </a:r>
            <a:r>
              <a:rPr sz="1853" spc="19" baseline="-23809" dirty="0">
                <a:latin typeface="Times New Roman"/>
                <a:cs typeface="Times New Roman"/>
              </a:rPr>
              <a:t>1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9" dirty="0">
                <a:latin typeface="Times New Roman"/>
                <a:cs typeface="Times New Roman"/>
              </a:rPr>
              <a:t>a</a:t>
            </a:r>
            <a:r>
              <a:rPr sz="1853" spc="13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199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0.95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88"/>
              </a:spcBef>
            </a:pPr>
            <a:r>
              <a:rPr sz="2118" i="1" spc="40" dirty="0">
                <a:latin typeface="Times New Roman"/>
                <a:cs typeface="Times New Roman"/>
              </a:rPr>
              <a:t>P</a:t>
            </a:r>
            <a:r>
              <a:rPr sz="2118" spc="40" dirty="0">
                <a:latin typeface="Times New Roman"/>
                <a:cs typeface="Times New Roman"/>
              </a:rPr>
              <a:t>(</a:t>
            </a:r>
            <a:r>
              <a:rPr sz="2118" i="1" spc="40" dirty="0">
                <a:latin typeface="Times New Roman"/>
                <a:cs typeface="Times New Roman"/>
              </a:rPr>
              <a:t>a</a:t>
            </a:r>
            <a:r>
              <a:rPr sz="1853" spc="59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13" dirty="0">
                <a:latin typeface="Times New Roman"/>
                <a:cs typeface="Times New Roman"/>
              </a:rPr>
              <a:t>a</a:t>
            </a:r>
            <a:r>
              <a:rPr sz="1853" spc="19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163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0.01</a:t>
            </a:r>
            <a:endParaRPr sz="2118">
              <a:latin typeface="Times New Roman"/>
              <a:cs typeface="Times New Roman"/>
            </a:endParaRPr>
          </a:p>
          <a:p>
            <a:pPr marL="69480">
              <a:spcBef>
                <a:spcPts val="693"/>
              </a:spcBef>
            </a:pPr>
            <a:r>
              <a:rPr sz="2118" i="1" spc="35" dirty="0">
                <a:latin typeface="Times New Roman"/>
                <a:cs typeface="Times New Roman"/>
              </a:rPr>
              <a:t>P</a:t>
            </a:r>
            <a:r>
              <a:rPr sz="2118" spc="35" dirty="0">
                <a:latin typeface="Times New Roman"/>
                <a:cs typeface="Times New Roman"/>
              </a:rPr>
              <a:t>(</a:t>
            </a:r>
            <a:r>
              <a:rPr sz="2118" i="1" spc="35" dirty="0">
                <a:latin typeface="Times New Roman"/>
                <a:cs typeface="Times New Roman"/>
              </a:rPr>
              <a:t>a</a:t>
            </a:r>
            <a:r>
              <a:rPr sz="1853" spc="53" baseline="-23809" dirty="0">
                <a:latin typeface="Times New Roman"/>
                <a:cs typeface="Times New Roman"/>
              </a:rPr>
              <a:t>3 </a:t>
            </a:r>
            <a:r>
              <a:rPr sz="2118" dirty="0">
                <a:latin typeface="Times New Roman"/>
                <a:cs typeface="Times New Roman"/>
              </a:rPr>
              <a:t>| </a:t>
            </a:r>
            <a:r>
              <a:rPr sz="2118" i="1" spc="13" dirty="0">
                <a:latin typeface="Times New Roman"/>
                <a:cs typeface="Times New Roman"/>
              </a:rPr>
              <a:t>a</a:t>
            </a:r>
            <a:r>
              <a:rPr sz="1853" spc="19" baseline="-23809" dirty="0">
                <a:latin typeface="Times New Roman"/>
                <a:cs typeface="Times New Roman"/>
              </a:rPr>
              <a:t>2 </a:t>
            </a:r>
            <a:r>
              <a:rPr sz="2118" dirty="0">
                <a:latin typeface="Times New Roman"/>
                <a:cs typeface="Times New Roman"/>
              </a:rPr>
              <a:t>) </a:t>
            </a:r>
            <a:r>
              <a:rPr sz="2118" dirty="0">
                <a:latin typeface="Symbol"/>
                <a:cs typeface="Symbol"/>
              </a:rPr>
              <a:t></a:t>
            </a:r>
            <a:r>
              <a:rPr sz="2118" spc="-216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0.04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61540" y="3638774"/>
            <a:ext cx="259976" cy="1645024"/>
          </a:xfrm>
          <a:custGeom>
            <a:avLst/>
            <a:gdLst/>
            <a:ahLst/>
            <a:cxnLst/>
            <a:rect l="l" t="t" r="r" b="b"/>
            <a:pathLst>
              <a:path w="294639" h="1864360">
                <a:moveTo>
                  <a:pt x="0" y="0"/>
                </a:moveTo>
                <a:lnTo>
                  <a:pt x="46603" y="7973"/>
                </a:lnTo>
                <a:lnTo>
                  <a:pt x="86989" y="30138"/>
                </a:lnTo>
                <a:lnTo>
                  <a:pt x="118780" y="63861"/>
                </a:lnTo>
                <a:lnTo>
                  <a:pt x="139598" y="106509"/>
                </a:lnTo>
                <a:lnTo>
                  <a:pt x="147066" y="155447"/>
                </a:lnTo>
                <a:lnTo>
                  <a:pt x="147066" y="777239"/>
                </a:lnTo>
                <a:lnTo>
                  <a:pt x="154533" y="826099"/>
                </a:lnTo>
                <a:lnTo>
                  <a:pt x="175351" y="868558"/>
                </a:lnTo>
                <a:lnTo>
                  <a:pt x="207142" y="902055"/>
                </a:lnTo>
                <a:lnTo>
                  <a:pt x="247528" y="924031"/>
                </a:lnTo>
                <a:lnTo>
                  <a:pt x="294131" y="931926"/>
                </a:lnTo>
                <a:lnTo>
                  <a:pt x="247528" y="939899"/>
                </a:lnTo>
                <a:lnTo>
                  <a:pt x="207142" y="962064"/>
                </a:lnTo>
                <a:lnTo>
                  <a:pt x="175351" y="995787"/>
                </a:lnTo>
                <a:lnTo>
                  <a:pt x="154533" y="1038435"/>
                </a:lnTo>
                <a:lnTo>
                  <a:pt x="147066" y="1087373"/>
                </a:lnTo>
                <a:lnTo>
                  <a:pt x="147066" y="1708403"/>
                </a:lnTo>
                <a:lnTo>
                  <a:pt x="139598" y="1757635"/>
                </a:lnTo>
                <a:lnTo>
                  <a:pt x="118780" y="1800319"/>
                </a:lnTo>
                <a:lnTo>
                  <a:pt x="86989" y="1833932"/>
                </a:lnTo>
                <a:lnTo>
                  <a:pt x="46603" y="1855951"/>
                </a:lnTo>
                <a:lnTo>
                  <a:pt x="0" y="1863852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pSp>
        <p:nvGrpSpPr>
          <p:cNvPr id="13" name="object 13"/>
          <p:cNvGrpSpPr/>
          <p:nvPr/>
        </p:nvGrpSpPr>
        <p:grpSpPr>
          <a:xfrm>
            <a:off x="5108313" y="3650372"/>
            <a:ext cx="570379" cy="1648385"/>
            <a:chOff x="3909821" y="4137088"/>
            <a:chExt cx="646430" cy="1868170"/>
          </a:xfrm>
        </p:grpSpPr>
        <p:sp>
          <p:nvSpPr>
            <p:cNvPr id="14" name="object 14"/>
            <p:cNvSpPr/>
            <p:nvPr/>
          </p:nvSpPr>
          <p:spPr>
            <a:xfrm>
              <a:off x="3909821" y="4149852"/>
              <a:ext cx="303530" cy="1846580"/>
            </a:xfrm>
            <a:custGeom>
              <a:avLst/>
              <a:gdLst/>
              <a:ahLst/>
              <a:cxnLst/>
              <a:rect l="l" t="t" r="r" b="b"/>
              <a:pathLst>
                <a:path w="303529" h="1846579">
                  <a:moveTo>
                    <a:pt x="143255" y="0"/>
                  </a:moveTo>
                  <a:lnTo>
                    <a:pt x="143256" y="1846326"/>
                  </a:lnTo>
                </a:path>
                <a:path w="303529" h="1846579">
                  <a:moveTo>
                    <a:pt x="0" y="1840992"/>
                  </a:moveTo>
                  <a:lnTo>
                    <a:pt x="303276" y="1840992"/>
                  </a:lnTo>
                </a:path>
                <a:path w="303529" h="1846579">
                  <a:moveTo>
                    <a:pt x="0" y="1524"/>
                  </a:moveTo>
                  <a:lnTo>
                    <a:pt x="303275" y="1524"/>
                  </a:lnTo>
                </a:path>
                <a:path w="303529" h="1846579">
                  <a:moveTo>
                    <a:pt x="0" y="174498"/>
                  </a:moveTo>
                  <a:lnTo>
                    <a:pt x="303275" y="174498"/>
                  </a:lnTo>
                </a:path>
                <a:path w="303529" h="1846579">
                  <a:moveTo>
                    <a:pt x="0" y="231648"/>
                  </a:moveTo>
                  <a:lnTo>
                    <a:pt x="303275" y="231648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5" name="object 15"/>
            <p:cNvSpPr/>
            <p:nvPr/>
          </p:nvSpPr>
          <p:spPr>
            <a:xfrm>
              <a:off x="4248149" y="4381500"/>
              <a:ext cx="293370" cy="1606550"/>
            </a:xfrm>
            <a:custGeom>
              <a:avLst/>
              <a:gdLst/>
              <a:ahLst/>
              <a:cxnLst/>
              <a:rect l="l" t="t" r="r" b="b"/>
              <a:pathLst>
                <a:path w="293370" h="1606550">
                  <a:moveTo>
                    <a:pt x="0" y="0"/>
                  </a:moveTo>
                  <a:lnTo>
                    <a:pt x="46311" y="6851"/>
                  </a:lnTo>
                  <a:lnTo>
                    <a:pt x="86660" y="25920"/>
                  </a:lnTo>
                  <a:lnTo>
                    <a:pt x="118561" y="54973"/>
                  </a:lnTo>
                  <a:lnTo>
                    <a:pt x="139525" y="91781"/>
                  </a:lnTo>
                  <a:lnTo>
                    <a:pt x="147065" y="134112"/>
                  </a:lnTo>
                  <a:lnTo>
                    <a:pt x="147065" y="669036"/>
                  </a:lnTo>
                  <a:lnTo>
                    <a:pt x="154527" y="711366"/>
                  </a:lnTo>
                  <a:lnTo>
                    <a:pt x="175302" y="748174"/>
                  </a:lnTo>
                  <a:lnTo>
                    <a:pt x="206977" y="777227"/>
                  </a:lnTo>
                  <a:lnTo>
                    <a:pt x="247137" y="796296"/>
                  </a:lnTo>
                  <a:lnTo>
                    <a:pt x="293370" y="803148"/>
                  </a:lnTo>
                  <a:lnTo>
                    <a:pt x="247137" y="809999"/>
                  </a:lnTo>
                  <a:lnTo>
                    <a:pt x="206977" y="829068"/>
                  </a:lnTo>
                  <a:lnTo>
                    <a:pt x="175302" y="858121"/>
                  </a:lnTo>
                  <a:lnTo>
                    <a:pt x="154527" y="894929"/>
                  </a:lnTo>
                  <a:lnTo>
                    <a:pt x="147065" y="937260"/>
                  </a:lnTo>
                  <a:lnTo>
                    <a:pt x="147065" y="1472946"/>
                  </a:lnTo>
                  <a:lnTo>
                    <a:pt x="139525" y="1515197"/>
                  </a:lnTo>
                  <a:lnTo>
                    <a:pt x="118561" y="1551816"/>
                  </a:lnTo>
                  <a:lnTo>
                    <a:pt x="86660" y="1580644"/>
                  </a:lnTo>
                  <a:lnTo>
                    <a:pt x="46311" y="1599523"/>
                  </a:lnTo>
                  <a:lnTo>
                    <a:pt x="0" y="1606296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758479" y="4280423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2118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59276" y="1734671"/>
            <a:ext cx="698687" cy="1747556"/>
          </a:xfrm>
          <a:custGeom>
            <a:avLst/>
            <a:gdLst/>
            <a:ahLst/>
            <a:cxnLst/>
            <a:rect l="l" t="t" r="r" b="b"/>
            <a:pathLst>
              <a:path w="791845" h="1980564">
                <a:moveTo>
                  <a:pt x="754499" y="356364"/>
                </a:moveTo>
                <a:lnTo>
                  <a:pt x="754499" y="238230"/>
                </a:lnTo>
                <a:lnTo>
                  <a:pt x="748360" y="277495"/>
                </a:lnTo>
                <a:lnTo>
                  <a:pt x="730695" y="320714"/>
                </a:lnTo>
                <a:lnTo>
                  <a:pt x="704672" y="365831"/>
                </a:lnTo>
                <a:lnTo>
                  <a:pt x="673457" y="410788"/>
                </a:lnTo>
                <a:lnTo>
                  <a:pt x="640218" y="453528"/>
                </a:lnTo>
                <a:lnTo>
                  <a:pt x="608120" y="491994"/>
                </a:lnTo>
                <a:lnTo>
                  <a:pt x="560019" y="547878"/>
                </a:lnTo>
                <a:lnTo>
                  <a:pt x="532678" y="579035"/>
                </a:lnTo>
                <a:lnTo>
                  <a:pt x="480155" y="632806"/>
                </a:lnTo>
                <a:lnTo>
                  <a:pt x="447243" y="657606"/>
                </a:lnTo>
                <a:lnTo>
                  <a:pt x="387235" y="695063"/>
                </a:lnTo>
                <a:lnTo>
                  <a:pt x="325323" y="729234"/>
                </a:lnTo>
                <a:lnTo>
                  <a:pt x="278292" y="755784"/>
                </a:lnTo>
                <a:lnTo>
                  <a:pt x="231348" y="783290"/>
                </a:lnTo>
                <a:lnTo>
                  <a:pt x="185658" y="812787"/>
                </a:lnTo>
                <a:lnTo>
                  <a:pt x="142386" y="845306"/>
                </a:lnTo>
                <a:lnTo>
                  <a:pt x="102701" y="881880"/>
                </a:lnTo>
                <a:lnTo>
                  <a:pt x="67767" y="923544"/>
                </a:lnTo>
                <a:lnTo>
                  <a:pt x="31013" y="991656"/>
                </a:lnTo>
                <a:lnTo>
                  <a:pt x="18402" y="1031395"/>
                </a:lnTo>
                <a:lnTo>
                  <a:pt x="9270" y="1074363"/>
                </a:lnTo>
                <a:lnTo>
                  <a:pt x="3342" y="1120142"/>
                </a:lnTo>
                <a:lnTo>
                  <a:pt x="343" y="1168312"/>
                </a:lnTo>
                <a:lnTo>
                  <a:pt x="0" y="1218454"/>
                </a:lnTo>
                <a:lnTo>
                  <a:pt x="2037" y="1270150"/>
                </a:lnTo>
                <a:lnTo>
                  <a:pt x="6181" y="1322979"/>
                </a:lnTo>
                <a:lnTo>
                  <a:pt x="12157" y="1376523"/>
                </a:lnTo>
                <a:lnTo>
                  <a:pt x="19690" y="1430363"/>
                </a:lnTo>
                <a:lnTo>
                  <a:pt x="28507" y="1484079"/>
                </a:lnTo>
                <a:lnTo>
                  <a:pt x="38012" y="1535511"/>
                </a:lnTo>
                <a:lnTo>
                  <a:pt x="38012" y="1195898"/>
                </a:lnTo>
                <a:lnTo>
                  <a:pt x="39574" y="1146148"/>
                </a:lnTo>
                <a:lnTo>
                  <a:pt x="44117" y="1098995"/>
                </a:lnTo>
                <a:lnTo>
                  <a:pt x="51948" y="1054941"/>
                </a:lnTo>
                <a:lnTo>
                  <a:pt x="63375" y="1014490"/>
                </a:lnTo>
                <a:lnTo>
                  <a:pt x="78705" y="978143"/>
                </a:lnTo>
                <a:lnTo>
                  <a:pt x="128027" y="910641"/>
                </a:lnTo>
                <a:lnTo>
                  <a:pt x="162255" y="878357"/>
                </a:lnTo>
                <a:lnTo>
                  <a:pt x="199700" y="849211"/>
                </a:lnTo>
                <a:lnTo>
                  <a:pt x="239533" y="822551"/>
                </a:lnTo>
                <a:lnTo>
                  <a:pt x="280657" y="797936"/>
                </a:lnTo>
                <a:lnTo>
                  <a:pt x="322043" y="774869"/>
                </a:lnTo>
                <a:lnTo>
                  <a:pt x="362661" y="752856"/>
                </a:lnTo>
                <a:lnTo>
                  <a:pt x="425273" y="716732"/>
                </a:lnTo>
                <a:lnTo>
                  <a:pt x="485343" y="676656"/>
                </a:lnTo>
                <a:lnTo>
                  <a:pt x="539726" y="627921"/>
                </a:lnTo>
                <a:lnTo>
                  <a:pt x="588213" y="573024"/>
                </a:lnTo>
                <a:lnTo>
                  <a:pt x="638747" y="514502"/>
                </a:lnTo>
                <a:lnTo>
                  <a:pt x="669955" y="477293"/>
                </a:lnTo>
                <a:lnTo>
                  <a:pt x="701973" y="436452"/>
                </a:lnTo>
                <a:lnTo>
                  <a:pt x="732435" y="393230"/>
                </a:lnTo>
                <a:lnTo>
                  <a:pt x="754499" y="356364"/>
                </a:lnTo>
                <a:close/>
              </a:path>
              <a:path w="791845" h="1980564">
                <a:moveTo>
                  <a:pt x="152485" y="1864897"/>
                </a:moveTo>
                <a:lnTo>
                  <a:pt x="118684" y="1725677"/>
                </a:lnTo>
                <a:lnTo>
                  <a:pt x="95924" y="1627088"/>
                </a:lnTo>
                <a:lnTo>
                  <a:pt x="84710" y="1574653"/>
                </a:lnTo>
                <a:lnTo>
                  <a:pt x="74017" y="1520795"/>
                </a:lnTo>
                <a:lnTo>
                  <a:pt x="64152" y="1466016"/>
                </a:lnTo>
                <a:lnTo>
                  <a:pt x="55422" y="1410819"/>
                </a:lnTo>
                <a:lnTo>
                  <a:pt x="48136" y="1355706"/>
                </a:lnTo>
                <a:lnTo>
                  <a:pt x="42601" y="1301180"/>
                </a:lnTo>
                <a:lnTo>
                  <a:pt x="39123" y="1247743"/>
                </a:lnTo>
                <a:lnTo>
                  <a:pt x="38012" y="1195898"/>
                </a:lnTo>
                <a:lnTo>
                  <a:pt x="38012" y="1535511"/>
                </a:lnTo>
                <a:lnTo>
                  <a:pt x="48894" y="1589464"/>
                </a:lnTo>
                <a:lnTo>
                  <a:pt x="59916" y="1640294"/>
                </a:lnTo>
                <a:lnTo>
                  <a:pt x="82241" y="1736137"/>
                </a:lnTo>
                <a:lnTo>
                  <a:pt x="115913" y="1874166"/>
                </a:lnTo>
                <a:lnTo>
                  <a:pt x="152485" y="1864897"/>
                </a:lnTo>
                <a:close/>
              </a:path>
              <a:path w="791845" h="1980564">
                <a:moveTo>
                  <a:pt x="156921" y="1974279"/>
                </a:moveTo>
                <a:lnTo>
                  <a:pt x="156921" y="1883664"/>
                </a:lnTo>
                <a:lnTo>
                  <a:pt x="120345" y="1892808"/>
                </a:lnTo>
                <a:lnTo>
                  <a:pt x="115913" y="1874166"/>
                </a:lnTo>
                <a:lnTo>
                  <a:pt x="78435" y="1883664"/>
                </a:lnTo>
                <a:lnTo>
                  <a:pt x="156921" y="1974279"/>
                </a:lnTo>
                <a:close/>
              </a:path>
              <a:path w="791845" h="1980564">
                <a:moveTo>
                  <a:pt x="156921" y="1883664"/>
                </a:moveTo>
                <a:lnTo>
                  <a:pt x="152485" y="1864897"/>
                </a:lnTo>
                <a:lnTo>
                  <a:pt x="115913" y="1874166"/>
                </a:lnTo>
                <a:lnTo>
                  <a:pt x="120345" y="1892808"/>
                </a:lnTo>
                <a:lnTo>
                  <a:pt x="156921" y="1883664"/>
                </a:lnTo>
                <a:close/>
              </a:path>
              <a:path w="791845" h="1980564">
                <a:moveTo>
                  <a:pt x="189687" y="1855470"/>
                </a:moveTo>
                <a:lnTo>
                  <a:pt x="152485" y="1864897"/>
                </a:lnTo>
                <a:lnTo>
                  <a:pt x="156921" y="1883664"/>
                </a:lnTo>
                <a:lnTo>
                  <a:pt x="156921" y="1974279"/>
                </a:lnTo>
                <a:lnTo>
                  <a:pt x="162255" y="1980438"/>
                </a:lnTo>
                <a:lnTo>
                  <a:pt x="189687" y="1855470"/>
                </a:lnTo>
                <a:close/>
              </a:path>
              <a:path w="791845" h="1980564">
                <a:moveTo>
                  <a:pt x="791474" y="221537"/>
                </a:moveTo>
                <a:lnTo>
                  <a:pt x="778713" y="185166"/>
                </a:lnTo>
                <a:lnTo>
                  <a:pt x="755819" y="154572"/>
                </a:lnTo>
                <a:lnTo>
                  <a:pt x="722022" y="127574"/>
                </a:lnTo>
                <a:lnTo>
                  <a:pt x="679472" y="103891"/>
                </a:lnTo>
                <a:lnTo>
                  <a:pt x="630319" y="83242"/>
                </a:lnTo>
                <a:lnTo>
                  <a:pt x="576711" y="65345"/>
                </a:lnTo>
                <a:lnTo>
                  <a:pt x="520797" y="49918"/>
                </a:lnTo>
                <a:lnTo>
                  <a:pt x="464729" y="36681"/>
                </a:lnTo>
                <a:lnTo>
                  <a:pt x="410654" y="25352"/>
                </a:lnTo>
                <a:lnTo>
                  <a:pt x="360723" y="15649"/>
                </a:lnTo>
                <a:lnTo>
                  <a:pt x="317085" y="7292"/>
                </a:lnTo>
                <a:lnTo>
                  <a:pt x="281889" y="0"/>
                </a:lnTo>
                <a:lnTo>
                  <a:pt x="274269" y="37338"/>
                </a:lnTo>
                <a:lnTo>
                  <a:pt x="305263" y="43819"/>
                </a:lnTo>
                <a:lnTo>
                  <a:pt x="345437" y="51514"/>
                </a:lnTo>
                <a:lnTo>
                  <a:pt x="392523" y="60604"/>
                </a:lnTo>
                <a:lnTo>
                  <a:pt x="444255" y="71267"/>
                </a:lnTo>
                <a:lnTo>
                  <a:pt x="498363" y="83681"/>
                </a:lnTo>
                <a:lnTo>
                  <a:pt x="552581" y="98026"/>
                </a:lnTo>
                <a:lnTo>
                  <a:pt x="604641" y="114481"/>
                </a:lnTo>
                <a:lnTo>
                  <a:pt x="652275" y="133225"/>
                </a:lnTo>
                <a:lnTo>
                  <a:pt x="693216" y="154436"/>
                </a:lnTo>
                <a:lnTo>
                  <a:pt x="725196" y="178294"/>
                </a:lnTo>
                <a:lnTo>
                  <a:pt x="754499" y="238230"/>
                </a:lnTo>
                <a:lnTo>
                  <a:pt x="754499" y="356364"/>
                </a:lnTo>
                <a:lnTo>
                  <a:pt x="758981" y="348877"/>
                </a:lnTo>
                <a:lnTo>
                  <a:pt x="779244" y="304643"/>
                </a:lnTo>
                <a:lnTo>
                  <a:pt x="790863" y="261780"/>
                </a:lnTo>
                <a:lnTo>
                  <a:pt x="791474" y="221537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grpSp>
        <p:nvGrpSpPr>
          <p:cNvPr id="18" name="object 18"/>
          <p:cNvGrpSpPr/>
          <p:nvPr/>
        </p:nvGrpSpPr>
        <p:grpSpPr>
          <a:xfrm>
            <a:off x="7700906" y="3853422"/>
            <a:ext cx="570940" cy="1445559"/>
            <a:chOff x="6848093" y="4367212"/>
            <a:chExt cx="647065" cy="1638300"/>
          </a:xfrm>
        </p:grpSpPr>
        <p:sp>
          <p:nvSpPr>
            <p:cNvPr id="19" name="object 19"/>
            <p:cNvSpPr/>
            <p:nvPr/>
          </p:nvSpPr>
          <p:spPr>
            <a:xfrm>
              <a:off x="6848093" y="4379975"/>
              <a:ext cx="303530" cy="1616710"/>
            </a:xfrm>
            <a:custGeom>
              <a:avLst/>
              <a:gdLst/>
              <a:ahLst/>
              <a:cxnLst/>
              <a:rect l="l" t="t" r="r" b="b"/>
              <a:pathLst>
                <a:path w="303529" h="1616710">
                  <a:moveTo>
                    <a:pt x="143255" y="0"/>
                  </a:moveTo>
                  <a:lnTo>
                    <a:pt x="143255" y="1616202"/>
                  </a:lnTo>
                </a:path>
                <a:path w="303529" h="1616710">
                  <a:moveTo>
                    <a:pt x="0" y="1610868"/>
                  </a:moveTo>
                  <a:lnTo>
                    <a:pt x="303275" y="1610868"/>
                  </a:lnTo>
                </a:path>
                <a:path w="303529" h="1616710">
                  <a:moveTo>
                    <a:pt x="0" y="1524"/>
                  </a:moveTo>
                  <a:lnTo>
                    <a:pt x="303275" y="1524"/>
                  </a:lnTo>
                </a:path>
                <a:path w="303529" h="1616710">
                  <a:moveTo>
                    <a:pt x="0" y="552450"/>
                  </a:moveTo>
                  <a:lnTo>
                    <a:pt x="303275" y="552450"/>
                  </a:lnTo>
                </a:path>
                <a:path w="303529" h="1616710">
                  <a:moveTo>
                    <a:pt x="0" y="1479803"/>
                  </a:moveTo>
                  <a:lnTo>
                    <a:pt x="303275" y="1479803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0" name="object 20"/>
            <p:cNvSpPr/>
            <p:nvPr/>
          </p:nvSpPr>
          <p:spPr>
            <a:xfrm>
              <a:off x="7186421" y="4381500"/>
              <a:ext cx="294640" cy="558800"/>
            </a:xfrm>
            <a:custGeom>
              <a:avLst/>
              <a:gdLst/>
              <a:ahLst/>
              <a:cxnLst/>
              <a:rect l="l" t="t" r="r" b="b"/>
              <a:pathLst>
                <a:path w="294640" h="558800">
                  <a:moveTo>
                    <a:pt x="0" y="0"/>
                  </a:moveTo>
                  <a:lnTo>
                    <a:pt x="57376" y="3619"/>
                  </a:lnTo>
                  <a:lnTo>
                    <a:pt x="104108" y="13525"/>
                  </a:lnTo>
                  <a:lnTo>
                    <a:pt x="135552" y="28289"/>
                  </a:lnTo>
                  <a:lnTo>
                    <a:pt x="147066" y="46482"/>
                  </a:lnTo>
                  <a:lnTo>
                    <a:pt x="147066" y="233172"/>
                  </a:lnTo>
                  <a:lnTo>
                    <a:pt x="158579" y="251043"/>
                  </a:lnTo>
                  <a:lnTo>
                    <a:pt x="190023" y="265842"/>
                  </a:lnTo>
                  <a:lnTo>
                    <a:pt x="236755" y="275927"/>
                  </a:lnTo>
                  <a:lnTo>
                    <a:pt x="294131" y="279653"/>
                  </a:lnTo>
                  <a:lnTo>
                    <a:pt x="236755" y="283273"/>
                  </a:lnTo>
                  <a:lnTo>
                    <a:pt x="190023" y="293179"/>
                  </a:lnTo>
                  <a:lnTo>
                    <a:pt x="158579" y="307943"/>
                  </a:lnTo>
                  <a:lnTo>
                    <a:pt x="147066" y="326136"/>
                  </a:lnTo>
                  <a:lnTo>
                    <a:pt x="147066" y="512063"/>
                  </a:lnTo>
                  <a:lnTo>
                    <a:pt x="135552" y="530256"/>
                  </a:lnTo>
                  <a:lnTo>
                    <a:pt x="104108" y="545020"/>
                  </a:lnTo>
                  <a:lnTo>
                    <a:pt x="57376" y="554926"/>
                  </a:lnTo>
                  <a:lnTo>
                    <a:pt x="0" y="558546"/>
                  </a:lnTo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327540" y="3936179"/>
            <a:ext cx="291913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b="1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118" b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2118" baseline="-2083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0899" y="6075605"/>
            <a:ext cx="179854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16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7365" y="1025563"/>
            <a:ext cx="7418294" cy="4115893"/>
          </a:xfrm>
          <a:prstGeom prst="rect">
            <a:avLst/>
          </a:prstGeom>
        </p:spPr>
        <p:txBody>
          <a:bodyPr vert="horz" wrap="square" lIns="0" tIns="75079" rIns="0" bIns="0" rtlCol="0">
            <a:spAutoFit/>
          </a:bodyPr>
          <a:lstStyle/>
          <a:p>
            <a:pPr marL="313221" indent="-302575">
              <a:spcBef>
                <a:spcPts val="591"/>
              </a:spcBef>
              <a:buChar char="•"/>
              <a:tabLst>
                <a:tab pos="313221" algn="l"/>
                <a:tab pos="313781" algn="l"/>
              </a:tabLst>
            </a:pPr>
            <a:r>
              <a:rPr sz="2118" spc="-4" dirty="0">
                <a:latin typeface="Times New Roman"/>
                <a:cs typeface="Times New Roman"/>
              </a:rPr>
              <a:t>Start with some </a:t>
            </a:r>
            <a:r>
              <a:rPr sz="2118" i="1" dirty="0">
                <a:latin typeface="Times New Roman"/>
                <a:cs typeface="Times New Roman"/>
              </a:rPr>
              <a:t>a </a:t>
            </a:r>
            <a:r>
              <a:rPr sz="2118" i="1" spc="-4" dirty="0">
                <a:latin typeface="Times New Roman"/>
                <a:cs typeface="Times New Roman"/>
              </a:rPr>
              <a:t>priori </a:t>
            </a:r>
            <a:r>
              <a:rPr sz="2118" spc="-4" dirty="0">
                <a:latin typeface="Times New Roman"/>
                <a:cs typeface="Times New Roman"/>
              </a:rPr>
              <a:t>“prototype” prob model (could be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cond.)</a:t>
            </a:r>
            <a:endParaRPr sz="2118">
              <a:latin typeface="Times New Roman"/>
              <a:cs typeface="Times New Roman"/>
            </a:endParaRPr>
          </a:p>
          <a:p>
            <a:pPr marL="313781" marR="1021471" indent="-302575">
              <a:spcBef>
                <a:spcPts val="503"/>
              </a:spcBef>
              <a:buChar char="•"/>
              <a:tabLst>
                <a:tab pos="313221" algn="l"/>
                <a:tab pos="313781" algn="l"/>
              </a:tabLst>
            </a:pPr>
            <a:r>
              <a:rPr sz="2118" dirty="0">
                <a:latin typeface="Times New Roman"/>
                <a:cs typeface="Times New Roman"/>
              </a:rPr>
              <a:t>Do coding </a:t>
            </a:r>
            <a:r>
              <a:rPr sz="2118" spc="-4" dirty="0">
                <a:latin typeface="Times New Roman"/>
                <a:cs typeface="Times New Roman"/>
              </a:rPr>
              <a:t>with </a:t>
            </a:r>
            <a:r>
              <a:rPr sz="2118" dirty="0">
                <a:latin typeface="Times New Roman"/>
                <a:cs typeface="Times New Roman"/>
              </a:rPr>
              <a:t>that </a:t>
            </a:r>
            <a:r>
              <a:rPr sz="2118" spc="-4" dirty="0">
                <a:latin typeface="Times New Roman"/>
                <a:cs typeface="Times New Roman"/>
              </a:rPr>
              <a:t>for </a:t>
            </a:r>
            <a:r>
              <a:rPr sz="2118" dirty="0">
                <a:latin typeface="Times New Roman"/>
                <a:cs typeface="Times New Roman"/>
              </a:rPr>
              <a:t>awhile as </a:t>
            </a:r>
            <a:r>
              <a:rPr sz="2118" spc="-4" dirty="0">
                <a:latin typeface="Times New Roman"/>
                <a:cs typeface="Times New Roman"/>
              </a:rPr>
              <a:t>you observe </a:t>
            </a:r>
            <a:r>
              <a:rPr sz="2118" dirty="0">
                <a:latin typeface="Times New Roman"/>
                <a:cs typeface="Times New Roman"/>
              </a:rPr>
              <a:t>the</a:t>
            </a:r>
            <a:r>
              <a:rPr sz="2118" spc="-97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actual  </a:t>
            </a:r>
            <a:r>
              <a:rPr sz="2118" spc="-4" dirty="0">
                <a:latin typeface="Times New Roman"/>
                <a:cs typeface="Times New Roman"/>
              </a:rPr>
              <a:t>frequencies of occurrence of </a:t>
            </a:r>
            <a:r>
              <a:rPr sz="2118" dirty="0">
                <a:latin typeface="Times New Roman"/>
                <a:cs typeface="Times New Roman"/>
              </a:rPr>
              <a:t>the</a:t>
            </a:r>
            <a:r>
              <a:rPr sz="2118" spc="-18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symbols</a:t>
            </a:r>
            <a:endParaRPr sz="2118">
              <a:latin typeface="Times New Roman"/>
              <a:cs typeface="Times New Roman"/>
            </a:endParaRPr>
          </a:p>
          <a:p>
            <a:pPr marL="666225" lvl="1" indent="-252146">
              <a:spcBef>
                <a:spcPts val="427"/>
              </a:spcBef>
              <a:buChar char="–"/>
              <a:tabLst>
                <a:tab pos="666225" algn="l"/>
                <a:tab pos="666786" algn="l"/>
              </a:tabLst>
            </a:pPr>
            <a:r>
              <a:rPr sz="1765" spc="-4" dirty="0">
                <a:latin typeface="Times New Roman"/>
                <a:cs typeface="Times New Roman"/>
              </a:rPr>
              <a:t>Use these </a:t>
            </a:r>
            <a:r>
              <a:rPr sz="1765" spc="-9" dirty="0">
                <a:latin typeface="Times New Roman"/>
                <a:cs typeface="Times New Roman"/>
              </a:rPr>
              <a:t>observations </a:t>
            </a:r>
            <a:r>
              <a:rPr sz="1765" spc="-4" dirty="0">
                <a:latin typeface="Times New Roman"/>
                <a:cs typeface="Times New Roman"/>
              </a:rPr>
              <a:t>to </a:t>
            </a:r>
            <a:r>
              <a:rPr sz="1765" spc="-9" dirty="0">
                <a:latin typeface="Times New Roman"/>
                <a:cs typeface="Times New Roman"/>
              </a:rPr>
              <a:t>update </a:t>
            </a:r>
            <a:r>
              <a:rPr sz="1765" spc="-4" dirty="0">
                <a:latin typeface="Times New Roman"/>
                <a:cs typeface="Times New Roman"/>
              </a:rPr>
              <a:t>the </a:t>
            </a:r>
            <a:r>
              <a:rPr sz="1765" spc="-9" dirty="0">
                <a:latin typeface="Times New Roman"/>
                <a:cs typeface="Times New Roman"/>
              </a:rPr>
              <a:t>probability models </a:t>
            </a:r>
            <a:r>
              <a:rPr sz="1765" spc="-4" dirty="0">
                <a:latin typeface="Times New Roman"/>
                <a:cs typeface="Times New Roman"/>
              </a:rPr>
              <a:t>to better model</a:t>
            </a:r>
            <a:r>
              <a:rPr sz="1765" spc="115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the</a:t>
            </a:r>
            <a:endParaRPr sz="1765">
              <a:latin typeface="Times New Roman"/>
              <a:cs typeface="Times New Roman"/>
            </a:endParaRPr>
          </a:p>
          <a:p>
            <a:pPr marL="666225"/>
            <a:r>
              <a:rPr sz="1765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ACTUAL</a:t>
            </a:r>
            <a:r>
              <a:rPr sz="1765" b="1" i="1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source you</a:t>
            </a:r>
            <a:r>
              <a:rPr sz="1765" spc="-22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have!!</a:t>
            </a:r>
            <a:endParaRPr sz="1765">
              <a:latin typeface="Times New Roman"/>
              <a:cs typeface="Times New Roman"/>
            </a:endParaRPr>
          </a:p>
          <a:p>
            <a:pPr marL="313781" marR="1012505" indent="-302575">
              <a:spcBef>
                <a:spcPts val="494"/>
              </a:spcBef>
              <a:buChar char="•"/>
              <a:tabLst>
                <a:tab pos="313221" algn="l"/>
                <a:tab pos="313781" algn="l"/>
              </a:tabLst>
            </a:pPr>
            <a:r>
              <a:rPr sz="2118" dirty="0">
                <a:latin typeface="Times New Roman"/>
                <a:cs typeface="Times New Roman"/>
              </a:rPr>
              <a:t>Can continue to adapt these models as more </a:t>
            </a:r>
            <a:r>
              <a:rPr sz="2118" spc="-4" dirty="0">
                <a:latin typeface="Times New Roman"/>
                <a:cs typeface="Times New Roman"/>
              </a:rPr>
              <a:t>symbols</a:t>
            </a:r>
            <a:r>
              <a:rPr sz="2118" spc="-124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are  observed</a:t>
            </a:r>
            <a:endParaRPr sz="2118">
              <a:latin typeface="Times New Roman"/>
              <a:cs typeface="Times New Roman"/>
            </a:endParaRPr>
          </a:p>
          <a:p>
            <a:pPr marL="666225" lvl="1" indent="-252146">
              <a:spcBef>
                <a:spcPts val="419"/>
              </a:spcBef>
              <a:buChar char="–"/>
              <a:tabLst>
                <a:tab pos="666225" algn="l"/>
                <a:tab pos="666786" algn="l"/>
              </a:tabLst>
            </a:pPr>
            <a:r>
              <a:rPr sz="1765" spc="-9" dirty="0">
                <a:latin typeface="Times New Roman"/>
                <a:cs typeface="Times New Roman"/>
              </a:rPr>
              <a:t>Enables tracking probabilities </a:t>
            </a:r>
            <a:r>
              <a:rPr sz="1765" spc="-4" dirty="0">
                <a:latin typeface="Times New Roman"/>
                <a:cs typeface="Times New Roman"/>
              </a:rPr>
              <a:t>of source with changing</a:t>
            </a:r>
            <a:r>
              <a:rPr sz="1765" spc="44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probabilities</a:t>
            </a:r>
            <a:endParaRPr sz="1765">
              <a:latin typeface="Times New Roman"/>
              <a:cs typeface="Times New Roman"/>
            </a:endParaRPr>
          </a:p>
          <a:p>
            <a:pPr marL="313781" marR="194992" indent="-302575">
              <a:spcBef>
                <a:spcPts val="494"/>
              </a:spcBef>
              <a:buChar char="•"/>
              <a:tabLst>
                <a:tab pos="313221" algn="l"/>
                <a:tab pos="313781" algn="l"/>
              </a:tabLst>
            </a:pPr>
            <a:r>
              <a:rPr sz="2118" spc="-4" dirty="0">
                <a:latin typeface="Times New Roman"/>
                <a:cs typeface="Times New Roman"/>
              </a:rPr>
              <a:t>Note: Because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decoder starts with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same prototype </a:t>
            </a:r>
            <a:r>
              <a:rPr sz="2118" dirty="0">
                <a:latin typeface="Times New Roman"/>
                <a:cs typeface="Times New Roman"/>
              </a:rPr>
              <a:t>model  and </a:t>
            </a:r>
            <a:r>
              <a:rPr sz="2118" spc="-4" dirty="0">
                <a:latin typeface="Times New Roman"/>
                <a:cs typeface="Times New Roman"/>
              </a:rPr>
              <a:t>sees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same symbols </a:t>
            </a:r>
            <a:r>
              <a:rPr sz="2118" dirty="0">
                <a:latin typeface="Times New Roman"/>
                <a:cs typeface="Times New Roman"/>
              </a:rPr>
              <a:t>the coder </a:t>
            </a:r>
            <a:r>
              <a:rPr sz="2118" spc="-4" dirty="0">
                <a:latin typeface="Times New Roman"/>
                <a:cs typeface="Times New Roman"/>
              </a:rPr>
              <a:t>uses </a:t>
            </a:r>
            <a:r>
              <a:rPr sz="2118" dirty="0">
                <a:latin typeface="Times New Roman"/>
                <a:cs typeface="Times New Roman"/>
              </a:rPr>
              <a:t>to </a:t>
            </a:r>
            <a:r>
              <a:rPr sz="2118" spc="-4" dirty="0">
                <a:latin typeface="Times New Roman"/>
                <a:cs typeface="Times New Roman"/>
              </a:rPr>
              <a:t>adapt… </a:t>
            </a:r>
            <a:r>
              <a:rPr sz="2118" dirty="0">
                <a:latin typeface="Times New Roman"/>
                <a:cs typeface="Times New Roman"/>
              </a:rPr>
              <a:t>it can  </a:t>
            </a:r>
            <a:r>
              <a:rPr sz="2118" spc="-4" dirty="0">
                <a:latin typeface="Times New Roman"/>
                <a:cs typeface="Times New Roman"/>
              </a:rPr>
              <a:t>automatically synchronize adaptation of </a:t>
            </a:r>
            <a:r>
              <a:rPr sz="2118" dirty="0">
                <a:latin typeface="Times New Roman"/>
                <a:cs typeface="Times New Roman"/>
              </a:rPr>
              <a:t>its models to the</a:t>
            </a:r>
            <a:r>
              <a:rPr sz="2118" spc="-93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coder!</a:t>
            </a:r>
            <a:endParaRPr sz="2118">
              <a:latin typeface="Times New Roman"/>
              <a:cs typeface="Times New Roman"/>
            </a:endParaRPr>
          </a:p>
          <a:p>
            <a:pPr marL="666225" lvl="1" indent="-252146">
              <a:spcBef>
                <a:spcPts val="415"/>
              </a:spcBef>
              <a:buChar char="–"/>
              <a:tabLst>
                <a:tab pos="666225" algn="l"/>
                <a:tab pos="666786" algn="l"/>
              </a:tabLst>
            </a:pPr>
            <a:r>
              <a:rPr sz="1765" spc="-4" dirty="0">
                <a:latin typeface="Times New Roman"/>
                <a:cs typeface="Times New Roman"/>
              </a:rPr>
              <a:t>As long as there are no </a:t>
            </a:r>
            <a:r>
              <a:rPr sz="1765" spc="-9" dirty="0">
                <a:latin typeface="Times New Roman"/>
                <a:cs typeface="Times New Roman"/>
              </a:rPr>
              <a:t>transmission</a:t>
            </a:r>
            <a:r>
              <a:rPr sz="1765" spc="4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errors!!!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6803651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dirty="0">
                <a:uFill>
                  <a:solidFill>
                    <a:srgbClr val="000000"/>
                  </a:solidFill>
                </a:uFill>
              </a:rPr>
              <a:t>Ex.: Similar for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Adaptive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Prob.</a:t>
            </a:r>
            <a:r>
              <a:rPr sz="3177" u="heavy" spc="-26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Models</a:t>
            </a:r>
            <a:endParaRPr sz="3177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569F-7146-4E3A-9458-0F0F5D13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9365-23E7-46A1-B021-2D5036AF48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Shannon Fano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Shannon Fano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Shannon Fano Coding</a:t>
            </a:r>
          </a:p>
          <a:p>
            <a:pPr lvl="1"/>
            <a:r>
              <a:rPr lang="en-US" dirty="0"/>
              <a:t>o	Average length dan redundancy</a:t>
            </a:r>
          </a:p>
          <a:p>
            <a:pPr marL="0" indent="0">
              <a:buNone/>
            </a:pPr>
            <a:r>
              <a:rPr lang="en-US" dirty="0"/>
              <a:t>2. Huffman Coding</a:t>
            </a:r>
          </a:p>
          <a:p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Huffman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Huffman Coding</a:t>
            </a:r>
          </a:p>
          <a:p>
            <a:pPr lvl="1"/>
            <a:r>
              <a:rPr lang="en-US" dirty="0"/>
              <a:t>o	Average length dan redundancy</a:t>
            </a:r>
          </a:p>
          <a:p>
            <a:pPr lvl="1"/>
            <a:r>
              <a:rPr lang="en-US" dirty="0"/>
              <a:t>o	Minimum Variance Huffman Coding</a:t>
            </a:r>
          </a:p>
          <a:p>
            <a:pPr lvl="1"/>
            <a:r>
              <a:rPr lang="en-US" dirty="0"/>
              <a:t>o	Extended Huffman Coding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46DF8-5658-4DCD-A7A1-F167E6AB41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Golomb</a:t>
            </a:r>
            <a:r>
              <a:rPr lang="en-US" dirty="0"/>
              <a:t> &amp; Tunstall code</a:t>
            </a:r>
          </a:p>
          <a:p>
            <a:pPr lvl="1"/>
            <a:r>
              <a:rPr lang="en-US" dirty="0"/>
              <a:t>o	Integer encoding</a:t>
            </a:r>
          </a:p>
          <a:p>
            <a:pPr lvl="1"/>
            <a:r>
              <a:rPr lang="en-US" dirty="0"/>
              <a:t>o	Unary code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Golomb</a:t>
            </a:r>
            <a:r>
              <a:rPr lang="en-US" dirty="0"/>
              <a:t> </a:t>
            </a:r>
            <a:r>
              <a:rPr lang="en-US" dirty="0" err="1"/>
              <a:t>CodingAlgoritma</a:t>
            </a:r>
            <a:r>
              <a:rPr lang="en-US" dirty="0"/>
              <a:t> Tunstall Code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Arithmatic</a:t>
            </a:r>
            <a:r>
              <a:rPr lang="en-US" dirty="0"/>
              <a:t>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Arithmetic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Arithmetic Coding</a:t>
            </a:r>
          </a:p>
          <a:p>
            <a:pPr lvl="1"/>
            <a:r>
              <a:rPr lang="en-US" dirty="0"/>
              <a:t>o	Arithmetic Decoding</a:t>
            </a:r>
          </a:p>
          <a:p>
            <a:pPr lvl="1"/>
            <a:r>
              <a:rPr lang="en-US" dirty="0"/>
              <a:t>o	Binary Code </a:t>
            </a:r>
          </a:p>
          <a:p>
            <a:pPr lvl="1"/>
            <a:r>
              <a:rPr lang="en-US" dirty="0"/>
              <a:t>o	Binary Code </a:t>
            </a:r>
            <a:r>
              <a:rPr lang="en-US" dirty="0" err="1"/>
              <a:t>untuk</a:t>
            </a:r>
            <a:r>
              <a:rPr lang="en-US" dirty="0"/>
              <a:t> Arithmetic Coding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5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1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2647" y="1710485"/>
            <a:ext cx="4479551" cy="55454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530" spc="-4" dirty="0">
                <a:latin typeface="Times New Roman"/>
                <a:cs typeface="Times New Roman"/>
              </a:rPr>
              <a:t>Ch. </a:t>
            </a:r>
            <a:r>
              <a:rPr sz="3530" dirty="0">
                <a:latin typeface="Times New Roman"/>
                <a:cs typeface="Times New Roman"/>
              </a:rPr>
              <a:t>4 </a:t>
            </a:r>
            <a:r>
              <a:rPr sz="3530" spc="-4" dirty="0">
                <a:latin typeface="Times New Roman"/>
                <a:cs typeface="Times New Roman"/>
              </a:rPr>
              <a:t>Arithmetic</a:t>
            </a:r>
            <a:r>
              <a:rPr sz="3530" spc="-71" dirty="0">
                <a:latin typeface="Times New Roman"/>
                <a:cs typeface="Times New Roman"/>
              </a:rPr>
              <a:t> </a:t>
            </a:r>
            <a:r>
              <a:rPr sz="3530" spc="-4" dirty="0">
                <a:latin typeface="Times New Roman"/>
                <a:cs typeface="Times New Roman"/>
              </a:rPr>
              <a:t>Coding</a:t>
            </a:r>
            <a:endParaRPr sz="353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2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26340" y="495394"/>
            <a:ext cx="6993591" cy="445356"/>
          </a:xfrm>
          <a:prstGeom prst="rect">
            <a:avLst/>
          </a:prstGeom>
        </p:spPr>
        <p:txBody>
          <a:bodyPr vert="horz" wrap="square" lIns="0" tIns="1064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4"/>
              </a:spcBef>
            </a:pPr>
            <a:r>
              <a:rPr sz="2824" u="heavy" spc="-4" dirty="0">
                <a:uFill>
                  <a:solidFill>
                    <a:srgbClr val="000000"/>
                  </a:solidFill>
                </a:uFill>
              </a:rPr>
              <a:t>Motivation – What are Problems w/</a:t>
            </a:r>
            <a:r>
              <a:rPr sz="2824" u="heavy" spc="49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24" u="heavy" spc="-4" dirty="0">
                <a:uFill>
                  <a:solidFill>
                    <a:srgbClr val="000000"/>
                  </a:solidFill>
                </a:uFill>
              </a:rPr>
              <a:t>Huffman</a:t>
            </a:r>
            <a:endParaRPr sz="2824"/>
          </a:p>
        </p:txBody>
      </p:sp>
      <p:sp>
        <p:nvSpPr>
          <p:cNvPr id="4" name="object 4"/>
          <p:cNvSpPr txBox="1"/>
          <p:nvPr/>
        </p:nvSpPr>
        <p:spPr>
          <a:xfrm>
            <a:off x="2316928" y="1039481"/>
            <a:ext cx="7327526" cy="4980851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615796" indent="-537911">
              <a:spcBef>
                <a:spcPts val="600"/>
              </a:spcBef>
              <a:buAutoNum type="arabicPeriod"/>
              <a:tabLst>
                <a:tab pos="615796" algn="l"/>
                <a:tab pos="616356" algn="l"/>
              </a:tabLst>
            </a:pPr>
            <a:r>
              <a:rPr sz="2118" spc="-4" dirty="0">
                <a:latin typeface="Times New Roman"/>
                <a:cs typeface="Times New Roman"/>
              </a:rPr>
              <a:t>Can be inefficient (i.e., large</a:t>
            </a:r>
            <a:r>
              <a:rPr sz="2118" spc="-13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redundancy)</a:t>
            </a:r>
            <a:endParaRPr sz="2118">
              <a:latin typeface="Times New Roman"/>
              <a:cs typeface="Times New Roman"/>
            </a:endParaRPr>
          </a:p>
          <a:p>
            <a:pPr marL="951990" lvl="1" indent="-470672">
              <a:spcBef>
                <a:spcPts val="427"/>
              </a:spcBef>
              <a:buChar char="•"/>
              <a:tabLst>
                <a:tab pos="951990" algn="l"/>
                <a:tab pos="952551" algn="l"/>
              </a:tabLst>
            </a:pPr>
            <a:r>
              <a:rPr sz="1765" spc="-4" dirty="0">
                <a:latin typeface="Times New Roman"/>
                <a:cs typeface="Times New Roman"/>
              </a:rPr>
              <a:t>This can be “solved” through Block</a:t>
            </a:r>
            <a:r>
              <a:rPr sz="1765" spc="18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Huffman</a:t>
            </a:r>
            <a:endParaRPr sz="1765">
              <a:latin typeface="Times New Roman"/>
              <a:cs typeface="Times New Roman"/>
            </a:endParaRPr>
          </a:p>
          <a:p>
            <a:pPr marL="481879" marR="2506329" lvl="1">
              <a:lnSpc>
                <a:spcPct val="119700"/>
              </a:lnSpc>
              <a:spcBef>
                <a:spcPts val="9"/>
              </a:spcBef>
              <a:buChar char="•"/>
              <a:tabLst>
                <a:tab pos="951990" algn="l"/>
                <a:tab pos="952551" algn="l"/>
              </a:tabLst>
            </a:pPr>
            <a:r>
              <a:rPr sz="1765" spc="-4" dirty="0">
                <a:latin typeface="Times New Roman"/>
                <a:cs typeface="Times New Roman"/>
              </a:rPr>
              <a:t>But… # of codewords grows exponentially  See Example 4.2.1: </a:t>
            </a:r>
            <a:r>
              <a:rPr sz="1765" i="1" spc="-4" dirty="0">
                <a:latin typeface="Times New Roman"/>
                <a:cs typeface="Times New Roman"/>
              </a:rPr>
              <a:t>H</a:t>
            </a:r>
            <a:r>
              <a:rPr sz="1721" spc="-6" baseline="-21367" dirty="0">
                <a:latin typeface="Times New Roman"/>
                <a:cs typeface="Times New Roman"/>
              </a:rPr>
              <a:t>1</a:t>
            </a:r>
            <a:r>
              <a:rPr sz="1765" spc="-4" dirty="0">
                <a:latin typeface="Times New Roman"/>
                <a:cs typeface="Times New Roman"/>
              </a:rPr>
              <a:t>(</a:t>
            </a:r>
            <a:r>
              <a:rPr sz="1765" i="1" spc="-4" dirty="0">
                <a:latin typeface="Times New Roman"/>
                <a:cs typeface="Times New Roman"/>
              </a:rPr>
              <a:t>S</a:t>
            </a:r>
            <a:r>
              <a:rPr sz="1765" spc="-4" dirty="0">
                <a:latin typeface="Times New Roman"/>
                <a:cs typeface="Times New Roman"/>
              </a:rPr>
              <a:t>) = 0.335</a:t>
            </a:r>
            <a:r>
              <a:rPr sz="1765" spc="13" dirty="0">
                <a:latin typeface="Times New Roman"/>
                <a:cs typeface="Times New Roman"/>
              </a:rPr>
              <a:t> </a:t>
            </a:r>
            <a:r>
              <a:rPr sz="1765" spc="-9" dirty="0">
                <a:latin typeface="Times New Roman"/>
                <a:cs typeface="Times New Roman"/>
              </a:rPr>
              <a:t>bits/symbol</a:t>
            </a:r>
            <a:endParaRPr sz="1765">
              <a:latin typeface="Times New Roman"/>
              <a:cs typeface="Times New Roman"/>
            </a:endParaRPr>
          </a:p>
          <a:p>
            <a:pPr marL="481318">
              <a:spcBef>
                <a:spcPts val="415"/>
              </a:spcBef>
            </a:pPr>
            <a:r>
              <a:rPr sz="1765" spc="-4" dirty="0">
                <a:latin typeface="Times New Roman"/>
                <a:cs typeface="Times New Roman"/>
              </a:rPr>
              <a:t>But using </a:t>
            </a:r>
            <a:r>
              <a:rPr sz="1765" spc="-9" dirty="0">
                <a:latin typeface="Times New Roman"/>
                <a:cs typeface="Times New Roman"/>
              </a:rPr>
              <a:t>Huffman </a:t>
            </a:r>
            <a:r>
              <a:rPr sz="1765" spc="-4" dirty="0">
                <a:latin typeface="Times New Roman"/>
                <a:cs typeface="Times New Roman"/>
              </a:rPr>
              <a:t>we get avg length = 1.05</a:t>
            </a:r>
            <a:r>
              <a:rPr sz="1765" spc="13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bits/symbol</a:t>
            </a:r>
            <a:endParaRPr sz="1765">
              <a:latin typeface="Times New Roman"/>
              <a:cs typeface="Times New Roman"/>
            </a:endParaRPr>
          </a:p>
          <a:p>
            <a:pPr marL="481318">
              <a:spcBef>
                <a:spcPts val="419"/>
              </a:spcBef>
            </a:pPr>
            <a:r>
              <a:rPr sz="1765" spc="-4" dirty="0">
                <a:latin typeface="Times New Roman"/>
                <a:cs typeface="Times New Roman"/>
              </a:rPr>
              <a:t>Would need block size of 8 </a:t>
            </a:r>
            <a:r>
              <a:rPr sz="1765" spc="344" dirty="0">
                <a:latin typeface="Wingdings"/>
                <a:cs typeface="Wingdings"/>
              </a:rPr>
              <a:t>€</a:t>
            </a:r>
            <a:r>
              <a:rPr sz="1765" spc="344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6561-symbol alphabet to get close to</a:t>
            </a:r>
            <a:r>
              <a:rPr sz="1765" spc="-296" dirty="0">
                <a:latin typeface="Times New Roman"/>
                <a:cs typeface="Times New Roman"/>
              </a:rPr>
              <a:t> </a:t>
            </a:r>
            <a:r>
              <a:rPr sz="1765" i="1" spc="-4" dirty="0">
                <a:latin typeface="Times New Roman"/>
                <a:cs typeface="Times New Roman"/>
              </a:rPr>
              <a:t>H</a:t>
            </a:r>
            <a:r>
              <a:rPr sz="1721" spc="-6" baseline="-21367" dirty="0">
                <a:latin typeface="Times New Roman"/>
                <a:cs typeface="Times New Roman"/>
              </a:rPr>
              <a:t>1</a:t>
            </a:r>
            <a:endParaRPr sz="1721" baseline="-21367">
              <a:latin typeface="Times New Roman"/>
              <a:cs typeface="Times New Roman"/>
            </a:endParaRPr>
          </a:p>
          <a:p>
            <a:pPr marL="683595" indent="-605710">
              <a:spcBef>
                <a:spcPts val="494"/>
              </a:spcBef>
              <a:buAutoNum type="arabicPeriod" startAt="2"/>
              <a:tabLst>
                <a:tab pos="683595" algn="l"/>
                <a:tab pos="684156" algn="l"/>
              </a:tabLst>
            </a:pPr>
            <a:r>
              <a:rPr sz="2118" spc="-4" dirty="0">
                <a:latin typeface="Times New Roman"/>
                <a:cs typeface="Times New Roman"/>
              </a:rPr>
              <a:t>High-Order Models </a:t>
            </a:r>
            <a:r>
              <a:rPr sz="2118" dirty="0">
                <a:latin typeface="Times New Roman"/>
                <a:cs typeface="Times New Roman"/>
              </a:rPr>
              <a:t>(Non-IID) </a:t>
            </a:r>
            <a:r>
              <a:rPr sz="2118" spc="-4" dirty="0">
                <a:latin typeface="Times New Roman"/>
                <a:cs typeface="Times New Roman"/>
              </a:rPr>
              <a:t>Hard </a:t>
            </a:r>
            <a:r>
              <a:rPr sz="2118" dirty="0">
                <a:latin typeface="Times New Roman"/>
                <a:cs typeface="Times New Roman"/>
              </a:rPr>
              <a:t>to</a:t>
            </a:r>
            <a:r>
              <a:rPr sz="2118" spc="-4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Address</a:t>
            </a:r>
            <a:endParaRPr sz="2118">
              <a:latin typeface="Times New Roman"/>
              <a:cs typeface="Times New Roman"/>
            </a:endParaRPr>
          </a:p>
          <a:p>
            <a:pPr marL="951990" lvl="1" indent="-470672">
              <a:spcBef>
                <a:spcPts val="427"/>
              </a:spcBef>
              <a:buChar char="•"/>
              <a:tabLst>
                <a:tab pos="951990" algn="l"/>
                <a:tab pos="952551" algn="l"/>
              </a:tabLst>
            </a:pPr>
            <a:r>
              <a:rPr sz="1765" spc="-4" dirty="0">
                <a:latin typeface="Times New Roman"/>
                <a:cs typeface="Times New Roman"/>
              </a:rPr>
              <a:t>Can be solved through Block</a:t>
            </a:r>
            <a:r>
              <a:rPr sz="1765" spc="9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Huffman</a:t>
            </a:r>
            <a:endParaRPr sz="1765">
              <a:latin typeface="Times New Roman"/>
              <a:cs typeface="Times New Roman"/>
            </a:endParaRPr>
          </a:p>
          <a:p>
            <a:pPr marL="951990" lvl="1" indent="-470672">
              <a:spcBef>
                <a:spcPts val="419"/>
              </a:spcBef>
              <a:buChar char="•"/>
              <a:tabLst>
                <a:tab pos="951990" algn="l"/>
                <a:tab pos="952551" algn="l"/>
              </a:tabLst>
            </a:pPr>
            <a:r>
              <a:rPr sz="1765" spc="-4" dirty="0">
                <a:latin typeface="Times New Roman"/>
                <a:cs typeface="Times New Roman"/>
              </a:rPr>
              <a:t>But # of codewords increases</a:t>
            </a:r>
            <a:r>
              <a:rPr sz="1765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exponentially</a:t>
            </a:r>
            <a:endParaRPr sz="176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97">
              <a:latin typeface="Times New Roman"/>
              <a:cs typeface="Times New Roman"/>
            </a:endParaRPr>
          </a:p>
          <a:p>
            <a:pPr marL="637088" marR="516619" indent="-403433">
              <a:tabLst>
                <a:tab pos="655019" algn="l"/>
              </a:tabLst>
            </a:pPr>
            <a:r>
              <a:rPr sz="2118" spc="415" dirty="0">
                <a:latin typeface="Wingdings"/>
                <a:cs typeface="Wingdings"/>
              </a:rPr>
              <a:t>€</a:t>
            </a:r>
            <a:r>
              <a:rPr sz="2118" spc="415" dirty="0">
                <a:latin typeface="Times New Roman"/>
                <a:cs typeface="Times New Roman"/>
              </a:rPr>
              <a:t>		</a:t>
            </a:r>
            <a:r>
              <a:rPr sz="2118" spc="-4" dirty="0">
                <a:latin typeface="Times New Roman"/>
                <a:cs typeface="Times New Roman"/>
              </a:rPr>
              <a:t>Underlying difficulty: Huffman requires keeping </a:t>
            </a:r>
            <a:r>
              <a:rPr sz="2118" dirty="0">
                <a:latin typeface="Times New Roman"/>
                <a:cs typeface="Times New Roman"/>
              </a:rPr>
              <a:t>track </a:t>
            </a:r>
            <a:r>
              <a:rPr sz="2118" spc="-4" dirty="0">
                <a:latin typeface="Times New Roman"/>
                <a:cs typeface="Times New Roman"/>
              </a:rPr>
              <a:t>of  </a:t>
            </a:r>
            <a:r>
              <a:rPr sz="2118" dirty="0">
                <a:latin typeface="Times New Roman"/>
                <a:cs typeface="Times New Roman"/>
              </a:rPr>
              <a:t>codewords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2118" i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all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possible</a:t>
            </a:r>
            <a:r>
              <a:rPr sz="2118" u="heavy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blocks</a:t>
            </a:r>
            <a:endParaRPr sz="2118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sz="2118">
              <a:latin typeface="Times New Roman"/>
              <a:cs typeface="Times New Roman"/>
            </a:endParaRPr>
          </a:p>
          <a:p>
            <a:pPr marL="704327" marR="15689" indent="-470672">
              <a:tabLst>
                <a:tab pos="655019" algn="l"/>
              </a:tabLst>
            </a:pPr>
            <a:r>
              <a:rPr sz="2118" spc="415" dirty="0">
                <a:latin typeface="Wingdings"/>
                <a:cs typeface="Wingdings"/>
              </a:rPr>
              <a:t>€</a:t>
            </a:r>
            <a:r>
              <a:rPr sz="2118" spc="415" dirty="0">
                <a:latin typeface="Times New Roman"/>
                <a:cs typeface="Times New Roman"/>
              </a:rPr>
              <a:t>	</a:t>
            </a:r>
            <a:r>
              <a:rPr sz="2118" dirty="0">
                <a:latin typeface="Times New Roman"/>
                <a:cs typeface="Times New Roman"/>
              </a:rPr>
              <a:t>We need a </a:t>
            </a:r>
            <a:r>
              <a:rPr sz="2118" spc="-4" dirty="0">
                <a:latin typeface="Times New Roman"/>
                <a:cs typeface="Times New Roman"/>
              </a:rPr>
              <a:t>way </a:t>
            </a:r>
            <a:r>
              <a:rPr sz="2118" dirty="0">
                <a:latin typeface="Times New Roman"/>
                <a:cs typeface="Times New Roman"/>
              </a:rPr>
              <a:t>to assign a codeword to a </a:t>
            </a:r>
            <a:r>
              <a:rPr sz="2118" i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particular</a:t>
            </a:r>
            <a:r>
              <a:rPr sz="2118" i="1" u="heavy" spc="-13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18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sequence </a:t>
            </a:r>
            <a:r>
              <a:rPr sz="2118" spc="-4" dirty="0">
                <a:latin typeface="Times New Roman"/>
                <a:cs typeface="Times New Roman"/>
              </a:rPr>
              <a:t> w/o having to generate codes for all possible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sequences</a:t>
            </a:r>
            <a:endParaRPr sz="211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3</a:t>
            </a:r>
            <a:endParaRPr sz="1235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24449" y="3757949"/>
            <a:ext cx="7452472" cy="2580154"/>
            <a:chOff x="868108" y="4259008"/>
            <a:chExt cx="8446135" cy="2924175"/>
          </a:xfrm>
        </p:grpSpPr>
        <p:sp>
          <p:nvSpPr>
            <p:cNvPr id="4" name="object 4"/>
            <p:cNvSpPr/>
            <p:nvPr/>
          </p:nvSpPr>
          <p:spPr>
            <a:xfrm>
              <a:off x="882396" y="4273296"/>
              <a:ext cx="8417560" cy="2895600"/>
            </a:xfrm>
            <a:custGeom>
              <a:avLst/>
              <a:gdLst/>
              <a:ahLst/>
              <a:cxnLst/>
              <a:rect l="l" t="t" r="r" b="b"/>
              <a:pathLst>
                <a:path w="8417560" h="2895600">
                  <a:moveTo>
                    <a:pt x="8417052" y="2895600"/>
                  </a:moveTo>
                  <a:lnTo>
                    <a:pt x="8417052" y="0"/>
                  </a:lnTo>
                  <a:lnTo>
                    <a:pt x="0" y="0"/>
                  </a:lnTo>
                  <a:lnTo>
                    <a:pt x="0" y="2895600"/>
                  </a:lnTo>
                  <a:lnTo>
                    <a:pt x="8417052" y="289560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5" name="object 5"/>
            <p:cNvSpPr/>
            <p:nvPr/>
          </p:nvSpPr>
          <p:spPr>
            <a:xfrm>
              <a:off x="882396" y="4273296"/>
              <a:ext cx="8417560" cy="2895600"/>
            </a:xfrm>
            <a:custGeom>
              <a:avLst/>
              <a:gdLst/>
              <a:ahLst/>
              <a:cxnLst/>
              <a:rect l="l" t="t" r="r" b="b"/>
              <a:pathLst>
                <a:path w="8417560" h="2895600">
                  <a:moveTo>
                    <a:pt x="0" y="0"/>
                  </a:moveTo>
                  <a:lnTo>
                    <a:pt x="0" y="2895600"/>
                  </a:lnTo>
                  <a:lnTo>
                    <a:pt x="8417052" y="2895600"/>
                  </a:lnTo>
                  <a:lnTo>
                    <a:pt x="8417052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6" name="object 6"/>
            <p:cNvSpPr/>
            <p:nvPr/>
          </p:nvSpPr>
          <p:spPr>
            <a:xfrm>
              <a:off x="3386328" y="5429250"/>
              <a:ext cx="3845560" cy="1367155"/>
            </a:xfrm>
            <a:custGeom>
              <a:avLst/>
              <a:gdLst/>
              <a:ahLst/>
              <a:cxnLst/>
              <a:rect l="l" t="t" r="r" b="b"/>
              <a:pathLst>
                <a:path w="3845559" h="1367154">
                  <a:moveTo>
                    <a:pt x="3845052" y="1268730"/>
                  </a:moveTo>
                  <a:lnTo>
                    <a:pt x="3758946" y="1225296"/>
                  </a:lnTo>
                  <a:lnTo>
                    <a:pt x="3758946" y="1254252"/>
                  </a:lnTo>
                  <a:lnTo>
                    <a:pt x="316992" y="1254252"/>
                  </a:lnTo>
                  <a:lnTo>
                    <a:pt x="316992" y="85344"/>
                  </a:lnTo>
                  <a:lnTo>
                    <a:pt x="345948" y="85344"/>
                  </a:lnTo>
                  <a:lnTo>
                    <a:pt x="303276" y="0"/>
                  </a:lnTo>
                  <a:lnTo>
                    <a:pt x="259842" y="85344"/>
                  </a:lnTo>
                  <a:lnTo>
                    <a:pt x="288798" y="85344"/>
                  </a:lnTo>
                  <a:lnTo>
                    <a:pt x="288798" y="1254252"/>
                  </a:lnTo>
                  <a:lnTo>
                    <a:pt x="0" y="1254252"/>
                  </a:lnTo>
                  <a:lnTo>
                    <a:pt x="0" y="1282446"/>
                  </a:lnTo>
                  <a:lnTo>
                    <a:pt x="288798" y="1282446"/>
                  </a:lnTo>
                  <a:lnTo>
                    <a:pt x="288798" y="1367028"/>
                  </a:lnTo>
                  <a:lnTo>
                    <a:pt x="316992" y="1367028"/>
                  </a:lnTo>
                  <a:lnTo>
                    <a:pt x="316992" y="1282446"/>
                  </a:lnTo>
                  <a:lnTo>
                    <a:pt x="3758946" y="1282446"/>
                  </a:lnTo>
                  <a:lnTo>
                    <a:pt x="3758946" y="1311402"/>
                  </a:lnTo>
                  <a:lnTo>
                    <a:pt x="3773424" y="1304239"/>
                  </a:lnTo>
                  <a:lnTo>
                    <a:pt x="3845052" y="12687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26341" y="467956"/>
            <a:ext cx="5581090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Main Idea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of Arithmetic</a:t>
            </a:r>
            <a:r>
              <a:rPr sz="3177" u="heavy" spc="-22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Coding</a:t>
            </a:r>
            <a:endParaRPr sz="3177"/>
          </a:p>
        </p:txBody>
      </p:sp>
      <p:sp>
        <p:nvSpPr>
          <p:cNvPr id="8" name="object 8"/>
          <p:cNvSpPr txBox="1"/>
          <p:nvPr/>
        </p:nvSpPr>
        <p:spPr>
          <a:xfrm>
            <a:off x="2412178" y="1117674"/>
            <a:ext cx="2735356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Sequence: </a:t>
            </a:r>
            <a:r>
              <a:rPr sz="2118" dirty="0">
                <a:latin typeface="Times New Roman"/>
                <a:cs typeface="Times New Roman"/>
              </a:rPr>
              <a:t>S</a:t>
            </a:r>
            <a:r>
              <a:rPr sz="2118" baseline="-20833" dirty="0">
                <a:latin typeface="Times New Roman"/>
                <a:cs typeface="Times New Roman"/>
              </a:rPr>
              <a:t>1 </a:t>
            </a:r>
            <a:r>
              <a:rPr sz="2118" spc="-4" dirty="0">
                <a:latin typeface="Times New Roman"/>
                <a:cs typeface="Times New Roman"/>
              </a:rPr>
              <a:t>S</a:t>
            </a:r>
            <a:r>
              <a:rPr sz="2118" spc="-6" baseline="-20833" dirty="0">
                <a:latin typeface="Times New Roman"/>
                <a:cs typeface="Times New Roman"/>
              </a:rPr>
              <a:t>2 </a:t>
            </a:r>
            <a:r>
              <a:rPr sz="2118" spc="-4" dirty="0">
                <a:latin typeface="Times New Roman"/>
                <a:cs typeface="Times New Roman"/>
              </a:rPr>
              <a:t>S</a:t>
            </a:r>
            <a:r>
              <a:rPr sz="2118" spc="-6" baseline="-20833" dirty="0">
                <a:latin typeface="Times New Roman"/>
                <a:cs typeface="Times New Roman"/>
              </a:rPr>
              <a:t>3 </a:t>
            </a:r>
            <a:r>
              <a:rPr sz="2118" spc="-4" dirty="0">
                <a:latin typeface="Times New Roman"/>
                <a:cs typeface="Times New Roman"/>
              </a:rPr>
              <a:t>S</a:t>
            </a:r>
            <a:r>
              <a:rPr sz="2118" spc="-6" baseline="-20833" dirty="0">
                <a:latin typeface="Times New Roman"/>
                <a:cs typeface="Times New Roman"/>
              </a:rPr>
              <a:t>4</a:t>
            </a:r>
            <a:r>
              <a:rPr sz="2118" spc="-324" baseline="-20833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….</a:t>
            </a:r>
            <a:endParaRPr sz="2118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910892" y="1029372"/>
            <a:ext cx="196663" cy="900953"/>
            <a:chOff x="5952744" y="1166622"/>
            <a:chExt cx="222885" cy="1021080"/>
          </a:xfrm>
        </p:grpSpPr>
        <p:sp>
          <p:nvSpPr>
            <p:cNvPr id="10" name="object 10"/>
            <p:cNvSpPr/>
            <p:nvPr/>
          </p:nvSpPr>
          <p:spPr>
            <a:xfrm>
              <a:off x="6059424" y="1166622"/>
              <a:ext cx="0" cy="1021080"/>
            </a:xfrm>
            <a:custGeom>
              <a:avLst/>
              <a:gdLst/>
              <a:ahLst/>
              <a:cxnLst/>
              <a:rect l="l" t="t" r="r" b="b"/>
              <a:pathLst>
                <a:path h="1021080">
                  <a:moveTo>
                    <a:pt x="0" y="0"/>
                  </a:moveTo>
                  <a:lnTo>
                    <a:pt x="0" y="102107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1" name="object 11"/>
            <p:cNvSpPr/>
            <p:nvPr/>
          </p:nvSpPr>
          <p:spPr>
            <a:xfrm>
              <a:off x="5952744" y="1282446"/>
              <a:ext cx="222885" cy="737235"/>
            </a:xfrm>
            <a:custGeom>
              <a:avLst/>
              <a:gdLst/>
              <a:ahLst/>
              <a:cxnLst/>
              <a:rect l="l" t="t" r="r" b="b"/>
              <a:pathLst>
                <a:path w="222885" h="737235">
                  <a:moveTo>
                    <a:pt x="0" y="736854"/>
                  </a:moveTo>
                  <a:lnTo>
                    <a:pt x="222503" y="736854"/>
                  </a:lnTo>
                </a:path>
                <a:path w="222885" h="737235">
                  <a:moveTo>
                    <a:pt x="0" y="0"/>
                  </a:moveTo>
                  <a:lnTo>
                    <a:pt x="2225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2744" y="1573530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5">
                  <a:moveTo>
                    <a:pt x="0" y="0"/>
                  </a:moveTo>
                  <a:lnTo>
                    <a:pt x="2225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266791" y="1662280"/>
            <a:ext cx="112619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0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66789" y="906179"/>
            <a:ext cx="1009650" cy="570013"/>
          </a:xfrm>
          <a:prstGeom prst="rect">
            <a:avLst/>
          </a:prstGeom>
        </p:spPr>
        <p:txBody>
          <a:bodyPr vert="horz" wrap="square" lIns="0" tIns="70597" rIns="0" bIns="0" rtlCol="0">
            <a:spAutoFit/>
          </a:bodyPr>
          <a:lstStyle/>
          <a:p>
            <a:pPr marL="11206">
              <a:spcBef>
                <a:spcPts val="556"/>
              </a:spcBef>
            </a:pPr>
            <a:r>
              <a:rPr sz="1412" dirty="0">
                <a:latin typeface="Times New Roman"/>
                <a:cs typeface="Times New Roman"/>
              </a:rPr>
              <a:t>1</a:t>
            </a:r>
            <a:endParaRPr sz="1412">
              <a:latin typeface="Times New Roman"/>
              <a:cs typeface="Times New Roman"/>
            </a:endParaRPr>
          </a:p>
          <a:p>
            <a:pPr marL="11206">
              <a:spcBef>
                <a:spcPts val="472"/>
              </a:spcBef>
            </a:pPr>
            <a:r>
              <a:rPr sz="1412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0.6457351….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31664" y="1070867"/>
            <a:ext cx="1832162" cy="311524"/>
          </a:xfrm>
          <a:custGeom>
            <a:avLst/>
            <a:gdLst/>
            <a:ahLst/>
            <a:cxnLst/>
            <a:rect l="l" t="t" r="r" b="b"/>
            <a:pathLst>
              <a:path w="2076450" h="353059">
                <a:moveTo>
                  <a:pt x="1997557" y="298688"/>
                </a:moveTo>
                <a:lnTo>
                  <a:pt x="1866039" y="261050"/>
                </a:lnTo>
                <a:lnTo>
                  <a:pt x="1817406" y="247200"/>
                </a:lnTo>
                <a:lnTo>
                  <a:pt x="1768729" y="233411"/>
                </a:lnTo>
                <a:lnTo>
                  <a:pt x="1720007" y="219705"/>
                </a:lnTo>
                <a:lnTo>
                  <a:pt x="1671238" y="206105"/>
                </a:lnTo>
                <a:lnTo>
                  <a:pt x="1622421" y="192635"/>
                </a:lnTo>
                <a:lnTo>
                  <a:pt x="1573555" y="179317"/>
                </a:lnTo>
                <a:lnTo>
                  <a:pt x="1524640" y="166176"/>
                </a:lnTo>
                <a:lnTo>
                  <a:pt x="1475674" y="153233"/>
                </a:lnTo>
                <a:lnTo>
                  <a:pt x="1426655" y="140513"/>
                </a:lnTo>
                <a:lnTo>
                  <a:pt x="1377584" y="128037"/>
                </a:lnTo>
                <a:lnTo>
                  <a:pt x="1328459" y="115831"/>
                </a:lnTo>
                <a:lnTo>
                  <a:pt x="1279279" y="103915"/>
                </a:lnTo>
                <a:lnTo>
                  <a:pt x="1230042" y="92314"/>
                </a:lnTo>
                <a:lnTo>
                  <a:pt x="1180748" y="81051"/>
                </a:lnTo>
                <a:lnTo>
                  <a:pt x="1131396" y="70149"/>
                </a:lnTo>
                <a:lnTo>
                  <a:pt x="1081985" y="59631"/>
                </a:lnTo>
                <a:lnTo>
                  <a:pt x="1032513" y="49520"/>
                </a:lnTo>
                <a:lnTo>
                  <a:pt x="982980" y="39839"/>
                </a:lnTo>
                <a:lnTo>
                  <a:pt x="931500" y="31008"/>
                </a:lnTo>
                <a:lnTo>
                  <a:pt x="880129" y="22916"/>
                </a:lnTo>
                <a:lnTo>
                  <a:pt x="828791" y="15748"/>
                </a:lnTo>
                <a:lnTo>
                  <a:pt x="777411" y="9688"/>
                </a:lnTo>
                <a:lnTo>
                  <a:pt x="725915" y="4920"/>
                </a:lnTo>
                <a:lnTo>
                  <a:pt x="674227" y="1629"/>
                </a:lnTo>
                <a:lnTo>
                  <a:pt x="622272" y="0"/>
                </a:lnTo>
                <a:lnTo>
                  <a:pt x="569976" y="215"/>
                </a:lnTo>
                <a:lnTo>
                  <a:pt x="514346" y="3411"/>
                </a:lnTo>
                <a:lnTo>
                  <a:pt x="461474" y="9084"/>
                </a:lnTo>
                <a:lnTo>
                  <a:pt x="410978" y="17226"/>
                </a:lnTo>
                <a:lnTo>
                  <a:pt x="362472" y="27825"/>
                </a:lnTo>
                <a:lnTo>
                  <a:pt x="315572" y="40872"/>
                </a:lnTo>
                <a:lnTo>
                  <a:pt x="269895" y="56356"/>
                </a:lnTo>
                <a:lnTo>
                  <a:pt x="225057" y="74266"/>
                </a:lnTo>
                <a:lnTo>
                  <a:pt x="180673" y="94593"/>
                </a:lnTo>
                <a:lnTo>
                  <a:pt x="136359" y="117326"/>
                </a:lnTo>
                <a:lnTo>
                  <a:pt x="91731" y="142455"/>
                </a:lnTo>
                <a:lnTo>
                  <a:pt x="46406" y="169970"/>
                </a:lnTo>
                <a:lnTo>
                  <a:pt x="0" y="199859"/>
                </a:lnTo>
                <a:lnTo>
                  <a:pt x="15240" y="224243"/>
                </a:lnTo>
                <a:lnTo>
                  <a:pt x="60343" y="195021"/>
                </a:lnTo>
                <a:lnTo>
                  <a:pt x="104478" y="168080"/>
                </a:lnTo>
                <a:lnTo>
                  <a:pt x="148004" y="143445"/>
                </a:lnTo>
                <a:lnTo>
                  <a:pt x="191278" y="121136"/>
                </a:lnTo>
                <a:lnTo>
                  <a:pt x="234661" y="101178"/>
                </a:lnTo>
                <a:lnTo>
                  <a:pt x="278511" y="83592"/>
                </a:lnTo>
                <a:lnTo>
                  <a:pt x="323185" y="68402"/>
                </a:lnTo>
                <a:lnTo>
                  <a:pt x="369045" y="55630"/>
                </a:lnTo>
                <a:lnTo>
                  <a:pt x="416447" y="45298"/>
                </a:lnTo>
                <a:lnTo>
                  <a:pt x="465751" y="37429"/>
                </a:lnTo>
                <a:lnTo>
                  <a:pt x="517315" y="32046"/>
                </a:lnTo>
                <a:lnTo>
                  <a:pt x="571500" y="29171"/>
                </a:lnTo>
                <a:lnTo>
                  <a:pt x="622447" y="28352"/>
                </a:lnTo>
                <a:lnTo>
                  <a:pt x="673457" y="29745"/>
                </a:lnTo>
                <a:lnTo>
                  <a:pt x="724474" y="33055"/>
                </a:lnTo>
                <a:lnTo>
                  <a:pt x="775439" y="37987"/>
                </a:lnTo>
                <a:lnTo>
                  <a:pt x="826296" y="44246"/>
                </a:lnTo>
                <a:lnTo>
                  <a:pt x="876988" y="51537"/>
                </a:lnTo>
                <a:lnTo>
                  <a:pt x="927456" y="59564"/>
                </a:lnTo>
                <a:lnTo>
                  <a:pt x="977646" y="68033"/>
                </a:lnTo>
                <a:lnTo>
                  <a:pt x="1026942" y="77718"/>
                </a:lnTo>
                <a:lnTo>
                  <a:pt x="1076204" y="87818"/>
                </a:lnTo>
                <a:lnTo>
                  <a:pt x="1125432" y="98314"/>
                </a:lnTo>
                <a:lnTo>
                  <a:pt x="1174621" y="109182"/>
                </a:lnTo>
                <a:lnTo>
                  <a:pt x="1223772" y="120403"/>
                </a:lnTo>
                <a:lnTo>
                  <a:pt x="1272882" y="131954"/>
                </a:lnTo>
                <a:lnTo>
                  <a:pt x="1321948" y="143813"/>
                </a:lnTo>
                <a:lnTo>
                  <a:pt x="1370970" y="155959"/>
                </a:lnTo>
                <a:lnTo>
                  <a:pt x="1419945" y="168371"/>
                </a:lnTo>
                <a:lnTo>
                  <a:pt x="1468871" y="181026"/>
                </a:lnTo>
                <a:lnTo>
                  <a:pt x="1517746" y="193904"/>
                </a:lnTo>
                <a:lnTo>
                  <a:pt x="1566569" y="206983"/>
                </a:lnTo>
                <a:lnTo>
                  <a:pt x="1615337" y="220240"/>
                </a:lnTo>
                <a:lnTo>
                  <a:pt x="1664049" y="233655"/>
                </a:lnTo>
                <a:lnTo>
                  <a:pt x="1712703" y="247207"/>
                </a:lnTo>
                <a:lnTo>
                  <a:pt x="1761297" y="260872"/>
                </a:lnTo>
                <a:lnTo>
                  <a:pt x="1809829" y="274631"/>
                </a:lnTo>
                <a:lnTo>
                  <a:pt x="1858297" y="288460"/>
                </a:lnTo>
                <a:lnTo>
                  <a:pt x="1906699" y="302340"/>
                </a:lnTo>
                <a:lnTo>
                  <a:pt x="1989652" y="326228"/>
                </a:lnTo>
                <a:lnTo>
                  <a:pt x="1997557" y="298688"/>
                </a:lnTo>
                <a:close/>
              </a:path>
              <a:path w="2076450" h="353059">
                <a:moveTo>
                  <a:pt x="2011680" y="347509"/>
                </a:moveTo>
                <a:lnTo>
                  <a:pt x="2011680" y="302729"/>
                </a:lnTo>
                <a:lnTo>
                  <a:pt x="2003298" y="330161"/>
                </a:lnTo>
                <a:lnTo>
                  <a:pt x="1989652" y="326228"/>
                </a:lnTo>
                <a:lnTo>
                  <a:pt x="1981962" y="353021"/>
                </a:lnTo>
                <a:lnTo>
                  <a:pt x="2011680" y="347509"/>
                </a:lnTo>
                <a:close/>
              </a:path>
              <a:path w="2076450" h="353059">
                <a:moveTo>
                  <a:pt x="2011680" y="302729"/>
                </a:moveTo>
                <a:lnTo>
                  <a:pt x="1997557" y="298688"/>
                </a:lnTo>
                <a:lnTo>
                  <a:pt x="1989652" y="326228"/>
                </a:lnTo>
                <a:lnTo>
                  <a:pt x="2003298" y="330161"/>
                </a:lnTo>
                <a:lnTo>
                  <a:pt x="2011680" y="302729"/>
                </a:lnTo>
                <a:close/>
              </a:path>
              <a:path w="2076450" h="353059">
                <a:moveTo>
                  <a:pt x="2076450" y="335495"/>
                </a:moveTo>
                <a:lnTo>
                  <a:pt x="2005584" y="270725"/>
                </a:lnTo>
                <a:lnTo>
                  <a:pt x="1997557" y="298688"/>
                </a:lnTo>
                <a:lnTo>
                  <a:pt x="2011680" y="302729"/>
                </a:lnTo>
                <a:lnTo>
                  <a:pt x="2011680" y="347509"/>
                </a:lnTo>
                <a:lnTo>
                  <a:pt x="2076450" y="335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 txBox="1"/>
          <p:nvPr/>
        </p:nvSpPr>
        <p:spPr>
          <a:xfrm>
            <a:off x="5493796" y="1168774"/>
            <a:ext cx="976032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Mapped</a:t>
            </a:r>
            <a:r>
              <a:rPr sz="1412" spc="-66" dirty="0">
                <a:latin typeface="Times New Roman"/>
                <a:cs typeface="Times New Roman"/>
              </a:rPr>
              <a:t> </a:t>
            </a:r>
            <a:r>
              <a:rPr sz="1412" dirty="0">
                <a:latin typeface="Times New Roman"/>
                <a:cs typeface="Times New Roman"/>
              </a:rPr>
              <a:t>to…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76724" y="1610957"/>
            <a:ext cx="4136651" cy="690883"/>
          </a:xfrm>
          <a:prstGeom prst="rect">
            <a:avLst/>
          </a:prstGeom>
          <a:solidFill>
            <a:srgbClr val="FFFFCC"/>
          </a:solidFill>
          <a:ln w="19050">
            <a:solidFill>
              <a:srgbClr val="3333CC"/>
            </a:solidFill>
          </a:ln>
        </p:spPr>
        <p:txBody>
          <a:bodyPr vert="horz" wrap="square" lIns="0" tIns="38660" rIns="0" bIns="0" rtlCol="0">
            <a:spAutoFit/>
          </a:bodyPr>
          <a:lstStyle/>
          <a:p>
            <a:pPr marL="89092" marR="85169">
              <a:spcBef>
                <a:spcPts val="304"/>
              </a:spcBef>
            </a:pPr>
            <a:r>
              <a:rPr sz="2118" dirty="0">
                <a:latin typeface="Times New Roman"/>
                <a:cs typeface="Times New Roman"/>
              </a:rPr>
              <a:t>Each </a:t>
            </a:r>
            <a:r>
              <a:rPr sz="2118" spc="-4" dirty="0">
                <a:latin typeface="Times New Roman"/>
                <a:cs typeface="Times New Roman"/>
              </a:rPr>
              <a:t>possible sequence gets</a:t>
            </a:r>
            <a:r>
              <a:rPr sz="2118" spc="-84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mapped  to a </a:t>
            </a:r>
            <a:r>
              <a:rPr sz="2118" spc="-4" dirty="0">
                <a:latin typeface="Times New Roman"/>
                <a:cs typeface="Times New Roman"/>
              </a:rPr>
              <a:t>unique number </a:t>
            </a:r>
            <a:r>
              <a:rPr sz="2118" dirty="0">
                <a:latin typeface="Times New Roman"/>
                <a:cs typeface="Times New Roman"/>
              </a:rPr>
              <a:t>in</a:t>
            </a:r>
            <a:r>
              <a:rPr sz="2118" spc="-35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[0,1)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51693" y="5919618"/>
            <a:ext cx="131109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2118" i="1" dirty="0">
                <a:latin typeface="Times New Roman"/>
                <a:cs typeface="Times New Roman"/>
              </a:rPr>
              <a:t>x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2806" y="2397162"/>
            <a:ext cx="7325285" cy="2539692"/>
          </a:xfrm>
          <a:prstGeom prst="rect">
            <a:avLst/>
          </a:prstGeom>
        </p:spPr>
        <p:txBody>
          <a:bodyPr vert="horz" wrap="square" lIns="0" tIns="75079" rIns="0" bIns="0" rtlCol="0">
            <a:spAutoFit/>
          </a:bodyPr>
          <a:lstStyle/>
          <a:p>
            <a:pPr marL="367012" indent="-303135">
              <a:spcBef>
                <a:spcPts val="591"/>
              </a:spcBef>
              <a:buChar char="•"/>
              <a:tabLst>
                <a:tab pos="367012" algn="l"/>
                <a:tab pos="367572" algn="l"/>
              </a:tabLst>
            </a:pPr>
            <a:r>
              <a:rPr sz="2118" spc="-4" dirty="0">
                <a:latin typeface="Times New Roman"/>
                <a:cs typeface="Times New Roman"/>
              </a:rPr>
              <a:t>The </a:t>
            </a:r>
            <a:r>
              <a:rPr sz="2118" dirty="0">
                <a:latin typeface="Times New Roman"/>
                <a:cs typeface="Times New Roman"/>
              </a:rPr>
              <a:t>mapping </a:t>
            </a:r>
            <a:r>
              <a:rPr sz="2118" spc="-4" dirty="0">
                <a:latin typeface="Times New Roman"/>
                <a:cs typeface="Times New Roman"/>
              </a:rPr>
              <a:t>depends on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prob. of </a:t>
            </a:r>
            <a:r>
              <a:rPr sz="2118" dirty="0">
                <a:latin typeface="Times New Roman"/>
                <a:cs typeface="Times New Roman"/>
              </a:rPr>
              <a:t>the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symbols</a:t>
            </a:r>
            <a:endParaRPr sz="2118">
              <a:latin typeface="Times New Roman"/>
              <a:cs typeface="Times New Roman"/>
            </a:endParaRPr>
          </a:p>
          <a:p>
            <a:pPr marL="367012" indent="-303135">
              <a:spcBef>
                <a:spcPts val="503"/>
              </a:spcBef>
              <a:buChar char="•"/>
              <a:tabLst>
                <a:tab pos="367012" algn="l"/>
                <a:tab pos="367572" algn="l"/>
              </a:tabLst>
            </a:pPr>
            <a:r>
              <a:rPr sz="2118" spc="-4" dirty="0">
                <a:latin typeface="Times New Roman"/>
                <a:cs typeface="Times New Roman"/>
              </a:rPr>
              <a:t>You don’t need </a:t>
            </a:r>
            <a:r>
              <a:rPr sz="2118" dirty="0">
                <a:latin typeface="Times New Roman"/>
                <a:cs typeface="Times New Roman"/>
              </a:rPr>
              <a:t>to </a:t>
            </a:r>
            <a:r>
              <a:rPr sz="2118" i="1" dirty="0">
                <a:latin typeface="Times New Roman"/>
                <a:cs typeface="Times New Roman"/>
              </a:rPr>
              <a:t>a </a:t>
            </a:r>
            <a:r>
              <a:rPr sz="2118" i="1" spc="-4" dirty="0">
                <a:latin typeface="Times New Roman"/>
                <a:cs typeface="Times New Roman"/>
              </a:rPr>
              <a:t>priori </a:t>
            </a:r>
            <a:r>
              <a:rPr sz="2118" spc="-4" dirty="0">
                <a:latin typeface="Times New Roman"/>
                <a:cs typeface="Times New Roman"/>
              </a:rPr>
              <a:t>determine </a:t>
            </a:r>
            <a:r>
              <a:rPr sz="2118" dirty="0">
                <a:latin typeface="Times New Roman"/>
                <a:cs typeface="Times New Roman"/>
              </a:rPr>
              <a:t>all </a:t>
            </a:r>
            <a:r>
              <a:rPr sz="2118" spc="-4" dirty="0">
                <a:latin typeface="Times New Roman"/>
                <a:cs typeface="Times New Roman"/>
              </a:rPr>
              <a:t>possible</a:t>
            </a:r>
            <a:r>
              <a:rPr sz="2118" spc="-49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mappings</a:t>
            </a:r>
            <a:endParaRPr sz="2118">
              <a:latin typeface="Times New Roman"/>
              <a:cs typeface="Times New Roman"/>
            </a:endParaRPr>
          </a:p>
          <a:p>
            <a:pPr marL="467871">
              <a:spcBef>
                <a:spcPts val="427"/>
              </a:spcBef>
              <a:tabLst>
                <a:tab pos="720016" algn="l"/>
              </a:tabLst>
            </a:pPr>
            <a:r>
              <a:rPr sz="1765" spc="-4" dirty="0">
                <a:latin typeface="Times New Roman"/>
                <a:cs typeface="Times New Roman"/>
              </a:rPr>
              <a:t>–	The </a:t>
            </a:r>
            <a:r>
              <a:rPr sz="1765" spc="-9" dirty="0">
                <a:latin typeface="Times New Roman"/>
                <a:cs typeface="Times New Roman"/>
              </a:rPr>
              <a:t>Mapping </a:t>
            </a:r>
            <a:r>
              <a:rPr sz="1765" spc="-4" dirty="0">
                <a:latin typeface="Times New Roman"/>
                <a:cs typeface="Times New Roman"/>
              </a:rPr>
              <a:t>is “built” as each new </a:t>
            </a:r>
            <a:r>
              <a:rPr sz="1765" spc="-9" dirty="0">
                <a:latin typeface="Times New Roman"/>
                <a:cs typeface="Times New Roman"/>
              </a:rPr>
              <a:t>symbol</a:t>
            </a:r>
            <a:r>
              <a:rPr sz="1765" spc="9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arrives</a:t>
            </a:r>
            <a:endParaRPr sz="176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80">
              <a:latin typeface="Times New Roman"/>
              <a:cs typeface="Times New Roman"/>
            </a:endParaRPr>
          </a:p>
          <a:p>
            <a:pPr marL="862899" marR="60515" indent="-807427">
              <a:spcBef>
                <a:spcPts val="4"/>
              </a:spcBef>
              <a:tabLst>
                <a:tab pos="2409954" algn="l"/>
                <a:tab pos="3282938" algn="l"/>
                <a:tab pos="4896671" algn="l"/>
              </a:tabLst>
            </a:pPr>
            <a:r>
              <a:rPr sz="1941" spc="-4" dirty="0">
                <a:latin typeface="Times New Roman"/>
                <a:cs typeface="Times New Roman"/>
              </a:rPr>
              <a:t>Recall </a:t>
            </a:r>
            <a:r>
              <a:rPr sz="1941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CDF </a:t>
            </a:r>
            <a:r>
              <a:rPr sz="194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941" u="heavy" spc="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4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</a:t>
            </a:r>
            <a:r>
              <a:rPr sz="1941" u="heavy" spc="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4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RV</a:t>
            </a:r>
            <a:r>
              <a:rPr sz="1941" spc="-4" dirty="0">
                <a:latin typeface="Times New Roman"/>
                <a:cs typeface="Times New Roman"/>
              </a:rPr>
              <a:t>:	symbols {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1</a:t>
            </a:r>
            <a:r>
              <a:rPr sz="1941" spc="-4" dirty="0">
                <a:latin typeface="Times New Roman"/>
                <a:cs typeface="Times New Roman"/>
              </a:rPr>
              <a:t>,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2</a:t>
            </a:r>
            <a:r>
              <a:rPr sz="1941" spc="-4" dirty="0">
                <a:latin typeface="Times New Roman"/>
                <a:cs typeface="Times New Roman"/>
              </a:rPr>
              <a:t>, 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3</a:t>
            </a:r>
            <a:r>
              <a:rPr sz="1941" spc="-4" dirty="0">
                <a:latin typeface="Times New Roman"/>
                <a:cs typeface="Times New Roman"/>
              </a:rPr>
              <a:t>} </a:t>
            </a:r>
            <a:r>
              <a:rPr sz="1941" spc="383" dirty="0">
                <a:latin typeface="Wingdings"/>
                <a:cs typeface="Wingdings"/>
              </a:rPr>
              <a:t>€</a:t>
            </a:r>
            <a:r>
              <a:rPr sz="1941" spc="-18" dirty="0">
                <a:latin typeface="Times New Roman"/>
                <a:cs typeface="Times New Roman"/>
              </a:rPr>
              <a:t> </a:t>
            </a:r>
            <a:r>
              <a:rPr sz="1941" spc="-4" dirty="0">
                <a:latin typeface="Times New Roman"/>
                <a:cs typeface="Times New Roman"/>
              </a:rPr>
              <a:t>RV </a:t>
            </a:r>
            <a:r>
              <a:rPr sz="1941" i="1" dirty="0">
                <a:latin typeface="Times New Roman"/>
                <a:cs typeface="Times New Roman"/>
              </a:rPr>
              <a:t>X </a:t>
            </a:r>
            <a:r>
              <a:rPr sz="1941" spc="-4" dirty="0">
                <a:latin typeface="Times New Roman"/>
                <a:cs typeface="Times New Roman"/>
              </a:rPr>
              <a:t>w/ values: {1, 2, </a:t>
            </a:r>
            <a:r>
              <a:rPr sz="1941" spc="-101" dirty="0">
                <a:latin typeface="Times New Roman"/>
                <a:cs typeface="Times New Roman"/>
              </a:rPr>
              <a:t>3}  </a:t>
            </a:r>
            <a:r>
              <a:rPr sz="1941" spc="-4" dirty="0">
                <a:latin typeface="Times New Roman"/>
                <a:cs typeface="Times New Roman"/>
              </a:rPr>
              <a:t>Consider </a:t>
            </a:r>
            <a:r>
              <a:rPr sz="1941" i="1" spc="-4" dirty="0">
                <a:latin typeface="Times New Roman"/>
                <a:cs typeface="Times New Roman"/>
              </a:rPr>
              <a:t>P</a:t>
            </a:r>
            <a:r>
              <a:rPr sz="1941" spc="-4" dirty="0">
                <a:latin typeface="Times New Roman"/>
                <a:cs typeface="Times New Roman"/>
              </a:rPr>
              <a:t>(</a:t>
            </a:r>
            <a:r>
              <a:rPr sz="1941" i="1" spc="-4" dirty="0">
                <a:latin typeface="Times New Roman"/>
                <a:cs typeface="Times New Roman"/>
              </a:rPr>
              <a:t>X</a:t>
            </a:r>
            <a:r>
              <a:rPr sz="1941" spc="-4" dirty="0">
                <a:latin typeface="Times New Roman"/>
                <a:cs typeface="Times New Roman"/>
              </a:rPr>
              <a:t>=1)</a:t>
            </a:r>
            <a:r>
              <a:rPr sz="1941" spc="13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=</a:t>
            </a:r>
            <a:r>
              <a:rPr sz="1941" spc="13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0.7	</a:t>
            </a:r>
            <a:r>
              <a:rPr sz="1941" i="1" spc="-4" dirty="0">
                <a:latin typeface="Times New Roman"/>
                <a:cs typeface="Times New Roman"/>
              </a:rPr>
              <a:t>P</a:t>
            </a:r>
            <a:r>
              <a:rPr sz="1941" spc="-4" dirty="0">
                <a:latin typeface="Times New Roman"/>
                <a:cs typeface="Times New Roman"/>
              </a:rPr>
              <a:t>(</a:t>
            </a:r>
            <a:r>
              <a:rPr sz="1941" i="1" spc="-4" dirty="0">
                <a:latin typeface="Times New Roman"/>
                <a:cs typeface="Times New Roman"/>
              </a:rPr>
              <a:t>X</a:t>
            </a:r>
            <a:r>
              <a:rPr sz="1941" spc="-4" dirty="0">
                <a:latin typeface="Times New Roman"/>
                <a:cs typeface="Times New Roman"/>
              </a:rPr>
              <a:t>=2)</a:t>
            </a:r>
            <a:r>
              <a:rPr sz="1941" spc="4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=</a:t>
            </a:r>
            <a:r>
              <a:rPr sz="1941" spc="4" dirty="0">
                <a:latin typeface="Times New Roman"/>
                <a:cs typeface="Times New Roman"/>
              </a:rPr>
              <a:t> </a:t>
            </a:r>
            <a:r>
              <a:rPr sz="1941" spc="-4" dirty="0">
                <a:latin typeface="Times New Roman"/>
                <a:cs typeface="Times New Roman"/>
              </a:rPr>
              <a:t>0.1	</a:t>
            </a:r>
            <a:r>
              <a:rPr sz="1941" i="1" dirty="0">
                <a:latin typeface="Times New Roman"/>
                <a:cs typeface="Times New Roman"/>
              </a:rPr>
              <a:t>P</a:t>
            </a:r>
            <a:r>
              <a:rPr sz="1941" dirty="0">
                <a:latin typeface="Times New Roman"/>
                <a:cs typeface="Times New Roman"/>
              </a:rPr>
              <a:t>(</a:t>
            </a:r>
            <a:r>
              <a:rPr sz="1941" i="1" dirty="0">
                <a:latin typeface="Times New Roman"/>
                <a:cs typeface="Times New Roman"/>
              </a:rPr>
              <a:t>X</a:t>
            </a:r>
            <a:r>
              <a:rPr sz="1941" dirty="0">
                <a:latin typeface="Times New Roman"/>
                <a:cs typeface="Times New Roman"/>
              </a:rPr>
              <a:t>=1) =</a:t>
            </a:r>
            <a:r>
              <a:rPr sz="1941" spc="-4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0.2</a:t>
            </a:r>
            <a:endParaRPr sz="1941">
              <a:latin typeface="Times New Roman"/>
              <a:cs typeface="Times New Roman"/>
            </a:endParaRPr>
          </a:p>
          <a:p>
            <a:pPr marR="1954410" algn="ctr">
              <a:spcBef>
                <a:spcPts val="953"/>
              </a:spcBef>
            </a:pPr>
            <a:r>
              <a:rPr sz="1765" i="1" spc="-4" dirty="0">
                <a:latin typeface="Times New Roman"/>
                <a:cs typeface="Times New Roman"/>
              </a:rPr>
              <a:t>F</a:t>
            </a:r>
            <a:r>
              <a:rPr sz="1721" i="1" spc="-6" baseline="-21367" dirty="0">
                <a:latin typeface="Times New Roman"/>
                <a:cs typeface="Times New Roman"/>
              </a:rPr>
              <a:t>X</a:t>
            </a:r>
            <a:r>
              <a:rPr sz="1765" spc="-4" dirty="0">
                <a:latin typeface="Times New Roman"/>
                <a:cs typeface="Times New Roman"/>
              </a:rPr>
              <a:t>(</a:t>
            </a:r>
            <a:r>
              <a:rPr sz="1765" i="1" spc="-4" dirty="0">
                <a:latin typeface="Times New Roman"/>
                <a:cs typeface="Times New Roman"/>
              </a:rPr>
              <a:t>x</a:t>
            </a:r>
            <a:r>
              <a:rPr sz="1765" spc="-4" dirty="0">
                <a:latin typeface="Times New Roman"/>
                <a:cs typeface="Times New Roman"/>
              </a:rPr>
              <a:t>)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8454" y="6001647"/>
            <a:ext cx="101413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0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24862" y="5809130"/>
            <a:ext cx="1625413" cy="211231"/>
          </a:xfrm>
          <a:custGeom>
            <a:avLst/>
            <a:gdLst/>
            <a:ahLst/>
            <a:cxnLst/>
            <a:rect l="l" t="t" r="r" b="b"/>
            <a:pathLst>
              <a:path w="1842135" h="239395">
                <a:moveTo>
                  <a:pt x="1841753" y="0"/>
                </a:moveTo>
                <a:lnTo>
                  <a:pt x="1841753" y="239268"/>
                </a:lnTo>
              </a:path>
              <a:path w="1842135" h="239395">
                <a:moveTo>
                  <a:pt x="920496" y="0"/>
                </a:moveTo>
                <a:lnTo>
                  <a:pt x="920496" y="239268"/>
                </a:lnTo>
              </a:path>
              <a:path w="1842135" h="239395">
                <a:moveTo>
                  <a:pt x="0" y="0"/>
                </a:moveTo>
                <a:lnTo>
                  <a:pt x="0" y="23926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 txBox="1"/>
          <p:nvPr/>
        </p:nvSpPr>
        <p:spPr>
          <a:xfrm>
            <a:off x="5695277" y="6001647"/>
            <a:ext cx="101413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1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78569" y="6001647"/>
            <a:ext cx="101413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2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08931" y="6001647"/>
            <a:ext cx="101413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3</a:t>
            </a:r>
            <a:endParaRPr sz="1412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717677" y="4920951"/>
            <a:ext cx="3500717" cy="1007409"/>
            <a:chOff x="3467100" y="5577078"/>
            <a:chExt cx="3967479" cy="1141730"/>
          </a:xfrm>
        </p:grpSpPr>
        <p:sp>
          <p:nvSpPr>
            <p:cNvPr id="26" name="object 26"/>
            <p:cNvSpPr/>
            <p:nvPr/>
          </p:nvSpPr>
          <p:spPr>
            <a:xfrm>
              <a:off x="3569970" y="5627370"/>
              <a:ext cx="240029" cy="230504"/>
            </a:xfrm>
            <a:custGeom>
              <a:avLst/>
              <a:gdLst/>
              <a:ahLst/>
              <a:cxnLst/>
              <a:rect l="l" t="t" r="r" b="b"/>
              <a:pathLst>
                <a:path w="240029" h="230504">
                  <a:moveTo>
                    <a:pt x="0" y="0"/>
                  </a:moveTo>
                  <a:lnTo>
                    <a:pt x="240029" y="0"/>
                  </a:lnTo>
                </a:path>
                <a:path w="240029" h="230504">
                  <a:moveTo>
                    <a:pt x="0" y="230124"/>
                  </a:moveTo>
                  <a:lnTo>
                    <a:pt x="240029" y="230124"/>
                  </a:lnTo>
                </a:path>
                <a:path w="240029" h="230504">
                  <a:moveTo>
                    <a:pt x="0" y="141731"/>
                  </a:moveTo>
                  <a:lnTo>
                    <a:pt x="240029" y="141731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7" name="object 27"/>
            <p:cNvSpPr/>
            <p:nvPr/>
          </p:nvSpPr>
          <p:spPr>
            <a:xfrm>
              <a:off x="3467100" y="6699504"/>
              <a:ext cx="1144905" cy="0"/>
            </a:xfrm>
            <a:custGeom>
              <a:avLst/>
              <a:gdLst/>
              <a:ahLst/>
              <a:cxnLst/>
              <a:rect l="l" t="t" r="r" b="b"/>
              <a:pathLst>
                <a:path w="1144904">
                  <a:moveTo>
                    <a:pt x="0" y="0"/>
                  </a:moveTo>
                  <a:lnTo>
                    <a:pt x="1144524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8" name="object 28"/>
            <p:cNvSpPr/>
            <p:nvPr/>
          </p:nvSpPr>
          <p:spPr>
            <a:xfrm>
              <a:off x="3601973" y="5862828"/>
              <a:ext cx="3518535" cy="0"/>
            </a:xfrm>
            <a:custGeom>
              <a:avLst/>
              <a:gdLst/>
              <a:ahLst/>
              <a:cxnLst/>
              <a:rect l="l" t="t" r="r" b="b"/>
              <a:pathLst>
                <a:path w="3518534">
                  <a:moveTo>
                    <a:pt x="0" y="0"/>
                  </a:moveTo>
                  <a:lnTo>
                    <a:pt x="3518154" y="0"/>
                  </a:lnTo>
                </a:path>
              </a:pathLst>
            </a:custGeom>
            <a:ln w="1905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9" name="object 29"/>
            <p:cNvSpPr/>
            <p:nvPr/>
          </p:nvSpPr>
          <p:spPr>
            <a:xfrm>
              <a:off x="4555997" y="5826252"/>
              <a:ext cx="995680" cy="76200"/>
            </a:xfrm>
            <a:custGeom>
              <a:avLst/>
              <a:gdLst/>
              <a:ahLst/>
              <a:cxnLst/>
              <a:rect l="l" t="t" r="r" b="b"/>
              <a:pathLst>
                <a:path w="995679" h="76200">
                  <a:moveTo>
                    <a:pt x="70505" y="19050"/>
                  </a:moveTo>
                  <a:lnTo>
                    <a:pt x="65150" y="11049"/>
                  </a:lnTo>
                  <a:lnTo>
                    <a:pt x="53054" y="2952"/>
                  </a:lnTo>
                  <a:lnTo>
                    <a:pt x="38100" y="0"/>
                  </a:lnTo>
                  <a:lnTo>
                    <a:pt x="23467" y="2952"/>
                  </a:lnTo>
                  <a:lnTo>
                    <a:pt x="11334" y="11049"/>
                  </a:lnTo>
                  <a:lnTo>
                    <a:pt x="3059" y="23145"/>
                  </a:lnTo>
                  <a:lnTo>
                    <a:pt x="0" y="38100"/>
                  </a:lnTo>
                  <a:lnTo>
                    <a:pt x="3059" y="52732"/>
                  </a:lnTo>
                  <a:lnTo>
                    <a:pt x="11334" y="64865"/>
                  </a:lnTo>
                  <a:lnTo>
                    <a:pt x="23467" y="73140"/>
                  </a:lnTo>
                  <a:lnTo>
                    <a:pt x="38100" y="76200"/>
                  </a:lnTo>
                  <a:lnTo>
                    <a:pt x="38100" y="19050"/>
                  </a:lnTo>
                  <a:lnTo>
                    <a:pt x="70505" y="19050"/>
                  </a:lnTo>
                  <a:close/>
                </a:path>
                <a:path w="995679" h="76200">
                  <a:moveTo>
                    <a:pt x="76200" y="38100"/>
                  </a:moveTo>
                  <a:lnTo>
                    <a:pt x="73247" y="23145"/>
                  </a:lnTo>
                  <a:lnTo>
                    <a:pt x="70505" y="19050"/>
                  </a:lnTo>
                  <a:lnTo>
                    <a:pt x="38100" y="19050"/>
                  </a:lnTo>
                  <a:lnTo>
                    <a:pt x="38100" y="57150"/>
                  </a:lnTo>
                  <a:lnTo>
                    <a:pt x="70299" y="57150"/>
                  </a:lnTo>
                  <a:lnTo>
                    <a:pt x="73247" y="52732"/>
                  </a:lnTo>
                  <a:lnTo>
                    <a:pt x="76200" y="38100"/>
                  </a:lnTo>
                  <a:close/>
                </a:path>
                <a:path w="995679" h="76200">
                  <a:moveTo>
                    <a:pt x="70299" y="57150"/>
                  </a:moveTo>
                  <a:lnTo>
                    <a:pt x="38100" y="57150"/>
                  </a:lnTo>
                  <a:lnTo>
                    <a:pt x="38100" y="76200"/>
                  </a:lnTo>
                  <a:lnTo>
                    <a:pt x="53054" y="73140"/>
                  </a:lnTo>
                  <a:lnTo>
                    <a:pt x="65150" y="64865"/>
                  </a:lnTo>
                  <a:lnTo>
                    <a:pt x="70299" y="57150"/>
                  </a:lnTo>
                  <a:close/>
                </a:path>
                <a:path w="995679" h="76200">
                  <a:moveTo>
                    <a:pt x="76200" y="57150"/>
                  </a:moveTo>
                  <a:lnTo>
                    <a:pt x="76200" y="38100"/>
                  </a:lnTo>
                  <a:lnTo>
                    <a:pt x="73247" y="52732"/>
                  </a:lnTo>
                  <a:lnTo>
                    <a:pt x="70299" y="57150"/>
                  </a:lnTo>
                  <a:lnTo>
                    <a:pt x="76200" y="57150"/>
                  </a:lnTo>
                  <a:close/>
                </a:path>
                <a:path w="995679" h="76200">
                  <a:moveTo>
                    <a:pt x="995172" y="57150"/>
                  </a:moveTo>
                  <a:lnTo>
                    <a:pt x="995172" y="19050"/>
                  </a:lnTo>
                  <a:lnTo>
                    <a:pt x="70505" y="19050"/>
                  </a:lnTo>
                  <a:lnTo>
                    <a:pt x="73247" y="23145"/>
                  </a:lnTo>
                  <a:lnTo>
                    <a:pt x="76200" y="38100"/>
                  </a:lnTo>
                  <a:lnTo>
                    <a:pt x="76200" y="57150"/>
                  </a:lnTo>
                  <a:lnTo>
                    <a:pt x="995172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0" name="object 30"/>
            <p:cNvSpPr/>
            <p:nvPr/>
          </p:nvSpPr>
          <p:spPr>
            <a:xfrm>
              <a:off x="3601973" y="5622798"/>
              <a:ext cx="3543300" cy="151130"/>
            </a:xfrm>
            <a:custGeom>
              <a:avLst/>
              <a:gdLst/>
              <a:ahLst/>
              <a:cxnLst/>
              <a:rect l="l" t="t" r="r" b="b"/>
              <a:pathLst>
                <a:path w="3543300" h="151129">
                  <a:moveTo>
                    <a:pt x="0" y="150876"/>
                  </a:moveTo>
                  <a:lnTo>
                    <a:pt x="3543300" y="150875"/>
                  </a:lnTo>
                </a:path>
                <a:path w="3543300" h="151129">
                  <a:moveTo>
                    <a:pt x="0" y="0"/>
                  </a:moveTo>
                  <a:lnTo>
                    <a:pt x="3508248" y="0"/>
                  </a:lnTo>
                </a:path>
              </a:pathLst>
            </a:custGeom>
            <a:ln w="1905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1" name="object 31"/>
            <p:cNvSpPr/>
            <p:nvPr/>
          </p:nvSpPr>
          <p:spPr>
            <a:xfrm>
              <a:off x="5500878" y="5577078"/>
              <a:ext cx="1933575" cy="236220"/>
            </a:xfrm>
            <a:custGeom>
              <a:avLst/>
              <a:gdLst/>
              <a:ahLst/>
              <a:cxnLst/>
              <a:rect l="l" t="t" r="r" b="b"/>
              <a:pathLst>
                <a:path w="1933575" h="236220">
                  <a:moveTo>
                    <a:pt x="995172" y="179070"/>
                  </a:moveTo>
                  <a:lnTo>
                    <a:pt x="70116" y="179070"/>
                  </a:lnTo>
                  <a:lnTo>
                    <a:pt x="64858" y="171361"/>
                  </a:lnTo>
                  <a:lnTo>
                    <a:pt x="52730" y="163080"/>
                  </a:lnTo>
                  <a:lnTo>
                    <a:pt x="38100" y="160020"/>
                  </a:lnTo>
                  <a:lnTo>
                    <a:pt x="23139" y="163080"/>
                  </a:lnTo>
                  <a:lnTo>
                    <a:pt x="11049" y="171361"/>
                  </a:lnTo>
                  <a:lnTo>
                    <a:pt x="2946" y="183489"/>
                  </a:lnTo>
                  <a:lnTo>
                    <a:pt x="0" y="198120"/>
                  </a:lnTo>
                  <a:lnTo>
                    <a:pt x="2946" y="213080"/>
                  </a:lnTo>
                  <a:lnTo>
                    <a:pt x="11049" y="225171"/>
                  </a:lnTo>
                  <a:lnTo>
                    <a:pt x="23139" y="233273"/>
                  </a:lnTo>
                  <a:lnTo>
                    <a:pt x="38100" y="236220"/>
                  </a:lnTo>
                  <a:lnTo>
                    <a:pt x="52730" y="233273"/>
                  </a:lnTo>
                  <a:lnTo>
                    <a:pt x="64858" y="225171"/>
                  </a:lnTo>
                  <a:lnTo>
                    <a:pt x="70332" y="217170"/>
                  </a:lnTo>
                  <a:lnTo>
                    <a:pt x="76200" y="217170"/>
                  </a:lnTo>
                  <a:lnTo>
                    <a:pt x="995172" y="217170"/>
                  </a:lnTo>
                  <a:lnTo>
                    <a:pt x="995172" y="179070"/>
                  </a:lnTo>
                  <a:close/>
                </a:path>
                <a:path w="1933575" h="236220">
                  <a:moveTo>
                    <a:pt x="1933194" y="19050"/>
                  </a:moveTo>
                  <a:lnTo>
                    <a:pt x="1008519" y="19050"/>
                  </a:lnTo>
                  <a:lnTo>
                    <a:pt x="1003173" y="11049"/>
                  </a:lnTo>
                  <a:lnTo>
                    <a:pt x="991069" y="2959"/>
                  </a:lnTo>
                  <a:lnTo>
                    <a:pt x="976122" y="0"/>
                  </a:lnTo>
                  <a:lnTo>
                    <a:pt x="961161" y="2959"/>
                  </a:lnTo>
                  <a:lnTo>
                    <a:pt x="949071" y="11049"/>
                  </a:lnTo>
                  <a:lnTo>
                    <a:pt x="940968" y="23152"/>
                  </a:lnTo>
                  <a:lnTo>
                    <a:pt x="938022" y="38100"/>
                  </a:lnTo>
                  <a:lnTo>
                    <a:pt x="940968" y="52743"/>
                  </a:lnTo>
                  <a:lnTo>
                    <a:pt x="949071" y="64871"/>
                  </a:lnTo>
                  <a:lnTo>
                    <a:pt x="961161" y="73152"/>
                  </a:lnTo>
                  <a:lnTo>
                    <a:pt x="976122" y="76200"/>
                  </a:lnTo>
                  <a:lnTo>
                    <a:pt x="991069" y="73152"/>
                  </a:lnTo>
                  <a:lnTo>
                    <a:pt x="1003173" y="64871"/>
                  </a:lnTo>
                  <a:lnTo>
                    <a:pt x="1008316" y="57150"/>
                  </a:lnTo>
                  <a:lnTo>
                    <a:pt x="1014222" y="57150"/>
                  </a:lnTo>
                  <a:lnTo>
                    <a:pt x="1933194" y="57150"/>
                  </a:lnTo>
                  <a:lnTo>
                    <a:pt x="1933194" y="190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489076" y="4816289"/>
            <a:ext cx="254374" cy="56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 algn="r">
              <a:lnSpc>
                <a:spcPts val="1407"/>
              </a:lnSpc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1</a:t>
            </a:r>
            <a:endParaRPr sz="1412">
              <a:latin typeface="Times New Roman"/>
              <a:cs typeface="Times New Roman"/>
            </a:endParaRPr>
          </a:p>
          <a:p>
            <a:pPr marR="6164" algn="r">
              <a:lnSpc>
                <a:spcPts val="1271"/>
              </a:lnSpc>
            </a:pPr>
            <a:r>
              <a:rPr sz="1412" spc="-4" dirty="0">
                <a:latin typeface="Times New Roman"/>
                <a:cs typeface="Times New Roman"/>
              </a:rPr>
              <a:t>0.8</a:t>
            </a:r>
            <a:endParaRPr sz="1412">
              <a:latin typeface="Times New Roman"/>
              <a:cs typeface="Times New Roman"/>
            </a:endParaRPr>
          </a:p>
          <a:p>
            <a:pPr marR="22972" algn="r">
              <a:lnSpc>
                <a:spcPts val="1557"/>
              </a:lnSpc>
            </a:pPr>
            <a:r>
              <a:rPr sz="1412" spc="-4" dirty="0">
                <a:latin typeface="Times New Roman"/>
                <a:cs typeface="Times New Roman"/>
              </a:rPr>
              <a:t>0.7</a:t>
            </a:r>
            <a:endParaRPr sz="1412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4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743" y="1103940"/>
            <a:ext cx="4170696" cy="1839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50546" y="112629"/>
            <a:ext cx="7603751" cy="13655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Example: “Vowellish” </a:t>
            </a:r>
            <a:r>
              <a:rPr u="heavy" spc="-4" dirty="0">
                <a:uFill>
                  <a:solidFill>
                    <a:srgbClr val="000000"/>
                  </a:solidFill>
                </a:uFill>
              </a:rPr>
              <a:t>(from Numerical Recipes</a:t>
            </a:r>
            <a:r>
              <a:rPr u="heavy" spc="9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4" dirty="0">
                <a:uFill>
                  <a:solidFill>
                    <a:srgbClr val="000000"/>
                  </a:solidFill>
                </a:uFill>
              </a:rPr>
              <a:t>Book)</a:t>
            </a:r>
            <a:endParaRPr sz="3177"/>
          </a:p>
        </p:txBody>
      </p:sp>
      <p:grpSp>
        <p:nvGrpSpPr>
          <p:cNvPr id="5" name="object 5"/>
          <p:cNvGrpSpPr/>
          <p:nvPr/>
        </p:nvGrpSpPr>
        <p:grpSpPr>
          <a:xfrm>
            <a:off x="6513369" y="1207498"/>
            <a:ext cx="3384176" cy="2776257"/>
            <a:chOff x="5502218" y="1368497"/>
            <a:chExt cx="3835400" cy="3146425"/>
          </a:xfrm>
        </p:grpSpPr>
        <p:sp>
          <p:nvSpPr>
            <p:cNvPr id="6" name="object 6"/>
            <p:cNvSpPr/>
            <p:nvPr/>
          </p:nvSpPr>
          <p:spPr>
            <a:xfrm>
              <a:off x="5502218" y="1368497"/>
              <a:ext cx="3835287" cy="31459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7" name="object 7"/>
            <p:cNvSpPr/>
            <p:nvPr/>
          </p:nvSpPr>
          <p:spPr>
            <a:xfrm>
              <a:off x="5767577" y="3021330"/>
              <a:ext cx="2051050" cy="1401445"/>
            </a:xfrm>
            <a:custGeom>
              <a:avLst/>
              <a:gdLst/>
              <a:ahLst/>
              <a:cxnLst/>
              <a:rect l="l" t="t" r="r" b="b"/>
              <a:pathLst>
                <a:path w="2051050" h="1401445">
                  <a:moveTo>
                    <a:pt x="17525" y="7619"/>
                  </a:moveTo>
                  <a:lnTo>
                    <a:pt x="221742" y="0"/>
                  </a:lnTo>
                  <a:lnTo>
                    <a:pt x="195072" y="283463"/>
                  </a:lnTo>
                  <a:lnTo>
                    <a:pt x="0" y="274320"/>
                  </a:lnTo>
                  <a:lnTo>
                    <a:pt x="17525" y="7619"/>
                  </a:lnTo>
                  <a:close/>
                </a:path>
                <a:path w="2051050" h="1401445">
                  <a:moveTo>
                    <a:pt x="949451" y="300989"/>
                  </a:moveTo>
                  <a:lnTo>
                    <a:pt x="1136142" y="310895"/>
                  </a:lnTo>
                  <a:lnTo>
                    <a:pt x="1126998" y="1182623"/>
                  </a:lnTo>
                  <a:lnTo>
                    <a:pt x="931926" y="1188719"/>
                  </a:lnTo>
                  <a:lnTo>
                    <a:pt x="949451" y="300989"/>
                  </a:lnTo>
                  <a:close/>
                </a:path>
                <a:path w="2051050" h="1401445">
                  <a:moveTo>
                    <a:pt x="1846326" y="1194815"/>
                  </a:moveTo>
                  <a:lnTo>
                    <a:pt x="2050542" y="1188719"/>
                  </a:lnTo>
                  <a:lnTo>
                    <a:pt x="2023872" y="1401317"/>
                  </a:lnTo>
                  <a:lnTo>
                    <a:pt x="1828800" y="1394459"/>
                  </a:lnTo>
                  <a:lnTo>
                    <a:pt x="1846326" y="1194815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16212" y="3026932"/>
            <a:ext cx="3678891" cy="2361922"/>
          </a:xfrm>
          <a:prstGeom prst="rect">
            <a:avLst/>
          </a:prstGeom>
          <a:solidFill>
            <a:srgbClr val="FFFFCC"/>
          </a:solidFill>
          <a:ln w="19050">
            <a:solidFill>
              <a:srgbClr val="3333CC"/>
            </a:solidFill>
          </a:ln>
        </p:spPr>
        <p:txBody>
          <a:bodyPr vert="horz" wrap="square" lIns="0" tIns="35299" rIns="0" bIns="0" rtlCol="0">
            <a:spAutoFit/>
          </a:bodyPr>
          <a:lstStyle/>
          <a:p>
            <a:pPr marL="592823" marR="147926" indent="-503731">
              <a:lnSpc>
                <a:spcPct val="102000"/>
              </a:lnSpc>
              <a:spcBef>
                <a:spcPts val="278"/>
              </a:spcBef>
            </a:pPr>
            <a:r>
              <a:rPr sz="1765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send “iou”</a:t>
            </a:r>
            <a:r>
              <a:rPr sz="1765" spc="-4" dirty="0">
                <a:latin typeface="Times New Roman"/>
                <a:cs typeface="Times New Roman"/>
              </a:rPr>
              <a:t>: Send any # C such that  0.37630 </a:t>
            </a:r>
            <a:r>
              <a:rPr sz="1765" spc="-4" dirty="0">
                <a:latin typeface="Symbol"/>
                <a:cs typeface="Symbol"/>
              </a:rPr>
              <a:t></a:t>
            </a:r>
            <a:r>
              <a:rPr sz="1765" spc="-4" dirty="0">
                <a:latin typeface="Times New Roman"/>
                <a:cs typeface="Times New Roman"/>
              </a:rPr>
              <a:t> C &lt;</a:t>
            </a:r>
            <a:r>
              <a:rPr sz="1765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0.37819</a:t>
            </a:r>
            <a:endParaRPr sz="1765">
              <a:latin typeface="Times New Roman"/>
              <a:cs typeface="Times New Roman"/>
            </a:endParaRPr>
          </a:p>
          <a:p>
            <a:pPr marL="424726" marR="1150345" indent="-335634">
              <a:spcBef>
                <a:spcPts val="697"/>
              </a:spcBef>
              <a:tabLst>
                <a:tab pos="1879887" algn="l"/>
              </a:tabLst>
            </a:pPr>
            <a:r>
              <a:rPr sz="1765" spc="-4" dirty="0">
                <a:latin typeface="Times New Roman"/>
                <a:cs typeface="Times New Roman"/>
              </a:rPr>
              <a:t>Using Binary Fraction of  0.011000001	(9</a:t>
            </a:r>
            <a:r>
              <a:rPr sz="1765" spc="-66" dirty="0">
                <a:latin typeface="Times New Roman"/>
                <a:cs typeface="Times New Roman"/>
              </a:rPr>
              <a:t> </a:t>
            </a:r>
            <a:r>
              <a:rPr sz="1765" spc="-4" dirty="0">
                <a:latin typeface="Times New Roman"/>
                <a:cs typeface="Times New Roman"/>
              </a:rPr>
              <a:t>bits)</a:t>
            </a:r>
            <a:endParaRPr sz="1765">
              <a:latin typeface="Times New Roman"/>
              <a:cs typeface="Times New Roman"/>
            </a:endParaRPr>
          </a:p>
          <a:p>
            <a:pPr marL="661743" marR="655579">
              <a:spcBef>
                <a:spcPts val="1253"/>
              </a:spcBef>
              <a:buAutoNum type="arabicPlain" startAt="9"/>
              <a:tabLst>
                <a:tab pos="864580" algn="l"/>
              </a:tabLst>
            </a:pP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bits </a:t>
            </a:r>
            <a:r>
              <a:rPr sz="2118" b="1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2118" b="1" spc="-6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18" b="1" dirty="0">
                <a:solidFill>
                  <a:srgbClr val="FF0000"/>
                </a:solidFill>
                <a:latin typeface="Times New Roman"/>
                <a:cs typeface="Times New Roman"/>
              </a:rPr>
              <a:t>Arithmetic  </a:t>
            </a: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vs</a:t>
            </a:r>
            <a:endParaRPr sz="2118">
              <a:latin typeface="Times New Roman"/>
              <a:cs typeface="Times New Roman"/>
            </a:endParaRPr>
          </a:p>
          <a:p>
            <a:pPr marL="1035479" indent="-1036039">
              <a:lnSpc>
                <a:spcPts val="2537"/>
              </a:lnSpc>
              <a:buAutoNum type="arabicPlain" startAt="9"/>
              <a:tabLst>
                <a:tab pos="1036039" algn="l"/>
              </a:tabLst>
            </a:pPr>
            <a:r>
              <a:rPr sz="2118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bits </a:t>
            </a:r>
            <a:r>
              <a:rPr sz="2118" b="1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2118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18" b="1" dirty="0">
                <a:solidFill>
                  <a:srgbClr val="FF0000"/>
                </a:solidFill>
                <a:latin typeface="Times New Roman"/>
                <a:cs typeface="Times New Roman"/>
              </a:rPr>
              <a:t>Huffman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31184" y="5513294"/>
            <a:ext cx="6944846" cy="835399"/>
          </a:xfrm>
          <a:custGeom>
            <a:avLst/>
            <a:gdLst/>
            <a:ahLst/>
            <a:cxnLst/>
            <a:rect l="l" t="t" r="r" b="b"/>
            <a:pathLst>
              <a:path w="7870825" h="946784">
                <a:moveTo>
                  <a:pt x="7870698" y="946404"/>
                </a:moveTo>
                <a:lnTo>
                  <a:pt x="7870698" y="0"/>
                </a:lnTo>
                <a:lnTo>
                  <a:pt x="0" y="0"/>
                </a:lnTo>
                <a:lnTo>
                  <a:pt x="0" y="946404"/>
                </a:lnTo>
                <a:lnTo>
                  <a:pt x="7870698" y="9464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 txBox="1"/>
          <p:nvPr/>
        </p:nvSpPr>
        <p:spPr>
          <a:xfrm>
            <a:off x="2559436" y="5723708"/>
            <a:ext cx="6873688" cy="32710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33619">
              <a:spcBef>
                <a:spcPts val="115"/>
              </a:spcBef>
            </a:pPr>
            <a:r>
              <a:rPr sz="2030" spc="13" dirty="0">
                <a:latin typeface="Times New Roman"/>
                <a:cs typeface="Times New Roman"/>
              </a:rPr>
              <a:t>As </a:t>
            </a:r>
            <a:r>
              <a:rPr sz="2030" spc="18" dirty="0">
                <a:latin typeface="Times New Roman"/>
                <a:cs typeface="Times New Roman"/>
              </a:rPr>
              <a:t>each </a:t>
            </a:r>
            <a:r>
              <a:rPr sz="2030" spc="-9" dirty="0">
                <a:latin typeface="Times New Roman"/>
                <a:cs typeface="Times New Roman"/>
              </a:rPr>
              <a:t>symbol </a:t>
            </a:r>
            <a:r>
              <a:rPr sz="2030" spc="9" dirty="0">
                <a:latin typeface="Times New Roman"/>
                <a:cs typeface="Times New Roman"/>
              </a:rPr>
              <a:t>is processed find </a:t>
            </a:r>
            <a:r>
              <a:rPr sz="2030" spc="13" dirty="0">
                <a:latin typeface="Times New Roman"/>
                <a:cs typeface="Times New Roman"/>
              </a:rPr>
              <a:t>new </a:t>
            </a:r>
            <a:r>
              <a:rPr sz="3044" spc="-53" baseline="36231" dirty="0">
                <a:latin typeface="Symbol"/>
                <a:cs typeface="Symbol"/>
              </a:rPr>
              <a:t>⎧</a:t>
            </a:r>
            <a:r>
              <a:rPr sz="3044" spc="-53" baseline="41062" dirty="0">
                <a:latin typeface="Times New Roman"/>
                <a:cs typeface="Times New Roman"/>
              </a:rPr>
              <a:t>upper </a:t>
            </a:r>
            <a:r>
              <a:rPr sz="3044" baseline="41062" dirty="0">
                <a:latin typeface="Times New Roman"/>
                <a:cs typeface="Times New Roman"/>
              </a:rPr>
              <a:t>limit </a:t>
            </a:r>
            <a:r>
              <a:rPr sz="3044" spc="-509" baseline="36231" dirty="0">
                <a:latin typeface="Symbol"/>
                <a:cs typeface="Symbol"/>
              </a:rPr>
              <a:t>⎫</a:t>
            </a:r>
            <a:r>
              <a:rPr sz="3044" spc="-509" baseline="36231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for</a:t>
            </a:r>
            <a:r>
              <a:rPr sz="2030" spc="75" dirty="0">
                <a:latin typeface="Times New Roman"/>
                <a:cs typeface="Times New Roman"/>
              </a:rPr>
              <a:t> </a:t>
            </a:r>
            <a:r>
              <a:rPr sz="2030" spc="-124" dirty="0">
                <a:latin typeface="Times New Roman"/>
                <a:cs typeface="Times New Roman"/>
              </a:rPr>
              <a:t>interval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74453" y="5771443"/>
            <a:ext cx="1466850" cy="32710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>
              <a:spcBef>
                <a:spcPts val="115"/>
              </a:spcBef>
              <a:tabLst>
                <a:tab pos="1325727" algn="l"/>
              </a:tabLst>
            </a:pPr>
            <a:r>
              <a:rPr sz="2030" spc="-340" dirty="0">
                <a:latin typeface="Symbol"/>
                <a:cs typeface="Symbol"/>
              </a:rPr>
              <a:t>⎨</a:t>
            </a:r>
            <a:r>
              <a:rPr sz="2030" spc="-340" dirty="0">
                <a:latin typeface="Times New Roman"/>
                <a:cs typeface="Times New Roman"/>
              </a:rPr>
              <a:t>	</a:t>
            </a:r>
            <a:r>
              <a:rPr sz="2030" spc="-971" dirty="0">
                <a:latin typeface="Symbol"/>
                <a:cs typeface="Symbol"/>
              </a:rPr>
              <a:t>⎬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2041" y="5922718"/>
            <a:ext cx="1511674" cy="32710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33619">
              <a:spcBef>
                <a:spcPts val="115"/>
              </a:spcBef>
            </a:pPr>
            <a:r>
              <a:rPr sz="3044" spc="-72" baseline="-13285" dirty="0">
                <a:latin typeface="Symbol"/>
                <a:cs typeface="Symbol"/>
              </a:rPr>
              <a:t>⎩</a:t>
            </a:r>
            <a:r>
              <a:rPr sz="2030" spc="-49" dirty="0">
                <a:latin typeface="Times New Roman"/>
                <a:cs typeface="Times New Roman"/>
              </a:rPr>
              <a:t>lower </a:t>
            </a:r>
            <a:r>
              <a:rPr sz="2030" spc="-4" dirty="0">
                <a:latin typeface="Times New Roman"/>
                <a:cs typeface="Times New Roman"/>
              </a:rPr>
              <a:t>limit</a:t>
            </a:r>
            <a:r>
              <a:rPr sz="2030" spc="-216" dirty="0">
                <a:latin typeface="Times New Roman"/>
                <a:cs typeface="Times New Roman"/>
              </a:rPr>
              <a:t> </a:t>
            </a:r>
            <a:r>
              <a:rPr sz="3044" spc="-2171" baseline="-13285" dirty="0">
                <a:latin typeface="Symbol"/>
                <a:cs typeface="Symbol"/>
              </a:rPr>
              <a:t>⎭</a:t>
            </a:r>
            <a:endParaRPr sz="3044" baseline="-13285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31184" y="5513294"/>
            <a:ext cx="6944846" cy="835399"/>
          </a:xfrm>
          <a:custGeom>
            <a:avLst/>
            <a:gdLst/>
            <a:ahLst/>
            <a:cxnLst/>
            <a:rect l="l" t="t" r="r" b="b"/>
            <a:pathLst>
              <a:path w="7870825" h="946784">
                <a:moveTo>
                  <a:pt x="0" y="946404"/>
                </a:moveTo>
                <a:lnTo>
                  <a:pt x="0" y="0"/>
                </a:lnTo>
                <a:lnTo>
                  <a:pt x="7870698" y="0"/>
                </a:lnTo>
                <a:lnTo>
                  <a:pt x="7870698" y="946404"/>
                </a:lnTo>
                <a:lnTo>
                  <a:pt x="0" y="946404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5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5624232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Math Result Needed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to</a:t>
            </a:r>
            <a:r>
              <a:rPr sz="3177" u="heavy" spc="-26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Program</a:t>
            </a:r>
            <a:endParaRPr sz="3177"/>
          </a:p>
        </p:txBody>
      </p:sp>
      <p:sp>
        <p:nvSpPr>
          <p:cNvPr id="4" name="object 4"/>
          <p:cNvSpPr txBox="1"/>
          <p:nvPr/>
        </p:nvSpPr>
        <p:spPr>
          <a:xfrm>
            <a:off x="3584089" y="1883933"/>
            <a:ext cx="5458385" cy="708335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8603">
              <a:lnSpc>
                <a:spcPts val="2682"/>
              </a:lnSpc>
              <a:tabLst>
                <a:tab pos="1474773" algn="l"/>
                <a:tab pos="2824593" algn="l"/>
                <a:tab pos="3282938" algn="l"/>
              </a:tabLst>
            </a:pPr>
            <a:r>
              <a:rPr sz="1853" spc="-4" dirty="0">
                <a:latin typeface="Times New Roman"/>
                <a:cs typeface="Times New Roman"/>
              </a:rPr>
              <a:t>Alphab</a:t>
            </a:r>
            <a:r>
              <a:rPr sz="1853" spc="9" dirty="0">
                <a:latin typeface="Times New Roman"/>
                <a:cs typeface="Times New Roman"/>
              </a:rPr>
              <a:t>e</a:t>
            </a:r>
            <a:r>
              <a:rPr sz="1853" spc="-4" dirty="0">
                <a:latin typeface="Times New Roman"/>
                <a:cs typeface="Times New Roman"/>
              </a:rPr>
              <a:t>t</a:t>
            </a:r>
            <a:r>
              <a:rPr sz="1853" dirty="0">
                <a:latin typeface="Times New Roman"/>
                <a:cs typeface="Times New Roman"/>
              </a:rPr>
              <a:t>	</a:t>
            </a:r>
            <a:r>
              <a:rPr sz="1853" spc="-4" dirty="0">
                <a:latin typeface="Symbol"/>
                <a:cs typeface="Symbol"/>
              </a:rPr>
              <a:t></a:t>
            </a:r>
            <a:r>
              <a:rPr sz="1853" spc="-172" dirty="0">
                <a:latin typeface="Times New Roman"/>
                <a:cs typeface="Times New Roman"/>
              </a:rPr>
              <a:t> </a:t>
            </a:r>
            <a:r>
              <a:rPr sz="3574" spc="-496" baseline="-3086" dirty="0">
                <a:latin typeface="Symbol"/>
                <a:cs typeface="Symbol"/>
              </a:rPr>
              <a:t></a:t>
            </a:r>
            <a:r>
              <a:rPr sz="1853" i="1" spc="-75" dirty="0">
                <a:latin typeface="Times New Roman"/>
                <a:cs typeface="Times New Roman"/>
              </a:rPr>
              <a:t>a</a:t>
            </a:r>
            <a:r>
              <a:rPr sz="1588" spc="6" baseline="-25462" dirty="0">
                <a:latin typeface="Times New Roman"/>
                <a:cs typeface="Times New Roman"/>
              </a:rPr>
              <a:t>1</a:t>
            </a:r>
            <a:r>
              <a:rPr sz="1588" spc="-258" baseline="-25462" dirty="0">
                <a:latin typeface="Times New Roman"/>
                <a:cs typeface="Times New Roman"/>
              </a:rPr>
              <a:t> </a:t>
            </a:r>
            <a:r>
              <a:rPr sz="1853" spc="-4" dirty="0">
                <a:latin typeface="Times New Roman"/>
                <a:cs typeface="Times New Roman"/>
              </a:rPr>
              <a:t>,</a:t>
            </a:r>
            <a:r>
              <a:rPr sz="1853" spc="-251" dirty="0">
                <a:latin typeface="Times New Roman"/>
                <a:cs typeface="Times New Roman"/>
              </a:rPr>
              <a:t> </a:t>
            </a:r>
            <a:r>
              <a:rPr sz="1853" i="1" spc="13" dirty="0">
                <a:latin typeface="Times New Roman"/>
                <a:cs typeface="Times New Roman"/>
              </a:rPr>
              <a:t>a</a:t>
            </a:r>
            <a:r>
              <a:rPr sz="1588" spc="6" baseline="-25462" dirty="0">
                <a:latin typeface="Times New Roman"/>
                <a:cs typeface="Times New Roman"/>
              </a:rPr>
              <a:t>2</a:t>
            </a:r>
            <a:r>
              <a:rPr sz="1588" spc="-125" baseline="-25462" dirty="0">
                <a:latin typeface="Times New Roman"/>
                <a:cs typeface="Times New Roman"/>
              </a:rPr>
              <a:t> </a:t>
            </a:r>
            <a:r>
              <a:rPr sz="1853" spc="-4" dirty="0">
                <a:latin typeface="Times New Roman"/>
                <a:cs typeface="Times New Roman"/>
              </a:rPr>
              <a:t>,</a:t>
            </a:r>
            <a:r>
              <a:rPr sz="1853" spc="-251" dirty="0">
                <a:latin typeface="Times New Roman"/>
                <a:cs typeface="Times New Roman"/>
              </a:rPr>
              <a:t> </a:t>
            </a:r>
            <a:r>
              <a:rPr sz="1853" i="1" spc="4" dirty="0">
                <a:latin typeface="Times New Roman"/>
                <a:cs typeface="Times New Roman"/>
              </a:rPr>
              <a:t>a</a:t>
            </a:r>
            <a:r>
              <a:rPr sz="1588" spc="6" baseline="-25462" dirty="0">
                <a:latin typeface="Times New Roman"/>
                <a:cs typeface="Times New Roman"/>
              </a:rPr>
              <a:t>3</a:t>
            </a:r>
            <a:r>
              <a:rPr sz="1588" spc="-251" baseline="-25462" dirty="0">
                <a:latin typeface="Times New Roman"/>
                <a:cs typeface="Times New Roman"/>
              </a:rPr>
              <a:t> </a:t>
            </a:r>
            <a:r>
              <a:rPr sz="3574" spc="-390" baseline="-3086" dirty="0">
                <a:latin typeface="Symbol"/>
                <a:cs typeface="Symbol"/>
              </a:rPr>
              <a:t></a:t>
            </a:r>
            <a:r>
              <a:rPr sz="3574" baseline="-3086" dirty="0">
                <a:latin typeface="Times New Roman"/>
                <a:cs typeface="Times New Roman"/>
              </a:rPr>
              <a:t>	</a:t>
            </a:r>
            <a:r>
              <a:rPr sz="1853" spc="-4" dirty="0">
                <a:latin typeface="Symbol"/>
                <a:cs typeface="Symbol"/>
              </a:rPr>
              <a:t></a:t>
            </a:r>
            <a:r>
              <a:rPr sz="1853" dirty="0">
                <a:latin typeface="Times New Roman"/>
                <a:cs typeface="Times New Roman"/>
              </a:rPr>
              <a:t>	</a:t>
            </a:r>
            <a:r>
              <a:rPr sz="1853" spc="-4" dirty="0">
                <a:latin typeface="Times New Roman"/>
                <a:cs typeface="Times New Roman"/>
              </a:rPr>
              <a:t>RV Valu</a:t>
            </a:r>
            <a:r>
              <a:rPr sz="1853" spc="9" dirty="0">
                <a:latin typeface="Times New Roman"/>
                <a:cs typeface="Times New Roman"/>
              </a:rPr>
              <a:t>e</a:t>
            </a:r>
            <a:r>
              <a:rPr sz="1853" spc="-4" dirty="0">
                <a:latin typeface="Times New Roman"/>
                <a:cs typeface="Times New Roman"/>
              </a:rPr>
              <a:t>s</a:t>
            </a:r>
            <a:r>
              <a:rPr sz="1853" spc="168" dirty="0">
                <a:latin typeface="Times New Roman"/>
                <a:cs typeface="Times New Roman"/>
              </a:rPr>
              <a:t> </a:t>
            </a:r>
            <a:r>
              <a:rPr sz="3574" spc="-761" baseline="-3086" dirty="0">
                <a:latin typeface="Symbol"/>
                <a:cs typeface="Symbol"/>
              </a:rPr>
              <a:t></a:t>
            </a:r>
            <a:r>
              <a:rPr sz="1853" spc="-163" dirty="0">
                <a:latin typeface="Times New Roman"/>
                <a:cs typeface="Times New Roman"/>
              </a:rPr>
              <a:t>1</a:t>
            </a:r>
            <a:r>
              <a:rPr sz="1853" spc="-4" dirty="0">
                <a:latin typeface="Times New Roman"/>
                <a:cs typeface="Times New Roman"/>
              </a:rPr>
              <a:t>,</a:t>
            </a:r>
            <a:r>
              <a:rPr sz="1853" spc="-256" dirty="0">
                <a:latin typeface="Times New Roman"/>
                <a:cs typeface="Times New Roman"/>
              </a:rPr>
              <a:t> </a:t>
            </a:r>
            <a:r>
              <a:rPr sz="1853" spc="-26" dirty="0">
                <a:latin typeface="Times New Roman"/>
                <a:cs typeface="Times New Roman"/>
              </a:rPr>
              <a:t>2</a:t>
            </a:r>
            <a:r>
              <a:rPr sz="1853" spc="-4" dirty="0">
                <a:latin typeface="Times New Roman"/>
                <a:cs typeface="Times New Roman"/>
              </a:rPr>
              <a:t>,</a:t>
            </a:r>
            <a:r>
              <a:rPr sz="1853" spc="-278" dirty="0">
                <a:latin typeface="Times New Roman"/>
                <a:cs typeface="Times New Roman"/>
              </a:rPr>
              <a:t> </a:t>
            </a:r>
            <a:r>
              <a:rPr sz="1853" spc="-137" dirty="0">
                <a:latin typeface="Times New Roman"/>
                <a:cs typeface="Times New Roman"/>
              </a:rPr>
              <a:t>3</a:t>
            </a:r>
            <a:r>
              <a:rPr sz="3574" spc="-390" baseline="-3086" dirty="0">
                <a:latin typeface="Symbol"/>
                <a:cs typeface="Symbol"/>
              </a:rPr>
              <a:t></a:t>
            </a:r>
            <a:endParaRPr sz="3574" baseline="-3086">
              <a:latin typeface="Symbol"/>
              <a:cs typeface="Symbol"/>
            </a:endParaRPr>
          </a:p>
          <a:p>
            <a:pPr marL="50989">
              <a:spcBef>
                <a:spcPts val="635"/>
              </a:spcBef>
              <a:tabLst>
                <a:tab pos="2824593" algn="l"/>
                <a:tab pos="3275094" algn="l"/>
              </a:tabLst>
            </a:pPr>
            <a:r>
              <a:rPr sz="1853" spc="18" dirty="0">
                <a:latin typeface="Times New Roman"/>
                <a:cs typeface="Times New Roman"/>
              </a:rPr>
              <a:t>(</a:t>
            </a:r>
            <a:r>
              <a:rPr sz="1853" i="1" spc="18" dirty="0">
                <a:latin typeface="Times New Roman"/>
                <a:cs typeface="Times New Roman"/>
              </a:rPr>
              <a:t>S</a:t>
            </a:r>
            <a:r>
              <a:rPr sz="1588" spc="26" baseline="-25462" dirty="0">
                <a:latin typeface="Times New Roman"/>
                <a:cs typeface="Times New Roman"/>
              </a:rPr>
              <a:t>1  </a:t>
            </a:r>
            <a:r>
              <a:rPr sz="1853" i="1" spc="22" dirty="0">
                <a:latin typeface="Times New Roman"/>
                <a:cs typeface="Times New Roman"/>
              </a:rPr>
              <a:t>S</a:t>
            </a:r>
            <a:r>
              <a:rPr sz="1588" spc="33" baseline="-25462" dirty="0">
                <a:latin typeface="Times New Roman"/>
                <a:cs typeface="Times New Roman"/>
              </a:rPr>
              <a:t>2  </a:t>
            </a:r>
            <a:r>
              <a:rPr sz="1853" i="1" spc="13" dirty="0">
                <a:latin typeface="Times New Roman"/>
                <a:cs typeface="Times New Roman"/>
              </a:rPr>
              <a:t>S</a:t>
            </a:r>
            <a:r>
              <a:rPr sz="1588" spc="19" baseline="-25462" dirty="0">
                <a:latin typeface="Times New Roman"/>
                <a:cs typeface="Times New Roman"/>
              </a:rPr>
              <a:t>3  </a:t>
            </a:r>
            <a:r>
              <a:rPr sz="1853" i="1" spc="18" dirty="0">
                <a:latin typeface="Times New Roman"/>
                <a:cs typeface="Times New Roman"/>
              </a:rPr>
              <a:t>S</a:t>
            </a:r>
            <a:r>
              <a:rPr sz="1588" spc="26" baseline="-25462" dirty="0">
                <a:latin typeface="Times New Roman"/>
                <a:cs typeface="Times New Roman"/>
              </a:rPr>
              <a:t>4 </a:t>
            </a:r>
            <a:r>
              <a:rPr sz="1853" spc="-4" dirty="0">
                <a:latin typeface="Times New Roman"/>
                <a:cs typeface="Times New Roman"/>
              </a:rPr>
              <a:t>) </a:t>
            </a:r>
            <a:r>
              <a:rPr sz="1853" spc="-4" dirty="0">
                <a:latin typeface="Symbol"/>
                <a:cs typeface="Symbol"/>
              </a:rPr>
              <a:t></a:t>
            </a:r>
            <a:r>
              <a:rPr sz="1853" spc="-4" dirty="0">
                <a:latin typeface="Times New Roman"/>
                <a:cs typeface="Times New Roman"/>
              </a:rPr>
              <a:t> </a:t>
            </a:r>
            <a:r>
              <a:rPr sz="1853" spc="26" dirty="0">
                <a:latin typeface="Times New Roman"/>
                <a:cs typeface="Times New Roman"/>
              </a:rPr>
              <a:t>(</a:t>
            </a:r>
            <a:r>
              <a:rPr sz="1853" i="1" spc="26" dirty="0">
                <a:latin typeface="Times New Roman"/>
                <a:cs typeface="Times New Roman"/>
              </a:rPr>
              <a:t>a</a:t>
            </a:r>
            <a:r>
              <a:rPr sz="1588" spc="39" baseline="-25462" dirty="0">
                <a:latin typeface="Times New Roman"/>
                <a:cs typeface="Times New Roman"/>
              </a:rPr>
              <a:t>2  </a:t>
            </a:r>
            <a:r>
              <a:rPr sz="1853" i="1" spc="4" dirty="0">
                <a:latin typeface="Times New Roman"/>
                <a:cs typeface="Times New Roman"/>
              </a:rPr>
              <a:t>a</a:t>
            </a:r>
            <a:r>
              <a:rPr sz="1588" spc="6" baseline="-25462" dirty="0">
                <a:latin typeface="Times New Roman"/>
                <a:cs typeface="Times New Roman"/>
              </a:rPr>
              <a:t>3  </a:t>
            </a:r>
            <a:r>
              <a:rPr sz="1853" i="1" spc="4" dirty="0">
                <a:latin typeface="Times New Roman"/>
                <a:cs typeface="Times New Roman"/>
              </a:rPr>
              <a:t>a</a:t>
            </a:r>
            <a:r>
              <a:rPr sz="1588" spc="6" baseline="-25462" dirty="0">
                <a:latin typeface="Times New Roman"/>
                <a:cs typeface="Times New Roman"/>
              </a:rPr>
              <a:t>3 </a:t>
            </a:r>
            <a:r>
              <a:rPr sz="1588" spc="99" baseline="-25462" dirty="0">
                <a:latin typeface="Times New Roman"/>
                <a:cs typeface="Times New Roman"/>
              </a:rPr>
              <a:t> </a:t>
            </a:r>
            <a:r>
              <a:rPr sz="1853" i="1" spc="-35" dirty="0">
                <a:latin typeface="Times New Roman"/>
                <a:cs typeface="Times New Roman"/>
              </a:rPr>
              <a:t>a</a:t>
            </a:r>
            <a:r>
              <a:rPr sz="1588" spc="-53" baseline="-25462" dirty="0">
                <a:latin typeface="Times New Roman"/>
                <a:cs typeface="Times New Roman"/>
              </a:rPr>
              <a:t>1</a:t>
            </a:r>
            <a:r>
              <a:rPr sz="1588" spc="-178" baseline="-25462" dirty="0">
                <a:latin typeface="Times New Roman"/>
                <a:cs typeface="Times New Roman"/>
              </a:rPr>
              <a:t> </a:t>
            </a:r>
            <a:r>
              <a:rPr sz="1853" spc="-4" dirty="0">
                <a:latin typeface="Times New Roman"/>
                <a:cs typeface="Times New Roman"/>
              </a:rPr>
              <a:t>)	</a:t>
            </a:r>
            <a:r>
              <a:rPr sz="1853" spc="-4" dirty="0">
                <a:latin typeface="Symbol"/>
                <a:cs typeface="Symbol"/>
              </a:rPr>
              <a:t></a:t>
            </a:r>
            <a:r>
              <a:rPr sz="1853" spc="-4" dirty="0">
                <a:latin typeface="Times New Roman"/>
                <a:cs typeface="Times New Roman"/>
              </a:rPr>
              <a:t>	( </a:t>
            </a:r>
            <a:r>
              <a:rPr sz="1853" i="1" spc="-40" dirty="0">
                <a:latin typeface="Times New Roman"/>
                <a:cs typeface="Times New Roman"/>
              </a:rPr>
              <a:t>x</a:t>
            </a:r>
            <a:r>
              <a:rPr sz="1588" spc="-59" baseline="-25462" dirty="0">
                <a:latin typeface="Times New Roman"/>
                <a:cs typeface="Times New Roman"/>
              </a:rPr>
              <a:t>1 </a:t>
            </a:r>
            <a:r>
              <a:rPr sz="1853" i="1" spc="4" dirty="0">
                <a:latin typeface="Times New Roman"/>
                <a:cs typeface="Times New Roman"/>
              </a:rPr>
              <a:t>x</a:t>
            </a:r>
            <a:r>
              <a:rPr sz="1588" spc="6" baseline="-25462" dirty="0">
                <a:latin typeface="Times New Roman"/>
                <a:cs typeface="Times New Roman"/>
              </a:rPr>
              <a:t>2 </a:t>
            </a:r>
            <a:r>
              <a:rPr sz="1853" i="1" dirty="0">
                <a:latin typeface="Times New Roman"/>
                <a:cs typeface="Times New Roman"/>
              </a:rPr>
              <a:t>x</a:t>
            </a:r>
            <a:r>
              <a:rPr sz="1588" baseline="-25462" dirty="0">
                <a:latin typeface="Times New Roman"/>
                <a:cs typeface="Times New Roman"/>
              </a:rPr>
              <a:t>3 </a:t>
            </a:r>
            <a:r>
              <a:rPr sz="1853" i="1" spc="4" dirty="0">
                <a:latin typeface="Times New Roman"/>
                <a:cs typeface="Times New Roman"/>
              </a:rPr>
              <a:t>x</a:t>
            </a:r>
            <a:r>
              <a:rPr sz="1588" spc="6" baseline="-25462" dirty="0">
                <a:latin typeface="Times New Roman"/>
                <a:cs typeface="Times New Roman"/>
              </a:rPr>
              <a:t>4 </a:t>
            </a:r>
            <a:r>
              <a:rPr sz="1853" spc="-4" dirty="0">
                <a:latin typeface="Times New Roman"/>
                <a:cs typeface="Times New Roman"/>
              </a:rPr>
              <a:t>) </a:t>
            </a:r>
            <a:r>
              <a:rPr sz="1853" spc="-4" dirty="0">
                <a:latin typeface="Symbol"/>
                <a:cs typeface="Symbol"/>
              </a:rPr>
              <a:t></a:t>
            </a:r>
            <a:r>
              <a:rPr sz="1853" spc="-4" dirty="0">
                <a:latin typeface="Times New Roman"/>
                <a:cs typeface="Times New Roman"/>
              </a:rPr>
              <a:t> </a:t>
            </a:r>
            <a:r>
              <a:rPr sz="1853" spc="26" dirty="0">
                <a:latin typeface="Times New Roman"/>
                <a:cs typeface="Times New Roman"/>
              </a:rPr>
              <a:t>(2 </a:t>
            </a:r>
            <a:r>
              <a:rPr sz="1853" spc="-4" dirty="0">
                <a:latin typeface="Times New Roman"/>
                <a:cs typeface="Times New Roman"/>
              </a:rPr>
              <a:t>3</a:t>
            </a:r>
            <a:r>
              <a:rPr sz="1853" spc="-224" dirty="0">
                <a:latin typeface="Times New Roman"/>
                <a:cs typeface="Times New Roman"/>
              </a:rPr>
              <a:t> </a:t>
            </a:r>
            <a:r>
              <a:rPr sz="1853" spc="9" dirty="0">
                <a:latin typeface="Times New Roman"/>
                <a:cs typeface="Times New Roman"/>
              </a:rPr>
              <a:t>31)</a:t>
            </a:r>
            <a:endParaRPr sz="1853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8277" y="1885502"/>
            <a:ext cx="388284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Ex.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47407" y="1071283"/>
            <a:ext cx="7172324" cy="663161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 marR="15689">
              <a:spcBef>
                <a:spcPts val="88"/>
              </a:spcBef>
              <a:tabLst>
                <a:tab pos="3204493" algn="l"/>
              </a:tabLst>
            </a:pPr>
            <a:r>
              <a:rPr sz="2118" dirty="0">
                <a:latin typeface="Times New Roman"/>
                <a:cs typeface="Times New Roman"/>
              </a:rPr>
              <a:t>Consider a </a:t>
            </a:r>
            <a:r>
              <a:rPr sz="2118" spc="-4" dirty="0">
                <a:latin typeface="Times New Roman"/>
                <a:cs typeface="Times New Roman"/>
              </a:rPr>
              <a:t>sequence </a:t>
            </a:r>
            <a:r>
              <a:rPr sz="2118" dirty="0">
                <a:latin typeface="Times New Roman"/>
                <a:cs typeface="Times New Roman"/>
              </a:rPr>
              <a:t>of RVs	X = </a:t>
            </a:r>
            <a:r>
              <a:rPr sz="2118" spc="-4" dirty="0">
                <a:latin typeface="Times New Roman"/>
                <a:cs typeface="Times New Roman"/>
              </a:rPr>
              <a:t>(</a:t>
            </a:r>
            <a:r>
              <a:rPr sz="2118" i="1" spc="-4" dirty="0">
                <a:latin typeface="Times New Roman"/>
                <a:cs typeface="Times New Roman"/>
              </a:rPr>
              <a:t>x</a:t>
            </a:r>
            <a:r>
              <a:rPr sz="2118" spc="-6" baseline="-20833" dirty="0">
                <a:latin typeface="Times New Roman"/>
                <a:cs typeface="Times New Roman"/>
              </a:rPr>
              <a:t>1</a:t>
            </a:r>
            <a:r>
              <a:rPr sz="2118" spc="-4" dirty="0">
                <a:latin typeface="Times New Roman"/>
                <a:cs typeface="Times New Roman"/>
              </a:rPr>
              <a:t>, </a:t>
            </a:r>
            <a:r>
              <a:rPr sz="2118" i="1" spc="-4" dirty="0">
                <a:latin typeface="Times New Roman"/>
                <a:cs typeface="Times New Roman"/>
              </a:rPr>
              <a:t>x</a:t>
            </a:r>
            <a:r>
              <a:rPr sz="2118" spc="-6" baseline="-20833" dirty="0">
                <a:latin typeface="Times New Roman"/>
                <a:cs typeface="Times New Roman"/>
              </a:rPr>
              <a:t>2</a:t>
            </a:r>
            <a:r>
              <a:rPr sz="2118" spc="-4" dirty="0">
                <a:latin typeface="Times New Roman"/>
                <a:cs typeface="Times New Roman"/>
              </a:rPr>
              <a:t>, </a:t>
            </a:r>
            <a:r>
              <a:rPr sz="2118" i="1" spc="-4" dirty="0">
                <a:latin typeface="Times New Roman"/>
                <a:cs typeface="Times New Roman"/>
              </a:rPr>
              <a:t>x</a:t>
            </a:r>
            <a:r>
              <a:rPr sz="2118" spc="-6" baseline="-20833" dirty="0">
                <a:latin typeface="Times New Roman"/>
                <a:cs typeface="Times New Roman"/>
              </a:rPr>
              <a:t>3</a:t>
            </a:r>
            <a:r>
              <a:rPr sz="2118" spc="-4" dirty="0">
                <a:latin typeface="Times New Roman"/>
                <a:cs typeface="Times New Roman"/>
              </a:rPr>
              <a:t>, </a:t>
            </a:r>
            <a:r>
              <a:rPr sz="2118" i="1" spc="-4" dirty="0">
                <a:latin typeface="Times New Roman"/>
                <a:cs typeface="Times New Roman"/>
              </a:rPr>
              <a:t>… </a:t>
            </a:r>
            <a:r>
              <a:rPr sz="2118" dirty="0">
                <a:latin typeface="Times New Roman"/>
                <a:cs typeface="Times New Roman"/>
              </a:rPr>
              <a:t>, </a:t>
            </a:r>
            <a:r>
              <a:rPr sz="2118" i="1" spc="-4" dirty="0">
                <a:latin typeface="Times New Roman"/>
                <a:cs typeface="Times New Roman"/>
              </a:rPr>
              <a:t>x</a:t>
            </a:r>
            <a:r>
              <a:rPr sz="2118" i="1" spc="-6" baseline="-20833" dirty="0">
                <a:latin typeface="Times New Roman"/>
                <a:cs typeface="Times New Roman"/>
              </a:rPr>
              <a:t>n</a:t>
            </a:r>
            <a:r>
              <a:rPr sz="2118" spc="-4" dirty="0">
                <a:latin typeface="Times New Roman"/>
                <a:cs typeface="Times New Roman"/>
              </a:rPr>
              <a:t>)</a:t>
            </a:r>
            <a:r>
              <a:rPr sz="2118" spc="-49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corresponding  to the </a:t>
            </a:r>
            <a:r>
              <a:rPr sz="2118" spc="-4" dirty="0">
                <a:latin typeface="Times New Roman"/>
                <a:cs typeface="Times New Roman"/>
              </a:rPr>
              <a:t>sequence </a:t>
            </a:r>
            <a:r>
              <a:rPr sz="2118" dirty="0">
                <a:latin typeface="Times New Roman"/>
                <a:cs typeface="Times New Roman"/>
              </a:rPr>
              <a:t>of </a:t>
            </a:r>
            <a:r>
              <a:rPr sz="2118" spc="-4" dirty="0">
                <a:latin typeface="Times New Roman"/>
                <a:cs typeface="Times New Roman"/>
              </a:rPr>
              <a:t>symbols (</a:t>
            </a:r>
            <a:r>
              <a:rPr sz="2118" i="1" spc="-4" dirty="0">
                <a:latin typeface="Times New Roman"/>
                <a:cs typeface="Times New Roman"/>
              </a:rPr>
              <a:t>S</a:t>
            </a:r>
            <a:r>
              <a:rPr sz="2118" spc="-6" baseline="-20833" dirty="0">
                <a:latin typeface="Times New Roman"/>
                <a:cs typeface="Times New Roman"/>
              </a:rPr>
              <a:t>1</a:t>
            </a:r>
            <a:r>
              <a:rPr sz="2118" spc="-4" dirty="0">
                <a:latin typeface="Times New Roman"/>
                <a:cs typeface="Times New Roman"/>
              </a:rPr>
              <a:t>, </a:t>
            </a:r>
            <a:r>
              <a:rPr sz="2118" i="1" dirty="0">
                <a:latin typeface="Times New Roman"/>
                <a:cs typeface="Times New Roman"/>
              </a:rPr>
              <a:t>S</a:t>
            </a:r>
            <a:r>
              <a:rPr sz="2118" baseline="-20833" dirty="0">
                <a:latin typeface="Times New Roman"/>
                <a:cs typeface="Times New Roman"/>
              </a:rPr>
              <a:t>2</a:t>
            </a:r>
            <a:r>
              <a:rPr sz="2118" dirty="0">
                <a:latin typeface="Times New Roman"/>
                <a:cs typeface="Times New Roman"/>
              </a:rPr>
              <a:t>, </a:t>
            </a:r>
            <a:r>
              <a:rPr sz="2118" i="1" dirty="0">
                <a:latin typeface="Times New Roman"/>
                <a:cs typeface="Times New Roman"/>
              </a:rPr>
              <a:t>S</a:t>
            </a:r>
            <a:r>
              <a:rPr sz="2118" baseline="-20833" dirty="0">
                <a:latin typeface="Times New Roman"/>
                <a:cs typeface="Times New Roman"/>
              </a:rPr>
              <a:t>3</a:t>
            </a:r>
            <a:r>
              <a:rPr sz="2118" dirty="0">
                <a:latin typeface="Times New Roman"/>
                <a:cs typeface="Times New Roman"/>
              </a:rPr>
              <a:t>, … ,</a:t>
            </a:r>
            <a:r>
              <a:rPr sz="2118" spc="-44" dirty="0">
                <a:latin typeface="Times New Roman"/>
                <a:cs typeface="Times New Roman"/>
              </a:rPr>
              <a:t> </a:t>
            </a:r>
            <a:r>
              <a:rPr sz="2118" i="1" dirty="0">
                <a:latin typeface="Times New Roman"/>
                <a:cs typeface="Times New Roman"/>
              </a:rPr>
              <a:t>S</a:t>
            </a:r>
            <a:r>
              <a:rPr sz="2118" i="1" baseline="-20833" dirty="0">
                <a:latin typeface="Times New Roman"/>
                <a:cs typeface="Times New Roman"/>
              </a:rPr>
              <a:t>n</a:t>
            </a:r>
            <a:r>
              <a:rPr sz="2118" dirty="0">
                <a:latin typeface="Times New Roman"/>
                <a:cs typeface="Times New Roman"/>
              </a:rPr>
              <a:t>)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3586" y="3182471"/>
            <a:ext cx="1657350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Initial</a:t>
            </a:r>
            <a:r>
              <a:rPr sz="2118" b="1" u="heavy" spc="-4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18" b="1" u="heavy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Values: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8574" y="3149974"/>
            <a:ext cx="2238935" cy="25763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8834">
              <a:lnSpc>
                <a:spcPts val="1994"/>
              </a:lnSpc>
              <a:tabLst>
                <a:tab pos="1374475" algn="l"/>
              </a:tabLst>
            </a:pPr>
            <a:r>
              <a:rPr sz="3309" i="1" spc="139" baseline="-25555" dirty="0">
                <a:latin typeface="Times New Roman"/>
                <a:cs typeface="Times New Roman"/>
              </a:rPr>
              <a:t>l</a:t>
            </a:r>
            <a:r>
              <a:rPr sz="1279" spc="93" dirty="0">
                <a:latin typeface="Times New Roman"/>
                <a:cs typeface="Times New Roman"/>
              </a:rPr>
              <a:t>(0)</a:t>
            </a:r>
            <a:r>
              <a:rPr sz="1279" spc="441" dirty="0">
                <a:latin typeface="Times New Roman"/>
                <a:cs typeface="Times New Roman"/>
              </a:rPr>
              <a:t> </a:t>
            </a:r>
            <a:r>
              <a:rPr sz="3309" spc="19" baseline="-25555" dirty="0">
                <a:latin typeface="Symbol"/>
                <a:cs typeface="Symbol"/>
              </a:rPr>
              <a:t></a:t>
            </a:r>
            <a:r>
              <a:rPr sz="3309" spc="-86" baseline="-25555" dirty="0">
                <a:latin typeface="Times New Roman"/>
                <a:cs typeface="Times New Roman"/>
              </a:rPr>
              <a:t> </a:t>
            </a:r>
            <a:r>
              <a:rPr sz="3309" spc="19" baseline="-25555" dirty="0">
                <a:latin typeface="Times New Roman"/>
                <a:cs typeface="Times New Roman"/>
              </a:rPr>
              <a:t>0	</a:t>
            </a:r>
            <a:r>
              <a:rPr sz="3309" i="1" spc="112" baseline="-25555" dirty="0">
                <a:latin typeface="Times New Roman"/>
                <a:cs typeface="Times New Roman"/>
              </a:rPr>
              <a:t>u</a:t>
            </a:r>
            <a:r>
              <a:rPr sz="1279" spc="75" dirty="0">
                <a:latin typeface="Times New Roman"/>
                <a:cs typeface="Times New Roman"/>
              </a:rPr>
              <a:t>(0) </a:t>
            </a:r>
            <a:r>
              <a:rPr sz="3309" spc="19" baseline="-25555" dirty="0">
                <a:latin typeface="Symbol"/>
                <a:cs typeface="Symbol"/>
              </a:rPr>
              <a:t></a:t>
            </a:r>
            <a:r>
              <a:rPr sz="3309" spc="-469" baseline="-25555" dirty="0">
                <a:latin typeface="Times New Roman"/>
                <a:cs typeface="Times New Roman"/>
              </a:rPr>
              <a:t> </a:t>
            </a:r>
            <a:r>
              <a:rPr sz="3309" spc="19" baseline="-25555" dirty="0">
                <a:latin typeface="Times New Roman"/>
                <a:cs typeface="Times New Roman"/>
              </a:rPr>
              <a:t>1</a:t>
            </a:r>
            <a:endParaRPr sz="3309" baseline="-2555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3586" y="4137885"/>
            <a:ext cx="1943100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11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Interval</a:t>
            </a:r>
            <a:r>
              <a:rPr sz="2118" b="1" u="heavy" spc="-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18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Update: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30090" y="4185398"/>
            <a:ext cx="4336676" cy="1132354"/>
          </a:xfrm>
          <a:custGeom>
            <a:avLst/>
            <a:gdLst/>
            <a:ahLst/>
            <a:cxnLst/>
            <a:rect l="l" t="t" r="r" b="b"/>
            <a:pathLst>
              <a:path w="4914900" h="1283335">
                <a:moveTo>
                  <a:pt x="4914900" y="1283208"/>
                </a:moveTo>
                <a:lnTo>
                  <a:pt x="4914900" y="0"/>
                </a:lnTo>
                <a:lnTo>
                  <a:pt x="0" y="0"/>
                </a:lnTo>
                <a:lnTo>
                  <a:pt x="0" y="1283208"/>
                </a:lnTo>
                <a:lnTo>
                  <a:pt x="4914900" y="1283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 txBox="1"/>
          <p:nvPr/>
        </p:nvSpPr>
        <p:spPr>
          <a:xfrm>
            <a:off x="4690783" y="4244790"/>
            <a:ext cx="233643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34" dirty="0">
                <a:latin typeface="Times New Roman"/>
                <a:cs typeface="Times New Roman"/>
              </a:rPr>
              <a:t> </a:t>
            </a:r>
            <a:r>
              <a:rPr sz="1279" i="1" spc="4" dirty="0">
                <a:latin typeface="Times New Roman"/>
                <a:cs typeface="Times New Roman"/>
              </a:rPr>
              <a:t>n</a:t>
            </a:r>
            <a:r>
              <a:rPr sz="1279" i="1" spc="-224" dirty="0">
                <a:latin typeface="Times New Roman"/>
                <a:cs typeface="Times New Roman"/>
              </a:rPr>
              <a:t> </a:t>
            </a:r>
            <a:r>
              <a:rPr sz="1279" dirty="0">
                <a:latin typeface="Times New Roman"/>
                <a:cs typeface="Times New Roman"/>
              </a:rPr>
              <a:t>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3902" y="4794102"/>
            <a:ext cx="233643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34" dirty="0">
                <a:latin typeface="Times New Roman"/>
                <a:cs typeface="Times New Roman"/>
              </a:rPr>
              <a:t> </a:t>
            </a:r>
            <a:r>
              <a:rPr sz="1279" i="1" spc="4" dirty="0">
                <a:latin typeface="Times New Roman"/>
                <a:cs typeface="Times New Roman"/>
              </a:rPr>
              <a:t>n</a:t>
            </a:r>
            <a:r>
              <a:rPr sz="1279" i="1" spc="-224" dirty="0">
                <a:latin typeface="Times New Roman"/>
                <a:cs typeface="Times New Roman"/>
              </a:rPr>
              <a:t> </a:t>
            </a:r>
            <a:r>
              <a:rPr sz="1279" dirty="0">
                <a:latin typeface="Times New Roman"/>
                <a:cs typeface="Times New Roman"/>
              </a:rPr>
              <a:t>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7355" y="4802139"/>
            <a:ext cx="844362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22413">
              <a:spcBef>
                <a:spcPts val="115"/>
              </a:spcBef>
            </a:pPr>
            <a:r>
              <a:rPr sz="2206" i="1" spc="-26" dirty="0">
                <a:latin typeface="Times New Roman"/>
                <a:cs typeface="Times New Roman"/>
              </a:rPr>
              <a:t>F</a:t>
            </a:r>
            <a:r>
              <a:rPr sz="1919" i="1" spc="-39" baseline="-24904" dirty="0">
                <a:latin typeface="Times New Roman"/>
                <a:cs typeface="Times New Roman"/>
              </a:rPr>
              <a:t>X </a:t>
            </a:r>
            <a:r>
              <a:rPr sz="2206" spc="9" dirty="0">
                <a:latin typeface="Times New Roman"/>
                <a:cs typeface="Times New Roman"/>
              </a:rPr>
              <a:t>(</a:t>
            </a:r>
            <a:r>
              <a:rPr sz="2206" spc="-265" dirty="0">
                <a:latin typeface="Times New Roman"/>
                <a:cs typeface="Times New Roman"/>
              </a:rPr>
              <a:t> </a:t>
            </a:r>
            <a:r>
              <a:rPr sz="2206" i="1" spc="13" dirty="0">
                <a:latin typeface="Times New Roman"/>
                <a:cs typeface="Times New Roman"/>
              </a:rPr>
              <a:t>x</a:t>
            </a:r>
            <a:r>
              <a:rPr sz="1919" i="1" spc="19" baseline="-24904" dirty="0">
                <a:latin typeface="Times New Roman"/>
                <a:cs typeface="Times New Roman"/>
              </a:rPr>
              <a:t>n </a:t>
            </a:r>
            <a:r>
              <a:rPr sz="2206" spc="9" dirty="0">
                <a:latin typeface="Times New Roman"/>
                <a:cs typeface="Times New Roman"/>
              </a:rPr>
              <a:t>)</a:t>
            </a:r>
            <a:endParaRPr sz="2206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0191" y="4244790"/>
            <a:ext cx="398368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spc="57" dirty="0">
                <a:latin typeface="Times New Roman"/>
                <a:cs typeface="Times New Roman"/>
              </a:rPr>
              <a:t>(</a:t>
            </a:r>
            <a:r>
              <a:rPr sz="1279" i="1" spc="57" dirty="0">
                <a:latin typeface="Times New Roman"/>
                <a:cs typeface="Times New Roman"/>
              </a:rPr>
              <a:t>n</a:t>
            </a:r>
            <a:r>
              <a:rPr sz="1279" i="1" spc="-251" dirty="0">
                <a:latin typeface="Times New Roman"/>
                <a:cs typeface="Times New Roman"/>
              </a:rPr>
              <a:t> </a:t>
            </a:r>
            <a:r>
              <a:rPr sz="1279" spc="-13" dirty="0">
                <a:latin typeface="Symbol"/>
                <a:cs typeface="Symbol"/>
              </a:rPr>
              <a:t></a:t>
            </a:r>
            <a:r>
              <a:rPr sz="1279" spc="-13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82903" y="4244790"/>
            <a:ext cx="398368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47" dirty="0">
                <a:latin typeface="Times New Roman"/>
                <a:cs typeface="Times New Roman"/>
              </a:rPr>
              <a:t> </a:t>
            </a:r>
            <a:r>
              <a:rPr sz="1279" i="1" spc="18" dirty="0">
                <a:latin typeface="Times New Roman"/>
                <a:cs typeface="Times New Roman"/>
              </a:rPr>
              <a:t>n</a:t>
            </a:r>
            <a:r>
              <a:rPr sz="1279" spc="18" dirty="0">
                <a:latin typeface="Symbol"/>
                <a:cs typeface="Symbol"/>
              </a:rPr>
              <a:t></a:t>
            </a:r>
            <a:r>
              <a:rPr sz="1279" spc="18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1404" y="4244790"/>
            <a:ext cx="398368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47" dirty="0">
                <a:latin typeface="Times New Roman"/>
                <a:cs typeface="Times New Roman"/>
              </a:rPr>
              <a:t> </a:t>
            </a:r>
            <a:r>
              <a:rPr sz="1279" i="1" spc="18" dirty="0">
                <a:latin typeface="Times New Roman"/>
                <a:cs typeface="Times New Roman"/>
              </a:rPr>
              <a:t>n</a:t>
            </a:r>
            <a:r>
              <a:rPr sz="1279" spc="18" dirty="0">
                <a:latin typeface="Symbol"/>
                <a:cs typeface="Symbol"/>
              </a:rPr>
              <a:t></a:t>
            </a:r>
            <a:r>
              <a:rPr sz="1279" spc="18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3310" y="4794102"/>
            <a:ext cx="398368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47" dirty="0">
                <a:latin typeface="Times New Roman"/>
                <a:cs typeface="Times New Roman"/>
              </a:rPr>
              <a:t> </a:t>
            </a:r>
            <a:r>
              <a:rPr sz="1279" i="1" spc="18" dirty="0">
                <a:latin typeface="Times New Roman"/>
                <a:cs typeface="Times New Roman"/>
              </a:rPr>
              <a:t>n</a:t>
            </a:r>
            <a:r>
              <a:rPr sz="1279" spc="18" dirty="0">
                <a:latin typeface="Symbol"/>
                <a:cs typeface="Symbol"/>
              </a:rPr>
              <a:t></a:t>
            </a:r>
            <a:r>
              <a:rPr sz="1279" spc="18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6023" y="4794102"/>
            <a:ext cx="398368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47" dirty="0">
                <a:latin typeface="Times New Roman"/>
                <a:cs typeface="Times New Roman"/>
              </a:rPr>
              <a:t> </a:t>
            </a:r>
            <a:r>
              <a:rPr sz="1279" i="1" spc="18" dirty="0">
                <a:latin typeface="Times New Roman"/>
                <a:cs typeface="Times New Roman"/>
              </a:rPr>
              <a:t>n</a:t>
            </a:r>
            <a:r>
              <a:rPr sz="1279" spc="18" dirty="0">
                <a:latin typeface="Symbol"/>
                <a:cs typeface="Symbol"/>
              </a:rPr>
              <a:t></a:t>
            </a:r>
            <a:r>
              <a:rPr sz="1279" spc="18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4525" y="4794102"/>
            <a:ext cx="439831" cy="209295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>
              <a:spcBef>
                <a:spcPts val="97"/>
              </a:spcBef>
            </a:pPr>
            <a:r>
              <a:rPr sz="1279" dirty="0">
                <a:latin typeface="Times New Roman"/>
                <a:cs typeface="Times New Roman"/>
              </a:rPr>
              <a:t>(</a:t>
            </a:r>
            <a:r>
              <a:rPr sz="1279" spc="-224" dirty="0">
                <a:latin typeface="Times New Roman"/>
                <a:cs typeface="Times New Roman"/>
              </a:rPr>
              <a:t> </a:t>
            </a:r>
            <a:r>
              <a:rPr sz="1279" i="1" spc="18" dirty="0">
                <a:latin typeface="Times New Roman"/>
                <a:cs typeface="Times New Roman"/>
              </a:rPr>
              <a:t>n</a:t>
            </a:r>
            <a:r>
              <a:rPr sz="1279" spc="18" dirty="0">
                <a:latin typeface="Symbol"/>
                <a:cs typeface="Symbol"/>
              </a:rPr>
              <a:t></a:t>
            </a:r>
            <a:r>
              <a:rPr sz="1279" spc="18" dirty="0">
                <a:latin typeface="Times New Roman"/>
                <a:cs typeface="Times New Roman"/>
              </a:rPr>
              <a:t>1)</a:t>
            </a:r>
            <a:endParaRPr sz="127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79935" y="4243409"/>
            <a:ext cx="120463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>
              <a:spcBef>
                <a:spcPts val="115"/>
              </a:spcBef>
            </a:pPr>
            <a:r>
              <a:rPr sz="2206" spc="-781" dirty="0">
                <a:latin typeface="Symbol"/>
                <a:cs typeface="Symbol"/>
              </a:rPr>
              <a:t>⎤</a:t>
            </a:r>
            <a:endParaRPr sz="2206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4315" y="4252822"/>
            <a:ext cx="1192306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22413">
              <a:spcBef>
                <a:spcPts val="115"/>
              </a:spcBef>
            </a:pPr>
            <a:r>
              <a:rPr sz="2206" i="1" spc="-26" dirty="0">
                <a:latin typeface="Times New Roman"/>
                <a:cs typeface="Times New Roman"/>
              </a:rPr>
              <a:t>F</a:t>
            </a:r>
            <a:r>
              <a:rPr sz="1919" i="1" spc="-39" baseline="-24904" dirty="0">
                <a:latin typeface="Times New Roman"/>
                <a:cs typeface="Times New Roman"/>
              </a:rPr>
              <a:t>X </a:t>
            </a:r>
            <a:r>
              <a:rPr sz="2206" spc="9" dirty="0">
                <a:latin typeface="Times New Roman"/>
                <a:cs typeface="Times New Roman"/>
              </a:rPr>
              <a:t>( </a:t>
            </a:r>
            <a:r>
              <a:rPr sz="2206" i="1" spc="13" dirty="0">
                <a:latin typeface="Times New Roman"/>
                <a:cs typeface="Times New Roman"/>
              </a:rPr>
              <a:t>x</a:t>
            </a:r>
            <a:r>
              <a:rPr sz="1919" i="1" spc="19" baseline="-24904" dirty="0">
                <a:latin typeface="Times New Roman"/>
                <a:cs typeface="Times New Roman"/>
              </a:rPr>
              <a:t>n</a:t>
            </a:r>
            <a:r>
              <a:rPr sz="1919" i="1" spc="125" baseline="-24904" dirty="0">
                <a:latin typeface="Times New Roman"/>
                <a:cs typeface="Times New Roman"/>
              </a:rPr>
              <a:t> </a:t>
            </a:r>
            <a:r>
              <a:rPr sz="2206" spc="26" dirty="0">
                <a:latin typeface="Symbol"/>
                <a:cs typeface="Symbol"/>
              </a:rPr>
              <a:t></a:t>
            </a:r>
            <a:r>
              <a:rPr sz="2206" spc="26" dirty="0">
                <a:latin typeface="Times New Roman"/>
                <a:cs typeface="Times New Roman"/>
              </a:rPr>
              <a:t>1)</a:t>
            </a:r>
            <a:endParaRPr sz="2206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44434" y="4252821"/>
            <a:ext cx="2562225" cy="91162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44826">
              <a:spcBef>
                <a:spcPts val="115"/>
              </a:spcBef>
              <a:tabLst>
                <a:tab pos="465629" algn="l"/>
                <a:tab pos="1251203" algn="l"/>
                <a:tab pos="2203754" algn="l"/>
              </a:tabLst>
            </a:pPr>
            <a:r>
              <a:rPr sz="2206" i="1" spc="4" dirty="0">
                <a:latin typeface="Times New Roman"/>
                <a:cs typeface="Times New Roman"/>
              </a:rPr>
              <a:t>l	</a:t>
            </a:r>
            <a:r>
              <a:rPr sz="2206" spc="13" dirty="0">
                <a:latin typeface="Symbol"/>
                <a:cs typeface="Symbol"/>
              </a:rPr>
              <a:t></a:t>
            </a:r>
            <a:r>
              <a:rPr sz="2206" spc="-66" dirty="0">
                <a:latin typeface="Times New Roman"/>
                <a:cs typeface="Times New Roman"/>
              </a:rPr>
              <a:t> </a:t>
            </a:r>
            <a:r>
              <a:rPr sz="2206" i="1" spc="4" dirty="0">
                <a:latin typeface="Times New Roman"/>
                <a:cs typeface="Times New Roman"/>
              </a:rPr>
              <a:t>l	</a:t>
            </a:r>
            <a:r>
              <a:rPr sz="2206" spc="13" dirty="0">
                <a:latin typeface="Symbol"/>
                <a:cs typeface="Symbol"/>
              </a:rPr>
              <a:t></a:t>
            </a:r>
            <a:r>
              <a:rPr sz="2206" spc="-93" dirty="0">
                <a:latin typeface="Times New Roman"/>
                <a:cs typeface="Times New Roman"/>
              </a:rPr>
              <a:t> </a:t>
            </a:r>
            <a:r>
              <a:rPr sz="3309" spc="-1171" baseline="-22222" dirty="0">
                <a:latin typeface="Symbol"/>
                <a:cs typeface="Symbol"/>
              </a:rPr>
              <a:t>⎣</a:t>
            </a:r>
            <a:r>
              <a:rPr sz="3309" spc="-1171" baseline="2222" dirty="0">
                <a:latin typeface="Symbol"/>
                <a:cs typeface="Symbol"/>
              </a:rPr>
              <a:t>⎡</a:t>
            </a:r>
            <a:r>
              <a:rPr sz="2206" i="1" spc="-781" dirty="0">
                <a:latin typeface="Times New Roman"/>
                <a:cs typeface="Times New Roman"/>
              </a:rPr>
              <a:t>u	</a:t>
            </a:r>
            <a:r>
              <a:rPr sz="2206" spc="13" dirty="0">
                <a:latin typeface="Symbol"/>
                <a:cs typeface="Symbol"/>
              </a:rPr>
              <a:t></a:t>
            </a:r>
            <a:r>
              <a:rPr sz="2206" spc="-229" dirty="0">
                <a:latin typeface="Times New Roman"/>
                <a:cs typeface="Times New Roman"/>
              </a:rPr>
              <a:t> </a:t>
            </a:r>
            <a:r>
              <a:rPr sz="2206" i="1" spc="4" dirty="0">
                <a:latin typeface="Times New Roman"/>
                <a:cs typeface="Times New Roman"/>
              </a:rPr>
              <a:t>l</a:t>
            </a:r>
            <a:endParaRPr sz="2206">
              <a:latin typeface="Times New Roman"/>
              <a:cs typeface="Times New Roman"/>
            </a:endParaRPr>
          </a:p>
          <a:p>
            <a:pPr marL="44826">
              <a:spcBef>
                <a:spcPts val="1681"/>
              </a:spcBef>
              <a:tabLst>
                <a:tab pos="518300" algn="l"/>
                <a:tab pos="1303874" algn="l"/>
                <a:tab pos="1636146" algn="l"/>
              </a:tabLst>
            </a:pPr>
            <a:r>
              <a:rPr sz="2206" i="1" spc="13" dirty="0">
                <a:latin typeface="Times New Roman"/>
                <a:cs typeface="Times New Roman"/>
              </a:rPr>
              <a:t>u	</a:t>
            </a:r>
            <a:r>
              <a:rPr sz="2206" spc="13" dirty="0">
                <a:latin typeface="Symbol"/>
                <a:cs typeface="Symbol"/>
              </a:rPr>
              <a:t></a:t>
            </a:r>
            <a:r>
              <a:rPr sz="2206" spc="-66" dirty="0">
                <a:latin typeface="Times New Roman"/>
                <a:cs typeface="Times New Roman"/>
              </a:rPr>
              <a:t> </a:t>
            </a:r>
            <a:r>
              <a:rPr sz="2206" i="1" spc="4" dirty="0">
                <a:latin typeface="Times New Roman"/>
                <a:cs typeface="Times New Roman"/>
              </a:rPr>
              <a:t>l	</a:t>
            </a:r>
            <a:r>
              <a:rPr sz="2206" spc="13" dirty="0">
                <a:latin typeface="Symbol"/>
                <a:cs typeface="Symbol"/>
              </a:rPr>
              <a:t></a:t>
            </a:r>
            <a:r>
              <a:rPr sz="2206" spc="13" dirty="0">
                <a:latin typeface="Times New Roman"/>
                <a:cs typeface="Times New Roman"/>
              </a:rPr>
              <a:t>	</a:t>
            </a:r>
            <a:r>
              <a:rPr sz="2206" i="1" spc="13" dirty="0">
                <a:latin typeface="Times New Roman"/>
                <a:cs typeface="Times New Roman"/>
              </a:rPr>
              <a:t>u</a:t>
            </a:r>
            <a:endParaRPr sz="2206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01284" y="4802139"/>
            <a:ext cx="291353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200595" indent="-201156">
              <a:spcBef>
                <a:spcPts val="115"/>
              </a:spcBef>
              <a:buFont typeface="Symbol"/>
              <a:buChar char=""/>
              <a:tabLst>
                <a:tab pos="201156" algn="l"/>
              </a:tabLst>
            </a:pPr>
            <a:r>
              <a:rPr sz="2206" i="1" spc="4" dirty="0">
                <a:latin typeface="Times New Roman"/>
                <a:cs typeface="Times New Roman"/>
              </a:rPr>
              <a:t>l</a:t>
            </a:r>
            <a:endParaRPr sz="2206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63724" y="4914426"/>
            <a:ext cx="120463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>
              <a:spcBef>
                <a:spcPts val="115"/>
              </a:spcBef>
            </a:pPr>
            <a:r>
              <a:rPr sz="2206" spc="-781" dirty="0">
                <a:latin typeface="Symbol"/>
                <a:cs typeface="Symbol"/>
              </a:rPr>
              <a:t>⎣</a:t>
            </a:r>
            <a:endParaRPr sz="2206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33047" y="4914426"/>
            <a:ext cx="120463" cy="354162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>
              <a:spcBef>
                <a:spcPts val="115"/>
              </a:spcBef>
            </a:pPr>
            <a:r>
              <a:rPr sz="2206" spc="-781" dirty="0">
                <a:latin typeface="Symbol"/>
                <a:cs typeface="Symbol"/>
              </a:rPr>
              <a:t>⎦</a:t>
            </a:r>
            <a:endParaRPr sz="2206">
              <a:latin typeface="Symbol"/>
              <a:cs typeface="Symbo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517483" y="4172790"/>
            <a:ext cx="4361890" cy="1364876"/>
            <a:chOff x="3240214" y="4729162"/>
            <a:chExt cx="4943475" cy="1546860"/>
          </a:xfrm>
        </p:grpSpPr>
        <p:sp>
          <p:nvSpPr>
            <p:cNvPr id="27" name="object 27"/>
            <p:cNvSpPr/>
            <p:nvPr/>
          </p:nvSpPr>
          <p:spPr>
            <a:xfrm>
              <a:off x="3254501" y="4743450"/>
              <a:ext cx="4914900" cy="1283335"/>
            </a:xfrm>
            <a:custGeom>
              <a:avLst/>
              <a:gdLst/>
              <a:ahLst/>
              <a:cxnLst/>
              <a:rect l="l" t="t" r="r" b="b"/>
              <a:pathLst>
                <a:path w="4914900" h="1283335">
                  <a:moveTo>
                    <a:pt x="0" y="1283208"/>
                  </a:moveTo>
                  <a:lnTo>
                    <a:pt x="0" y="0"/>
                  </a:lnTo>
                  <a:lnTo>
                    <a:pt x="4914900" y="0"/>
                  </a:lnTo>
                  <a:lnTo>
                    <a:pt x="4914900" y="1283208"/>
                  </a:lnTo>
                  <a:lnTo>
                    <a:pt x="0" y="1283208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8" name="object 28"/>
            <p:cNvSpPr/>
            <p:nvPr/>
          </p:nvSpPr>
          <p:spPr>
            <a:xfrm>
              <a:off x="6831330" y="6081522"/>
              <a:ext cx="1231900" cy="180340"/>
            </a:xfrm>
            <a:custGeom>
              <a:avLst/>
              <a:gdLst/>
              <a:ahLst/>
              <a:cxnLst/>
              <a:rect l="l" t="t" r="r" b="b"/>
              <a:pathLst>
                <a:path w="1231900" h="180339">
                  <a:moveTo>
                    <a:pt x="1231392" y="0"/>
                  </a:moveTo>
                  <a:lnTo>
                    <a:pt x="1223355" y="34944"/>
                  </a:lnTo>
                  <a:lnTo>
                    <a:pt x="1201388" y="63531"/>
                  </a:lnTo>
                  <a:lnTo>
                    <a:pt x="1168705" y="82831"/>
                  </a:lnTo>
                  <a:lnTo>
                    <a:pt x="1128522" y="89915"/>
                  </a:lnTo>
                  <a:lnTo>
                    <a:pt x="718566" y="89915"/>
                  </a:lnTo>
                  <a:lnTo>
                    <a:pt x="678382" y="97000"/>
                  </a:lnTo>
                  <a:lnTo>
                    <a:pt x="645699" y="116300"/>
                  </a:lnTo>
                  <a:lnTo>
                    <a:pt x="623732" y="144887"/>
                  </a:lnTo>
                  <a:lnTo>
                    <a:pt x="615696" y="179831"/>
                  </a:lnTo>
                  <a:lnTo>
                    <a:pt x="607659" y="144887"/>
                  </a:lnTo>
                  <a:lnTo>
                    <a:pt x="585692" y="116300"/>
                  </a:lnTo>
                  <a:lnTo>
                    <a:pt x="553009" y="97000"/>
                  </a:lnTo>
                  <a:lnTo>
                    <a:pt x="512825" y="89915"/>
                  </a:lnTo>
                  <a:lnTo>
                    <a:pt x="102108" y="89915"/>
                  </a:lnTo>
                  <a:lnTo>
                    <a:pt x="62364" y="82831"/>
                  </a:lnTo>
                  <a:lnTo>
                    <a:pt x="29908" y="63531"/>
                  </a:lnTo>
                  <a:lnTo>
                    <a:pt x="8024" y="34944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628516" y="5577392"/>
            <a:ext cx="1467971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spc="-4" dirty="0">
                <a:latin typeface="Times New Roman"/>
                <a:cs typeface="Times New Roman"/>
              </a:rPr>
              <a:t>From Prob</a:t>
            </a:r>
            <a:r>
              <a:rPr sz="1588" spc="-75" dirty="0">
                <a:latin typeface="Times New Roman"/>
                <a:cs typeface="Times New Roman"/>
              </a:rPr>
              <a:t> </a:t>
            </a:r>
            <a:r>
              <a:rPr sz="1588" spc="-4" dirty="0">
                <a:latin typeface="Times New Roman"/>
                <a:cs typeface="Times New Roman"/>
              </a:rPr>
              <a:t>Model</a:t>
            </a:r>
            <a:endParaRPr sz="1588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69679" y="5362015"/>
            <a:ext cx="2362760" cy="238125"/>
          </a:xfrm>
          <a:custGeom>
            <a:avLst/>
            <a:gdLst/>
            <a:ahLst/>
            <a:cxnLst/>
            <a:rect l="l" t="t" r="r" b="b"/>
            <a:pathLst>
              <a:path w="2677795" h="269875">
                <a:moveTo>
                  <a:pt x="2677667" y="0"/>
                </a:moveTo>
                <a:lnTo>
                  <a:pt x="2647244" y="68156"/>
                </a:lnTo>
                <a:lnTo>
                  <a:pt x="2612421" y="95440"/>
                </a:lnTo>
                <a:lnTo>
                  <a:pt x="2567375" y="116501"/>
                </a:lnTo>
                <a:lnTo>
                  <a:pt x="2514243" y="130069"/>
                </a:lnTo>
                <a:lnTo>
                  <a:pt x="2455164" y="134874"/>
                </a:lnTo>
                <a:lnTo>
                  <a:pt x="1562100" y="134874"/>
                </a:lnTo>
                <a:lnTo>
                  <a:pt x="1502699" y="139678"/>
                </a:lnTo>
                <a:lnTo>
                  <a:pt x="1449352" y="153246"/>
                </a:lnTo>
                <a:lnTo>
                  <a:pt x="1404175" y="174307"/>
                </a:lnTo>
                <a:lnTo>
                  <a:pt x="1369285" y="201591"/>
                </a:lnTo>
                <a:lnTo>
                  <a:pt x="1346799" y="233828"/>
                </a:lnTo>
                <a:lnTo>
                  <a:pt x="1338834" y="269748"/>
                </a:lnTo>
                <a:lnTo>
                  <a:pt x="1330868" y="233828"/>
                </a:lnTo>
                <a:lnTo>
                  <a:pt x="1308382" y="201591"/>
                </a:lnTo>
                <a:lnTo>
                  <a:pt x="1273492" y="174307"/>
                </a:lnTo>
                <a:lnTo>
                  <a:pt x="1228315" y="153246"/>
                </a:lnTo>
                <a:lnTo>
                  <a:pt x="1174968" y="139678"/>
                </a:lnTo>
                <a:lnTo>
                  <a:pt x="1115568" y="134874"/>
                </a:lnTo>
                <a:lnTo>
                  <a:pt x="223265" y="134874"/>
                </a:lnTo>
                <a:lnTo>
                  <a:pt x="163865" y="130069"/>
                </a:lnTo>
                <a:lnTo>
                  <a:pt x="110518" y="116501"/>
                </a:lnTo>
                <a:lnTo>
                  <a:pt x="65341" y="95440"/>
                </a:lnTo>
                <a:lnTo>
                  <a:pt x="30451" y="68156"/>
                </a:lnTo>
                <a:lnTo>
                  <a:pt x="7965" y="35919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1" name="object 31"/>
          <p:cNvSpPr txBox="1"/>
          <p:nvPr/>
        </p:nvSpPr>
        <p:spPr>
          <a:xfrm>
            <a:off x="5719033" y="5577392"/>
            <a:ext cx="155705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spc="-4" dirty="0">
                <a:latin typeface="Times New Roman"/>
                <a:cs typeface="Times New Roman"/>
              </a:rPr>
              <a:t>From Prev</a:t>
            </a:r>
            <a:r>
              <a:rPr sz="1588" spc="-75" dirty="0">
                <a:latin typeface="Times New Roman"/>
                <a:cs typeface="Times New Roman"/>
              </a:rPr>
              <a:t> </a:t>
            </a:r>
            <a:r>
              <a:rPr sz="1588" dirty="0">
                <a:latin typeface="Times New Roman"/>
                <a:cs typeface="Times New Roman"/>
              </a:rPr>
              <a:t>Interval</a:t>
            </a:r>
            <a:endParaRPr sz="158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6</a:t>
            </a:r>
            <a:endParaRPr sz="123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5435" y="1098177"/>
            <a:ext cx="3761254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5634" indent="-302575">
              <a:spcBef>
                <a:spcPts val="88"/>
              </a:spcBef>
              <a:buChar char="•"/>
              <a:tabLst>
                <a:tab pos="335634" algn="l"/>
                <a:tab pos="336194" algn="l"/>
              </a:tabLst>
            </a:pPr>
            <a:r>
              <a:rPr sz="2118" spc="-4" dirty="0">
                <a:latin typeface="Times New Roman"/>
                <a:cs typeface="Times New Roman"/>
              </a:rPr>
              <a:t>What </a:t>
            </a:r>
            <a:r>
              <a:rPr sz="2118" dirty="0">
                <a:latin typeface="Times New Roman"/>
                <a:cs typeface="Times New Roman"/>
              </a:rPr>
              <a:t>is the </a:t>
            </a:r>
            <a:r>
              <a:rPr sz="2118" spc="-4" dirty="0">
                <a:latin typeface="Times New Roman"/>
                <a:cs typeface="Times New Roman"/>
              </a:rPr>
              <a:t>smallest </a:t>
            </a:r>
            <a:r>
              <a:rPr sz="2118" i="1" spc="-4" dirty="0">
                <a:latin typeface="Times New Roman"/>
                <a:cs typeface="Times New Roman"/>
              </a:rPr>
              <a:t>l</a:t>
            </a:r>
            <a:r>
              <a:rPr sz="2118" spc="-6" baseline="24305" dirty="0">
                <a:latin typeface="Times New Roman"/>
                <a:cs typeface="Times New Roman"/>
              </a:rPr>
              <a:t>(</a:t>
            </a:r>
            <a:r>
              <a:rPr sz="2118" i="1" spc="-6" baseline="24305" dirty="0">
                <a:latin typeface="Times New Roman"/>
                <a:cs typeface="Times New Roman"/>
              </a:rPr>
              <a:t>n</a:t>
            </a:r>
            <a:r>
              <a:rPr sz="2118" spc="-6" baseline="24305" dirty="0">
                <a:latin typeface="Times New Roman"/>
                <a:cs typeface="Times New Roman"/>
              </a:rPr>
              <a:t>) </a:t>
            </a:r>
            <a:r>
              <a:rPr sz="2118" spc="-4" dirty="0">
                <a:latin typeface="Times New Roman"/>
                <a:cs typeface="Times New Roman"/>
              </a:rPr>
              <a:t>can</a:t>
            </a:r>
            <a:r>
              <a:rPr sz="2118" spc="-66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be?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7216588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Checking </a:t>
            </a:r>
            <a:r>
              <a:rPr sz="3177" u="heavy" dirty="0">
                <a:uFill>
                  <a:solidFill>
                    <a:srgbClr val="000000"/>
                  </a:solidFill>
                </a:uFill>
              </a:rPr>
              <a:t>Some Characteristics of</a:t>
            </a:r>
            <a:r>
              <a:rPr sz="3177" u="heavy" spc="-26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Update</a:t>
            </a:r>
            <a:endParaRPr sz="3177"/>
          </a:p>
        </p:txBody>
      </p:sp>
      <p:sp>
        <p:nvSpPr>
          <p:cNvPr id="5" name="object 5"/>
          <p:cNvSpPr txBox="1"/>
          <p:nvPr/>
        </p:nvSpPr>
        <p:spPr>
          <a:xfrm>
            <a:off x="6170187" y="2009024"/>
            <a:ext cx="183216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53" dirty="0">
                <a:latin typeface="Symbol"/>
                <a:cs typeface="Symbol"/>
              </a:rPr>
              <a:t></a:t>
            </a:r>
            <a:r>
              <a:rPr sz="1147" dirty="0">
                <a:latin typeface="Times New Roman"/>
                <a:cs typeface="Times New Roman"/>
              </a:rPr>
              <a:t>0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5411" y="2060129"/>
            <a:ext cx="183216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53" dirty="0">
                <a:latin typeface="Symbol"/>
                <a:cs typeface="Symbol"/>
              </a:rPr>
              <a:t></a:t>
            </a:r>
            <a:r>
              <a:rPr sz="1147" dirty="0">
                <a:latin typeface="Times New Roman"/>
                <a:cs typeface="Times New Roman"/>
              </a:rPr>
              <a:t>0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4350" y="1463359"/>
            <a:ext cx="1921249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9">
              <a:spcBef>
                <a:spcPts val="93"/>
              </a:spcBef>
            </a:pPr>
            <a:r>
              <a:rPr sz="2978" i="1" spc="119" baseline="-24691" dirty="0">
                <a:latin typeface="Times New Roman"/>
                <a:cs typeface="Times New Roman"/>
              </a:rPr>
              <a:t>l</a:t>
            </a:r>
            <a:r>
              <a:rPr sz="1147" spc="79" dirty="0">
                <a:latin typeface="Times New Roman"/>
                <a:cs typeface="Times New Roman"/>
              </a:rPr>
              <a:t>(</a:t>
            </a:r>
            <a:r>
              <a:rPr sz="1147" spc="-190" dirty="0">
                <a:latin typeface="Times New Roman"/>
                <a:cs typeface="Times New Roman"/>
              </a:rPr>
              <a:t> </a:t>
            </a:r>
            <a:r>
              <a:rPr sz="1147" i="1" dirty="0">
                <a:latin typeface="Times New Roman"/>
                <a:cs typeface="Times New Roman"/>
              </a:rPr>
              <a:t>n</a:t>
            </a:r>
            <a:r>
              <a:rPr sz="1147" i="1" spc="-176" dirty="0">
                <a:latin typeface="Times New Roman"/>
                <a:cs typeface="Times New Roman"/>
              </a:rPr>
              <a:t> </a:t>
            </a:r>
            <a:r>
              <a:rPr sz="1147" dirty="0">
                <a:latin typeface="Times New Roman"/>
                <a:cs typeface="Times New Roman"/>
              </a:rPr>
              <a:t>)</a:t>
            </a:r>
            <a:r>
              <a:rPr sz="1147" spc="97" dirty="0">
                <a:latin typeface="Times New Roman"/>
                <a:cs typeface="Times New Roman"/>
              </a:rPr>
              <a:t> </a:t>
            </a:r>
            <a:r>
              <a:rPr sz="2978" baseline="-24691" dirty="0">
                <a:latin typeface="Symbol"/>
                <a:cs typeface="Symbol"/>
              </a:rPr>
              <a:t></a:t>
            </a:r>
            <a:r>
              <a:rPr sz="2978" spc="-99" baseline="-24691" dirty="0">
                <a:latin typeface="Times New Roman"/>
                <a:cs typeface="Times New Roman"/>
              </a:rPr>
              <a:t> </a:t>
            </a:r>
            <a:r>
              <a:rPr sz="2978" i="1" spc="119" baseline="-24691" dirty="0">
                <a:latin typeface="Times New Roman"/>
                <a:cs typeface="Times New Roman"/>
              </a:rPr>
              <a:t>l</a:t>
            </a:r>
            <a:r>
              <a:rPr sz="1147" spc="79" dirty="0">
                <a:latin typeface="Times New Roman"/>
                <a:cs typeface="Times New Roman"/>
              </a:rPr>
              <a:t>(</a:t>
            </a:r>
            <a:r>
              <a:rPr sz="1147" spc="-190" dirty="0">
                <a:latin typeface="Times New Roman"/>
                <a:cs typeface="Times New Roman"/>
              </a:rPr>
              <a:t>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r>
              <a:rPr sz="1147" spc="260" dirty="0">
                <a:latin typeface="Times New Roman"/>
                <a:cs typeface="Times New Roman"/>
              </a:rPr>
              <a:t> </a:t>
            </a:r>
            <a:r>
              <a:rPr sz="2978" baseline="-24691" dirty="0">
                <a:latin typeface="Symbol"/>
                <a:cs typeface="Symbol"/>
              </a:rPr>
              <a:t></a:t>
            </a:r>
            <a:r>
              <a:rPr sz="2978" spc="-132" baseline="-24691" dirty="0">
                <a:latin typeface="Times New Roman"/>
                <a:cs typeface="Times New Roman"/>
              </a:rPr>
              <a:t> </a:t>
            </a:r>
            <a:r>
              <a:rPr sz="2978" spc="-284" baseline="-23456" dirty="0">
                <a:latin typeface="Symbol"/>
                <a:cs typeface="Symbol"/>
              </a:rPr>
              <a:t>⎡</a:t>
            </a:r>
            <a:r>
              <a:rPr sz="2978" i="1" spc="-284" baseline="-24691" dirty="0">
                <a:latin typeface="Times New Roman"/>
                <a:cs typeface="Times New Roman"/>
              </a:rPr>
              <a:t>u</a:t>
            </a:r>
            <a:r>
              <a:rPr sz="1147" spc="-190" dirty="0">
                <a:latin typeface="Times New Roman"/>
                <a:cs typeface="Times New Roman"/>
              </a:rPr>
              <a:t>(</a:t>
            </a:r>
            <a:r>
              <a:rPr sz="1147" spc="-185" dirty="0">
                <a:latin typeface="Times New Roman"/>
                <a:cs typeface="Times New Roman"/>
              </a:rPr>
              <a:t> </a:t>
            </a:r>
            <a:r>
              <a:rPr sz="1147" i="1" spc="-53" dirty="0">
                <a:latin typeface="Times New Roman"/>
                <a:cs typeface="Times New Roman"/>
              </a:rPr>
              <a:t>n</a:t>
            </a:r>
            <a:r>
              <a:rPr sz="1147" spc="-53" dirty="0">
                <a:latin typeface="Symbol"/>
                <a:cs typeface="Symbol"/>
              </a:rPr>
              <a:t></a:t>
            </a:r>
            <a:r>
              <a:rPr sz="1147" spc="-53" dirty="0">
                <a:latin typeface="Times New Roman"/>
                <a:cs typeface="Times New Roman"/>
              </a:rPr>
              <a:t>1)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8000" y="1576980"/>
            <a:ext cx="1897156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9">
              <a:spcBef>
                <a:spcPts val="93"/>
              </a:spcBef>
              <a:tabLst>
                <a:tab pos="1139139" algn="l"/>
                <a:tab pos="1506710" algn="l"/>
              </a:tabLst>
            </a:pPr>
            <a:r>
              <a:rPr sz="1985" dirty="0">
                <a:latin typeface="Symbol"/>
                <a:cs typeface="Symbol"/>
              </a:rPr>
              <a:t></a:t>
            </a:r>
            <a:r>
              <a:rPr sz="1985" spc="-180" dirty="0">
                <a:latin typeface="Times New Roman"/>
                <a:cs typeface="Times New Roman"/>
              </a:rPr>
              <a:t> </a:t>
            </a:r>
            <a:r>
              <a:rPr sz="1985" i="1" spc="79" dirty="0">
                <a:latin typeface="Times New Roman"/>
                <a:cs typeface="Times New Roman"/>
              </a:rPr>
              <a:t>l</a:t>
            </a:r>
            <a:r>
              <a:rPr sz="1721" spc="119" baseline="42735" dirty="0">
                <a:latin typeface="Times New Roman"/>
                <a:cs typeface="Times New Roman"/>
              </a:rPr>
              <a:t>(</a:t>
            </a:r>
            <a:r>
              <a:rPr sz="1721" spc="-271" baseline="42735" dirty="0">
                <a:latin typeface="Times New Roman"/>
                <a:cs typeface="Times New Roman"/>
              </a:rPr>
              <a:t> </a:t>
            </a:r>
            <a:r>
              <a:rPr sz="1721" i="1" spc="19" baseline="42735" dirty="0">
                <a:latin typeface="Times New Roman"/>
                <a:cs typeface="Times New Roman"/>
              </a:rPr>
              <a:t>n</a:t>
            </a:r>
            <a:r>
              <a:rPr sz="1721" spc="19" baseline="42735" dirty="0">
                <a:latin typeface="Symbol"/>
                <a:cs typeface="Symbol"/>
              </a:rPr>
              <a:t></a:t>
            </a:r>
            <a:r>
              <a:rPr sz="1721" spc="19" baseline="42735" dirty="0">
                <a:latin typeface="Times New Roman"/>
                <a:cs typeface="Times New Roman"/>
              </a:rPr>
              <a:t>1)</a:t>
            </a:r>
            <a:r>
              <a:rPr sz="1721" spc="13" baseline="42735" dirty="0">
                <a:latin typeface="Times New Roman"/>
                <a:cs typeface="Times New Roman"/>
              </a:rPr>
              <a:t> </a:t>
            </a:r>
            <a:r>
              <a:rPr sz="2978" spc="-1071" baseline="1234" dirty="0">
                <a:latin typeface="Symbol"/>
                <a:cs typeface="Symbol"/>
              </a:rPr>
              <a:t>⎤</a:t>
            </a:r>
            <a:r>
              <a:rPr sz="2978" spc="72" baseline="1234" dirty="0">
                <a:latin typeface="Times New Roman"/>
                <a:cs typeface="Times New Roman"/>
              </a:rPr>
              <a:t> </a:t>
            </a:r>
            <a:r>
              <a:rPr sz="1985" i="1" dirty="0">
                <a:latin typeface="Times New Roman"/>
                <a:cs typeface="Times New Roman"/>
              </a:rPr>
              <a:t>F	</a:t>
            </a:r>
            <a:r>
              <a:rPr sz="1985" dirty="0">
                <a:latin typeface="Times New Roman"/>
                <a:cs typeface="Times New Roman"/>
              </a:rPr>
              <a:t>(</a:t>
            </a:r>
            <a:r>
              <a:rPr sz="1985" spc="-304" dirty="0">
                <a:latin typeface="Times New Roman"/>
                <a:cs typeface="Times New Roman"/>
              </a:rPr>
              <a:t> </a:t>
            </a:r>
            <a:r>
              <a:rPr sz="1985" i="1" dirty="0">
                <a:latin typeface="Times New Roman"/>
                <a:cs typeface="Times New Roman"/>
              </a:rPr>
              <a:t>x	</a:t>
            </a:r>
            <a:r>
              <a:rPr sz="1985" spc="18" dirty="0">
                <a:latin typeface="Symbol"/>
                <a:cs typeface="Symbol"/>
              </a:rPr>
              <a:t></a:t>
            </a:r>
            <a:r>
              <a:rPr sz="1985" spc="18" dirty="0">
                <a:latin typeface="Times New Roman"/>
                <a:cs typeface="Times New Roman"/>
              </a:rPr>
              <a:t>1)</a:t>
            </a:r>
            <a:endParaRPr sz="198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1063" y="1768606"/>
            <a:ext cx="2544856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9">
              <a:spcBef>
                <a:spcPts val="93"/>
              </a:spcBef>
              <a:tabLst>
                <a:tab pos="604029" algn="l"/>
              </a:tabLst>
            </a:pPr>
            <a:r>
              <a:rPr sz="2978" spc="-112" baseline="19753" dirty="0">
                <a:latin typeface="Symbol"/>
                <a:cs typeface="Symbol"/>
              </a:rPr>
              <a:t>⎣</a:t>
            </a:r>
            <a:r>
              <a:rPr sz="1985" spc="-75" dirty="0">
                <a:latin typeface="Arial"/>
                <a:cs typeface="Arial"/>
              </a:rPr>
              <a:t>.</a:t>
            </a:r>
            <a:r>
              <a:rPr sz="1985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985" u="heavy" spc="35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r>
              <a:rPr sz="1985" spc="353" dirty="0">
                <a:latin typeface="Arial"/>
                <a:cs typeface="Arial"/>
              </a:rPr>
              <a:t>__,</a:t>
            </a:r>
            <a:r>
              <a:rPr sz="2978" spc="529" baseline="19753" dirty="0">
                <a:latin typeface="Symbol"/>
                <a:cs typeface="Symbol"/>
              </a:rPr>
              <a:t>⎦</a:t>
            </a:r>
            <a:r>
              <a:rPr sz="2978" spc="-403" baseline="19753" dirty="0">
                <a:latin typeface="Times New Roman"/>
                <a:cs typeface="Times New Roman"/>
              </a:rPr>
              <a:t> </a:t>
            </a:r>
            <a:r>
              <a:rPr sz="2978" spc="331" baseline="11111" dirty="0">
                <a:latin typeface="Arial"/>
                <a:cs typeface="Arial"/>
              </a:rPr>
              <a:t>.</a:t>
            </a:r>
            <a:r>
              <a:rPr sz="1721" i="1" spc="331" baseline="47008" dirty="0">
                <a:latin typeface="Times New Roman"/>
                <a:cs typeface="Times New Roman"/>
              </a:rPr>
              <a:t>X</a:t>
            </a:r>
            <a:r>
              <a:rPr sz="2978" spc="331" baseline="11111" dirty="0">
                <a:latin typeface="Arial"/>
                <a:cs typeface="Arial"/>
              </a:rPr>
              <a:t>_.</a:t>
            </a:r>
            <a:r>
              <a:rPr sz="1721" i="1" spc="331" baseline="47008" dirty="0">
                <a:latin typeface="Times New Roman"/>
                <a:cs typeface="Times New Roman"/>
              </a:rPr>
              <a:t>n </a:t>
            </a:r>
            <a:r>
              <a:rPr sz="2978" spc="833" baseline="11111" dirty="0">
                <a:latin typeface="Arial"/>
                <a:cs typeface="Arial"/>
              </a:rPr>
              <a:t>_,</a:t>
            </a:r>
            <a:endParaRPr sz="2978" baseline="11111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016283" y="1567087"/>
            <a:ext cx="649941" cy="464484"/>
            <a:chOff x="6072187" y="1776031"/>
            <a:chExt cx="736600" cy="526415"/>
          </a:xfrm>
        </p:grpSpPr>
        <p:sp>
          <p:nvSpPr>
            <p:cNvPr id="11" name="object 11"/>
            <p:cNvSpPr/>
            <p:nvPr/>
          </p:nvSpPr>
          <p:spPr>
            <a:xfrm>
              <a:off x="6076950" y="1780794"/>
              <a:ext cx="727075" cy="516890"/>
            </a:xfrm>
            <a:custGeom>
              <a:avLst/>
              <a:gdLst/>
              <a:ahLst/>
              <a:cxnLst/>
              <a:rect l="l" t="t" r="r" b="b"/>
              <a:pathLst>
                <a:path w="727075" h="516889">
                  <a:moveTo>
                    <a:pt x="726948" y="258318"/>
                  </a:moveTo>
                  <a:lnTo>
                    <a:pt x="545592" y="0"/>
                  </a:lnTo>
                  <a:lnTo>
                    <a:pt x="545592" y="129539"/>
                  </a:lnTo>
                  <a:lnTo>
                    <a:pt x="0" y="129539"/>
                  </a:lnTo>
                  <a:lnTo>
                    <a:pt x="0" y="387095"/>
                  </a:lnTo>
                  <a:lnTo>
                    <a:pt x="545592" y="387095"/>
                  </a:lnTo>
                  <a:lnTo>
                    <a:pt x="545592" y="516636"/>
                  </a:lnTo>
                  <a:lnTo>
                    <a:pt x="726948" y="258318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2" name="object 12"/>
            <p:cNvSpPr/>
            <p:nvPr/>
          </p:nvSpPr>
          <p:spPr>
            <a:xfrm>
              <a:off x="6076950" y="1780794"/>
              <a:ext cx="727075" cy="516890"/>
            </a:xfrm>
            <a:custGeom>
              <a:avLst/>
              <a:gdLst/>
              <a:ahLst/>
              <a:cxnLst/>
              <a:rect l="l" t="t" r="r" b="b"/>
              <a:pathLst>
                <a:path w="727075" h="516889">
                  <a:moveTo>
                    <a:pt x="545592" y="0"/>
                  </a:moveTo>
                  <a:lnTo>
                    <a:pt x="545592" y="129539"/>
                  </a:lnTo>
                  <a:lnTo>
                    <a:pt x="0" y="129539"/>
                  </a:lnTo>
                  <a:lnTo>
                    <a:pt x="0" y="387095"/>
                  </a:lnTo>
                  <a:lnTo>
                    <a:pt x="545592" y="387095"/>
                  </a:lnTo>
                  <a:lnTo>
                    <a:pt x="545592" y="516636"/>
                  </a:lnTo>
                  <a:lnTo>
                    <a:pt x="726948" y="258318"/>
                  </a:lnTo>
                  <a:lnTo>
                    <a:pt x="54559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749987" y="1448248"/>
            <a:ext cx="1875865" cy="37683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1247">
              <a:lnSpc>
                <a:spcPts val="2912"/>
              </a:lnSpc>
              <a:tabLst>
                <a:tab pos="699845" algn="l"/>
              </a:tabLst>
            </a:pPr>
            <a:r>
              <a:rPr sz="4964" i="1" spc="199" baseline="-25185" dirty="0">
                <a:latin typeface="Times New Roman"/>
                <a:cs typeface="Times New Roman"/>
              </a:rPr>
              <a:t>l</a:t>
            </a:r>
            <a:r>
              <a:rPr sz="1897" spc="132" dirty="0">
                <a:latin typeface="Times New Roman"/>
                <a:cs typeface="Times New Roman"/>
              </a:rPr>
              <a:t>(</a:t>
            </a:r>
            <a:r>
              <a:rPr sz="1897" spc="-304" dirty="0">
                <a:latin typeface="Times New Roman"/>
                <a:cs typeface="Times New Roman"/>
              </a:rPr>
              <a:t> </a:t>
            </a:r>
            <a:r>
              <a:rPr sz="1897" i="1" spc="4" dirty="0">
                <a:latin typeface="Times New Roman"/>
                <a:cs typeface="Times New Roman"/>
              </a:rPr>
              <a:t>n</a:t>
            </a:r>
            <a:r>
              <a:rPr sz="1897" i="1" spc="-282" dirty="0">
                <a:latin typeface="Times New Roman"/>
                <a:cs typeface="Times New Roman"/>
              </a:rPr>
              <a:t> </a:t>
            </a:r>
            <a:r>
              <a:rPr sz="1897" spc="4" dirty="0">
                <a:latin typeface="Times New Roman"/>
                <a:cs typeface="Times New Roman"/>
              </a:rPr>
              <a:t>)	</a:t>
            </a:r>
            <a:r>
              <a:rPr sz="4964" baseline="-25185" dirty="0">
                <a:latin typeface="Symbol"/>
                <a:cs typeface="Symbol"/>
              </a:rPr>
              <a:t></a:t>
            </a:r>
            <a:r>
              <a:rPr sz="4964" spc="-860" baseline="-25185" dirty="0">
                <a:latin typeface="Times New Roman"/>
                <a:cs typeface="Times New Roman"/>
              </a:rPr>
              <a:t> </a:t>
            </a:r>
            <a:r>
              <a:rPr sz="4964" i="1" spc="205" baseline="-25185" dirty="0">
                <a:latin typeface="Times New Roman"/>
                <a:cs typeface="Times New Roman"/>
              </a:rPr>
              <a:t>l</a:t>
            </a:r>
            <a:r>
              <a:rPr sz="1897" spc="137" dirty="0">
                <a:latin typeface="Times New Roman"/>
                <a:cs typeface="Times New Roman"/>
              </a:rPr>
              <a:t>( </a:t>
            </a:r>
            <a:r>
              <a:rPr sz="1897" i="1" spc="31" dirty="0">
                <a:latin typeface="Times New Roman"/>
                <a:cs typeface="Times New Roman"/>
              </a:rPr>
              <a:t>n</a:t>
            </a:r>
            <a:r>
              <a:rPr sz="1897" spc="31" dirty="0">
                <a:latin typeface="Symbol"/>
                <a:cs typeface="Symbol"/>
              </a:rPr>
              <a:t></a:t>
            </a:r>
            <a:r>
              <a:rPr sz="1897" spc="31" dirty="0">
                <a:latin typeface="Times New Roman"/>
                <a:cs typeface="Times New Roman"/>
              </a:rPr>
              <a:t>1)</a:t>
            </a:r>
            <a:endParaRPr sz="189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45435" y="2585422"/>
            <a:ext cx="3657040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5634" indent="-302575">
              <a:spcBef>
                <a:spcPts val="88"/>
              </a:spcBef>
              <a:buChar char="•"/>
              <a:tabLst>
                <a:tab pos="335634" algn="l"/>
                <a:tab pos="336194" algn="l"/>
              </a:tabLst>
            </a:pPr>
            <a:r>
              <a:rPr sz="2118" spc="-4" dirty="0">
                <a:latin typeface="Times New Roman"/>
                <a:cs typeface="Times New Roman"/>
              </a:rPr>
              <a:t>What </a:t>
            </a:r>
            <a:r>
              <a:rPr sz="2118" dirty="0">
                <a:latin typeface="Times New Roman"/>
                <a:cs typeface="Times New Roman"/>
              </a:rPr>
              <a:t>is the largest </a:t>
            </a:r>
            <a:r>
              <a:rPr sz="2118" i="1" dirty="0">
                <a:latin typeface="Times New Roman"/>
                <a:cs typeface="Times New Roman"/>
              </a:rPr>
              <a:t>u</a:t>
            </a:r>
            <a:r>
              <a:rPr sz="2118" baseline="24305" dirty="0">
                <a:latin typeface="Times New Roman"/>
                <a:cs typeface="Times New Roman"/>
              </a:rPr>
              <a:t>(</a:t>
            </a:r>
            <a:r>
              <a:rPr sz="2118" i="1" baseline="24305" dirty="0">
                <a:latin typeface="Times New Roman"/>
                <a:cs typeface="Times New Roman"/>
              </a:rPr>
              <a:t>n</a:t>
            </a:r>
            <a:r>
              <a:rPr sz="2118" baseline="24305" dirty="0">
                <a:latin typeface="Times New Roman"/>
                <a:cs typeface="Times New Roman"/>
              </a:rPr>
              <a:t>) </a:t>
            </a:r>
            <a:r>
              <a:rPr sz="2118" spc="-4" dirty="0">
                <a:latin typeface="Times New Roman"/>
                <a:cs typeface="Times New Roman"/>
              </a:rPr>
              <a:t>can</a:t>
            </a:r>
            <a:r>
              <a:rPr sz="2118" spc="-93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be?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1059" y="3733165"/>
            <a:ext cx="697006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9">
              <a:spcBef>
                <a:spcPts val="93"/>
              </a:spcBef>
            </a:pPr>
            <a:r>
              <a:rPr sz="2978" baseline="-24691" dirty="0">
                <a:latin typeface="Symbol"/>
                <a:cs typeface="Symbol"/>
              </a:rPr>
              <a:t></a:t>
            </a:r>
            <a:r>
              <a:rPr sz="2978" spc="-568" baseline="-24691" dirty="0">
                <a:latin typeface="Times New Roman"/>
                <a:cs typeface="Times New Roman"/>
              </a:rPr>
              <a:t> </a:t>
            </a:r>
            <a:r>
              <a:rPr sz="2978" i="1" spc="119" baseline="-24691" dirty="0">
                <a:latin typeface="Times New Roman"/>
                <a:cs typeface="Times New Roman"/>
              </a:rPr>
              <a:t>l</a:t>
            </a:r>
            <a:r>
              <a:rPr sz="1147" spc="79" dirty="0">
                <a:latin typeface="Times New Roman"/>
                <a:cs typeface="Times New Roman"/>
              </a:rPr>
              <a:t>(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6942" y="3036599"/>
            <a:ext cx="1991846" cy="103703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R="38102" algn="r">
              <a:spcBef>
                <a:spcPts val="93"/>
              </a:spcBef>
            </a:pPr>
            <a:r>
              <a:rPr sz="2978" i="1" spc="66" baseline="-24691" dirty="0">
                <a:latin typeface="Times New Roman"/>
                <a:cs typeface="Times New Roman"/>
              </a:rPr>
              <a:t>u</a:t>
            </a:r>
            <a:r>
              <a:rPr sz="1147" spc="44" dirty="0">
                <a:latin typeface="Times New Roman"/>
                <a:cs typeface="Times New Roman"/>
              </a:rPr>
              <a:t>(</a:t>
            </a:r>
            <a:r>
              <a:rPr sz="1147" spc="-194" dirty="0">
                <a:latin typeface="Times New Roman"/>
                <a:cs typeface="Times New Roman"/>
              </a:rPr>
              <a:t> </a:t>
            </a:r>
            <a:r>
              <a:rPr sz="1147" i="1" dirty="0">
                <a:latin typeface="Times New Roman"/>
                <a:cs typeface="Times New Roman"/>
              </a:rPr>
              <a:t>n</a:t>
            </a:r>
            <a:r>
              <a:rPr sz="1147" i="1" spc="-172" dirty="0">
                <a:latin typeface="Times New Roman"/>
                <a:cs typeface="Times New Roman"/>
              </a:rPr>
              <a:t> </a:t>
            </a:r>
            <a:r>
              <a:rPr sz="1147" dirty="0">
                <a:latin typeface="Times New Roman"/>
                <a:cs typeface="Times New Roman"/>
              </a:rPr>
              <a:t>) </a:t>
            </a:r>
            <a:r>
              <a:rPr sz="1147" spc="97" dirty="0">
                <a:latin typeface="Times New Roman"/>
                <a:cs typeface="Times New Roman"/>
              </a:rPr>
              <a:t> </a:t>
            </a:r>
            <a:r>
              <a:rPr sz="2978" baseline="-24691" dirty="0">
                <a:latin typeface="Symbol"/>
                <a:cs typeface="Symbol"/>
              </a:rPr>
              <a:t></a:t>
            </a:r>
            <a:r>
              <a:rPr sz="2978" spc="-99" baseline="-24691" dirty="0">
                <a:latin typeface="Times New Roman"/>
                <a:cs typeface="Times New Roman"/>
              </a:rPr>
              <a:t> </a:t>
            </a:r>
            <a:r>
              <a:rPr sz="2978" i="1" spc="119" baseline="-24691" dirty="0">
                <a:latin typeface="Times New Roman"/>
                <a:cs typeface="Times New Roman"/>
              </a:rPr>
              <a:t>l</a:t>
            </a:r>
            <a:r>
              <a:rPr sz="1147" spc="79" dirty="0">
                <a:latin typeface="Times New Roman"/>
                <a:cs typeface="Times New Roman"/>
              </a:rPr>
              <a:t>(</a:t>
            </a:r>
            <a:r>
              <a:rPr sz="1147" spc="-190" dirty="0">
                <a:latin typeface="Times New Roman"/>
                <a:cs typeface="Times New Roman"/>
              </a:rPr>
              <a:t>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r>
              <a:rPr sz="1147" spc="265" dirty="0">
                <a:latin typeface="Times New Roman"/>
                <a:cs typeface="Times New Roman"/>
              </a:rPr>
              <a:t> </a:t>
            </a:r>
            <a:r>
              <a:rPr sz="2978" baseline="-24691" dirty="0">
                <a:latin typeface="Symbol"/>
                <a:cs typeface="Symbol"/>
              </a:rPr>
              <a:t></a:t>
            </a:r>
            <a:r>
              <a:rPr sz="2978" spc="-132" baseline="-24691" dirty="0">
                <a:latin typeface="Times New Roman"/>
                <a:cs typeface="Times New Roman"/>
              </a:rPr>
              <a:t> </a:t>
            </a:r>
            <a:r>
              <a:rPr sz="2978" spc="-767" baseline="-23456" dirty="0">
                <a:latin typeface="Symbol"/>
                <a:cs typeface="Symbol"/>
              </a:rPr>
              <a:t>⎡</a:t>
            </a:r>
            <a:r>
              <a:rPr sz="2978" spc="-767" baseline="-46913" dirty="0">
                <a:latin typeface="Symbol"/>
                <a:cs typeface="Symbol"/>
              </a:rPr>
              <a:t>⎣</a:t>
            </a:r>
            <a:r>
              <a:rPr sz="2978" i="1" spc="-767" baseline="-24691" dirty="0">
                <a:latin typeface="Times New Roman"/>
                <a:cs typeface="Times New Roman"/>
              </a:rPr>
              <a:t>u</a:t>
            </a:r>
            <a:r>
              <a:rPr sz="1147" spc="-512" dirty="0">
                <a:latin typeface="Times New Roman"/>
                <a:cs typeface="Times New Roman"/>
              </a:rPr>
              <a:t>(</a:t>
            </a:r>
            <a:r>
              <a:rPr sz="1147" spc="-190" dirty="0">
                <a:latin typeface="Times New Roman"/>
                <a:cs typeface="Times New Roman"/>
              </a:rPr>
              <a:t> </a:t>
            </a:r>
            <a:r>
              <a:rPr sz="1147" i="1" spc="-154" dirty="0">
                <a:latin typeface="Times New Roman"/>
                <a:cs typeface="Times New Roman"/>
              </a:rPr>
              <a:t>n</a:t>
            </a:r>
            <a:r>
              <a:rPr sz="1147" spc="-154" dirty="0">
                <a:latin typeface="Symbol"/>
                <a:cs typeface="Symbol"/>
              </a:rPr>
              <a:t></a:t>
            </a:r>
            <a:r>
              <a:rPr sz="1147" spc="-154" dirty="0">
                <a:latin typeface="Times New Roman"/>
                <a:cs typeface="Times New Roman"/>
              </a:rPr>
              <a:t>1)</a:t>
            </a:r>
            <a:endParaRPr sz="1147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sz="2691">
              <a:latin typeface="Times New Roman"/>
              <a:cs typeface="Times New Roman"/>
            </a:endParaRPr>
          </a:p>
          <a:p>
            <a:pPr marR="38102" algn="r">
              <a:spcBef>
                <a:spcPts val="4"/>
              </a:spcBef>
            </a:pPr>
            <a:r>
              <a:rPr sz="2978" baseline="-24691" dirty="0">
                <a:latin typeface="Symbol"/>
                <a:cs typeface="Symbol"/>
              </a:rPr>
              <a:t></a:t>
            </a:r>
            <a:r>
              <a:rPr sz="2978" spc="-191" baseline="-24691" dirty="0">
                <a:latin typeface="Times New Roman"/>
                <a:cs typeface="Times New Roman"/>
              </a:rPr>
              <a:t> </a:t>
            </a:r>
            <a:r>
              <a:rPr sz="2978" spc="-774" baseline="-23456" dirty="0">
                <a:latin typeface="Symbol"/>
                <a:cs typeface="Symbol"/>
              </a:rPr>
              <a:t>⎡</a:t>
            </a:r>
            <a:r>
              <a:rPr sz="2978" spc="-774" baseline="-46913" dirty="0">
                <a:latin typeface="Symbol"/>
                <a:cs typeface="Symbol"/>
              </a:rPr>
              <a:t>⎣</a:t>
            </a:r>
            <a:r>
              <a:rPr sz="2978" i="1" spc="-774" baseline="-24691" dirty="0">
                <a:latin typeface="Times New Roman"/>
                <a:cs typeface="Times New Roman"/>
              </a:rPr>
              <a:t>u</a:t>
            </a:r>
            <a:r>
              <a:rPr sz="1147" spc="-516" dirty="0">
                <a:latin typeface="Times New Roman"/>
                <a:cs typeface="Times New Roman"/>
              </a:rPr>
              <a:t>(</a:t>
            </a:r>
            <a:r>
              <a:rPr sz="1147" spc="-194" dirty="0">
                <a:latin typeface="Times New Roman"/>
                <a:cs typeface="Times New Roman"/>
              </a:rPr>
              <a:t>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89530" y="3733165"/>
            <a:ext cx="816909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9">
              <a:spcBef>
                <a:spcPts val="93"/>
              </a:spcBef>
            </a:pPr>
            <a:r>
              <a:rPr sz="2978" baseline="-24691" dirty="0">
                <a:latin typeface="Symbol"/>
                <a:cs typeface="Symbol"/>
              </a:rPr>
              <a:t></a:t>
            </a:r>
            <a:r>
              <a:rPr sz="2978" spc="-304" baseline="-24691" dirty="0">
                <a:latin typeface="Times New Roman"/>
                <a:cs typeface="Times New Roman"/>
              </a:rPr>
              <a:t> </a:t>
            </a:r>
            <a:r>
              <a:rPr sz="2978" i="1" spc="119" baseline="-24691" dirty="0">
                <a:latin typeface="Times New Roman"/>
                <a:cs typeface="Times New Roman"/>
              </a:rPr>
              <a:t>l</a:t>
            </a:r>
            <a:r>
              <a:rPr sz="1147" spc="79" dirty="0">
                <a:latin typeface="Times New Roman"/>
                <a:cs typeface="Times New Roman"/>
              </a:rPr>
              <a:t>(</a:t>
            </a:r>
            <a:r>
              <a:rPr sz="1147" spc="-194" dirty="0">
                <a:latin typeface="Times New Roman"/>
                <a:cs typeface="Times New Roman"/>
              </a:rPr>
              <a:t>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r>
              <a:rPr sz="1147" spc="-18" dirty="0">
                <a:latin typeface="Times New Roman"/>
                <a:cs typeface="Times New Roman"/>
              </a:rPr>
              <a:t> </a:t>
            </a:r>
            <a:r>
              <a:rPr sz="2978" spc="-2237" baseline="-23456" dirty="0">
                <a:latin typeface="Symbol"/>
                <a:cs typeface="Symbol"/>
              </a:rPr>
              <a:t>⎤</a:t>
            </a:r>
            <a:r>
              <a:rPr sz="2978" spc="-2237" baseline="-46913" dirty="0">
                <a:latin typeface="Symbol"/>
                <a:cs typeface="Symbol"/>
              </a:rPr>
              <a:t>⎦</a:t>
            </a:r>
            <a:endParaRPr sz="2978" baseline="-46913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77398" y="3322752"/>
            <a:ext cx="458881" cy="18840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373736" algn="l"/>
              </a:tabLst>
            </a:pPr>
            <a:r>
              <a:rPr sz="1147" i="1" dirty="0">
                <a:latin typeface="Times New Roman"/>
                <a:cs typeface="Times New Roman"/>
              </a:rPr>
              <a:t>X	n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2177" y="3143240"/>
            <a:ext cx="368113" cy="18840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147" dirty="0">
                <a:latin typeface="Times New Roman"/>
                <a:cs typeface="Times New Roman"/>
              </a:rPr>
              <a:t>(</a:t>
            </a:r>
            <a:r>
              <a:rPr sz="1147" spc="-224" dirty="0">
                <a:latin typeface="Times New Roman"/>
                <a:cs typeface="Times New Roman"/>
              </a:rPr>
              <a:t> </a:t>
            </a:r>
            <a:r>
              <a:rPr sz="1147" i="1" spc="13" dirty="0">
                <a:latin typeface="Times New Roman"/>
                <a:cs typeface="Times New Roman"/>
              </a:rPr>
              <a:t>n</a:t>
            </a:r>
            <a:r>
              <a:rPr sz="1147" spc="13" dirty="0">
                <a:latin typeface="Symbol"/>
                <a:cs typeface="Symbol"/>
              </a:rPr>
              <a:t></a:t>
            </a:r>
            <a:r>
              <a:rPr sz="1147" spc="13" dirty="0">
                <a:latin typeface="Times New Roman"/>
                <a:cs typeface="Times New Roman"/>
              </a:rPr>
              <a:t>1)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7835" y="3582287"/>
            <a:ext cx="172571" cy="18840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147" spc="-31" dirty="0">
                <a:latin typeface="Symbol"/>
                <a:cs typeface="Symbol"/>
              </a:rPr>
              <a:t></a:t>
            </a:r>
            <a:r>
              <a:rPr sz="1147" dirty="0">
                <a:latin typeface="Times New Roman"/>
                <a:cs typeface="Times New Roman"/>
              </a:rPr>
              <a:t>1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11942" y="3150236"/>
            <a:ext cx="1543610" cy="31741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90510" indent="-179864">
              <a:spcBef>
                <a:spcPts val="93"/>
              </a:spcBef>
              <a:buFont typeface="Symbol"/>
              <a:buChar char=""/>
              <a:tabLst>
                <a:tab pos="191070" algn="l"/>
                <a:tab pos="663424" algn="l"/>
                <a:tab pos="1117846" algn="l"/>
              </a:tabLst>
            </a:pPr>
            <a:r>
              <a:rPr sz="1985" i="1" dirty="0">
                <a:latin typeface="Times New Roman"/>
                <a:cs typeface="Times New Roman"/>
              </a:rPr>
              <a:t>l	</a:t>
            </a:r>
            <a:r>
              <a:rPr sz="2978" spc="-1071" baseline="1234" dirty="0">
                <a:latin typeface="Symbol"/>
                <a:cs typeface="Symbol"/>
              </a:rPr>
              <a:t>⎤</a:t>
            </a:r>
            <a:r>
              <a:rPr sz="2978" spc="66" baseline="1234" dirty="0">
                <a:latin typeface="Times New Roman"/>
                <a:cs typeface="Times New Roman"/>
              </a:rPr>
              <a:t> </a:t>
            </a:r>
            <a:r>
              <a:rPr sz="1985" i="1" dirty="0">
                <a:latin typeface="Times New Roman"/>
                <a:cs typeface="Times New Roman"/>
              </a:rPr>
              <a:t>F	</a:t>
            </a:r>
            <a:r>
              <a:rPr sz="1985" dirty="0">
                <a:latin typeface="Times New Roman"/>
                <a:cs typeface="Times New Roman"/>
              </a:rPr>
              <a:t>( </a:t>
            </a:r>
            <a:r>
              <a:rPr sz="1985" i="1" dirty="0">
                <a:latin typeface="Times New Roman"/>
                <a:cs typeface="Times New Roman"/>
              </a:rPr>
              <a:t>x</a:t>
            </a:r>
            <a:r>
              <a:rPr sz="1985" i="1" spc="-22" dirty="0">
                <a:latin typeface="Times New Roman"/>
                <a:cs typeface="Times New Roman"/>
              </a:rPr>
              <a:t> </a:t>
            </a:r>
            <a:r>
              <a:rPr sz="1985" dirty="0">
                <a:latin typeface="Times New Roman"/>
                <a:cs typeface="Times New Roman"/>
              </a:rPr>
              <a:t>)</a:t>
            </a:r>
            <a:endParaRPr sz="198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4365" y="3249755"/>
            <a:ext cx="119903" cy="317349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985" spc="-715" dirty="0">
                <a:latin typeface="Symbol"/>
                <a:cs typeface="Symbol"/>
              </a:rPr>
              <a:t>⎦</a:t>
            </a:r>
            <a:endParaRPr sz="1985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27463" y="3291421"/>
            <a:ext cx="707651" cy="317349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985" spc="1077" dirty="0">
                <a:latin typeface="Arial"/>
                <a:cs typeface="Arial"/>
              </a:rPr>
              <a:t>..,</a:t>
            </a:r>
            <a:endParaRPr sz="1985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00414" y="3398071"/>
            <a:ext cx="2002491" cy="37683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1247">
              <a:lnSpc>
                <a:spcPts val="2912"/>
              </a:lnSpc>
              <a:tabLst>
                <a:tab pos="778850" algn="l"/>
              </a:tabLst>
            </a:pPr>
            <a:r>
              <a:rPr sz="4964" i="1" spc="119" baseline="-25185" dirty="0">
                <a:latin typeface="Times New Roman"/>
                <a:cs typeface="Times New Roman"/>
              </a:rPr>
              <a:t>u</a:t>
            </a:r>
            <a:r>
              <a:rPr sz="1897" spc="79" dirty="0">
                <a:latin typeface="Times New Roman"/>
                <a:cs typeface="Times New Roman"/>
              </a:rPr>
              <a:t>(</a:t>
            </a:r>
            <a:r>
              <a:rPr sz="1897" spc="-309" dirty="0">
                <a:latin typeface="Times New Roman"/>
                <a:cs typeface="Times New Roman"/>
              </a:rPr>
              <a:t> </a:t>
            </a:r>
            <a:r>
              <a:rPr sz="1897" i="1" spc="4" dirty="0">
                <a:latin typeface="Times New Roman"/>
                <a:cs typeface="Times New Roman"/>
              </a:rPr>
              <a:t>n</a:t>
            </a:r>
            <a:r>
              <a:rPr sz="1897" i="1" spc="-282" dirty="0">
                <a:latin typeface="Times New Roman"/>
                <a:cs typeface="Times New Roman"/>
              </a:rPr>
              <a:t> </a:t>
            </a:r>
            <a:r>
              <a:rPr sz="1897" spc="4" dirty="0">
                <a:latin typeface="Times New Roman"/>
                <a:cs typeface="Times New Roman"/>
              </a:rPr>
              <a:t>)	</a:t>
            </a:r>
            <a:r>
              <a:rPr sz="4964" baseline="-25185" dirty="0">
                <a:latin typeface="Symbol"/>
                <a:cs typeface="Symbol"/>
              </a:rPr>
              <a:t></a:t>
            </a:r>
            <a:r>
              <a:rPr sz="4964" spc="-787" baseline="-25185" dirty="0">
                <a:latin typeface="Times New Roman"/>
                <a:cs typeface="Times New Roman"/>
              </a:rPr>
              <a:t> </a:t>
            </a:r>
            <a:r>
              <a:rPr sz="4964" i="1" spc="119" baseline="-25185" dirty="0">
                <a:latin typeface="Times New Roman"/>
                <a:cs typeface="Times New Roman"/>
              </a:rPr>
              <a:t>u</a:t>
            </a:r>
            <a:r>
              <a:rPr sz="1897" spc="79" dirty="0">
                <a:latin typeface="Times New Roman"/>
                <a:cs typeface="Times New Roman"/>
              </a:rPr>
              <a:t>( </a:t>
            </a:r>
            <a:r>
              <a:rPr sz="1897" i="1" spc="31" dirty="0">
                <a:latin typeface="Times New Roman"/>
                <a:cs typeface="Times New Roman"/>
              </a:rPr>
              <a:t>n</a:t>
            </a:r>
            <a:r>
              <a:rPr sz="1897" spc="31" dirty="0">
                <a:latin typeface="Symbol"/>
                <a:cs typeface="Symbol"/>
              </a:rPr>
              <a:t></a:t>
            </a:r>
            <a:r>
              <a:rPr sz="1897" spc="31" dirty="0">
                <a:latin typeface="Times New Roman"/>
                <a:cs typeface="Times New Roman"/>
              </a:rPr>
              <a:t>1)</a:t>
            </a:r>
            <a:endParaRPr sz="1897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016283" y="3455725"/>
            <a:ext cx="649941" cy="463924"/>
            <a:chOff x="6072187" y="3916489"/>
            <a:chExt cx="736600" cy="525780"/>
          </a:xfrm>
        </p:grpSpPr>
        <p:sp>
          <p:nvSpPr>
            <p:cNvPr id="26" name="object 26"/>
            <p:cNvSpPr/>
            <p:nvPr/>
          </p:nvSpPr>
          <p:spPr>
            <a:xfrm>
              <a:off x="6076950" y="3921252"/>
              <a:ext cx="727075" cy="516255"/>
            </a:xfrm>
            <a:custGeom>
              <a:avLst/>
              <a:gdLst/>
              <a:ahLst/>
              <a:cxnLst/>
              <a:rect l="l" t="t" r="r" b="b"/>
              <a:pathLst>
                <a:path w="727075" h="516254">
                  <a:moveTo>
                    <a:pt x="726948" y="257556"/>
                  </a:moveTo>
                  <a:lnTo>
                    <a:pt x="545592" y="0"/>
                  </a:lnTo>
                  <a:lnTo>
                    <a:pt x="545592" y="128777"/>
                  </a:lnTo>
                  <a:lnTo>
                    <a:pt x="0" y="128777"/>
                  </a:lnTo>
                  <a:lnTo>
                    <a:pt x="0" y="387096"/>
                  </a:lnTo>
                  <a:lnTo>
                    <a:pt x="545592" y="387096"/>
                  </a:lnTo>
                  <a:lnTo>
                    <a:pt x="545592" y="515874"/>
                  </a:lnTo>
                  <a:lnTo>
                    <a:pt x="726948" y="257556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7" name="object 27"/>
            <p:cNvSpPr/>
            <p:nvPr/>
          </p:nvSpPr>
          <p:spPr>
            <a:xfrm>
              <a:off x="6076950" y="3921252"/>
              <a:ext cx="727075" cy="516255"/>
            </a:xfrm>
            <a:custGeom>
              <a:avLst/>
              <a:gdLst/>
              <a:ahLst/>
              <a:cxnLst/>
              <a:rect l="l" t="t" r="r" b="b"/>
              <a:pathLst>
                <a:path w="727075" h="516254">
                  <a:moveTo>
                    <a:pt x="545592" y="0"/>
                  </a:moveTo>
                  <a:lnTo>
                    <a:pt x="545592" y="128777"/>
                  </a:lnTo>
                  <a:lnTo>
                    <a:pt x="0" y="128777"/>
                  </a:lnTo>
                  <a:lnTo>
                    <a:pt x="0" y="387096"/>
                  </a:lnTo>
                  <a:lnTo>
                    <a:pt x="545592" y="387096"/>
                  </a:lnTo>
                  <a:lnTo>
                    <a:pt x="545592" y="515874"/>
                  </a:lnTo>
                  <a:lnTo>
                    <a:pt x="726948" y="257556"/>
                  </a:lnTo>
                  <a:lnTo>
                    <a:pt x="54559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8" name="object 28"/>
          <p:cNvSpPr/>
          <p:nvPr/>
        </p:nvSpPr>
        <p:spPr>
          <a:xfrm>
            <a:off x="3762263" y="3693907"/>
            <a:ext cx="1880347" cy="704850"/>
          </a:xfrm>
          <a:custGeom>
            <a:avLst/>
            <a:gdLst/>
            <a:ahLst/>
            <a:cxnLst/>
            <a:rect l="l" t="t" r="r" b="b"/>
            <a:pathLst>
              <a:path w="2131060" h="798829">
                <a:moveTo>
                  <a:pt x="408431" y="0"/>
                </a:moveTo>
                <a:lnTo>
                  <a:pt x="0" y="788670"/>
                </a:lnTo>
                <a:lnTo>
                  <a:pt x="1668779" y="798576"/>
                </a:lnTo>
                <a:lnTo>
                  <a:pt x="2130551" y="7620"/>
                </a:lnTo>
              </a:path>
            </a:pathLst>
          </a:custGeom>
          <a:ln w="1905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 txBox="1"/>
          <p:nvPr/>
        </p:nvSpPr>
        <p:spPr>
          <a:xfrm>
            <a:off x="3080497" y="4844975"/>
            <a:ext cx="5888691" cy="76117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vert="horz" wrap="square" lIns="0" tIns="2801" rIns="0" bIns="0" rtlCol="0">
            <a:spAutoFit/>
          </a:bodyPr>
          <a:lstStyle/>
          <a:p>
            <a:pPr marL="1422102" marR="115987" indent="-1297710">
              <a:lnSpc>
                <a:spcPts val="3088"/>
              </a:lnSpc>
              <a:spcBef>
                <a:spcPts val="22"/>
              </a:spcBef>
            </a:pPr>
            <a:r>
              <a:rPr sz="2118" spc="-4" dirty="0">
                <a:latin typeface="Times New Roman"/>
                <a:cs typeface="Times New Roman"/>
              </a:rPr>
              <a:t>These imply an important requirement for decoding:  New </a:t>
            </a:r>
            <a:r>
              <a:rPr sz="2118" dirty="0">
                <a:latin typeface="Times New Roman"/>
                <a:cs typeface="Times New Roman"/>
              </a:rPr>
              <a:t>Interval </a:t>
            </a:r>
            <a:r>
              <a:rPr sz="2118" dirty="0">
                <a:latin typeface="Symbol"/>
                <a:cs typeface="Symbol"/>
              </a:rPr>
              <a:t></a:t>
            </a:r>
            <a:r>
              <a:rPr sz="2118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Old</a:t>
            </a:r>
            <a:r>
              <a:rPr sz="2118" spc="-26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Interval</a:t>
            </a:r>
            <a:endParaRPr sz="211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8891" y="6075605"/>
            <a:ext cx="100853" cy="200802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235" spc="-4" dirty="0">
                <a:latin typeface="Times New Roman"/>
                <a:cs typeface="Times New Roman"/>
              </a:rPr>
              <a:t>7</a:t>
            </a:r>
            <a:endParaRPr sz="1235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61920" y="1064503"/>
            <a:ext cx="7451351" cy="2580154"/>
            <a:chOff x="797242" y="1206436"/>
            <a:chExt cx="8444865" cy="2924175"/>
          </a:xfrm>
        </p:grpSpPr>
        <p:sp>
          <p:nvSpPr>
            <p:cNvPr id="4" name="object 4"/>
            <p:cNvSpPr/>
            <p:nvPr/>
          </p:nvSpPr>
          <p:spPr>
            <a:xfrm>
              <a:off x="811530" y="1220724"/>
              <a:ext cx="8416290" cy="2895600"/>
            </a:xfrm>
            <a:custGeom>
              <a:avLst/>
              <a:gdLst/>
              <a:ahLst/>
              <a:cxnLst/>
              <a:rect l="l" t="t" r="r" b="b"/>
              <a:pathLst>
                <a:path w="8416290" h="2895600">
                  <a:moveTo>
                    <a:pt x="8416290" y="2895599"/>
                  </a:moveTo>
                  <a:lnTo>
                    <a:pt x="8416290" y="0"/>
                  </a:lnTo>
                  <a:lnTo>
                    <a:pt x="0" y="0"/>
                  </a:lnTo>
                  <a:lnTo>
                    <a:pt x="0" y="2895600"/>
                  </a:lnTo>
                  <a:lnTo>
                    <a:pt x="8416290" y="28955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5" name="object 5"/>
            <p:cNvSpPr/>
            <p:nvPr/>
          </p:nvSpPr>
          <p:spPr>
            <a:xfrm>
              <a:off x="811530" y="1220724"/>
              <a:ext cx="8416290" cy="2895600"/>
            </a:xfrm>
            <a:custGeom>
              <a:avLst/>
              <a:gdLst/>
              <a:ahLst/>
              <a:cxnLst/>
              <a:rect l="l" t="t" r="r" b="b"/>
              <a:pathLst>
                <a:path w="8416290" h="2895600">
                  <a:moveTo>
                    <a:pt x="0" y="0"/>
                  </a:moveTo>
                  <a:lnTo>
                    <a:pt x="0" y="2895600"/>
                  </a:lnTo>
                  <a:lnTo>
                    <a:pt x="8416290" y="2895599"/>
                  </a:lnTo>
                  <a:lnTo>
                    <a:pt x="841629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483223" y="1206425"/>
            <a:ext cx="4945716" cy="30998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413">
              <a:spcBef>
                <a:spcPts val="88"/>
              </a:spcBef>
            </a:pPr>
            <a:r>
              <a:rPr sz="1941" spc="-4" dirty="0">
                <a:latin typeface="Times New Roman"/>
                <a:cs typeface="Times New Roman"/>
              </a:rPr>
              <a:t>Symbols {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1</a:t>
            </a:r>
            <a:r>
              <a:rPr sz="1941" spc="-4" dirty="0">
                <a:latin typeface="Times New Roman"/>
                <a:cs typeface="Times New Roman"/>
              </a:rPr>
              <a:t>,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2</a:t>
            </a:r>
            <a:r>
              <a:rPr sz="1941" spc="-4" dirty="0">
                <a:latin typeface="Times New Roman"/>
                <a:cs typeface="Times New Roman"/>
              </a:rPr>
              <a:t>, </a:t>
            </a:r>
            <a:r>
              <a:rPr sz="1941" i="1" spc="-4" dirty="0">
                <a:latin typeface="Times New Roman"/>
                <a:cs typeface="Times New Roman"/>
              </a:rPr>
              <a:t>a</a:t>
            </a:r>
            <a:r>
              <a:rPr sz="1985" spc="-6" baseline="-22222" dirty="0">
                <a:latin typeface="Times New Roman"/>
                <a:cs typeface="Times New Roman"/>
              </a:rPr>
              <a:t>3</a:t>
            </a:r>
            <a:r>
              <a:rPr sz="1941" spc="-4" dirty="0">
                <a:latin typeface="Times New Roman"/>
                <a:cs typeface="Times New Roman"/>
              </a:rPr>
              <a:t>} </a:t>
            </a:r>
            <a:r>
              <a:rPr sz="1941" spc="383" dirty="0">
                <a:latin typeface="Wingdings"/>
                <a:cs typeface="Wingdings"/>
              </a:rPr>
              <a:t>€</a:t>
            </a:r>
            <a:r>
              <a:rPr sz="1941" spc="-18" dirty="0">
                <a:latin typeface="Times New Roman"/>
                <a:cs typeface="Times New Roman"/>
              </a:rPr>
              <a:t> </a:t>
            </a:r>
            <a:r>
              <a:rPr sz="1941" spc="-4" dirty="0">
                <a:latin typeface="Times New Roman"/>
                <a:cs typeface="Times New Roman"/>
              </a:rPr>
              <a:t>RV </a:t>
            </a:r>
            <a:r>
              <a:rPr sz="1941" i="1" dirty="0">
                <a:latin typeface="Times New Roman"/>
                <a:cs typeface="Times New Roman"/>
              </a:rPr>
              <a:t>X </a:t>
            </a:r>
            <a:r>
              <a:rPr sz="1941" spc="-4" dirty="0">
                <a:latin typeface="Times New Roman"/>
                <a:cs typeface="Times New Roman"/>
              </a:rPr>
              <a:t>w/ values: {1, 2, 3}</a:t>
            </a:r>
            <a:endParaRPr sz="194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83206" y="2097068"/>
            <a:ext cx="3393141" cy="1205753"/>
          </a:xfrm>
          <a:custGeom>
            <a:avLst/>
            <a:gdLst/>
            <a:ahLst/>
            <a:cxnLst/>
            <a:rect l="l" t="t" r="r" b="b"/>
            <a:pathLst>
              <a:path w="3845559" h="1366520">
                <a:moveTo>
                  <a:pt x="3845052" y="1267968"/>
                </a:moveTo>
                <a:lnTo>
                  <a:pt x="3758946" y="1225296"/>
                </a:lnTo>
                <a:lnTo>
                  <a:pt x="3758946" y="1254252"/>
                </a:lnTo>
                <a:lnTo>
                  <a:pt x="317754" y="1254252"/>
                </a:lnTo>
                <a:lnTo>
                  <a:pt x="317754" y="85344"/>
                </a:lnTo>
                <a:lnTo>
                  <a:pt x="345948" y="85344"/>
                </a:lnTo>
                <a:lnTo>
                  <a:pt x="303276" y="0"/>
                </a:lnTo>
                <a:lnTo>
                  <a:pt x="260604" y="85344"/>
                </a:lnTo>
                <a:lnTo>
                  <a:pt x="288798" y="85344"/>
                </a:lnTo>
                <a:lnTo>
                  <a:pt x="288798" y="1254252"/>
                </a:lnTo>
                <a:lnTo>
                  <a:pt x="0" y="1254252"/>
                </a:lnTo>
                <a:lnTo>
                  <a:pt x="0" y="1282446"/>
                </a:lnTo>
                <a:lnTo>
                  <a:pt x="288798" y="1282446"/>
                </a:lnTo>
                <a:lnTo>
                  <a:pt x="288798" y="1366266"/>
                </a:lnTo>
                <a:lnTo>
                  <a:pt x="317754" y="1366266"/>
                </a:lnTo>
                <a:lnTo>
                  <a:pt x="317754" y="1282446"/>
                </a:lnTo>
                <a:lnTo>
                  <a:pt x="3758946" y="1282446"/>
                </a:lnTo>
                <a:lnTo>
                  <a:pt x="3758946" y="1311402"/>
                </a:lnTo>
                <a:lnTo>
                  <a:pt x="3773424" y="1304099"/>
                </a:lnTo>
                <a:lnTo>
                  <a:pt x="3845052" y="12679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 txBox="1"/>
          <p:nvPr/>
        </p:nvSpPr>
        <p:spPr>
          <a:xfrm>
            <a:off x="7889165" y="3225501"/>
            <a:ext cx="131109" cy="33723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2118" i="1" dirty="0">
                <a:latin typeface="Times New Roman"/>
                <a:cs typeface="Times New Roman"/>
              </a:rPr>
              <a:t>x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0030" y="1367771"/>
            <a:ext cx="5391150" cy="845058"/>
          </a:xfrm>
          <a:prstGeom prst="rect">
            <a:avLst/>
          </a:prstGeom>
        </p:spPr>
        <p:txBody>
          <a:bodyPr vert="horz" wrap="square" lIns="0" tIns="145116" rIns="0" bIns="0" rtlCol="0">
            <a:spAutoFit/>
          </a:bodyPr>
          <a:lstStyle/>
          <a:p>
            <a:pPr marL="22413">
              <a:spcBef>
                <a:spcPts val="1143"/>
              </a:spcBef>
              <a:tabLst>
                <a:tab pos="2442452" algn="l"/>
                <a:tab pos="4056185" algn="l"/>
              </a:tabLst>
            </a:pPr>
            <a:r>
              <a:rPr sz="1941" spc="-4" dirty="0">
                <a:latin typeface="Times New Roman"/>
                <a:cs typeface="Times New Roman"/>
              </a:rPr>
              <a:t>Consider </a:t>
            </a:r>
            <a:r>
              <a:rPr sz="1941" i="1" spc="-4" dirty="0">
                <a:latin typeface="Times New Roman"/>
                <a:cs typeface="Times New Roman"/>
              </a:rPr>
              <a:t>P</a:t>
            </a:r>
            <a:r>
              <a:rPr sz="1941" spc="-4" dirty="0">
                <a:latin typeface="Times New Roman"/>
                <a:cs typeface="Times New Roman"/>
              </a:rPr>
              <a:t>(</a:t>
            </a:r>
            <a:r>
              <a:rPr sz="1941" i="1" spc="-4" dirty="0">
                <a:latin typeface="Times New Roman"/>
                <a:cs typeface="Times New Roman"/>
              </a:rPr>
              <a:t>X</a:t>
            </a:r>
            <a:r>
              <a:rPr sz="1941" spc="-4" dirty="0">
                <a:latin typeface="Times New Roman"/>
                <a:cs typeface="Times New Roman"/>
              </a:rPr>
              <a:t>=1)</a:t>
            </a:r>
            <a:r>
              <a:rPr sz="1941" spc="13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=</a:t>
            </a:r>
            <a:r>
              <a:rPr sz="1941" spc="4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0.7	</a:t>
            </a:r>
            <a:r>
              <a:rPr sz="1941" i="1" spc="-4" dirty="0">
                <a:latin typeface="Times New Roman"/>
                <a:cs typeface="Times New Roman"/>
              </a:rPr>
              <a:t>P</a:t>
            </a:r>
            <a:r>
              <a:rPr sz="1941" spc="-4" dirty="0">
                <a:latin typeface="Times New Roman"/>
                <a:cs typeface="Times New Roman"/>
              </a:rPr>
              <a:t>(</a:t>
            </a:r>
            <a:r>
              <a:rPr sz="1941" i="1" spc="-4" dirty="0">
                <a:latin typeface="Times New Roman"/>
                <a:cs typeface="Times New Roman"/>
              </a:rPr>
              <a:t>X</a:t>
            </a:r>
            <a:r>
              <a:rPr sz="1941" spc="-4" dirty="0">
                <a:latin typeface="Times New Roman"/>
                <a:cs typeface="Times New Roman"/>
              </a:rPr>
              <a:t>=2)</a:t>
            </a:r>
            <a:r>
              <a:rPr sz="1941" spc="9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=</a:t>
            </a:r>
            <a:r>
              <a:rPr sz="1941" spc="4" dirty="0">
                <a:latin typeface="Times New Roman"/>
                <a:cs typeface="Times New Roman"/>
              </a:rPr>
              <a:t> </a:t>
            </a:r>
            <a:r>
              <a:rPr sz="1941" spc="-4" dirty="0">
                <a:latin typeface="Times New Roman"/>
                <a:cs typeface="Times New Roman"/>
              </a:rPr>
              <a:t>0.1	</a:t>
            </a:r>
            <a:r>
              <a:rPr sz="1941" i="1" dirty="0">
                <a:latin typeface="Times New Roman"/>
                <a:cs typeface="Times New Roman"/>
              </a:rPr>
              <a:t>P</a:t>
            </a:r>
            <a:r>
              <a:rPr sz="1941" dirty="0">
                <a:latin typeface="Times New Roman"/>
                <a:cs typeface="Times New Roman"/>
              </a:rPr>
              <a:t>(</a:t>
            </a:r>
            <a:r>
              <a:rPr sz="1941" i="1" dirty="0">
                <a:latin typeface="Times New Roman"/>
                <a:cs typeface="Times New Roman"/>
              </a:rPr>
              <a:t>X</a:t>
            </a:r>
            <a:r>
              <a:rPr sz="1941" dirty="0">
                <a:latin typeface="Times New Roman"/>
                <a:cs typeface="Times New Roman"/>
              </a:rPr>
              <a:t>=1) =</a:t>
            </a:r>
            <a:r>
              <a:rPr sz="1941" spc="-62" dirty="0">
                <a:latin typeface="Times New Roman"/>
                <a:cs typeface="Times New Roman"/>
              </a:rPr>
              <a:t> </a:t>
            </a:r>
            <a:r>
              <a:rPr sz="1941" dirty="0">
                <a:latin typeface="Times New Roman"/>
                <a:cs typeface="Times New Roman"/>
              </a:rPr>
              <a:t>0.2</a:t>
            </a:r>
            <a:endParaRPr sz="1941">
              <a:latin typeface="Times New Roman"/>
              <a:cs typeface="Times New Roman"/>
            </a:endParaRPr>
          </a:p>
          <a:p>
            <a:pPr marL="1604208">
              <a:spcBef>
                <a:spcPts val="953"/>
              </a:spcBef>
            </a:pPr>
            <a:r>
              <a:rPr sz="1765" i="1" spc="-4" dirty="0">
                <a:latin typeface="Times New Roman"/>
                <a:cs typeface="Times New Roman"/>
              </a:rPr>
              <a:t>F</a:t>
            </a:r>
            <a:r>
              <a:rPr sz="1721" i="1" spc="-6" baseline="-21367" dirty="0">
                <a:latin typeface="Times New Roman"/>
                <a:cs typeface="Times New Roman"/>
              </a:rPr>
              <a:t>X</a:t>
            </a:r>
            <a:r>
              <a:rPr sz="1765" spc="-4" dirty="0">
                <a:latin typeface="Times New Roman"/>
                <a:cs typeface="Times New Roman"/>
              </a:rPr>
              <a:t>(</a:t>
            </a:r>
            <a:r>
              <a:rPr sz="1765" i="1" spc="-4" dirty="0">
                <a:latin typeface="Times New Roman"/>
                <a:cs typeface="Times New Roman"/>
              </a:rPr>
              <a:t>x</a:t>
            </a:r>
            <a:r>
              <a:rPr sz="1765" spc="-4" dirty="0">
                <a:latin typeface="Times New Roman"/>
                <a:cs typeface="Times New Roman"/>
              </a:rPr>
              <a:t>)</a:t>
            </a:r>
            <a:endParaRPr sz="1765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54475" y="2226833"/>
            <a:ext cx="3500717" cy="1100418"/>
            <a:chOff x="3395471" y="2523744"/>
            <a:chExt cx="3967479" cy="1247140"/>
          </a:xfrm>
        </p:grpSpPr>
        <p:sp>
          <p:nvSpPr>
            <p:cNvPr id="11" name="object 11"/>
            <p:cNvSpPr/>
            <p:nvPr/>
          </p:nvSpPr>
          <p:spPr>
            <a:xfrm>
              <a:off x="3499103" y="2574798"/>
              <a:ext cx="2879725" cy="1195705"/>
            </a:xfrm>
            <a:custGeom>
              <a:avLst/>
              <a:gdLst/>
              <a:ahLst/>
              <a:cxnLst/>
              <a:rect l="l" t="t" r="r" b="b"/>
              <a:pathLst>
                <a:path w="2879725" h="1195704">
                  <a:moveTo>
                    <a:pt x="2879598" y="955547"/>
                  </a:moveTo>
                  <a:lnTo>
                    <a:pt x="2879598" y="1195577"/>
                  </a:lnTo>
                </a:path>
                <a:path w="2879725" h="1195704">
                  <a:moveTo>
                    <a:pt x="1958340" y="955548"/>
                  </a:moveTo>
                  <a:lnTo>
                    <a:pt x="1958340" y="1195577"/>
                  </a:lnTo>
                </a:path>
                <a:path w="2879725" h="1195704">
                  <a:moveTo>
                    <a:pt x="1037844" y="955548"/>
                  </a:moveTo>
                  <a:lnTo>
                    <a:pt x="1037844" y="1195577"/>
                  </a:lnTo>
                </a:path>
                <a:path w="2879725" h="1195704">
                  <a:moveTo>
                    <a:pt x="0" y="0"/>
                  </a:moveTo>
                  <a:lnTo>
                    <a:pt x="239268" y="0"/>
                  </a:lnTo>
                </a:path>
                <a:path w="2879725" h="1195704">
                  <a:moveTo>
                    <a:pt x="0" y="230123"/>
                  </a:moveTo>
                  <a:lnTo>
                    <a:pt x="239268" y="230123"/>
                  </a:lnTo>
                </a:path>
                <a:path w="2879725" h="1195704">
                  <a:moveTo>
                    <a:pt x="0" y="141731"/>
                  </a:moveTo>
                  <a:lnTo>
                    <a:pt x="239268" y="141731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2" name="object 12"/>
            <p:cNvSpPr/>
            <p:nvPr/>
          </p:nvSpPr>
          <p:spPr>
            <a:xfrm>
              <a:off x="3395471" y="3646169"/>
              <a:ext cx="1144905" cy="0"/>
            </a:xfrm>
            <a:custGeom>
              <a:avLst/>
              <a:gdLst/>
              <a:ahLst/>
              <a:cxnLst/>
              <a:rect l="l" t="t" r="r" b="b"/>
              <a:pathLst>
                <a:path w="1144904">
                  <a:moveTo>
                    <a:pt x="0" y="0"/>
                  </a:moveTo>
                  <a:lnTo>
                    <a:pt x="1144524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3" name="object 13"/>
            <p:cNvSpPr/>
            <p:nvPr/>
          </p:nvSpPr>
          <p:spPr>
            <a:xfrm>
              <a:off x="3530345" y="2809494"/>
              <a:ext cx="3518535" cy="0"/>
            </a:xfrm>
            <a:custGeom>
              <a:avLst/>
              <a:gdLst/>
              <a:ahLst/>
              <a:cxnLst/>
              <a:rect l="l" t="t" r="r" b="b"/>
              <a:pathLst>
                <a:path w="3518534">
                  <a:moveTo>
                    <a:pt x="0" y="0"/>
                  </a:moveTo>
                  <a:lnTo>
                    <a:pt x="3518154" y="0"/>
                  </a:lnTo>
                </a:path>
              </a:pathLst>
            </a:custGeom>
            <a:ln w="1905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4" name="object 14"/>
            <p:cNvSpPr/>
            <p:nvPr/>
          </p:nvSpPr>
          <p:spPr>
            <a:xfrm>
              <a:off x="4484369" y="2773680"/>
              <a:ext cx="996315" cy="76200"/>
            </a:xfrm>
            <a:custGeom>
              <a:avLst/>
              <a:gdLst/>
              <a:ahLst/>
              <a:cxnLst/>
              <a:rect l="l" t="t" r="r" b="b"/>
              <a:pathLst>
                <a:path w="996314" h="76200">
                  <a:moveTo>
                    <a:pt x="70505" y="19050"/>
                  </a:moveTo>
                  <a:lnTo>
                    <a:pt x="65150" y="11048"/>
                  </a:lnTo>
                  <a:lnTo>
                    <a:pt x="53054" y="2952"/>
                  </a:lnTo>
                  <a:lnTo>
                    <a:pt x="38099" y="0"/>
                  </a:lnTo>
                  <a:lnTo>
                    <a:pt x="23467" y="2952"/>
                  </a:lnTo>
                  <a:lnTo>
                    <a:pt x="11334" y="11049"/>
                  </a:lnTo>
                  <a:lnTo>
                    <a:pt x="3059" y="23145"/>
                  </a:lnTo>
                  <a:lnTo>
                    <a:pt x="0" y="38100"/>
                  </a:lnTo>
                  <a:lnTo>
                    <a:pt x="3059" y="52732"/>
                  </a:lnTo>
                  <a:lnTo>
                    <a:pt x="11334" y="64865"/>
                  </a:lnTo>
                  <a:lnTo>
                    <a:pt x="23467" y="73140"/>
                  </a:lnTo>
                  <a:lnTo>
                    <a:pt x="38099" y="76200"/>
                  </a:lnTo>
                  <a:lnTo>
                    <a:pt x="38099" y="19050"/>
                  </a:lnTo>
                  <a:lnTo>
                    <a:pt x="70505" y="19050"/>
                  </a:lnTo>
                  <a:close/>
                </a:path>
                <a:path w="996314" h="76200">
                  <a:moveTo>
                    <a:pt x="76200" y="38100"/>
                  </a:moveTo>
                  <a:lnTo>
                    <a:pt x="73247" y="23145"/>
                  </a:lnTo>
                  <a:lnTo>
                    <a:pt x="70505" y="19050"/>
                  </a:lnTo>
                  <a:lnTo>
                    <a:pt x="38099" y="19050"/>
                  </a:lnTo>
                  <a:lnTo>
                    <a:pt x="38099" y="57150"/>
                  </a:lnTo>
                  <a:lnTo>
                    <a:pt x="70299" y="57150"/>
                  </a:lnTo>
                  <a:lnTo>
                    <a:pt x="73247" y="52732"/>
                  </a:lnTo>
                  <a:lnTo>
                    <a:pt x="76200" y="38100"/>
                  </a:lnTo>
                  <a:close/>
                </a:path>
                <a:path w="996314" h="76200">
                  <a:moveTo>
                    <a:pt x="70299" y="57150"/>
                  </a:moveTo>
                  <a:lnTo>
                    <a:pt x="38099" y="57150"/>
                  </a:lnTo>
                  <a:lnTo>
                    <a:pt x="38099" y="76200"/>
                  </a:lnTo>
                  <a:lnTo>
                    <a:pt x="53054" y="73140"/>
                  </a:lnTo>
                  <a:lnTo>
                    <a:pt x="65150" y="64865"/>
                  </a:lnTo>
                  <a:lnTo>
                    <a:pt x="70299" y="57150"/>
                  </a:lnTo>
                  <a:close/>
                </a:path>
                <a:path w="996314" h="76200">
                  <a:moveTo>
                    <a:pt x="76200" y="57150"/>
                  </a:moveTo>
                  <a:lnTo>
                    <a:pt x="76200" y="38100"/>
                  </a:lnTo>
                  <a:lnTo>
                    <a:pt x="73247" y="52732"/>
                  </a:lnTo>
                  <a:lnTo>
                    <a:pt x="70299" y="57150"/>
                  </a:lnTo>
                  <a:lnTo>
                    <a:pt x="76200" y="57150"/>
                  </a:lnTo>
                  <a:close/>
                </a:path>
                <a:path w="996314" h="76200">
                  <a:moveTo>
                    <a:pt x="995933" y="57150"/>
                  </a:moveTo>
                  <a:lnTo>
                    <a:pt x="995933" y="19050"/>
                  </a:lnTo>
                  <a:lnTo>
                    <a:pt x="70505" y="19050"/>
                  </a:lnTo>
                  <a:lnTo>
                    <a:pt x="73247" y="23145"/>
                  </a:lnTo>
                  <a:lnTo>
                    <a:pt x="76200" y="38100"/>
                  </a:lnTo>
                  <a:lnTo>
                    <a:pt x="76200" y="57150"/>
                  </a:lnTo>
                  <a:lnTo>
                    <a:pt x="995933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5" name="object 15"/>
            <p:cNvSpPr/>
            <p:nvPr/>
          </p:nvSpPr>
          <p:spPr>
            <a:xfrm>
              <a:off x="3530345" y="2570226"/>
              <a:ext cx="3543300" cy="151130"/>
            </a:xfrm>
            <a:custGeom>
              <a:avLst/>
              <a:gdLst/>
              <a:ahLst/>
              <a:cxnLst/>
              <a:rect l="l" t="t" r="r" b="b"/>
              <a:pathLst>
                <a:path w="3543300" h="151130">
                  <a:moveTo>
                    <a:pt x="0" y="150875"/>
                  </a:moveTo>
                  <a:lnTo>
                    <a:pt x="3543300" y="150875"/>
                  </a:lnTo>
                </a:path>
                <a:path w="3543300" h="151130">
                  <a:moveTo>
                    <a:pt x="0" y="0"/>
                  </a:moveTo>
                  <a:lnTo>
                    <a:pt x="3508248" y="0"/>
                  </a:lnTo>
                </a:path>
              </a:pathLst>
            </a:custGeom>
            <a:ln w="1905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6" name="object 16"/>
            <p:cNvSpPr/>
            <p:nvPr/>
          </p:nvSpPr>
          <p:spPr>
            <a:xfrm>
              <a:off x="5429250" y="2523743"/>
              <a:ext cx="1933575" cy="237490"/>
            </a:xfrm>
            <a:custGeom>
              <a:avLst/>
              <a:gdLst/>
              <a:ahLst/>
              <a:cxnLst/>
              <a:rect l="l" t="t" r="r" b="b"/>
              <a:pathLst>
                <a:path w="1933575" h="237489">
                  <a:moveTo>
                    <a:pt x="995172" y="179832"/>
                  </a:moveTo>
                  <a:lnTo>
                    <a:pt x="70497" y="179832"/>
                  </a:lnTo>
                  <a:lnTo>
                    <a:pt x="65151" y="171831"/>
                  </a:lnTo>
                  <a:lnTo>
                    <a:pt x="53047" y="163741"/>
                  </a:lnTo>
                  <a:lnTo>
                    <a:pt x="38100" y="160782"/>
                  </a:lnTo>
                  <a:lnTo>
                    <a:pt x="23139" y="163741"/>
                  </a:lnTo>
                  <a:lnTo>
                    <a:pt x="11049" y="171831"/>
                  </a:lnTo>
                  <a:lnTo>
                    <a:pt x="2946" y="183934"/>
                  </a:lnTo>
                  <a:lnTo>
                    <a:pt x="0" y="198882"/>
                  </a:lnTo>
                  <a:lnTo>
                    <a:pt x="2946" y="213525"/>
                  </a:lnTo>
                  <a:lnTo>
                    <a:pt x="11049" y="225653"/>
                  </a:lnTo>
                  <a:lnTo>
                    <a:pt x="23139" y="233934"/>
                  </a:lnTo>
                  <a:lnTo>
                    <a:pt x="38100" y="236982"/>
                  </a:lnTo>
                  <a:lnTo>
                    <a:pt x="53047" y="233934"/>
                  </a:lnTo>
                  <a:lnTo>
                    <a:pt x="65151" y="225653"/>
                  </a:lnTo>
                  <a:lnTo>
                    <a:pt x="70294" y="217932"/>
                  </a:lnTo>
                  <a:lnTo>
                    <a:pt x="76200" y="217932"/>
                  </a:lnTo>
                  <a:lnTo>
                    <a:pt x="995172" y="217932"/>
                  </a:lnTo>
                  <a:lnTo>
                    <a:pt x="995172" y="179832"/>
                  </a:lnTo>
                  <a:close/>
                </a:path>
                <a:path w="1933575" h="237489">
                  <a:moveTo>
                    <a:pt x="1933194" y="19050"/>
                  </a:moveTo>
                  <a:lnTo>
                    <a:pt x="1008316" y="19050"/>
                  </a:lnTo>
                  <a:lnTo>
                    <a:pt x="1003173" y="11341"/>
                  </a:lnTo>
                  <a:lnTo>
                    <a:pt x="991069" y="3060"/>
                  </a:lnTo>
                  <a:lnTo>
                    <a:pt x="976122" y="0"/>
                  </a:lnTo>
                  <a:lnTo>
                    <a:pt x="961478" y="3060"/>
                  </a:lnTo>
                  <a:lnTo>
                    <a:pt x="949350" y="11341"/>
                  </a:lnTo>
                  <a:lnTo>
                    <a:pt x="941070" y="23469"/>
                  </a:lnTo>
                  <a:lnTo>
                    <a:pt x="938022" y="38100"/>
                  </a:lnTo>
                  <a:lnTo>
                    <a:pt x="941070" y="53060"/>
                  </a:lnTo>
                  <a:lnTo>
                    <a:pt x="949350" y="65151"/>
                  </a:lnTo>
                  <a:lnTo>
                    <a:pt x="961478" y="73253"/>
                  </a:lnTo>
                  <a:lnTo>
                    <a:pt x="976122" y="76200"/>
                  </a:lnTo>
                  <a:lnTo>
                    <a:pt x="991069" y="73253"/>
                  </a:lnTo>
                  <a:lnTo>
                    <a:pt x="1003173" y="65151"/>
                  </a:lnTo>
                  <a:lnTo>
                    <a:pt x="1008519" y="57150"/>
                  </a:lnTo>
                  <a:lnTo>
                    <a:pt x="1014222" y="57150"/>
                  </a:lnTo>
                  <a:lnTo>
                    <a:pt x="1933194" y="57150"/>
                  </a:lnTo>
                  <a:lnTo>
                    <a:pt x="1933194" y="190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426548" y="2122842"/>
            <a:ext cx="253813" cy="56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 algn="r">
              <a:lnSpc>
                <a:spcPts val="1407"/>
              </a:lnSpc>
              <a:spcBef>
                <a:spcPts val="88"/>
              </a:spcBef>
            </a:pPr>
            <a:r>
              <a:rPr sz="1412" dirty="0">
                <a:latin typeface="Times New Roman"/>
                <a:cs typeface="Times New Roman"/>
              </a:rPr>
              <a:t>1</a:t>
            </a:r>
            <a:endParaRPr sz="1412">
              <a:latin typeface="Times New Roman"/>
              <a:cs typeface="Times New Roman"/>
            </a:endParaRPr>
          </a:p>
          <a:p>
            <a:pPr marR="5603" algn="r">
              <a:lnSpc>
                <a:spcPts val="1266"/>
              </a:lnSpc>
            </a:pPr>
            <a:r>
              <a:rPr sz="1412" spc="-4" dirty="0">
                <a:latin typeface="Times New Roman"/>
                <a:cs typeface="Times New Roman"/>
              </a:rPr>
              <a:t>0.8</a:t>
            </a:r>
            <a:endParaRPr sz="1412">
              <a:latin typeface="Times New Roman"/>
              <a:cs typeface="Times New Roman"/>
            </a:endParaRPr>
          </a:p>
          <a:p>
            <a:pPr marR="22413" algn="r">
              <a:lnSpc>
                <a:spcPts val="1557"/>
              </a:lnSpc>
            </a:pPr>
            <a:r>
              <a:rPr sz="1412" spc="-4" dirty="0">
                <a:latin typeface="Times New Roman"/>
                <a:cs typeface="Times New Roman"/>
              </a:rPr>
              <a:t>0.7</a:t>
            </a:r>
            <a:endParaRPr sz="141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420471" y="515693"/>
            <a:ext cx="7160559" cy="50023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Example of Applying the Interval</a:t>
            </a:r>
            <a:r>
              <a:rPr sz="3177" u="heavy" spc="71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177" u="heavy" spc="-4" dirty="0">
                <a:uFill>
                  <a:solidFill>
                    <a:srgbClr val="000000"/>
                  </a:solidFill>
                </a:uFill>
              </a:rPr>
              <a:t>Update</a:t>
            </a:r>
            <a:endParaRPr sz="3177"/>
          </a:p>
        </p:txBody>
      </p:sp>
      <p:sp>
        <p:nvSpPr>
          <p:cNvPr id="19" name="object 19"/>
          <p:cNvSpPr txBox="1"/>
          <p:nvPr/>
        </p:nvSpPr>
        <p:spPr>
          <a:xfrm>
            <a:off x="2798781" y="2272105"/>
            <a:ext cx="1371600" cy="663161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>
              <a:spcBef>
                <a:spcPts val="88"/>
              </a:spcBef>
            </a:pPr>
            <a:r>
              <a:rPr sz="2118" spc="-4" dirty="0">
                <a:latin typeface="Times New Roman"/>
                <a:cs typeface="Times New Roman"/>
              </a:rPr>
              <a:t>CDF for</a:t>
            </a:r>
            <a:r>
              <a:rPr sz="2118" spc="-75" dirty="0">
                <a:latin typeface="Times New Roman"/>
                <a:cs typeface="Times New Roman"/>
              </a:rPr>
              <a:t> </a:t>
            </a:r>
            <a:r>
              <a:rPr sz="2118" dirty="0">
                <a:latin typeface="Times New Roman"/>
                <a:cs typeface="Times New Roman"/>
              </a:rPr>
              <a:t>this  </a:t>
            </a:r>
            <a:r>
              <a:rPr sz="2118" spc="-4" dirty="0">
                <a:latin typeface="Times New Roman"/>
                <a:cs typeface="Times New Roman"/>
              </a:rPr>
              <a:t>alphabet/RV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36663" y="4975412"/>
            <a:ext cx="5606863" cy="1008529"/>
          </a:xfrm>
          <a:custGeom>
            <a:avLst/>
            <a:gdLst/>
            <a:ahLst/>
            <a:cxnLst/>
            <a:rect l="l" t="t" r="r" b="b"/>
            <a:pathLst>
              <a:path w="6354445" h="1143000">
                <a:moveTo>
                  <a:pt x="6354317" y="1143000"/>
                </a:moveTo>
                <a:lnTo>
                  <a:pt x="6354317" y="0"/>
                </a:lnTo>
                <a:lnTo>
                  <a:pt x="0" y="0"/>
                </a:lnTo>
                <a:lnTo>
                  <a:pt x="0" y="1143000"/>
                </a:lnTo>
                <a:lnTo>
                  <a:pt x="6354317" y="1143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 txBox="1"/>
          <p:nvPr/>
        </p:nvSpPr>
        <p:spPr>
          <a:xfrm>
            <a:off x="5267202" y="5017083"/>
            <a:ext cx="226919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spc="97" dirty="0">
                <a:latin typeface="Times New Roman"/>
                <a:cs typeface="Times New Roman"/>
              </a:rPr>
              <a:t>(</a:t>
            </a:r>
            <a:r>
              <a:rPr sz="1147" spc="79" dirty="0">
                <a:latin typeface="Times New Roman"/>
                <a:cs typeface="Times New Roman"/>
              </a:rPr>
              <a:t>0)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0560" y="5199963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68967" y="5701539"/>
            <a:ext cx="113740" cy="191799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1147" i="1" spc="18" dirty="0">
                <a:latin typeface="Times New Roman"/>
                <a:cs typeface="Times New Roman"/>
              </a:rPr>
              <a:t>X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1584" y="5024305"/>
            <a:ext cx="619125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93872" indent="-183226">
              <a:spcBef>
                <a:spcPts val="93"/>
              </a:spcBef>
              <a:buFont typeface="Symbol"/>
              <a:buChar char=""/>
              <a:tabLst>
                <a:tab pos="194432" algn="l"/>
                <a:tab pos="519420" algn="l"/>
              </a:tabLst>
            </a:pPr>
            <a:r>
              <a:rPr sz="2030" i="1" dirty="0">
                <a:latin typeface="Times New Roman"/>
                <a:cs typeface="Times New Roman"/>
              </a:rPr>
              <a:t>l	</a:t>
            </a:r>
            <a:r>
              <a:rPr sz="3044" spc="-2270" baseline="1207" dirty="0">
                <a:latin typeface="Symbol"/>
                <a:cs typeface="Symbol"/>
              </a:rPr>
              <a:t>⎤</a:t>
            </a:r>
            <a:endParaRPr sz="3044" baseline="1207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70051" y="5024305"/>
            <a:ext cx="3033432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305937" algn="l"/>
                <a:tab pos="2692357" algn="l"/>
              </a:tabLst>
            </a:pP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-57" dirty="0">
                <a:latin typeface="Times New Roman"/>
                <a:cs typeface="Times New Roman"/>
              </a:rPr>
              <a:t>(1</a:t>
            </a:r>
            <a:r>
              <a:rPr sz="2030" spc="-322" dirty="0">
                <a:latin typeface="Times New Roman"/>
                <a:cs typeface="Times New Roman"/>
              </a:rPr>
              <a:t> </a:t>
            </a:r>
            <a:r>
              <a:rPr sz="2030" spc="18" dirty="0">
                <a:latin typeface="Symbol"/>
                <a:cs typeface="Symbol"/>
              </a:rPr>
              <a:t></a:t>
            </a:r>
            <a:r>
              <a:rPr sz="2030" spc="18" dirty="0">
                <a:latin typeface="Times New Roman"/>
                <a:cs typeface="Times New Roman"/>
              </a:rPr>
              <a:t>1)</a:t>
            </a:r>
            <a:r>
              <a:rPr sz="2030" spc="-35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3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</a:t>
            </a:r>
            <a:r>
              <a:rPr sz="2030" spc="-199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29" dirty="0">
                <a:latin typeface="Times New Roman"/>
                <a:cs typeface="Times New Roman"/>
              </a:rPr>
              <a:t> </a:t>
            </a:r>
            <a:r>
              <a:rPr sz="2030" spc="13" dirty="0">
                <a:latin typeface="Times New Roman"/>
                <a:cs typeface="Times New Roman"/>
              </a:rPr>
              <a:t>[1</a:t>
            </a:r>
            <a:r>
              <a:rPr sz="2030" spc="13" dirty="0">
                <a:latin typeface="Symbol"/>
                <a:cs typeface="Symbol"/>
              </a:rPr>
              <a:t></a:t>
            </a:r>
            <a:r>
              <a:rPr sz="2030" spc="-176" dirty="0">
                <a:latin typeface="Times New Roman"/>
                <a:cs typeface="Times New Roman"/>
              </a:rPr>
              <a:t> </a:t>
            </a:r>
            <a:r>
              <a:rPr sz="2030" spc="57" dirty="0">
                <a:latin typeface="Times New Roman"/>
                <a:cs typeface="Times New Roman"/>
              </a:rPr>
              <a:t>0]</a:t>
            </a:r>
            <a:r>
              <a:rPr sz="2030" spc="57" dirty="0">
                <a:latin typeface="Symbol"/>
                <a:cs typeface="Symbol"/>
              </a:rPr>
              <a:t></a:t>
            </a:r>
            <a:r>
              <a:rPr sz="2030" spc="-251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	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115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00097" y="5125830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48506" y="5517137"/>
            <a:ext cx="110938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1512" dirty="0">
                <a:latin typeface="Symbol"/>
                <a:cs typeface="Symbol"/>
              </a:rPr>
              <a:t>⎤</a:t>
            </a:r>
            <a:endParaRPr sz="203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39993" y="5525205"/>
            <a:ext cx="277346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93872" indent="-183226">
              <a:spcBef>
                <a:spcPts val="93"/>
              </a:spcBef>
              <a:buFont typeface="Symbol"/>
              <a:buChar char=""/>
              <a:tabLst>
                <a:tab pos="194432" algn="l"/>
              </a:tabLst>
            </a:pPr>
            <a:r>
              <a:rPr sz="2030" i="1" dirty="0">
                <a:latin typeface="Times New Roman"/>
                <a:cs typeface="Times New Roman"/>
              </a:rPr>
              <a:t>l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18387" y="5525205"/>
            <a:ext cx="3172945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  <a:tabLst>
                <a:tab pos="305937" algn="l"/>
                <a:tab pos="895958" algn="l"/>
              </a:tabLst>
            </a:pPr>
            <a:r>
              <a:rPr sz="2030" i="1" dirty="0">
                <a:latin typeface="Times New Roman"/>
                <a:cs typeface="Times New Roman"/>
              </a:rPr>
              <a:t>F	</a:t>
            </a:r>
            <a:r>
              <a:rPr sz="2030" spc="-79" dirty="0">
                <a:latin typeface="Times New Roman"/>
                <a:cs typeface="Times New Roman"/>
              </a:rPr>
              <a:t>(1)	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66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Times New Roman"/>
                <a:cs typeface="Times New Roman"/>
              </a:rPr>
              <a:t>0</a:t>
            </a:r>
            <a:r>
              <a:rPr sz="2030" spc="-207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</a:t>
            </a:r>
            <a:r>
              <a:rPr sz="2030" spc="-234" dirty="0">
                <a:latin typeface="Times New Roman"/>
                <a:cs typeface="Times New Roman"/>
              </a:rPr>
              <a:t> </a:t>
            </a:r>
            <a:r>
              <a:rPr sz="2030" spc="13" dirty="0">
                <a:latin typeface="Times New Roman"/>
                <a:cs typeface="Times New Roman"/>
              </a:rPr>
              <a:t>[1</a:t>
            </a:r>
            <a:r>
              <a:rPr sz="2030" spc="13" dirty="0">
                <a:latin typeface="Symbol"/>
                <a:cs typeface="Symbol"/>
              </a:rPr>
              <a:t></a:t>
            </a:r>
            <a:r>
              <a:rPr sz="2030" spc="-180" dirty="0">
                <a:latin typeface="Times New Roman"/>
                <a:cs typeface="Times New Roman"/>
              </a:rPr>
              <a:t> </a:t>
            </a:r>
            <a:r>
              <a:rPr sz="2030" spc="53" dirty="0">
                <a:latin typeface="Times New Roman"/>
                <a:cs typeface="Times New Roman"/>
              </a:rPr>
              <a:t>0]</a:t>
            </a:r>
            <a:r>
              <a:rPr sz="2030" spc="53" dirty="0">
                <a:latin typeface="Symbol"/>
                <a:cs typeface="Symbol"/>
              </a:rPr>
              <a:t></a:t>
            </a:r>
            <a:r>
              <a:rPr sz="2030" spc="-260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0.7</a:t>
            </a:r>
            <a:r>
              <a:rPr sz="2030" spc="-57" dirty="0">
                <a:latin typeface="Times New Roman"/>
                <a:cs typeface="Times New Roman"/>
              </a:rPr>
              <a:t> </a:t>
            </a:r>
            <a:r>
              <a:rPr sz="2030" dirty="0">
                <a:latin typeface="Symbol"/>
                <a:cs typeface="Symbol"/>
              </a:rPr>
              <a:t></a:t>
            </a:r>
            <a:r>
              <a:rPr sz="2030" spc="-57" dirty="0">
                <a:latin typeface="Times New Roman"/>
                <a:cs typeface="Times New Roman"/>
              </a:rPr>
              <a:t> </a:t>
            </a:r>
            <a:r>
              <a:rPr sz="2030" spc="-4" dirty="0">
                <a:latin typeface="Times New Roman"/>
                <a:cs typeface="Times New Roman"/>
              </a:rPr>
              <a:t>0.7</a:t>
            </a:r>
            <a:endParaRPr sz="203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33525" y="4907988"/>
            <a:ext cx="2222126" cy="828899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44826">
              <a:spcBef>
                <a:spcPts val="93"/>
              </a:spcBef>
            </a:pPr>
            <a:r>
              <a:rPr sz="3044" i="1" spc="72" baseline="-25362" dirty="0">
                <a:latin typeface="Times New Roman"/>
                <a:cs typeface="Times New Roman"/>
              </a:rPr>
              <a:t>l</a:t>
            </a:r>
            <a:r>
              <a:rPr sz="1147" spc="49" dirty="0">
                <a:latin typeface="Times New Roman"/>
                <a:cs typeface="Times New Roman"/>
              </a:rPr>
              <a:t>(1)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132" baseline="-25362" dirty="0">
                <a:latin typeface="Times New Roman"/>
                <a:cs typeface="Times New Roman"/>
              </a:rPr>
              <a:t>l</a:t>
            </a:r>
            <a:r>
              <a:rPr sz="1147" spc="88" dirty="0">
                <a:latin typeface="Times New Roman"/>
                <a:cs typeface="Times New Roman"/>
              </a:rPr>
              <a:t>(0)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509" baseline="-25362" dirty="0">
                <a:latin typeface="Times New Roman"/>
                <a:cs typeface="Times New Roman"/>
              </a:rPr>
              <a:t> </a:t>
            </a:r>
            <a:r>
              <a:rPr sz="3044" spc="-476" baseline="-22946" dirty="0">
                <a:latin typeface="Symbol"/>
                <a:cs typeface="Symbol"/>
              </a:rPr>
              <a:t>⎡</a:t>
            </a:r>
            <a:r>
              <a:rPr sz="3044" spc="-476" baseline="-47101" dirty="0">
                <a:latin typeface="Symbol"/>
                <a:cs typeface="Symbol"/>
              </a:rPr>
              <a:t>⎣</a:t>
            </a:r>
            <a:r>
              <a:rPr sz="3044" i="1" spc="-476" baseline="-25362" dirty="0">
                <a:latin typeface="Times New Roman"/>
                <a:cs typeface="Times New Roman"/>
              </a:rPr>
              <a:t>u</a:t>
            </a:r>
            <a:r>
              <a:rPr sz="1147" spc="-318" dirty="0">
                <a:latin typeface="Times New Roman"/>
                <a:cs typeface="Times New Roman"/>
              </a:rPr>
              <a:t>(0)</a:t>
            </a:r>
            <a:endParaRPr sz="1147">
              <a:latin typeface="Times New Roman"/>
              <a:cs typeface="Times New Roman"/>
            </a:endParaRPr>
          </a:p>
          <a:p>
            <a:pPr marL="44826">
              <a:spcBef>
                <a:spcPts val="1509"/>
              </a:spcBef>
              <a:tabLst>
                <a:tab pos="1993072" algn="l"/>
              </a:tabLst>
            </a:pPr>
            <a:r>
              <a:rPr sz="3044" i="1" spc="46" baseline="-25362" dirty="0">
                <a:latin typeface="Times New Roman"/>
                <a:cs typeface="Times New Roman"/>
              </a:rPr>
              <a:t>u</a:t>
            </a:r>
            <a:r>
              <a:rPr sz="1147" spc="31" dirty="0">
                <a:latin typeface="Times New Roman"/>
                <a:cs typeface="Times New Roman"/>
              </a:rPr>
              <a:t>(1)  </a:t>
            </a:r>
            <a:r>
              <a:rPr sz="3044" baseline="-25362" dirty="0">
                <a:latin typeface="Symbol"/>
                <a:cs typeface="Symbol"/>
              </a:rPr>
              <a:t></a:t>
            </a:r>
            <a:r>
              <a:rPr sz="3044" baseline="-25362" dirty="0">
                <a:latin typeface="Times New Roman"/>
                <a:cs typeface="Times New Roman"/>
              </a:rPr>
              <a:t> </a:t>
            </a:r>
            <a:r>
              <a:rPr sz="3044" i="1" spc="132" baseline="-25362" dirty="0">
                <a:latin typeface="Times New Roman"/>
                <a:cs typeface="Times New Roman"/>
              </a:rPr>
              <a:t>l</a:t>
            </a:r>
            <a:r>
              <a:rPr sz="1147" spc="88" dirty="0">
                <a:latin typeface="Times New Roman"/>
                <a:cs typeface="Times New Roman"/>
              </a:rPr>
              <a:t>(0)</a:t>
            </a:r>
            <a:r>
              <a:rPr sz="1147" spc="278" dirty="0">
                <a:latin typeface="Times New Roman"/>
                <a:cs typeface="Times New Roman"/>
              </a:rPr>
              <a:t> </a:t>
            </a:r>
            <a:r>
              <a:rPr sz="3044" baseline="-25362" dirty="0">
                <a:latin typeface="Symbol"/>
                <a:cs typeface="Symbol"/>
              </a:rPr>
              <a:t></a:t>
            </a:r>
            <a:r>
              <a:rPr sz="3044" spc="-125" baseline="-25362" dirty="0">
                <a:latin typeface="Times New Roman"/>
                <a:cs typeface="Times New Roman"/>
              </a:rPr>
              <a:t> </a:t>
            </a:r>
            <a:r>
              <a:rPr sz="3044" spc="-476" baseline="-22946" dirty="0">
                <a:latin typeface="Symbol"/>
                <a:cs typeface="Symbol"/>
              </a:rPr>
              <a:t>⎡</a:t>
            </a:r>
            <a:r>
              <a:rPr sz="3044" spc="-476" baseline="-47101" dirty="0">
                <a:latin typeface="Symbol"/>
                <a:cs typeface="Symbol"/>
              </a:rPr>
              <a:t>⎣</a:t>
            </a:r>
            <a:r>
              <a:rPr sz="3044" i="1" spc="-476" baseline="-25362" dirty="0">
                <a:latin typeface="Times New Roman"/>
                <a:cs typeface="Times New Roman"/>
              </a:rPr>
              <a:t>u</a:t>
            </a:r>
            <a:r>
              <a:rPr sz="1147" spc="-318" dirty="0">
                <a:latin typeface="Times New Roman"/>
                <a:cs typeface="Times New Roman"/>
              </a:rPr>
              <a:t>(0)	</a:t>
            </a:r>
            <a:r>
              <a:rPr sz="1147" spc="62" dirty="0">
                <a:latin typeface="Times New Roman"/>
                <a:cs typeface="Times New Roman"/>
              </a:rPr>
              <a:t>(0)</a:t>
            </a:r>
            <a:endParaRPr sz="1147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48506" y="5626730"/>
            <a:ext cx="122144" cy="32427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2030" spc="-728" dirty="0">
                <a:latin typeface="Symbol"/>
                <a:cs typeface="Symbol"/>
              </a:rPr>
              <a:t>⎦</a:t>
            </a:r>
            <a:endParaRPr sz="2030">
              <a:latin typeface="Symbol"/>
              <a:cs typeface="Symbo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319518" y="4431982"/>
            <a:ext cx="5640481" cy="1568824"/>
            <a:chOff x="1882520" y="5022913"/>
            <a:chExt cx="6392545" cy="1778000"/>
          </a:xfrm>
        </p:grpSpPr>
        <p:sp>
          <p:nvSpPr>
            <p:cNvPr id="33" name="object 33"/>
            <p:cNvSpPr/>
            <p:nvPr/>
          </p:nvSpPr>
          <p:spPr>
            <a:xfrm>
              <a:off x="1892045" y="5628894"/>
              <a:ext cx="6373495" cy="1162050"/>
            </a:xfrm>
            <a:custGeom>
              <a:avLst/>
              <a:gdLst/>
              <a:ahLst/>
              <a:cxnLst/>
              <a:rect l="l" t="t" r="r" b="b"/>
              <a:pathLst>
                <a:path w="6373495" h="1162050">
                  <a:moveTo>
                    <a:pt x="0" y="1162050"/>
                  </a:moveTo>
                  <a:lnTo>
                    <a:pt x="0" y="0"/>
                  </a:lnTo>
                  <a:lnTo>
                    <a:pt x="6373367" y="0"/>
                  </a:lnTo>
                  <a:lnTo>
                    <a:pt x="6373367" y="1162050"/>
                  </a:lnTo>
                  <a:lnTo>
                    <a:pt x="0" y="1162050"/>
                  </a:lnTo>
                  <a:close/>
                </a:path>
              </a:pathLst>
            </a:custGeom>
            <a:ln w="190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4" name="object 34"/>
            <p:cNvSpPr/>
            <p:nvPr/>
          </p:nvSpPr>
          <p:spPr>
            <a:xfrm>
              <a:off x="7288530" y="5027676"/>
              <a:ext cx="962025" cy="688975"/>
            </a:xfrm>
            <a:custGeom>
              <a:avLst/>
              <a:gdLst/>
              <a:ahLst/>
              <a:cxnLst/>
              <a:rect l="l" t="t" r="r" b="b"/>
              <a:pathLst>
                <a:path w="962025" h="688975">
                  <a:moveTo>
                    <a:pt x="961644" y="337565"/>
                  </a:moveTo>
                  <a:lnTo>
                    <a:pt x="961644" y="67056"/>
                  </a:lnTo>
                  <a:lnTo>
                    <a:pt x="952011" y="41148"/>
                  </a:lnTo>
                  <a:lnTo>
                    <a:pt x="925734" y="19812"/>
                  </a:lnTo>
                  <a:lnTo>
                    <a:pt x="886741" y="5334"/>
                  </a:lnTo>
                  <a:lnTo>
                    <a:pt x="838962" y="0"/>
                  </a:lnTo>
                  <a:lnTo>
                    <a:pt x="347472" y="0"/>
                  </a:lnTo>
                  <a:lnTo>
                    <a:pt x="300013" y="5334"/>
                  </a:lnTo>
                  <a:lnTo>
                    <a:pt x="260985" y="19812"/>
                  </a:lnTo>
                  <a:lnTo>
                    <a:pt x="234529" y="41148"/>
                  </a:lnTo>
                  <a:lnTo>
                    <a:pt x="224790" y="67056"/>
                  </a:lnTo>
                  <a:lnTo>
                    <a:pt x="224790" y="337565"/>
                  </a:lnTo>
                  <a:lnTo>
                    <a:pt x="234529" y="363474"/>
                  </a:lnTo>
                  <a:lnTo>
                    <a:pt x="260985" y="384810"/>
                  </a:lnTo>
                  <a:lnTo>
                    <a:pt x="300013" y="399288"/>
                  </a:lnTo>
                  <a:lnTo>
                    <a:pt x="347472" y="404622"/>
                  </a:lnTo>
                  <a:lnTo>
                    <a:pt x="0" y="688848"/>
                  </a:lnTo>
                  <a:lnTo>
                    <a:pt x="531876" y="404622"/>
                  </a:lnTo>
                  <a:lnTo>
                    <a:pt x="838962" y="404622"/>
                  </a:lnTo>
                  <a:lnTo>
                    <a:pt x="886741" y="399288"/>
                  </a:lnTo>
                  <a:lnTo>
                    <a:pt x="925734" y="384810"/>
                  </a:lnTo>
                  <a:lnTo>
                    <a:pt x="952011" y="363474"/>
                  </a:lnTo>
                  <a:lnTo>
                    <a:pt x="961644" y="337565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5" name="object 35"/>
            <p:cNvSpPr/>
            <p:nvPr/>
          </p:nvSpPr>
          <p:spPr>
            <a:xfrm>
              <a:off x="7288530" y="5027676"/>
              <a:ext cx="962025" cy="688975"/>
            </a:xfrm>
            <a:custGeom>
              <a:avLst/>
              <a:gdLst/>
              <a:ahLst/>
              <a:cxnLst/>
              <a:rect l="l" t="t" r="r" b="b"/>
              <a:pathLst>
                <a:path w="962025" h="688975">
                  <a:moveTo>
                    <a:pt x="347472" y="0"/>
                  </a:moveTo>
                  <a:lnTo>
                    <a:pt x="300013" y="5334"/>
                  </a:lnTo>
                  <a:lnTo>
                    <a:pt x="260985" y="19812"/>
                  </a:lnTo>
                  <a:lnTo>
                    <a:pt x="234529" y="41148"/>
                  </a:lnTo>
                  <a:lnTo>
                    <a:pt x="224790" y="67056"/>
                  </a:lnTo>
                  <a:lnTo>
                    <a:pt x="224790" y="337565"/>
                  </a:lnTo>
                  <a:lnTo>
                    <a:pt x="234529" y="363474"/>
                  </a:lnTo>
                  <a:lnTo>
                    <a:pt x="260985" y="384810"/>
                  </a:lnTo>
                  <a:lnTo>
                    <a:pt x="300013" y="399288"/>
                  </a:lnTo>
                  <a:lnTo>
                    <a:pt x="347472" y="404622"/>
                  </a:lnTo>
                  <a:lnTo>
                    <a:pt x="0" y="688848"/>
                  </a:lnTo>
                  <a:lnTo>
                    <a:pt x="531876" y="404622"/>
                  </a:lnTo>
                  <a:lnTo>
                    <a:pt x="838962" y="404622"/>
                  </a:lnTo>
                  <a:lnTo>
                    <a:pt x="886741" y="399288"/>
                  </a:lnTo>
                  <a:lnTo>
                    <a:pt x="925734" y="384810"/>
                  </a:lnTo>
                  <a:lnTo>
                    <a:pt x="952011" y="363474"/>
                  </a:lnTo>
                  <a:lnTo>
                    <a:pt x="961644" y="337565"/>
                  </a:lnTo>
                  <a:lnTo>
                    <a:pt x="961644" y="67056"/>
                  </a:lnTo>
                  <a:lnTo>
                    <a:pt x="952011" y="41148"/>
                  </a:lnTo>
                  <a:lnTo>
                    <a:pt x="925734" y="19812"/>
                  </a:lnTo>
                  <a:lnTo>
                    <a:pt x="886741" y="5334"/>
                  </a:lnTo>
                  <a:lnTo>
                    <a:pt x="838962" y="0"/>
                  </a:lnTo>
                  <a:lnTo>
                    <a:pt x="34747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612090" y="3308201"/>
            <a:ext cx="4816288" cy="1237613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213280">
              <a:spcBef>
                <a:spcPts val="88"/>
              </a:spcBef>
              <a:tabLst>
                <a:tab pos="3019586" algn="l"/>
                <a:tab pos="3802919" algn="l"/>
                <a:tab pos="4633319" algn="l"/>
              </a:tabLst>
            </a:pPr>
            <a:r>
              <a:rPr sz="1412" dirty="0">
                <a:latin typeface="Times New Roman"/>
                <a:cs typeface="Times New Roman"/>
              </a:rPr>
              <a:t>0	1	2	3</a:t>
            </a:r>
            <a:endParaRPr sz="1412">
              <a:latin typeface="Times New Roman"/>
              <a:cs typeface="Times New Roman"/>
            </a:endParaRPr>
          </a:p>
          <a:p>
            <a:pPr marL="186587" marR="38102" indent="-142322">
              <a:lnSpc>
                <a:spcPct val="141000"/>
              </a:lnSpc>
              <a:spcBef>
                <a:spcPts val="1050"/>
              </a:spcBef>
              <a:tabLst>
                <a:tab pos="3650511" algn="l"/>
                <a:tab pos="4053944" algn="l"/>
              </a:tabLst>
            </a:pPr>
            <a:r>
              <a:rPr sz="2118" spc="-4" dirty="0">
                <a:latin typeface="Times New Roman"/>
                <a:cs typeface="Times New Roman"/>
              </a:rPr>
              <a:t>Consider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sequence (</a:t>
            </a:r>
            <a:r>
              <a:rPr sz="2118" i="1" spc="-4" dirty="0">
                <a:latin typeface="Times New Roman"/>
                <a:cs typeface="Times New Roman"/>
              </a:rPr>
              <a:t>a</a:t>
            </a:r>
            <a:r>
              <a:rPr sz="2118" spc="-6" baseline="-20833" dirty="0">
                <a:latin typeface="Times New Roman"/>
                <a:cs typeface="Times New Roman"/>
              </a:rPr>
              <a:t>1</a:t>
            </a:r>
            <a:r>
              <a:rPr sz="2118" spc="278" baseline="-20833" dirty="0">
                <a:latin typeface="Times New Roman"/>
                <a:cs typeface="Times New Roman"/>
              </a:rPr>
              <a:t> </a:t>
            </a:r>
            <a:r>
              <a:rPr sz="2118" i="1" dirty="0">
                <a:latin typeface="Times New Roman"/>
                <a:cs typeface="Times New Roman"/>
              </a:rPr>
              <a:t>a</a:t>
            </a:r>
            <a:r>
              <a:rPr sz="2118" baseline="-20833" dirty="0">
                <a:latin typeface="Times New Roman"/>
                <a:cs typeface="Times New Roman"/>
              </a:rPr>
              <a:t>3</a:t>
            </a:r>
            <a:r>
              <a:rPr sz="2118" spc="265" baseline="-20833" dirty="0">
                <a:latin typeface="Times New Roman"/>
                <a:cs typeface="Times New Roman"/>
              </a:rPr>
              <a:t> </a:t>
            </a:r>
            <a:r>
              <a:rPr sz="2118" i="1" dirty="0">
                <a:latin typeface="Times New Roman"/>
                <a:cs typeface="Times New Roman"/>
              </a:rPr>
              <a:t>a</a:t>
            </a:r>
            <a:r>
              <a:rPr sz="2118" baseline="-20833" dirty="0">
                <a:latin typeface="Times New Roman"/>
                <a:cs typeface="Times New Roman"/>
              </a:rPr>
              <a:t>2</a:t>
            </a:r>
            <a:r>
              <a:rPr sz="2118" dirty="0">
                <a:latin typeface="Times New Roman"/>
                <a:cs typeface="Times New Roman"/>
              </a:rPr>
              <a:t>)	→	</a:t>
            </a:r>
            <a:r>
              <a:rPr sz="2118" spc="-4" dirty="0">
                <a:latin typeface="Times New Roman"/>
                <a:cs typeface="Times New Roman"/>
              </a:rPr>
              <a:t>(1 </a:t>
            </a:r>
            <a:r>
              <a:rPr sz="2118" dirty="0">
                <a:latin typeface="Times New Roman"/>
                <a:cs typeface="Times New Roman"/>
              </a:rPr>
              <a:t>3</a:t>
            </a:r>
            <a:r>
              <a:rPr sz="2118" spc="-84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2)  </a:t>
            </a:r>
            <a:r>
              <a:rPr sz="2118" dirty="0">
                <a:latin typeface="Times New Roman"/>
                <a:cs typeface="Times New Roman"/>
              </a:rPr>
              <a:t>To </a:t>
            </a:r>
            <a:r>
              <a:rPr sz="2118" spc="-4" dirty="0">
                <a:latin typeface="Times New Roman"/>
                <a:cs typeface="Times New Roman"/>
              </a:rPr>
              <a:t>process </a:t>
            </a:r>
            <a:r>
              <a:rPr sz="2118" dirty="0">
                <a:latin typeface="Times New Roman"/>
                <a:cs typeface="Times New Roman"/>
              </a:rPr>
              <a:t>the </a:t>
            </a:r>
            <a:r>
              <a:rPr sz="2118" spc="-4" dirty="0">
                <a:latin typeface="Times New Roman"/>
                <a:cs typeface="Times New Roman"/>
              </a:rPr>
              <a:t>first symbol</a:t>
            </a:r>
            <a:r>
              <a:rPr sz="2118" spc="-31" dirty="0">
                <a:latin typeface="Times New Roman"/>
                <a:cs typeface="Times New Roman"/>
              </a:rPr>
              <a:t> </a:t>
            </a:r>
            <a:r>
              <a:rPr sz="2118" spc="-4" dirty="0">
                <a:latin typeface="Times New Roman"/>
                <a:cs typeface="Times New Roman"/>
              </a:rPr>
              <a:t>“1”</a:t>
            </a:r>
            <a:endParaRPr sz="2118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59813" y="4472716"/>
            <a:ext cx="50762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(0)</a:t>
            </a:r>
            <a:endParaRPr sz="1588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170713" y="5870146"/>
            <a:ext cx="810745" cy="471207"/>
            <a:chOff x="7380541" y="6652831"/>
            <a:chExt cx="918844" cy="534035"/>
          </a:xfrm>
        </p:grpSpPr>
        <p:sp>
          <p:nvSpPr>
            <p:cNvPr id="39" name="object 39"/>
            <p:cNvSpPr/>
            <p:nvPr/>
          </p:nvSpPr>
          <p:spPr>
            <a:xfrm>
              <a:off x="7385304" y="6657593"/>
              <a:ext cx="909319" cy="524510"/>
            </a:xfrm>
            <a:custGeom>
              <a:avLst/>
              <a:gdLst/>
              <a:ahLst/>
              <a:cxnLst/>
              <a:rect l="l" t="t" r="r" b="b"/>
              <a:pathLst>
                <a:path w="909320" h="524509">
                  <a:moveTo>
                    <a:pt x="909066" y="456437"/>
                  </a:moveTo>
                  <a:lnTo>
                    <a:pt x="909066" y="186689"/>
                  </a:lnTo>
                  <a:lnTo>
                    <a:pt x="899433" y="160460"/>
                  </a:lnTo>
                  <a:lnTo>
                    <a:pt x="873156" y="139160"/>
                  </a:lnTo>
                  <a:lnTo>
                    <a:pt x="834163" y="124860"/>
                  </a:lnTo>
                  <a:lnTo>
                    <a:pt x="786384" y="119633"/>
                  </a:lnTo>
                  <a:lnTo>
                    <a:pt x="479298" y="119633"/>
                  </a:lnTo>
                  <a:lnTo>
                    <a:pt x="0" y="0"/>
                  </a:lnTo>
                  <a:lnTo>
                    <a:pt x="295655" y="119633"/>
                  </a:lnTo>
                  <a:lnTo>
                    <a:pt x="247876" y="124860"/>
                  </a:lnTo>
                  <a:lnTo>
                    <a:pt x="208883" y="139160"/>
                  </a:lnTo>
                  <a:lnTo>
                    <a:pt x="182606" y="160460"/>
                  </a:lnTo>
                  <a:lnTo>
                    <a:pt x="172974" y="186689"/>
                  </a:lnTo>
                  <a:lnTo>
                    <a:pt x="172974" y="456437"/>
                  </a:lnTo>
                  <a:lnTo>
                    <a:pt x="182606" y="482786"/>
                  </a:lnTo>
                  <a:lnTo>
                    <a:pt x="208883" y="504348"/>
                  </a:lnTo>
                  <a:lnTo>
                    <a:pt x="247876" y="518910"/>
                  </a:lnTo>
                  <a:lnTo>
                    <a:pt x="295655" y="524255"/>
                  </a:lnTo>
                  <a:lnTo>
                    <a:pt x="786384" y="524255"/>
                  </a:lnTo>
                  <a:lnTo>
                    <a:pt x="834163" y="518910"/>
                  </a:lnTo>
                  <a:lnTo>
                    <a:pt x="873156" y="504348"/>
                  </a:lnTo>
                  <a:lnTo>
                    <a:pt x="899433" y="482786"/>
                  </a:lnTo>
                  <a:lnTo>
                    <a:pt x="909066" y="456437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40" name="object 40"/>
            <p:cNvSpPr/>
            <p:nvPr/>
          </p:nvSpPr>
          <p:spPr>
            <a:xfrm>
              <a:off x="7385304" y="6657593"/>
              <a:ext cx="909319" cy="524510"/>
            </a:xfrm>
            <a:custGeom>
              <a:avLst/>
              <a:gdLst/>
              <a:ahLst/>
              <a:cxnLst/>
              <a:rect l="l" t="t" r="r" b="b"/>
              <a:pathLst>
                <a:path w="909320" h="524509">
                  <a:moveTo>
                    <a:pt x="295655" y="119633"/>
                  </a:moveTo>
                  <a:lnTo>
                    <a:pt x="247876" y="124860"/>
                  </a:lnTo>
                  <a:lnTo>
                    <a:pt x="208883" y="139160"/>
                  </a:lnTo>
                  <a:lnTo>
                    <a:pt x="182606" y="160460"/>
                  </a:lnTo>
                  <a:lnTo>
                    <a:pt x="172974" y="186689"/>
                  </a:lnTo>
                  <a:lnTo>
                    <a:pt x="172974" y="456437"/>
                  </a:lnTo>
                  <a:lnTo>
                    <a:pt x="182606" y="482786"/>
                  </a:lnTo>
                  <a:lnTo>
                    <a:pt x="208883" y="504348"/>
                  </a:lnTo>
                  <a:lnTo>
                    <a:pt x="247876" y="518910"/>
                  </a:lnTo>
                  <a:lnTo>
                    <a:pt x="295655" y="524255"/>
                  </a:lnTo>
                  <a:lnTo>
                    <a:pt x="786384" y="524255"/>
                  </a:lnTo>
                  <a:lnTo>
                    <a:pt x="834163" y="518910"/>
                  </a:lnTo>
                  <a:lnTo>
                    <a:pt x="873156" y="504348"/>
                  </a:lnTo>
                  <a:lnTo>
                    <a:pt x="899433" y="482786"/>
                  </a:lnTo>
                  <a:lnTo>
                    <a:pt x="909066" y="456437"/>
                  </a:lnTo>
                  <a:lnTo>
                    <a:pt x="909066" y="186689"/>
                  </a:lnTo>
                  <a:lnTo>
                    <a:pt x="899433" y="160460"/>
                  </a:lnTo>
                  <a:lnTo>
                    <a:pt x="873156" y="139160"/>
                  </a:lnTo>
                  <a:lnTo>
                    <a:pt x="834163" y="124860"/>
                  </a:lnTo>
                  <a:lnTo>
                    <a:pt x="786384" y="119633"/>
                  </a:lnTo>
                  <a:lnTo>
                    <a:pt x="479298" y="119633"/>
                  </a:lnTo>
                  <a:lnTo>
                    <a:pt x="0" y="0"/>
                  </a:lnTo>
                  <a:lnTo>
                    <a:pt x="295655" y="11963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398809" y="6015766"/>
            <a:ext cx="507626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588" i="1" spc="-4" dirty="0">
                <a:latin typeface="Times New Roman"/>
                <a:cs typeface="Times New Roman"/>
              </a:rPr>
              <a:t>F</a:t>
            </a:r>
            <a:r>
              <a:rPr sz="1588" i="1" spc="-6" baseline="-23148" dirty="0">
                <a:latin typeface="Times New Roman"/>
                <a:cs typeface="Times New Roman"/>
              </a:rPr>
              <a:t>X</a:t>
            </a:r>
            <a:r>
              <a:rPr sz="1588" spc="-4" dirty="0">
                <a:latin typeface="Times New Roman"/>
                <a:cs typeface="Times New Roman"/>
              </a:rPr>
              <a:t>(1)</a:t>
            </a:r>
            <a:endParaRPr sz="158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1610</Words>
  <Application>Microsoft Office PowerPoint</Application>
  <PresentationFormat>Widescreen</PresentationFormat>
  <Paragraphs>358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Data Compression Pertemuan 6</vt:lpstr>
      <vt:lpstr>Outline</vt:lpstr>
      <vt:lpstr>Ch. 4 Arithmetic Coding</vt:lpstr>
      <vt:lpstr>Motivation – What are Problems w/ Huffman</vt:lpstr>
      <vt:lpstr>Main Idea of Arithmetic Coding</vt:lpstr>
      <vt:lpstr>Example: “Vowellish” (from Numerical Recipes Book)</vt:lpstr>
      <vt:lpstr>Math Result Needed to Program</vt:lpstr>
      <vt:lpstr>Checking Some Characteristics of Update</vt:lpstr>
      <vt:lpstr>Example of Applying the Interval Update</vt:lpstr>
      <vt:lpstr>To process the 2nd symbol “3”</vt:lpstr>
      <vt:lpstr>Decoding Received Code = 1 0 1 0 1 0 1</vt:lpstr>
      <vt:lpstr>Decoding Continued: Received Code = 1 0 1 0 1 0 1</vt:lpstr>
      <vt:lpstr>Decoding Continued: Received Code = 1 0 1 0 1 0 1</vt:lpstr>
      <vt:lpstr>Main Results on Uniqueness &amp; Efficiency</vt:lpstr>
      <vt:lpstr>How AC Overcomes Huffman’s Problems</vt:lpstr>
      <vt:lpstr>Ex.: 1st Order Cond. Prob Models for AC</vt:lpstr>
      <vt:lpstr>PowerPoint Presentation</vt:lpstr>
      <vt:lpstr>Ex.: Similar for Adaptive Prob. Models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User</cp:lastModifiedBy>
  <cp:revision>4</cp:revision>
  <dcterms:created xsi:type="dcterms:W3CDTF">2020-10-06T17:21:54Z</dcterms:created>
  <dcterms:modified xsi:type="dcterms:W3CDTF">2020-10-24T14:37:21Z</dcterms:modified>
</cp:coreProperties>
</file>