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ng" ContentType="image/png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1692" y="72339"/>
            <a:ext cx="7760614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7032" y="1506677"/>
            <a:ext cx="8069935" cy="4271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0" y="5971032"/>
            <a:ext cx="9144000" cy="887094"/>
            <a:chOff x="0" y="5971032"/>
            <a:chExt cx="9144000" cy="887094"/>
          </a:xfrm>
        </p:grpSpPr>
        <p:sp>
          <p:nvSpPr>
            <p:cNvPr id="4" name="object 4"/>
            <p:cNvSpPr/>
            <p:nvPr/>
          </p:nvSpPr>
          <p:spPr>
            <a:xfrm>
              <a:off x="0" y="5971032"/>
              <a:ext cx="9144000" cy="887094"/>
            </a:xfrm>
            <a:custGeom>
              <a:avLst/>
              <a:gdLst/>
              <a:ahLst/>
              <a:cxnLst/>
              <a:rect l="l" t="t" r="r" b="b"/>
              <a:pathLst>
                <a:path w="9144000" h="887095">
                  <a:moveTo>
                    <a:pt x="9144000" y="0"/>
                  </a:moveTo>
                  <a:lnTo>
                    <a:pt x="0" y="0"/>
                  </a:lnTo>
                  <a:lnTo>
                    <a:pt x="0" y="886968"/>
                  </a:lnTo>
                  <a:lnTo>
                    <a:pt x="9144000" y="88696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6053328"/>
              <a:ext cx="2240280" cy="713740"/>
            </a:xfrm>
            <a:custGeom>
              <a:avLst/>
              <a:gdLst/>
              <a:ahLst/>
              <a:cxnLst/>
              <a:rect l="l" t="t" r="r" b="b"/>
              <a:pathLst>
                <a:path w="2240280" h="713740">
                  <a:moveTo>
                    <a:pt x="2240280" y="0"/>
                  </a:moveTo>
                  <a:lnTo>
                    <a:pt x="0" y="0"/>
                  </a:lnTo>
                  <a:lnTo>
                    <a:pt x="0" y="713232"/>
                  </a:lnTo>
                  <a:lnTo>
                    <a:pt x="2240280" y="713232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359151" y="6044184"/>
              <a:ext cx="6784975" cy="713740"/>
            </a:xfrm>
            <a:custGeom>
              <a:avLst/>
              <a:gdLst/>
              <a:ahLst/>
              <a:cxnLst/>
              <a:rect l="l" t="t" r="r" b="b"/>
              <a:pathLst>
                <a:path w="6784975" h="713740">
                  <a:moveTo>
                    <a:pt x="6784848" y="0"/>
                  </a:moveTo>
                  <a:lnTo>
                    <a:pt x="0" y="0"/>
                  </a:lnTo>
                  <a:lnTo>
                    <a:pt x="0" y="713231"/>
                  </a:lnTo>
                  <a:lnTo>
                    <a:pt x="6784848" y="713231"/>
                  </a:lnTo>
                  <a:lnTo>
                    <a:pt x="6784848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840739" y="5107635"/>
            <a:ext cx="7329805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455">
                <a:solidFill>
                  <a:srgbClr val="EBDDC3"/>
                </a:solidFill>
                <a:latin typeface="Arial"/>
                <a:cs typeface="Arial"/>
              </a:rPr>
              <a:t>MANAJEMEN </a:t>
            </a:r>
            <a:r>
              <a:rPr dirty="0" sz="4400" spc="-525">
                <a:solidFill>
                  <a:srgbClr val="EBDDC3"/>
                </a:solidFill>
                <a:latin typeface="Arial"/>
                <a:cs typeface="Arial"/>
              </a:rPr>
              <a:t>KUALITAS</a:t>
            </a:r>
            <a:r>
              <a:rPr dirty="0" sz="4400" spc="-415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dirty="0" sz="4400" spc="-650">
                <a:solidFill>
                  <a:srgbClr val="EBDDC3"/>
                </a:solidFill>
                <a:latin typeface="Arial"/>
                <a:cs typeface="Arial"/>
              </a:rPr>
              <a:t>PROYEK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1194" y="6214059"/>
            <a:ext cx="219456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5" b="1">
                <a:solidFill>
                  <a:srgbClr val="FFFFFF"/>
                </a:solidFill>
                <a:latin typeface="Trebuchet MS"/>
                <a:cs typeface="Trebuchet MS"/>
              </a:rPr>
              <a:t>REFERENSI </a:t>
            </a:r>
            <a:r>
              <a:rPr dirty="0" sz="2000" spc="-21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r>
              <a:rPr dirty="0" sz="2000" spc="-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rebuchet MS"/>
                <a:cs typeface="Trebuchet MS"/>
              </a:rPr>
              <a:t>PMBOK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533908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95"/>
              <a:t>Quality </a:t>
            </a:r>
            <a:r>
              <a:rPr dirty="0" sz="4400" spc="-265"/>
              <a:t>Planing</a:t>
            </a:r>
            <a:r>
              <a:rPr dirty="0" sz="4400" spc="5"/>
              <a:t> </a:t>
            </a:r>
            <a:r>
              <a:rPr dirty="0" sz="4400" spc="-270"/>
              <a:t>Outputs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23658"/>
            <a:ext cx="5437505" cy="415734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8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60">
                <a:latin typeface="Arial"/>
                <a:cs typeface="Arial"/>
              </a:rPr>
              <a:t>Quality </a:t>
            </a:r>
            <a:r>
              <a:rPr dirty="0" sz="2900" spc="-180">
                <a:latin typeface="Arial"/>
                <a:cs typeface="Arial"/>
              </a:rPr>
              <a:t>Management</a:t>
            </a:r>
            <a:r>
              <a:rPr dirty="0" sz="2900">
                <a:latin typeface="Arial"/>
                <a:cs typeface="Arial"/>
              </a:rPr>
              <a:t> </a:t>
            </a:r>
            <a:r>
              <a:rPr dirty="0" sz="2900" spc="-210">
                <a:latin typeface="Arial"/>
                <a:cs typeface="Arial"/>
              </a:rPr>
              <a:t>Plan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60">
                <a:latin typeface="Arial"/>
                <a:cs typeface="Arial"/>
              </a:rPr>
              <a:t>Quality</a:t>
            </a:r>
            <a:r>
              <a:rPr dirty="0" sz="2900" spc="-30">
                <a:latin typeface="Arial"/>
                <a:cs typeface="Arial"/>
              </a:rPr>
              <a:t> </a:t>
            </a:r>
            <a:r>
              <a:rPr dirty="0" sz="2900" spc="-40">
                <a:latin typeface="Arial"/>
                <a:cs typeface="Arial"/>
              </a:rPr>
              <a:t>Matrix</a:t>
            </a:r>
            <a:endParaRPr sz="29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20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140">
                <a:latin typeface="Arial"/>
                <a:cs typeface="Arial"/>
              </a:rPr>
              <a:t>Tingkat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 spc="-90">
                <a:latin typeface="Arial"/>
                <a:cs typeface="Arial"/>
              </a:rPr>
              <a:t>kegagalan</a:t>
            </a:r>
            <a:endParaRPr sz="26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140">
                <a:latin typeface="Arial"/>
                <a:cs typeface="Arial"/>
              </a:rPr>
              <a:t>Tingkat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 spc="-140">
                <a:latin typeface="Arial"/>
                <a:cs typeface="Arial"/>
              </a:rPr>
              <a:t>penyelesaian</a:t>
            </a:r>
            <a:endParaRPr sz="26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8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60">
                <a:latin typeface="Arial"/>
                <a:cs typeface="Arial"/>
              </a:rPr>
              <a:t>Quality</a:t>
            </a:r>
            <a:r>
              <a:rPr dirty="0" sz="2900" spc="-30">
                <a:latin typeface="Arial"/>
                <a:cs typeface="Arial"/>
              </a:rPr>
              <a:t> </a:t>
            </a:r>
            <a:r>
              <a:rPr dirty="0" sz="2900" spc="-204">
                <a:latin typeface="Arial"/>
                <a:cs typeface="Arial"/>
              </a:rPr>
              <a:t>Checklist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310">
                <a:latin typeface="Arial"/>
                <a:cs typeface="Arial"/>
              </a:rPr>
              <a:t>Process </a:t>
            </a:r>
            <a:r>
              <a:rPr dirty="0" sz="2900" spc="-210">
                <a:latin typeface="Arial"/>
                <a:cs typeface="Arial"/>
              </a:rPr>
              <a:t>Improvement</a:t>
            </a:r>
            <a:r>
              <a:rPr dirty="0" sz="2900" spc="-240">
                <a:latin typeface="Arial"/>
                <a:cs typeface="Arial"/>
              </a:rPr>
              <a:t> </a:t>
            </a:r>
            <a:r>
              <a:rPr dirty="0" sz="2900" spc="-210">
                <a:latin typeface="Arial"/>
                <a:cs typeface="Arial"/>
              </a:rPr>
              <a:t>Plan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60">
                <a:latin typeface="Arial"/>
                <a:cs typeface="Arial"/>
              </a:rPr>
              <a:t>Quality</a:t>
            </a:r>
            <a:r>
              <a:rPr dirty="0" sz="2900" spc="-30">
                <a:latin typeface="Arial"/>
                <a:cs typeface="Arial"/>
              </a:rPr>
              <a:t> </a:t>
            </a:r>
            <a:r>
              <a:rPr dirty="0" sz="2900" spc="-210">
                <a:latin typeface="Arial"/>
                <a:cs typeface="Arial"/>
              </a:rPr>
              <a:t>Baseline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75">
                <a:latin typeface="Arial"/>
                <a:cs typeface="Arial"/>
              </a:rPr>
              <a:t>Project </a:t>
            </a:r>
            <a:r>
              <a:rPr dirty="0" sz="2900" spc="-180">
                <a:latin typeface="Arial"/>
                <a:cs typeface="Arial"/>
              </a:rPr>
              <a:t>Management </a:t>
            </a:r>
            <a:r>
              <a:rPr dirty="0" sz="2900" spc="-215">
                <a:latin typeface="Arial"/>
                <a:cs typeface="Arial"/>
              </a:rPr>
              <a:t>Plan</a:t>
            </a:r>
            <a:r>
              <a:rPr dirty="0" sz="2900" spc="290">
                <a:latin typeface="Arial"/>
                <a:cs typeface="Arial"/>
              </a:rPr>
              <a:t> </a:t>
            </a:r>
            <a:r>
              <a:rPr dirty="0" sz="2900" spc="-150">
                <a:latin typeface="Arial"/>
                <a:cs typeface="Arial"/>
              </a:rPr>
              <a:t>Updates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399161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95"/>
              <a:t>Quality</a:t>
            </a:r>
            <a:r>
              <a:rPr dirty="0" sz="4400" spc="-65"/>
              <a:t> </a:t>
            </a:r>
            <a:r>
              <a:rPr dirty="0" sz="4400" spc="-375"/>
              <a:t>assurance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67637"/>
            <a:ext cx="7799070" cy="492442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332740" marR="5080" indent="-320040">
              <a:lnSpc>
                <a:spcPct val="90000"/>
              </a:lnSpc>
              <a:spcBef>
                <a:spcPts val="45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25">
                <a:latin typeface="Arial"/>
                <a:cs typeface="Arial"/>
              </a:rPr>
              <a:t>Jaminan </a:t>
            </a:r>
            <a:r>
              <a:rPr dirty="0" sz="2900" spc="-135">
                <a:latin typeface="Arial"/>
                <a:cs typeface="Arial"/>
              </a:rPr>
              <a:t>kualitas </a:t>
            </a:r>
            <a:r>
              <a:rPr dirty="0" sz="2900" spc="-140">
                <a:latin typeface="Arial"/>
                <a:cs typeface="Arial"/>
              </a:rPr>
              <a:t>(QA) </a:t>
            </a:r>
            <a:r>
              <a:rPr dirty="0" sz="2900" spc="-229">
                <a:latin typeface="Arial"/>
                <a:cs typeface="Arial"/>
              </a:rPr>
              <a:t>seluruh </a:t>
            </a:r>
            <a:r>
              <a:rPr dirty="0" sz="2900" spc="-114">
                <a:latin typeface="Arial"/>
                <a:cs typeface="Arial"/>
              </a:rPr>
              <a:t>tindakan </a:t>
            </a:r>
            <a:r>
              <a:rPr dirty="0" sz="2900" spc="-120">
                <a:latin typeface="Arial"/>
                <a:cs typeface="Arial"/>
              </a:rPr>
              <a:t>yang  </a:t>
            </a:r>
            <a:r>
              <a:rPr dirty="0" sz="2900" spc="-215">
                <a:latin typeface="Arial"/>
                <a:cs typeface="Arial"/>
              </a:rPr>
              <a:t>sistematis </a:t>
            </a:r>
            <a:r>
              <a:rPr dirty="0" sz="2900" spc="-120">
                <a:latin typeface="Arial"/>
                <a:cs typeface="Arial"/>
              </a:rPr>
              <a:t>dan </a:t>
            </a:r>
            <a:r>
              <a:rPr dirty="0" sz="2900" spc="-155">
                <a:latin typeface="Arial"/>
                <a:cs typeface="Arial"/>
              </a:rPr>
              <a:t>terencana </a:t>
            </a:r>
            <a:r>
              <a:rPr dirty="0" sz="2900" spc="-120">
                <a:latin typeface="Arial"/>
                <a:cs typeface="Arial"/>
              </a:rPr>
              <a:t>yang </a:t>
            </a:r>
            <a:r>
              <a:rPr dirty="0" sz="2900" spc="-105">
                <a:latin typeface="Arial"/>
                <a:cs typeface="Arial"/>
              </a:rPr>
              <a:t>diperlukan </a:t>
            </a:r>
            <a:r>
              <a:rPr dirty="0" sz="2900" spc="-25">
                <a:latin typeface="Arial"/>
                <a:cs typeface="Arial"/>
              </a:rPr>
              <a:t>agar  terjadi </a:t>
            </a:r>
            <a:r>
              <a:rPr dirty="0" sz="2900" spc="-145">
                <a:latin typeface="Arial"/>
                <a:cs typeface="Arial"/>
              </a:rPr>
              <a:t>kepastian </a:t>
            </a:r>
            <a:r>
              <a:rPr dirty="0" sz="2900" spc="-120">
                <a:latin typeface="Arial"/>
                <a:cs typeface="Arial"/>
              </a:rPr>
              <a:t>dan </a:t>
            </a:r>
            <a:r>
              <a:rPr dirty="0" sz="2900" spc="-135">
                <a:latin typeface="Arial"/>
                <a:cs typeface="Arial"/>
              </a:rPr>
              <a:t>kepercayaan </a:t>
            </a:r>
            <a:r>
              <a:rPr dirty="0" sz="2900" spc="-70">
                <a:latin typeface="Arial"/>
                <a:cs typeface="Arial"/>
              </a:rPr>
              <a:t>terhadap </a:t>
            </a:r>
            <a:r>
              <a:rPr dirty="0" sz="2900" spc="-280">
                <a:latin typeface="Arial"/>
                <a:cs typeface="Arial"/>
              </a:rPr>
              <a:t>mutu  </a:t>
            </a:r>
            <a:r>
              <a:rPr dirty="0" sz="2900" spc="-60">
                <a:latin typeface="Arial"/>
                <a:cs typeface="Arial"/>
              </a:rPr>
              <a:t>produk/jasa </a:t>
            </a:r>
            <a:r>
              <a:rPr dirty="0" sz="2900" spc="-120">
                <a:latin typeface="Arial"/>
                <a:cs typeface="Arial"/>
              </a:rPr>
              <a:t>yang </a:t>
            </a:r>
            <a:r>
              <a:rPr dirty="0" sz="2900" spc="-90">
                <a:latin typeface="Arial"/>
                <a:cs typeface="Arial"/>
              </a:rPr>
              <a:t>diberikan. </a:t>
            </a:r>
            <a:r>
              <a:rPr dirty="0" sz="2900" spc="-140">
                <a:latin typeface="Arial"/>
                <a:cs typeface="Arial"/>
              </a:rPr>
              <a:t>Aktivitasnya  </a:t>
            </a:r>
            <a:r>
              <a:rPr dirty="0" sz="2900" spc="-235">
                <a:latin typeface="Arial"/>
                <a:cs typeface="Arial"/>
              </a:rPr>
              <a:t>mencakup </a:t>
            </a:r>
            <a:r>
              <a:rPr dirty="0" sz="2900" spc="-100">
                <a:latin typeface="Arial"/>
                <a:cs typeface="Arial"/>
              </a:rPr>
              <a:t>kegiatan </a:t>
            </a:r>
            <a:r>
              <a:rPr dirty="0" sz="2900" spc="-225">
                <a:latin typeface="Arial"/>
                <a:cs typeface="Arial"/>
              </a:rPr>
              <a:t>proses, </a:t>
            </a:r>
            <a:r>
              <a:rPr dirty="0" sz="2900" spc="-55">
                <a:latin typeface="Arial"/>
                <a:cs typeface="Arial"/>
              </a:rPr>
              <a:t>baik </a:t>
            </a:r>
            <a:r>
              <a:rPr dirty="0" sz="2900" spc="-105">
                <a:latin typeface="Arial"/>
                <a:cs typeface="Arial"/>
              </a:rPr>
              <a:t>internal </a:t>
            </a:r>
            <a:r>
              <a:rPr dirty="0" sz="2900" spc="-254">
                <a:latin typeface="Arial"/>
                <a:cs typeface="Arial"/>
              </a:rPr>
              <a:t>maupun  </a:t>
            </a:r>
            <a:r>
              <a:rPr dirty="0" sz="2900" spc="-145">
                <a:latin typeface="Arial"/>
                <a:cs typeface="Arial"/>
              </a:rPr>
              <a:t>eksternal </a:t>
            </a:r>
            <a:r>
              <a:rPr dirty="0" sz="2900" spc="-204">
                <a:latin typeface="Arial"/>
                <a:cs typeface="Arial"/>
              </a:rPr>
              <a:t>termasuk </a:t>
            </a:r>
            <a:r>
              <a:rPr dirty="0" sz="2900" spc="-270">
                <a:latin typeface="Arial"/>
                <a:cs typeface="Arial"/>
              </a:rPr>
              <a:t>merumuskan </a:t>
            </a:r>
            <a:r>
              <a:rPr dirty="0" sz="2900" spc="-210">
                <a:latin typeface="Arial"/>
                <a:cs typeface="Arial"/>
              </a:rPr>
              <a:t>kebutuhan  </a:t>
            </a:r>
            <a:r>
              <a:rPr dirty="0" sz="2900" spc="-114">
                <a:latin typeface="Arial"/>
                <a:cs typeface="Arial"/>
              </a:rPr>
              <a:t>pelanggan.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34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70">
                <a:latin typeface="Arial"/>
                <a:cs typeface="Arial"/>
              </a:rPr>
              <a:t>Ada </a:t>
            </a:r>
            <a:r>
              <a:rPr dirty="0" sz="2900" spc="-120">
                <a:latin typeface="Arial"/>
                <a:cs typeface="Arial"/>
              </a:rPr>
              <a:t>dua </a:t>
            </a:r>
            <a:r>
              <a:rPr dirty="0" sz="2900" spc="-204">
                <a:latin typeface="Arial"/>
                <a:cs typeface="Arial"/>
              </a:rPr>
              <a:t>jenis</a:t>
            </a:r>
            <a:r>
              <a:rPr dirty="0" sz="2900" spc="145">
                <a:latin typeface="Arial"/>
                <a:cs typeface="Arial"/>
              </a:rPr>
              <a:t> </a:t>
            </a:r>
            <a:r>
              <a:rPr dirty="0" sz="2900" spc="-125">
                <a:latin typeface="Arial"/>
                <a:cs typeface="Arial"/>
              </a:rPr>
              <a:t>QA:</a:t>
            </a:r>
            <a:endParaRPr sz="2900">
              <a:latin typeface="Arial"/>
              <a:cs typeface="Arial"/>
            </a:endParaRPr>
          </a:p>
          <a:p>
            <a:pPr lvl="1" marL="652145" marR="312420" indent="-273050">
              <a:lnSpc>
                <a:spcPts val="2810"/>
              </a:lnSpc>
              <a:spcBef>
                <a:spcPts val="670"/>
              </a:spcBef>
              <a:buClr>
                <a:srgbClr val="93B6D2"/>
              </a:buClr>
              <a:buSzPct val="69230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dirty="0" sz="2600" spc="-170" b="1">
                <a:latin typeface="Trebuchet MS"/>
                <a:cs typeface="Trebuchet MS"/>
              </a:rPr>
              <a:t>Internal </a:t>
            </a:r>
            <a:r>
              <a:rPr dirty="0" sz="2600" spc="100" b="1">
                <a:latin typeface="Trebuchet MS"/>
                <a:cs typeface="Trebuchet MS"/>
              </a:rPr>
              <a:t>QA </a:t>
            </a:r>
            <a:r>
              <a:rPr dirty="0" sz="2600" spc="-200">
                <a:latin typeface="Arial"/>
                <a:cs typeface="Arial"/>
              </a:rPr>
              <a:t>Jaminan </a:t>
            </a:r>
            <a:r>
              <a:rPr dirty="0" sz="2600" spc="-75">
                <a:latin typeface="Arial"/>
                <a:cs typeface="Arial"/>
              </a:rPr>
              <a:t>diberikan </a:t>
            </a:r>
            <a:r>
              <a:rPr dirty="0" sz="2600" spc="-65">
                <a:latin typeface="Arial"/>
                <a:cs typeface="Arial"/>
              </a:rPr>
              <a:t>kepada </a:t>
            </a:r>
            <a:r>
              <a:rPr dirty="0" sz="2600" spc="-200">
                <a:latin typeface="Arial"/>
                <a:cs typeface="Arial"/>
              </a:rPr>
              <a:t>manajemen  </a:t>
            </a:r>
            <a:r>
              <a:rPr dirty="0" sz="2600" spc="-110">
                <a:latin typeface="Arial"/>
                <a:cs typeface="Arial"/>
              </a:rPr>
              <a:t>dan </a:t>
            </a:r>
            <a:r>
              <a:rPr dirty="0" sz="2600" spc="-150">
                <a:latin typeface="Arial"/>
                <a:cs typeface="Arial"/>
              </a:rPr>
              <a:t>tim</a:t>
            </a:r>
            <a:r>
              <a:rPr dirty="0" sz="2600" spc="65">
                <a:latin typeface="Arial"/>
                <a:cs typeface="Arial"/>
              </a:rPr>
              <a:t> </a:t>
            </a:r>
            <a:r>
              <a:rPr dirty="0" sz="2600" spc="-100">
                <a:latin typeface="Arial"/>
                <a:cs typeface="Arial"/>
              </a:rPr>
              <a:t>proyek</a:t>
            </a:r>
            <a:endParaRPr sz="2600">
              <a:latin typeface="Arial"/>
              <a:cs typeface="Arial"/>
            </a:endParaRPr>
          </a:p>
          <a:p>
            <a:pPr lvl="1" marL="652145" marR="305435" indent="-273050">
              <a:lnSpc>
                <a:spcPts val="2810"/>
              </a:lnSpc>
              <a:spcBef>
                <a:spcPts val="595"/>
              </a:spcBef>
              <a:buClr>
                <a:srgbClr val="93B6D2"/>
              </a:buClr>
              <a:buSzPct val="69230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dirty="0" sz="2600" spc="-180" b="1">
                <a:latin typeface="Trebuchet MS"/>
                <a:cs typeface="Trebuchet MS"/>
              </a:rPr>
              <a:t>External </a:t>
            </a:r>
            <a:r>
              <a:rPr dirty="0" sz="2600" spc="100" b="1">
                <a:latin typeface="Trebuchet MS"/>
                <a:cs typeface="Trebuchet MS"/>
              </a:rPr>
              <a:t>QA </a:t>
            </a:r>
            <a:r>
              <a:rPr dirty="0" sz="2600" spc="-200">
                <a:latin typeface="Arial"/>
                <a:cs typeface="Arial"/>
              </a:rPr>
              <a:t>Jaminan </a:t>
            </a:r>
            <a:r>
              <a:rPr dirty="0" sz="2600" spc="-70">
                <a:latin typeface="Arial"/>
                <a:cs typeface="Arial"/>
              </a:rPr>
              <a:t>diberikan </a:t>
            </a:r>
            <a:r>
              <a:rPr dirty="0" sz="2600" spc="-65">
                <a:latin typeface="Arial"/>
                <a:cs typeface="Arial"/>
              </a:rPr>
              <a:t>kepada </a:t>
            </a:r>
            <a:r>
              <a:rPr dirty="0" sz="2600" spc="-95">
                <a:latin typeface="Arial"/>
                <a:cs typeface="Arial"/>
              </a:rPr>
              <a:t>pelanggan  </a:t>
            </a:r>
            <a:r>
              <a:rPr dirty="0" sz="2600" spc="-135">
                <a:latin typeface="Arial"/>
                <a:cs typeface="Arial"/>
              </a:rPr>
              <a:t>eksternal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-100">
                <a:latin typeface="Arial"/>
                <a:cs typeface="Arial"/>
              </a:rPr>
              <a:t>proyek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600138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85"/>
              <a:t>Alat </a:t>
            </a:r>
            <a:r>
              <a:rPr dirty="0" sz="4400" spc="-270"/>
              <a:t>Pengendalian</a:t>
            </a:r>
            <a:r>
              <a:rPr dirty="0" sz="4400" spc="-70"/>
              <a:t> </a:t>
            </a:r>
            <a:r>
              <a:rPr dirty="0" sz="4400" spc="-240"/>
              <a:t>Kualitas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610308"/>
            <a:ext cx="7791450" cy="38849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80">
                <a:latin typeface="Arial"/>
                <a:cs typeface="Arial"/>
              </a:rPr>
              <a:t>Ada </a:t>
            </a:r>
            <a:r>
              <a:rPr dirty="0" sz="3200" spc="-145">
                <a:latin typeface="Arial"/>
                <a:cs typeface="Arial"/>
              </a:rPr>
              <a:t>banyak </a:t>
            </a:r>
            <a:r>
              <a:rPr dirty="0" sz="3200" spc="-15">
                <a:latin typeface="Arial"/>
                <a:cs typeface="Arial"/>
              </a:rPr>
              <a:t>alat </a:t>
            </a:r>
            <a:r>
              <a:rPr dirty="0" sz="3200" spc="-135">
                <a:latin typeface="Arial"/>
                <a:cs typeface="Arial"/>
              </a:rPr>
              <a:t>yang </a:t>
            </a:r>
            <a:r>
              <a:rPr dirty="0" sz="3200" spc="-25">
                <a:latin typeface="Arial"/>
                <a:cs typeface="Arial"/>
              </a:rPr>
              <a:t>dapat </a:t>
            </a:r>
            <a:r>
              <a:rPr dirty="0" sz="3200" spc="-155">
                <a:latin typeface="Arial"/>
                <a:cs typeface="Arial"/>
              </a:rPr>
              <a:t>digunakan </a:t>
            </a:r>
            <a:r>
              <a:rPr dirty="0" sz="3200" spc="-120">
                <a:latin typeface="Arial"/>
                <a:cs typeface="Arial"/>
              </a:rPr>
              <a:t>dalam  </a:t>
            </a:r>
            <a:r>
              <a:rPr dirty="0" sz="3200" spc="-210">
                <a:latin typeface="Arial"/>
                <a:cs typeface="Arial"/>
              </a:rPr>
              <a:t>melakukan </a:t>
            </a:r>
            <a:r>
              <a:rPr dirty="0" sz="3200" spc="-140">
                <a:latin typeface="Arial"/>
                <a:cs typeface="Arial"/>
              </a:rPr>
              <a:t>pengendalian </a:t>
            </a:r>
            <a:r>
              <a:rPr dirty="0" sz="3200" spc="-160">
                <a:latin typeface="Arial"/>
                <a:cs typeface="Arial"/>
              </a:rPr>
              <a:t>kualitas, </a:t>
            </a:r>
            <a:r>
              <a:rPr dirty="0" sz="3200" spc="-85">
                <a:latin typeface="Arial"/>
                <a:cs typeface="Arial"/>
              </a:rPr>
              <a:t>antara </a:t>
            </a:r>
            <a:r>
              <a:rPr dirty="0" sz="3200" spc="-110">
                <a:latin typeface="Arial"/>
                <a:cs typeface="Arial"/>
              </a:rPr>
              <a:t>lain</a:t>
            </a:r>
            <a:r>
              <a:rPr dirty="0" sz="3200" spc="450">
                <a:latin typeface="Arial"/>
                <a:cs typeface="Arial"/>
              </a:rPr>
              <a:t> </a:t>
            </a:r>
            <a:r>
              <a:rPr dirty="0" sz="3200" spc="-19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185">
                <a:latin typeface="Arial"/>
                <a:cs typeface="Arial"/>
              </a:rPr>
              <a:t>Pareto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 spc="-145">
                <a:latin typeface="Arial"/>
                <a:cs typeface="Arial"/>
              </a:rPr>
              <a:t>Diagram</a:t>
            </a:r>
            <a:endParaRPr sz="3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145">
                <a:latin typeface="Arial"/>
                <a:cs typeface="Arial"/>
              </a:rPr>
              <a:t>Statistical</a:t>
            </a:r>
            <a:r>
              <a:rPr dirty="0" sz="3200" spc="-50">
                <a:latin typeface="Arial"/>
                <a:cs typeface="Arial"/>
              </a:rPr>
              <a:t> </a:t>
            </a:r>
            <a:r>
              <a:rPr dirty="0" sz="3200" spc="-190">
                <a:latin typeface="Arial"/>
                <a:cs typeface="Arial"/>
              </a:rPr>
              <a:t>Sampling</a:t>
            </a:r>
            <a:endParaRPr sz="3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180">
                <a:latin typeface="Arial"/>
                <a:cs typeface="Arial"/>
              </a:rPr>
              <a:t>Six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 spc="-220">
                <a:latin typeface="Arial"/>
                <a:cs typeface="Arial"/>
              </a:rPr>
              <a:t>Sigma</a:t>
            </a:r>
            <a:endParaRPr sz="3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145">
                <a:latin typeface="Arial"/>
                <a:cs typeface="Arial"/>
              </a:rPr>
              <a:t>Diagram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 spc="-180">
                <a:latin typeface="Arial"/>
                <a:cs typeface="Arial"/>
              </a:rPr>
              <a:t>Kontrol</a:t>
            </a:r>
            <a:endParaRPr sz="3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200">
                <a:latin typeface="Arial"/>
                <a:cs typeface="Arial"/>
              </a:rPr>
              <a:t>Testing/Pengujian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375412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54"/>
              <a:t>Pareto</a:t>
            </a:r>
            <a:r>
              <a:rPr dirty="0" sz="4400" spc="-120"/>
              <a:t> </a:t>
            </a:r>
            <a:r>
              <a:rPr dirty="0" sz="4400" spc="-265"/>
              <a:t>Diagrams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182257" y="2001365"/>
            <a:ext cx="6035262" cy="3962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4394" y="466470"/>
            <a:ext cx="525780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45"/>
              <a:t>Contoh </a:t>
            </a:r>
            <a:r>
              <a:rPr dirty="0" sz="4400" spc="-254"/>
              <a:t>Pareto</a:t>
            </a:r>
            <a:r>
              <a:rPr dirty="0" sz="4400" spc="195"/>
              <a:t> </a:t>
            </a:r>
            <a:r>
              <a:rPr dirty="0" sz="4400" spc="-200"/>
              <a:t>Diagram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75716" y="1487566"/>
            <a:ext cx="7305167" cy="416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389382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0" b="1">
                <a:latin typeface="Trebuchet MS"/>
                <a:cs typeface="Trebuchet MS"/>
              </a:rPr>
              <a:t>Pareto</a:t>
            </a:r>
            <a:r>
              <a:rPr dirty="0" sz="4400" spc="-210" b="1">
                <a:latin typeface="Trebuchet MS"/>
                <a:cs typeface="Trebuchet MS"/>
              </a:rPr>
              <a:t> </a:t>
            </a:r>
            <a:r>
              <a:rPr dirty="0" sz="4400" spc="-105" b="1">
                <a:latin typeface="Trebuchet MS"/>
                <a:cs typeface="Trebuchet MS"/>
              </a:rPr>
              <a:t>Diagrams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692" y="1611833"/>
            <a:ext cx="7967345" cy="3299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25">
                <a:latin typeface="Arial"/>
                <a:cs typeface="Arial"/>
              </a:rPr>
              <a:t>Diagram </a:t>
            </a:r>
            <a:r>
              <a:rPr dirty="0" sz="2900" spc="-170">
                <a:latin typeface="Arial"/>
                <a:cs typeface="Arial"/>
              </a:rPr>
              <a:t>Pareto </a:t>
            </a:r>
            <a:r>
              <a:rPr dirty="0" sz="2900" spc="-65">
                <a:latin typeface="Arial"/>
                <a:cs typeface="Arial"/>
              </a:rPr>
              <a:t>agak </a:t>
            </a:r>
            <a:r>
              <a:rPr dirty="0" sz="2900" spc="-50">
                <a:latin typeface="Arial"/>
                <a:cs typeface="Arial"/>
              </a:rPr>
              <a:t>terkait </a:t>
            </a:r>
            <a:r>
              <a:rPr dirty="0" sz="2900" spc="-155">
                <a:latin typeface="Arial"/>
                <a:cs typeface="Arial"/>
              </a:rPr>
              <a:t>dengan </a:t>
            </a:r>
            <a:r>
              <a:rPr dirty="0" sz="2900" spc="-340">
                <a:latin typeface="Arial"/>
                <a:cs typeface="Arial"/>
              </a:rPr>
              <a:t>Hukum  </a:t>
            </a:r>
            <a:r>
              <a:rPr dirty="0" sz="2900" spc="-170">
                <a:latin typeface="Arial"/>
                <a:cs typeface="Arial"/>
              </a:rPr>
              <a:t>Pareto: </a:t>
            </a:r>
            <a:r>
              <a:rPr dirty="0" sz="2900" spc="-15">
                <a:latin typeface="Arial"/>
                <a:cs typeface="Arial"/>
              </a:rPr>
              <a:t>80 </a:t>
            </a:r>
            <a:r>
              <a:rPr dirty="0" sz="2900" spc="-195">
                <a:latin typeface="Arial"/>
                <a:cs typeface="Arial"/>
              </a:rPr>
              <a:t>persen masalah </a:t>
            </a:r>
            <a:r>
              <a:rPr dirty="0" sz="2900" spc="-120">
                <a:latin typeface="Arial"/>
                <a:cs typeface="Arial"/>
              </a:rPr>
              <a:t>yang </a:t>
            </a:r>
            <a:r>
              <a:rPr dirty="0" sz="2900" spc="-90">
                <a:latin typeface="Arial"/>
                <a:cs typeface="Arial"/>
              </a:rPr>
              <a:t>datang, </a:t>
            </a:r>
            <a:r>
              <a:rPr dirty="0" sz="2900" spc="-15">
                <a:latin typeface="Arial"/>
                <a:cs typeface="Arial"/>
              </a:rPr>
              <a:t>20 </a:t>
            </a:r>
            <a:r>
              <a:rPr dirty="0" sz="2900" spc="-195">
                <a:latin typeface="Arial"/>
                <a:cs typeface="Arial"/>
              </a:rPr>
              <a:t>persen  </a:t>
            </a:r>
            <a:r>
              <a:rPr dirty="0" sz="2900" spc="-10">
                <a:latin typeface="Arial"/>
                <a:cs typeface="Arial"/>
              </a:rPr>
              <a:t>dari</a:t>
            </a:r>
            <a:r>
              <a:rPr dirty="0" sz="2900" spc="-30">
                <a:latin typeface="Arial"/>
                <a:cs typeface="Arial"/>
              </a:rPr>
              <a:t> </a:t>
            </a:r>
            <a:r>
              <a:rPr dirty="0" sz="2900" spc="-260">
                <a:latin typeface="Arial"/>
                <a:cs typeface="Arial"/>
              </a:rPr>
              <a:t>isu.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20">
                <a:latin typeface="Arial"/>
                <a:cs typeface="Arial"/>
              </a:rPr>
              <a:t>Hal </a:t>
            </a:r>
            <a:r>
              <a:rPr dirty="0" sz="2900" spc="-125">
                <a:latin typeface="Arial"/>
                <a:cs typeface="Arial"/>
              </a:rPr>
              <a:t>ini </a:t>
            </a:r>
            <a:r>
              <a:rPr dirty="0" sz="2900" spc="-110">
                <a:latin typeface="Arial"/>
                <a:cs typeface="Arial"/>
              </a:rPr>
              <a:t>juga </a:t>
            </a:r>
            <a:r>
              <a:rPr dirty="0" sz="2900" spc="-114">
                <a:latin typeface="Arial"/>
                <a:cs typeface="Arial"/>
              </a:rPr>
              <a:t>dikenal sebagai </a:t>
            </a:r>
            <a:r>
              <a:rPr dirty="0" sz="2900" spc="-125">
                <a:latin typeface="Arial"/>
                <a:cs typeface="Arial"/>
              </a:rPr>
              <a:t>aturan</a:t>
            </a:r>
            <a:r>
              <a:rPr dirty="0" sz="2900" spc="470">
                <a:latin typeface="Arial"/>
                <a:cs typeface="Arial"/>
              </a:rPr>
              <a:t> </a:t>
            </a:r>
            <a:r>
              <a:rPr dirty="0" sz="2900" spc="70">
                <a:latin typeface="Arial"/>
                <a:cs typeface="Arial"/>
              </a:rPr>
              <a:t>80/20.</a:t>
            </a:r>
            <a:endParaRPr sz="2900">
              <a:latin typeface="Arial"/>
              <a:cs typeface="Arial"/>
            </a:endParaRPr>
          </a:p>
          <a:p>
            <a:pPr marL="332740" marR="1270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330">
                <a:latin typeface="Arial"/>
                <a:cs typeface="Arial"/>
              </a:rPr>
              <a:t>Tim </a:t>
            </a:r>
            <a:r>
              <a:rPr dirty="0" sz="2900" spc="-120">
                <a:latin typeface="Arial"/>
                <a:cs typeface="Arial"/>
              </a:rPr>
              <a:t>proyek </a:t>
            </a:r>
            <a:r>
              <a:rPr dirty="0" sz="2900" spc="-90">
                <a:latin typeface="Arial"/>
                <a:cs typeface="Arial"/>
              </a:rPr>
              <a:t>pertama </a:t>
            </a:r>
            <a:r>
              <a:rPr dirty="0" sz="2900" spc="-225">
                <a:latin typeface="Arial"/>
                <a:cs typeface="Arial"/>
              </a:rPr>
              <a:t>harus </a:t>
            </a:r>
            <a:r>
              <a:rPr dirty="0" sz="2900" spc="-80">
                <a:latin typeface="Arial"/>
                <a:cs typeface="Arial"/>
              </a:rPr>
              <a:t>bekerja </a:t>
            </a:r>
            <a:r>
              <a:rPr dirty="0" sz="2900" spc="-10">
                <a:latin typeface="Arial"/>
                <a:cs typeface="Arial"/>
              </a:rPr>
              <a:t>pada </a:t>
            </a:r>
            <a:r>
              <a:rPr dirty="0" sz="2900" spc="-165">
                <a:latin typeface="Arial"/>
                <a:cs typeface="Arial"/>
              </a:rPr>
              <a:t>masalah-  </a:t>
            </a:r>
            <a:r>
              <a:rPr dirty="0" sz="2900" spc="-195">
                <a:latin typeface="Arial"/>
                <a:cs typeface="Arial"/>
              </a:rPr>
              <a:t>masalah </a:t>
            </a:r>
            <a:r>
              <a:rPr dirty="0" sz="2900" spc="-105">
                <a:latin typeface="Arial"/>
                <a:cs typeface="Arial"/>
              </a:rPr>
              <a:t>terbesar </a:t>
            </a:r>
            <a:r>
              <a:rPr dirty="0" sz="2900" spc="-120">
                <a:latin typeface="Arial"/>
                <a:cs typeface="Arial"/>
              </a:rPr>
              <a:t>dan </a:t>
            </a:r>
            <a:r>
              <a:rPr dirty="0" sz="2900" spc="-195">
                <a:latin typeface="Arial"/>
                <a:cs typeface="Arial"/>
              </a:rPr>
              <a:t>kemudian </a:t>
            </a:r>
            <a:r>
              <a:rPr dirty="0" sz="2900" spc="-120">
                <a:latin typeface="Arial"/>
                <a:cs typeface="Arial"/>
              </a:rPr>
              <a:t>pindah </a:t>
            </a:r>
            <a:r>
              <a:rPr dirty="0" sz="2900" spc="-204">
                <a:latin typeface="Arial"/>
                <a:cs typeface="Arial"/>
              </a:rPr>
              <a:t>ke </a:t>
            </a:r>
            <a:r>
              <a:rPr dirty="0" sz="2900" spc="-195">
                <a:latin typeface="Arial"/>
                <a:cs typeface="Arial"/>
              </a:rPr>
              <a:t>masalah  </a:t>
            </a:r>
            <a:r>
              <a:rPr dirty="0" sz="2900" spc="-120">
                <a:latin typeface="Arial"/>
                <a:cs typeface="Arial"/>
              </a:rPr>
              <a:t>yang lebih</a:t>
            </a:r>
            <a:r>
              <a:rPr dirty="0" sz="2900" spc="105">
                <a:latin typeface="Arial"/>
                <a:cs typeface="Arial"/>
              </a:rPr>
              <a:t> </a:t>
            </a:r>
            <a:r>
              <a:rPr dirty="0" sz="2900" spc="-155">
                <a:latin typeface="Arial"/>
                <a:cs typeface="Arial"/>
              </a:rPr>
              <a:t>kecil.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436245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00"/>
              <a:t>Statistical</a:t>
            </a:r>
            <a:r>
              <a:rPr dirty="0" sz="4400" spc="-75"/>
              <a:t> </a:t>
            </a:r>
            <a:r>
              <a:rPr dirty="0" sz="4400" spc="-260"/>
              <a:t>Sampling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66292" y="1611833"/>
            <a:ext cx="6960234" cy="29457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8140" marR="76835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58140" algn="l"/>
              </a:tabLst>
            </a:pPr>
            <a:r>
              <a:rPr dirty="0" sz="2900" spc="-90">
                <a:latin typeface="Arial"/>
                <a:cs typeface="Arial"/>
              </a:rPr>
              <a:t>Metoda </a:t>
            </a:r>
            <a:r>
              <a:rPr dirty="0" sz="2900" spc="-135">
                <a:latin typeface="Arial"/>
                <a:cs typeface="Arial"/>
              </a:rPr>
              <a:t>pengambilan </a:t>
            </a:r>
            <a:r>
              <a:rPr dirty="0" sz="2900" spc="-195">
                <a:latin typeface="Arial"/>
                <a:cs typeface="Arial"/>
              </a:rPr>
              <a:t>sampel </a:t>
            </a:r>
            <a:r>
              <a:rPr dirty="0" sz="2900" spc="-130">
                <a:latin typeface="Arial"/>
                <a:cs typeface="Arial"/>
              </a:rPr>
              <a:t>populasi </a:t>
            </a:r>
            <a:r>
              <a:rPr dirty="0" sz="2900" spc="-245">
                <a:latin typeface="Arial"/>
                <a:cs typeface="Arial"/>
              </a:rPr>
              <a:t>untuk  </a:t>
            </a:r>
            <a:r>
              <a:rPr dirty="0" sz="2900" spc="-250">
                <a:latin typeface="Arial"/>
                <a:cs typeface="Arial"/>
              </a:rPr>
              <a:t>memahami </a:t>
            </a:r>
            <a:r>
              <a:rPr dirty="0" sz="2900" spc="-195">
                <a:latin typeface="Arial"/>
                <a:cs typeface="Arial"/>
              </a:rPr>
              <a:t>masalah </a:t>
            </a:r>
            <a:r>
              <a:rPr dirty="0" sz="2900" spc="-120">
                <a:latin typeface="Arial"/>
                <a:cs typeface="Arial"/>
              </a:rPr>
              <a:t>yang</a:t>
            </a:r>
            <a:r>
              <a:rPr dirty="0" sz="2900" spc="-170">
                <a:latin typeface="Arial"/>
                <a:cs typeface="Arial"/>
              </a:rPr>
              <a:t> </a:t>
            </a:r>
            <a:r>
              <a:rPr dirty="0" sz="2900" spc="-50">
                <a:latin typeface="Arial"/>
                <a:cs typeface="Arial"/>
              </a:rPr>
              <a:t>ada.</a:t>
            </a:r>
            <a:endParaRPr sz="2900">
              <a:latin typeface="Arial"/>
              <a:cs typeface="Arial"/>
            </a:endParaRPr>
          </a:p>
          <a:p>
            <a:pPr marL="358140" marR="3048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58140" algn="l"/>
              </a:tabLst>
            </a:pPr>
            <a:r>
              <a:rPr dirty="0" sz="2900" spc="-254">
                <a:latin typeface="Arial"/>
                <a:cs typeface="Arial"/>
              </a:rPr>
              <a:t>Jumlah </a:t>
            </a:r>
            <a:r>
              <a:rPr dirty="0" sz="2900" spc="-195">
                <a:latin typeface="Arial"/>
                <a:cs typeface="Arial"/>
              </a:rPr>
              <a:t>sample </a:t>
            </a:r>
            <a:r>
              <a:rPr dirty="0" sz="2900" spc="-40">
                <a:latin typeface="Arial"/>
                <a:cs typeface="Arial"/>
              </a:rPr>
              <a:t>yg </a:t>
            </a:r>
            <a:r>
              <a:rPr dirty="0" sz="2900" spc="-80">
                <a:latin typeface="Arial"/>
                <a:cs typeface="Arial"/>
              </a:rPr>
              <a:t>diambil </a:t>
            </a:r>
            <a:r>
              <a:rPr dirty="0" sz="2900" spc="-75">
                <a:latin typeface="Arial"/>
                <a:cs typeface="Arial"/>
              </a:rPr>
              <a:t>berkaitan </a:t>
            </a:r>
            <a:r>
              <a:rPr dirty="0" sz="2900" spc="-155">
                <a:latin typeface="Arial"/>
                <a:cs typeface="Arial"/>
              </a:rPr>
              <a:t>dengan  </a:t>
            </a:r>
            <a:r>
              <a:rPr dirty="0" sz="2900" spc="-110">
                <a:latin typeface="Arial"/>
                <a:cs typeface="Arial"/>
              </a:rPr>
              <a:t>“serepresentatif </a:t>
            </a:r>
            <a:r>
              <a:rPr dirty="0" sz="2900" spc="30">
                <a:latin typeface="Arial"/>
                <a:cs typeface="Arial"/>
              </a:rPr>
              <a:t>apa” </a:t>
            </a:r>
            <a:r>
              <a:rPr dirty="0" sz="2900" spc="-15">
                <a:latin typeface="Arial"/>
                <a:cs typeface="Arial"/>
              </a:rPr>
              <a:t>data </a:t>
            </a:r>
            <a:r>
              <a:rPr dirty="0" sz="2900" spc="-120">
                <a:latin typeface="Arial"/>
                <a:cs typeface="Arial"/>
              </a:rPr>
              <a:t>yang</a:t>
            </a:r>
            <a:r>
              <a:rPr dirty="0" sz="2900" spc="55">
                <a:latin typeface="Arial"/>
                <a:cs typeface="Arial"/>
              </a:rPr>
              <a:t> </a:t>
            </a:r>
            <a:r>
              <a:rPr dirty="0" sz="2900" spc="-130">
                <a:latin typeface="Arial"/>
                <a:cs typeface="Arial"/>
              </a:rPr>
              <a:t>diinginkan.</a:t>
            </a:r>
            <a:endParaRPr sz="2900">
              <a:latin typeface="Arial"/>
              <a:cs typeface="Arial"/>
            </a:endParaRPr>
          </a:p>
          <a:p>
            <a:pPr marL="3581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58140" algn="l"/>
              </a:tabLst>
            </a:pPr>
            <a:r>
              <a:rPr dirty="0" sz="2900" spc="-195">
                <a:latin typeface="Arial"/>
                <a:cs typeface="Arial"/>
              </a:rPr>
              <a:t>Sample </a:t>
            </a:r>
            <a:r>
              <a:rPr dirty="0" sz="2900" spc="-210">
                <a:latin typeface="Arial"/>
                <a:cs typeface="Arial"/>
              </a:rPr>
              <a:t>size</a:t>
            </a:r>
            <a:r>
              <a:rPr dirty="0" sz="2900" spc="170">
                <a:latin typeface="Arial"/>
                <a:cs typeface="Arial"/>
              </a:rPr>
              <a:t> </a:t>
            </a:r>
            <a:r>
              <a:rPr dirty="0" sz="2900" spc="240">
                <a:latin typeface="Arial"/>
                <a:cs typeface="Arial"/>
              </a:rPr>
              <a:t>=</a:t>
            </a:r>
            <a:endParaRPr sz="2900">
              <a:latin typeface="Arial"/>
              <a:cs typeface="Arial"/>
            </a:endParaRPr>
          </a:p>
          <a:p>
            <a:pPr marL="1705610">
              <a:lnSpc>
                <a:spcPct val="100000"/>
              </a:lnSpc>
              <a:spcBef>
                <a:spcPts val="695"/>
              </a:spcBef>
            </a:pPr>
            <a:r>
              <a:rPr dirty="0" sz="2900" spc="-100">
                <a:latin typeface="Arial"/>
                <a:cs typeface="Arial"/>
              </a:rPr>
              <a:t>.</a:t>
            </a:r>
            <a:r>
              <a:rPr dirty="0" sz="2400" spc="-100" b="1" i="1">
                <a:latin typeface="Arial"/>
                <a:cs typeface="Arial"/>
              </a:rPr>
              <a:t>25 </a:t>
            </a:r>
            <a:r>
              <a:rPr dirty="0" sz="2400" spc="-204" b="1" i="1">
                <a:latin typeface="Arial"/>
                <a:cs typeface="Arial"/>
              </a:rPr>
              <a:t>X </a:t>
            </a:r>
            <a:r>
              <a:rPr dirty="0" sz="2400" spc="-200" b="1" i="1">
                <a:latin typeface="Arial"/>
                <a:cs typeface="Arial"/>
              </a:rPr>
              <a:t>(certainty </a:t>
            </a:r>
            <a:r>
              <a:rPr dirty="0" sz="2400" spc="-215" b="1" i="1">
                <a:latin typeface="Arial"/>
                <a:cs typeface="Arial"/>
              </a:rPr>
              <a:t>Factor/acceptable</a:t>
            </a:r>
            <a:r>
              <a:rPr dirty="0" sz="2400" spc="-80" b="1" i="1">
                <a:latin typeface="Arial"/>
                <a:cs typeface="Arial"/>
              </a:rPr>
              <a:t> </a:t>
            </a:r>
            <a:r>
              <a:rPr dirty="0" sz="2400" spc="-160" b="1" i="1">
                <a:latin typeface="Arial"/>
                <a:cs typeface="Arial"/>
              </a:rPr>
              <a:t>error)</a:t>
            </a:r>
            <a:r>
              <a:rPr dirty="0" baseline="24305" sz="2400" spc="-240" b="1" i="1">
                <a:latin typeface="Arial"/>
                <a:cs typeface="Arial"/>
              </a:rPr>
              <a:t>2</a:t>
            </a:r>
            <a:endParaRPr baseline="24305"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225298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50"/>
              <a:t>Six</a:t>
            </a:r>
            <a:r>
              <a:rPr dirty="0" sz="4400" spc="-95"/>
              <a:t> </a:t>
            </a:r>
            <a:r>
              <a:rPr dirty="0" sz="4400" spc="-305"/>
              <a:t>Sigma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611833"/>
            <a:ext cx="7948295" cy="4230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2740" marR="69215" indent="-320040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dirty="0" sz="3000" spc="-170">
                <a:latin typeface="Arial"/>
                <a:cs typeface="Arial"/>
              </a:rPr>
              <a:t>Six </a:t>
            </a:r>
            <a:r>
              <a:rPr dirty="0" sz="3000" spc="-210">
                <a:latin typeface="Arial"/>
                <a:cs typeface="Arial"/>
              </a:rPr>
              <a:t>Sigma </a:t>
            </a:r>
            <a:r>
              <a:rPr dirty="0" sz="3000" spc="-70">
                <a:latin typeface="Arial"/>
                <a:cs typeface="Arial"/>
              </a:rPr>
              <a:t>adalah </a:t>
            </a:r>
            <a:r>
              <a:rPr dirty="0" sz="3000" spc="-210">
                <a:latin typeface="Arial"/>
                <a:cs typeface="Arial"/>
              </a:rPr>
              <a:t>"suatu </a:t>
            </a:r>
            <a:r>
              <a:rPr dirty="0" sz="3000" spc="-285">
                <a:latin typeface="Arial"/>
                <a:cs typeface="Arial"/>
              </a:rPr>
              <a:t>sistem </a:t>
            </a:r>
            <a:r>
              <a:rPr dirty="0" sz="3000" spc="-130">
                <a:latin typeface="Arial"/>
                <a:cs typeface="Arial"/>
              </a:rPr>
              <a:t>yang  </a:t>
            </a:r>
            <a:r>
              <a:rPr dirty="0" sz="3000" spc="-195">
                <a:latin typeface="Arial"/>
                <a:cs typeface="Arial"/>
              </a:rPr>
              <a:t>komprehensif </a:t>
            </a:r>
            <a:r>
              <a:rPr dirty="0" sz="3000" spc="-130">
                <a:latin typeface="Arial"/>
                <a:cs typeface="Arial"/>
              </a:rPr>
              <a:t>dan </a:t>
            </a:r>
            <a:r>
              <a:rPr dirty="0" sz="3000" spc="-100">
                <a:latin typeface="Arial"/>
                <a:cs typeface="Arial"/>
              </a:rPr>
              <a:t>fleksibel </a:t>
            </a:r>
            <a:r>
              <a:rPr dirty="0" sz="3000" spc="-260">
                <a:latin typeface="Arial"/>
                <a:cs typeface="Arial"/>
              </a:rPr>
              <a:t>untuk </a:t>
            </a:r>
            <a:r>
              <a:rPr dirty="0" sz="3000" spc="-180">
                <a:latin typeface="Arial"/>
                <a:cs typeface="Arial"/>
              </a:rPr>
              <a:t>mencapai,  </a:t>
            </a:r>
            <a:r>
              <a:rPr dirty="0" sz="3000" spc="-190">
                <a:latin typeface="Arial"/>
                <a:cs typeface="Arial"/>
              </a:rPr>
              <a:t>mempertahankan </a:t>
            </a:r>
            <a:r>
              <a:rPr dirty="0" sz="3000" spc="-130">
                <a:latin typeface="Arial"/>
                <a:cs typeface="Arial"/>
              </a:rPr>
              <a:t>dan </a:t>
            </a:r>
            <a:r>
              <a:rPr dirty="0" sz="3000" spc="-229">
                <a:latin typeface="Arial"/>
                <a:cs typeface="Arial"/>
              </a:rPr>
              <a:t>memaksimalkan </a:t>
            </a:r>
            <a:r>
              <a:rPr dirty="0" sz="3000" spc="-305">
                <a:latin typeface="Arial"/>
                <a:cs typeface="Arial"/>
              </a:rPr>
              <a:t>kesuksesan  </a:t>
            </a:r>
            <a:r>
              <a:rPr dirty="0" sz="3000" spc="-235">
                <a:latin typeface="Arial"/>
                <a:cs typeface="Arial"/>
              </a:rPr>
              <a:t>bisnis</a:t>
            </a:r>
            <a:endParaRPr sz="3000">
              <a:latin typeface="Arial"/>
              <a:cs typeface="Arial"/>
            </a:endParaRPr>
          </a:p>
          <a:p>
            <a:pPr marL="332740" marR="508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dirty="0" sz="3000" spc="-170">
                <a:latin typeface="Arial"/>
                <a:cs typeface="Arial"/>
              </a:rPr>
              <a:t>Six </a:t>
            </a:r>
            <a:r>
              <a:rPr dirty="0" sz="3000" spc="-210">
                <a:latin typeface="Arial"/>
                <a:cs typeface="Arial"/>
              </a:rPr>
              <a:t>Sigma </a:t>
            </a:r>
            <a:r>
              <a:rPr dirty="0" sz="3000" spc="-70">
                <a:latin typeface="Arial"/>
                <a:cs typeface="Arial"/>
              </a:rPr>
              <a:t>adalah </a:t>
            </a:r>
            <a:r>
              <a:rPr dirty="0" sz="3000" spc="-235">
                <a:latin typeface="Arial"/>
                <a:cs typeface="Arial"/>
              </a:rPr>
              <a:t>unik </a:t>
            </a:r>
            <a:r>
              <a:rPr dirty="0" sz="3000" spc="-100">
                <a:latin typeface="Arial"/>
                <a:cs typeface="Arial"/>
              </a:rPr>
              <a:t>didorong </a:t>
            </a:r>
            <a:r>
              <a:rPr dirty="0" sz="3000" spc="-175">
                <a:latin typeface="Arial"/>
                <a:cs typeface="Arial"/>
              </a:rPr>
              <a:t>oleh </a:t>
            </a:r>
            <a:r>
              <a:rPr dirty="0" sz="3000" spc="-215">
                <a:latin typeface="Arial"/>
                <a:cs typeface="Arial"/>
              </a:rPr>
              <a:t>pemahaman  </a:t>
            </a:r>
            <a:r>
              <a:rPr dirty="0" sz="3000" spc="-85">
                <a:latin typeface="Arial"/>
                <a:cs typeface="Arial"/>
              </a:rPr>
              <a:t>dekat </a:t>
            </a:r>
            <a:r>
              <a:rPr dirty="0" sz="3000" spc="-220">
                <a:latin typeface="Arial"/>
                <a:cs typeface="Arial"/>
              </a:rPr>
              <a:t>kebutuhan </a:t>
            </a:r>
            <a:r>
              <a:rPr dirty="0" sz="3000" spc="-125">
                <a:latin typeface="Arial"/>
                <a:cs typeface="Arial"/>
              </a:rPr>
              <a:t>pelanggan, </a:t>
            </a:r>
            <a:r>
              <a:rPr dirty="0" sz="3000" spc="-170">
                <a:latin typeface="Arial"/>
                <a:cs typeface="Arial"/>
              </a:rPr>
              <a:t>penggunaan </a:t>
            </a:r>
            <a:r>
              <a:rPr dirty="0" sz="3000" spc="-114">
                <a:latin typeface="Arial"/>
                <a:cs typeface="Arial"/>
              </a:rPr>
              <a:t>disiplin  </a:t>
            </a:r>
            <a:r>
              <a:rPr dirty="0" sz="3000" spc="-45">
                <a:latin typeface="Arial"/>
                <a:cs typeface="Arial"/>
              </a:rPr>
              <a:t>fakta, </a:t>
            </a:r>
            <a:r>
              <a:rPr dirty="0" sz="3000" spc="-50">
                <a:latin typeface="Arial"/>
                <a:cs typeface="Arial"/>
              </a:rPr>
              <a:t>data, </a:t>
            </a:r>
            <a:r>
              <a:rPr dirty="0" sz="3000" spc="-130">
                <a:latin typeface="Arial"/>
                <a:cs typeface="Arial"/>
              </a:rPr>
              <a:t>dan </a:t>
            </a:r>
            <a:r>
              <a:rPr dirty="0" sz="3000" spc="-180">
                <a:latin typeface="Arial"/>
                <a:cs typeface="Arial"/>
              </a:rPr>
              <a:t>analisis </a:t>
            </a:r>
            <a:r>
              <a:rPr dirty="0" sz="3000" spc="-150">
                <a:latin typeface="Arial"/>
                <a:cs typeface="Arial"/>
              </a:rPr>
              <a:t>statistik, </a:t>
            </a:r>
            <a:r>
              <a:rPr dirty="0" sz="3000" spc="-130">
                <a:latin typeface="Arial"/>
                <a:cs typeface="Arial"/>
              </a:rPr>
              <a:t>dan </a:t>
            </a:r>
            <a:r>
              <a:rPr dirty="0" sz="3000" spc="-110">
                <a:latin typeface="Arial"/>
                <a:cs typeface="Arial"/>
              </a:rPr>
              <a:t>perhatian  </a:t>
            </a:r>
            <a:r>
              <a:rPr dirty="0" sz="3000" spc="-260">
                <a:latin typeface="Arial"/>
                <a:cs typeface="Arial"/>
              </a:rPr>
              <a:t>untuk </a:t>
            </a:r>
            <a:r>
              <a:rPr dirty="0" sz="3000" spc="-165">
                <a:latin typeface="Arial"/>
                <a:cs typeface="Arial"/>
              </a:rPr>
              <a:t>mengelola, </a:t>
            </a:r>
            <a:r>
              <a:rPr dirty="0" sz="3000" spc="-150">
                <a:latin typeface="Arial"/>
                <a:cs typeface="Arial"/>
              </a:rPr>
              <a:t>memperbaiki, </a:t>
            </a:r>
            <a:r>
              <a:rPr dirty="0" sz="3000" spc="-130">
                <a:latin typeface="Arial"/>
                <a:cs typeface="Arial"/>
              </a:rPr>
              <a:t>dan </a:t>
            </a:r>
            <a:r>
              <a:rPr dirty="0" sz="3000" spc="-240">
                <a:latin typeface="Arial"/>
                <a:cs typeface="Arial"/>
              </a:rPr>
              <a:t>proses </a:t>
            </a:r>
            <a:r>
              <a:rPr dirty="0" sz="3000" spc="-235">
                <a:latin typeface="Arial"/>
                <a:cs typeface="Arial"/>
              </a:rPr>
              <a:t>bisnis  </a:t>
            </a:r>
            <a:r>
              <a:rPr dirty="0" sz="3000" spc="-180">
                <a:latin typeface="Arial"/>
                <a:cs typeface="Arial"/>
              </a:rPr>
              <a:t>menciptakan</a:t>
            </a:r>
            <a:r>
              <a:rPr dirty="0" sz="3000" spc="-30">
                <a:latin typeface="Arial"/>
                <a:cs typeface="Arial"/>
              </a:rPr>
              <a:t> </a:t>
            </a:r>
            <a:r>
              <a:rPr dirty="0" sz="3000" spc="-145">
                <a:latin typeface="Arial"/>
                <a:cs typeface="Arial"/>
              </a:rPr>
              <a:t>kembali.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1692" y="1611833"/>
            <a:ext cx="7886700" cy="3299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32740" marR="4953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65">
                <a:latin typeface="Arial"/>
                <a:cs typeface="Arial"/>
              </a:rPr>
              <a:t>Target </a:t>
            </a:r>
            <a:r>
              <a:rPr dirty="0" sz="2900" spc="-210">
                <a:latin typeface="Arial"/>
                <a:cs typeface="Arial"/>
              </a:rPr>
              <a:t>kesempurnaan </a:t>
            </a:r>
            <a:r>
              <a:rPr dirty="0" sz="2900" spc="-65">
                <a:latin typeface="Arial"/>
                <a:cs typeface="Arial"/>
              </a:rPr>
              <a:t>adalah </a:t>
            </a:r>
            <a:r>
              <a:rPr dirty="0" sz="2900" spc="-170">
                <a:latin typeface="Arial"/>
                <a:cs typeface="Arial"/>
              </a:rPr>
              <a:t>mencapai </a:t>
            </a:r>
            <a:r>
              <a:rPr dirty="0" sz="2900" spc="-45">
                <a:latin typeface="Arial"/>
                <a:cs typeface="Arial"/>
              </a:rPr>
              <a:t>tidak </a:t>
            </a:r>
            <a:r>
              <a:rPr dirty="0" sz="2900" spc="-120">
                <a:latin typeface="Arial"/>
                <a:cs typeface="Arial"/>
              </a:rPr>
              <a:t>lebih  </a:t>
            </a:r>
            <a:r>
              <a:rPr dirty="0" sz="2900" spc="-5">
                <a:latin typeface="Arial"/>
                <a:cs typeface="Arial"/>
              </a:rPr>
              <a:t>dari </a:t>
            </a:r>
            <a:r>
              <a:rPr dirty="0" sz="2900" spc="-65">
                <a:latin typeface="Arial"/>
                <a:cs typeface="Arial"/>
              </a:rPr>
              <a:t>3.4 </a:t>
            </a:r>
            <a:r>
              <a:rPr dirty="0" sz="2900" spc="-105">
                <a:latin typeface="Arial"/>
                <a:cs typeface="Arial"/>
              </a:rPr>
              <a:t>kegagalan </a:t>
            </a:r>
            <a:r>
              <a:rPr dirty="0" sz="2900" spc="645">
                <a:latin typeface="Arial"/>
                <a:cs typeface="Arial"/>
              </a:rPr>
              <a:t>/</a:t>
            </a:r>
            <a:r>
              <a:rPr dirty="0" sz="2900" spc="235">
                <a:latin typeface="Arial"/>
                <a:cs typeface="Arial"/>
              </a:rPr>
              <a:t> </a:t>
            </a:r>
            <a:r>
              <a:rPr dirty="0" sz="2900" spc="-170">
                <a:latin typeface="Arial"/>
                <a:cs typeface="Arial"/>
              </a:rPr>
              <a:t>sejuta </a:t>
            </a:r>
            <a:r>
              <a:rPr dirty="0" sz="2900" spc="-130">
                <a:latin typeface="Arial"/>
                <a:cs typeface="Arial"/>
              </a:rPr>
              <a:t>peluang</a:t>
            </a:r>
            <a:endParaRPr sz="2900">
              <a:latin typeface="Arial"/>
              <a:cs typeface="Arial"/>
            </a:endParaRPr>
          </a:p>
          <a:p>
            <a:pPr marL="332740" marR="1363345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95">
                <a:latin typeface="Arial"/>
                <a:cs typeface="Arial"/>
              </a:rPr>
              <a:t>Prinsip </a:t>
            </a:r>
            <a:r>
              <a:rPr dirty="0" sz="2900" spc="-165">
                <a:latin typeface="Arial"/>
                <a:cs typeface="Arial"/>
              </a:rPr>
              <a:t>Six </a:t>
            </a:r>
            <a:r>
              <a:rPr dirty="0" sz="2900" spc="-200">
                <a:latin typeface="Arial"/>
                <a:cs typeface="Arial"/>
              </a:rPr>
              <a:t>Sigma </a:t>
            </a:r>
            <a:r>
              <a:rPr dirty="0" sz="2900" spc="-10">
                <a:latin typeface="Arial"/>
                <a:cs typeface="Arial"/>
              </a:rPr>
              <a:t>dapat </a:t>
            </a:r>
            <a:r>
              <a:rPr dirty="0" sz="2900" spc="-80">
                <a:latin typeface="Arial"/>
                <a:cs typeface="Arial"/>
              </a:rPr>
              <a:t>diterapkan </a:t>
            </a:r>
            <a:r>
              <a:rPr dirty="0" sz="2900" spc="-10">
                <a:latin typeface="Arial"/>
                <a:cs typeface="Arial"/>
              </a:rPr>
              <a:t>pada  </a:t>
            </a:r>
            <a:r>
              <a:rPr dirty="0" sz="2900" spc="-35">
                <a:latin typeface="Arial"/>
                <a:cs typeface="Arial"/>
              </a:rPr>
              <a:t>berbagai </a:t>
            </a:r>
            <a:r>
              <a:rPr dirty="0" sz="2900" spc="-225">
                <a:latin typeface="Arial"/>
                <a:cs typeface="Arial"/>
              </a:rPr>
              <a:t>proses</a:t>
            </a:r>
            <a:r>
              <a:rPr dirty="0" sz="2900" spc="-60">
                <a:latin typeface="Arial"/>
                <a:cs typeface="Arial"/>
              </a:rPr>
              <a:t> </a:t>
            </a:r>
            <a:r>
              <a:rPr dirty="0" sz="2900" spc="-225">
                <a:latin typeface="Arial"/>
                <a:cs typeface="Arial"/>
              </a:rPr>
              <a:t>bisnis</a:t>
            </a:r>
            <a:endParaRPr sz="2900">
              <a:latin typeface="Arial"/>
              <a:cs typeface="Arial"/>
            </a:endParaRPr>
          </a:p>
          <a:p>
            <a:pPr marL="332740" marR="508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95">
                <a:latin typeface="Arial"/>
                <a:cs typeface="Arial"/>
              </a:rPr>
              <a:t>Proyek </a:t>
            </a:r>
            <a:r>
              <a:rPr dirty="0" sz="2900" spc="-120">
                <a:latin typeface="Arial"/>
                <a:cs typeface="Arial"/>
              </a:rPr>
              <a:t>yang </a:t>
            </a:r>
            <a:r>
              <a:rPr dirty="0" sz="2900" spc="-204">
                <a:latin typeface="Arial"/>
                <a:cs typeface="Arial"/>
              </a:rPr>
              <a:t>menggunakan </a:t>
            </a:r>
            <a:r>
              <a:rPr dirty="0" sz="2900" spc="-165">
                <a:latin typeface="Arial"/>
                <a:cs typeface="Arial"/>
              </a:rPr>
              <a:t>Six </a:t>
            </a:r>
            <a:r>
              <a:rPr dirty="0" sz="2900" spc="-200">
                <a:latin typeface="Arial"/>
                <a:cs typeface="Arial"/>
              </a:rPr>
              <a:t>Sigma </a:t>
            </a:r>
            <a:r>
              <a:rPr dirty="0" sz="2900" spc="-114">
                <a:latin typeface="Arial"/>
                <a:cs typeface="Arial"/>
              </a:rPr>
              <a:t>sebagai </a:t>
            </a:r>
            <a:r>
              <a:rPr dirty="0" sz="2900" spc="-15">
                <a:latin typeface="Arial"/>
                <a:cs typeface="Arial"/>
              </a:rPr>
              <a:t>alat  </a:t>
            </a:r>
            <a:r>
              <a:rPr dirty="0" sz="2900" spc="-114">
                <a:latin typeface="Arial"/>
                <a:cs typeface="Arial"/>
              </a:rPr>
              <a:t>kendali </a:t>
            </a:r>
            <a:r>
              <a:rPr dirty="0" sz="2900" spc="-150">
                <a:latin typeface="Arial"/>
                <a:cs typeface="Arial"/>
              </a:rPr>
              <a:t>kualitasnya </a:t>
            </a:r>
            <a:r>
              <a:rPr dirty="0" sz="2900" spc="-135">
                <a:latin typeface="Arial"/>
                <a:cs typeface="Arial"/>
              </a:rPr>
              <a:t>biasanya </a:t>
            </a:r>
            <a:r>
              <a:rPr dirty="0" sz="2900" spc="-190">
                <a:latin typeface="Arial"/>
                <a:cs typeface="Arial"/>
              </a:rPr>
              <a:t>menggunaka </a:t>
            </a:r>
            <a:r>
              <a:rPr dirty="0" sz="2900" spc="-15">
                <a:latin typeface="Arial"/>
                <a:cs typeface="Arial"/>
              </a:rPr>
              <a:t>5 </a:t>
            </a:r>
            <a:r>
              <a:rPr dirty="0" sz="2900" spc="-125">
                <a:latin typeface="Arial"/>
                <a:cs typeface="Arial"/>
              </a:rPr>
              <a:t>fase  </a:t>
            </a:r>
            <a:r>
              <a:rPr dirty="0" sz="2900" spc="-170">
                <a:latin typeface="Arial"/>
                <a:cs typeface="Arial"/>
              </a:rPr>
              <a:t>pengembangan </a:t>
            </a:r>
            <a:r>
              <a:rPr dirty="0" sz="2900" spc="-120">
                <a:latin typeface="Arial"/>
                <a:cs typeface="Arial"/>
              </a:rPr>
              <a:t>yang </a:t>
            </a:r>
            <a:r>
              <a:rPr dirty="0" sz="2900" spc="-155">
                <a:latin typeface="Arial"/>
                <a:cs typeface="Arial"/>
              </a:rPr>
              <a:t>disebut</a:t>
            </a:r>
            <a:r>
              <a:rPr dirty="0" sz="2900" spc="204">
                <a:latin typeface="Arial"/>
                <a:cs typeface="Arial"/>
              </a:rPr>
              <a:t> </a:t>
            </a:r>
            <a:r>
              <a:rPr dirty="0" sz="2900" spc="-229">
                <a:latin typeface="Arial"/>
                <a:cs typeface="Arial"/>
              </a:rPr>
              <a:t>DMAIC.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159321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70"/>
              <a:t>DMAIC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37157"/>
            <a:ext cx="7824470" cy="441452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332740" marR="80645" indent="-320040">
              <a:lnSpc>
                <a:spcPts val="2600"/>
              </a:lnSpc>
              <a:spcBef>
                <a:spcPts val="72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  <a:tab pos="1521460" algn="l"/>
              </a:tabLst>
            </a:pPr>
            <a:r>
              <a:rPr dirty="0" sz="2700" spc="-165" b="1">
                <a:latin typeface="Trebuchet MS"/>
                <a:cs typeface="Trebuchet MS"/>
              </a:rPr>
              <a:t>Define</a:t>
            </a:r>
            <a:r>
              <a:rPr dirty="0" sz="2700" spc="-165">
                <a:latin typeface="Arial"/>
                <a:cs typeface="Arial"/>
              </a:rPr>
              <a:t>:	</a:t>
            </a:r>
            <a:r>
              <a:rPr dirty="0" sz="2700" spc="-140">
                <a:latin typeface="Arial"/>
                <a:cs typeface="Arial"/>
              </a:rPr>
              <a:t>Mendefinisikan </a:t>
            </a:r>
            <a:r>
              <a:rPr dirty="0" sz="2700" spc="-110">
                <a:latin typeface="Arial"/>
                <a:cs typeface="Arial"/>
              </a:rPr>
              <a:t>masalah/peluang, </a:t>
            </a:r>
            <a:r>
              <a:rPr dirty="0" sz="2700" spc="-215">
                <a:latin typeface="Arial"/>
                <a:cs typeface="Arial"/>
              </a:rPr>
              <a:t>proses </a:t>
            </a:r>
            <a:r>
              <a:rPr dirty="0" sz="2700" spc="-120">
                <a:latin typeface="Arial"/>
                <a:cs typeface="Arial"/>
              </a:rPr>
              <a:t>dan  </a:t>
            </a:r>
            <a:r>
              <a:rPr dirty="0" sz="2700" spc="-195">
                <a:latin typeface="Arial"/>
                <a:cs typeface="Arial"/>
              </a:rPr>
              <a:t>kebutuhan</a:t>
            </a:r>
            <a:r>
              <a:rPr dirty="0" sz="2700" spc="-10">
                <a:latin typeface="Arial"/>
                <a:cs typeface="Arial"/>
              </a:rPr>
              <a:t> </a:t>
            </a:r>
            <a:r>
              <a:rPr dirty="0" sz="2700" spc="-105">
                <a:latin typeface="Arial"/>
                <a:cs typeface="Arial"/>
              </a:rPr>
              <a:t>pelanggan</a:t>
            </a:r>
            <a:endParaRPr sz="2700">
              <a:latin typeface="Arial"/>
              <a:cs typeface="Arial"/>
            </a:endParaRPr>
          </a:p>
          <a:p>
            <a:pPr marL="332740" marR="509270" indent="-320040">
              <a:lnSpc>
                <a:spcPct val="80000"/>
              </a:lnSpc>
              <a:spcBef>
                <a:spcPts val="71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700" spc="-125" b="1">
                <a:latin typeface="Trebuchet MS"/>
                <a:cs typeface="Trebuchet MS"/>
              </a:rPr>
              <a:t>Measure</a:t>
            </a:r>
            <a:r>
              <a:rPr dirty="0" sz="2700" spc="-125">
                <a:latin typeface="Arial"/>
                <a:cs typeface="Arial"/>
              </a:rPr>
              <a:t>: </a:t>
            </a:r>
            <a:r>
              <a:rPr dirty="0" sz="2700" spc="-140">
                <a:latin typeface="Arial"/>
                <a:cs typeface="Arial"/>
              </a:rPr>
              <a:t>Mendefinisikan </a:t>
            </a:r>
            <a:r>
              <a:rPr dirty="0" sz="2700" spc="-165">
                <a:latin typeface="Arial"/>
                <a:cs typeface="Arial"/>
              </a:rPr>
              <a:t>pengukuran,  </a:t>
            </a:r>
            <a:r>
              <a:rPr dirty="0" sz="2700" spc="-200">
                <a:latin typeface="Arial"/>
                <a:cs typeface="Arial"/>
              </a:rPr>
              <a:t>mengumpulkannya, </a:t>
            </a:r>
            <a:r>
              <a:rPr dirty="0" sz="2700" spc="-165">
                <a:latin typeface="Arial"/>
                <a:cs typeface="Arial"/>
              </a:rPr>
              <a:t>mengaturnya </a:t>
            </a:r>
            <a:r>
              <a:rPr dirty="0" sz="2700" spc="-120">
                <a:latin typeface="Arial"/>
                <a:cs typeface="Arial"/>
              </a:rPr>
              <a:t>dan </a:t>
            </a:r>
            <a:r>
              <a:rPr dirty="0" sz="2700" spc="-180">
                <a:latin typeface="Arial"/>
                <a:cs typeface="Arial"/>
              </a:rPr>
              <a:t>menampilkan  </a:t>
            </a:r>
            <a:r>
              <a:rPr dirty="0" sz="2700" spc="-15">
                <a:latin typeface="Arial"/>
                <a:cs typeface="Arial"/>
              </a:rPr>
              <a:t>data</a:t>
            </a:r>
            <a:endParaRPr sz="2700">
              <a:latin typeface="Arial"/>
              <a:cs typeface="Arial"/>
            </a:endParaRPr>
          </a:p>
          <a:p>
            <a:pPr marL="332740" marR="5080" indent="-320040">
              <a:lnSpc>
                <a:spcPct val="80000"/>
              </a:lnSpc>
              <a:spcBef>
                <a:spcPts val="71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700" spc="-90" b="1">
                <a:latin typeface="Trebuchet MS"/>
                <a:cs typeface="Trebuchet MS"/>
              </a:rPr>
              <a:t>Analyze</a:t>
            </a:r>
            <a:r>
              <a:rPr dirty="0" sz="2700" spc="-90">
                <a:latin typeface="Arial"/>
                <a:cs typeface="Arial"/>
              </a:rPr>
              <a:t>: </a:t>
            </a:r>
            <a:r>
              <a:rPr dirty="0" sz="2700" spc="-160">
                <a:latin typeface="Arial"/>
                <a:cs typeface="Arial"/>
              </a:rPr>
              <a:t>Membedah </a:t>
            </a:r>
            <a:r>
              <a:rPr dirty="0" sz="2700" spc="-185">
                <a:latin typeface="Arial"/>
                <a:cs typeface="Arial"/>
              </a:rPr>
              <a:t>masalah </a:t>
            </a:r>
            <a:r>
              <a:rPr dirty="0" sz="2700" spc="-229">
                <a:latin typeface="Arial"/>
                <a:cs typeface="Arial"/>
              </a:rPr>
              <a:t>untuk </a:t>
            </a:r>
            <a:r>
              <a:rPr dirty="0" sz="2700" spc="-140">
                <a:latin typeface="Arial"/>
                <a:cs typeface="Arial"/>
              </a:rPr>
              <a:t>mendapatkan  </a:t>
            </a:r>
            <a:r>
              <a:rPr dirty="0" sz="2700" spc="-120">
                <a:latin typeface="Arial"/>
                <a:cs typeface="Arial"/>
              </a:rPr>
              <a:t>peluang </a:t>
            </a:r>
            <a:r>
              <a:rPr dirty="0" sz="2700" spc="-130">
                <a:latin typeface="Arial"/>
                <a:cs typeface="Arial"/>
              </a:rPr>
              <a:t>peningkatan </a:t>
            </a:r>
            <a:r>
              <a:rPr dirty="0" sz="2700" spc="-125">
                <a:latin typeface="Arial"/>
                <a:cs typeface="Arial"/>
              </a:rPr>
              <a:t>kualitas </a:t>
            </a:r>
            <a:r>
              <a:rPr dirty="0" sz="2700" spc="-135">
                <a:latin typeface="Arial"/>
                <a:cs typeface="Arial"/>
              </a:rPr>
              <a:t>(biasanya </a:t>
            </a:r>
            <a:r>
              <a:rPr dirty="0" sz="2700" spc="-190">
                <a:latin typeface="Arial"/>
                <a:cs typeface="Arial"/>
              </a:rPr>
              <a:t>menggunakan  </a:t>
            </a:r>
            <a:r>
              <a:rPr dirty="0" sz="2700" spc="-125">
                <a:latin typeface="Arial"/>
                <a:cs typeface="Arial"/>
              </a:rPr>
              <a:t>fishbone/Ishikawa</a:t>
            </a:r>
            <a:r>
              <a:rPr dirty="0" sz="2700" spc="-25">
                <a:latin typeface="Arial"/>
                <a:cs typeface="Arial"/>
              </a:rPr>
              <a:t> </a:t>
            </a:r>
            <a:r>
              <a:rPr dirty="0" sz="2700" spc="-90">
                <a:latin typeface="Arial"/>
                <a:cs typeface="Arial"/>
              </a:rPr>
              <a:t>diagram)</a:t>
            </a:r>
            <a:endParaRPr sz="2700">
              <a:latin typeface="Arial"/>
              <a:cs typeface="Arial"/>
            </a:endParaRPr>
          </a:p>
          <a:p>
            <a:pPr marL="332740" marR="389255" indent="-320040">
              <a:lnSpc>
                <a:spcPts val="2590"/>
              </a:lnSpc>
              <a:spcBef>
                <a:spcPts val="68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  <a:tab pos="1764030" algn="l"/>
              </a:tabLst>
            </a:pPr>
            <a:r>
              <a:rPr dirty="0" sz="2700" spc="-170" b="1">
                <a:latin typeface="Trebuchet MS"/>
                <a:cs typeface="Trebuchet MS"/>
              </a:rPr>
              <a:t>Improve</a:t>
            </a:r>
            <a:r>
              <a:rPr dirty="0" sz="2700" spc="-170">
                <a:latin typeface="Arial"/>
                <a:cs typeface="Arial"/>
              </a:rPr>
              <a:t>:	</a:t>
            </a:r>
            <a:r>
              <a:rPr dirty="0" sz="2700" spc="-229">
                <a:latin typeface="Arial"/>
                <a:cs typeface="Arial"/>
              </a:rPr>
              <a:t>Mensintesis </a:t>
            </a:r>
            <a:r>
              <a:rPr dirty="0" sz="2700" spc="-235">
                <a:latin typeface="Arial"/>
                <a:cs typeface="Arial"/>
              </a:rPr>
              <a:t>solusi </a:t>
            </a:r>
            <a:r>
              <a:rPr dirty="0" sz="2700" spc="-120">
                <a:latin typeface="Arial"/>
                <a:cs typeface="Arial"/>
              </a:rPr>
              <a:t>dan </a:t>
            </a:r>
            <a:r>
              <a:rPr dirty="0" sz="2700" spc="-60">
                <a:latin typeface="Arial"/>
                <a:cs typeface="Arial"/>
              </a:rPr>
              <a:t>ide </a:t>
            </a:r>
            <a:r>
              <a:rPr dirty="0" sz="2700" spc="-229">
                <a:latin typeface="Arial"/>
                <a:cs typeface="Arial"/>
              </a:rPr>
              <a:t>untuk  </a:t>
            </a:r>
            <a:r>
              <a:rPr dirty="0" sz="2700" spc="-180">
                <a:latin typeface="Arial"/>
                <a:cs typeface="Arial"/>
              </a:rPr>
              <a:t>menyelesaikan </a:t>
            </a:r>
            <a:r>
              <a:rPr dirty="0" sz="2700" spc="-185">
                <a:latin typeface="Arial"/>
                <a:cs typeface="Arial"/>
              </a:rPr>
              <a:t>masalah </a:t>
            </a:r>
            <a:r>
              <a:rPr dirty="0" sz="2700" spc="-85">
                <a:latin typeface="Arial"/>
                <a:cs typeface="Arial"/>
              </a:rPr>
              <a:t>(berkaitan </a:t>
            </a:r>
            <a:r>
              <a:rPr dirty="0" sz="2700" spc="-145">
                <a:latin typeface="Arial"/>
                <a:cs typeface="Arial"/>
              </a:rPr>
              <a:t>dengan</a:t>
            </a:r>
            <a:r>
              <a:rPr dirty="0" sz="2700" spc="405">
                <a:latin typeface="Arial"/>
                <a:cs typeface="Arial"/>
              </a:rPr>
              <a:t> </a:t>
            </a:r>
            <a:r>
              <a:rPr dirty="0" sz="2700" spc="-130">
                <a:latin typeface="Arial"/>
                <a:cs typeface="Arial"/>
              </a:rPr>
              <a:t>kualitas)</a:t>
            </a:r>
            <a:endParaRPr sz="2700">
              <a:latin typeface="Arial"/>
              <a:cs typeface="Arial"/>
            </a:endParaRPr>
          </a:p>
          <a:p>
            <a:pPr marL="332740" marR="220345" indent="-320040">
              <a:lnSpc>
                <a:spcPct val="80000"/>
              </a:lnSpc>
              <a:spcBef>
                <a:spcPts val="72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  <a:tab pos="1631314" algn="l"/>
              </a:tabLst>
            </a:pPr>
            <a:r>
              <a:rPr dirty="0" sz="2700" spc="-175" b="1">
                <a:latin typeface="Trebuchet MS"/>
                <a:cs typeface="Trebuchet MS"/>
              </a:rPr>
              <a:t>Control</a:t>
            </a:r>
            <a:r>
              <a:rPr dirty="0" sz="2700" spc="-175">
                <a:latin typeface="Arial"/>
                <a:cs typeface="Arial"/>
              </a:rPr>
              <a:t>:	</a:t>
            </a:r>
            <a:r>
              <a:rPr dirty="0" sz="2700" spc="-100">
                <a:latin typeface="Arial"/>
                <a:cs typeface="Arial"/>
              </a:rPr>
              <a:t>Verifikasi </a:t>
            </a:r>
            <a:r>
              <a:rPr dirty="0" sz="2700" spc="-125">
                <a:latin typeface="Arial"/>
                <a:cs typeface="Arial"/>
              </a:rPr>
              <a:t>kestabilan </a:t>
            </a:r>
            <a:r>
              <a:rPr dirty="0" sz="2700" spc="-130">
                <a:latin typeface="Arial"/>
                <a:cs typeface="Arial"/>
              </a:rPr>
              <a:t>peningkatan </a:t>
            </a:r>
            <a:r>
              <a:rPr dirty="0" sz="2700" spc="-120">
                <a:latin typeface="Arial"/>
                <a:cs typeface="Arial"/>
              </a:rPr>
              <a:t>dan </a:t>
            </a:r>
            <a:r>
              <a:rPr dirty="0" sz="2700" spc="-235">
                <a:latin typeface="Arial"/>
                <a:cs typeface="Arial"/>
              </a:rPr>
              <a:t>solusi  </a:t>
            </a:r>
            <a:r>
              <a:rPr dirty="0" sz="2700" spc="-114">
                <a:latin typeface="Arial"/>
                <a:cs typeface="Arial"/>
              </a:rPr>
              <a:t>yang </a:t>
            </a:r>
            <a:r>
              <a:rPr dirty="0" sz="2700" spc="-225">
                <a:latin typeface="Arial"/>
                <a:cs typeface="Arial"/>
              </a:rPr>
              <a:t>sudah</a:t>
            </a:r>
            <a:r>
              <a:rPr dirty="0" sz="2700" spc="105">
                <a:latin typeface="Arial"/>
                <a:cs typeface="Arial"/>
              </a:rPr>
              <a:t> </a:t>
            </a:r>
            <a:r>
              <a:rPr dirty="0" sz="2700" spc="-85">
                <a:latin typeface="Arial"/>
                <a:cs typeface="Arial"/>
              </a:rPr>
              <a:t>diprediksi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54076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40"/>
              <a:t>Jaminan </a:t>
            </a:r>
            <a:r>
              <a:rPr dirty="0" sz="4400" spc="-240"/>
              <a:t>Kualitas</a:t>
            </a:r>
            <a:r>
              <a:rPr dirty="0" sz="4400" spc="235"/>
              <a:t> </a:t>
            </a:r>
            <a:r>
              <a:rPr dirty="0" sz="4400" spc="-295"/>
              <a:t>Proyek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9158" rIns="0" bIns="0" rtlCol="0" vert="horz">
            <a:spAutoFit/>
          </a:bodyPr>
          <a:lstStyle/>
          <a:p>
            <a:pPr marL="487045" marR="127635" indent="-320040">
              <a:lnSpc>
                <a:spcPct val="80000"/>
              </a:lnSpc>
              <a:spcBef>
                <a:spcPts val="58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487045" algn="l"/>
                <a:tab pos="487680" algn="l"/>
              </a:tabLst>
            </a:pPr>
            <a:r>
              <a:rPr dirty="0" sz="2000" spc="-90"/>
              <a:t>Merupakan </a:t>
            </a:r>
            <a:r>
              <a:rPr dirty="0" sz="2000" spc="-200"/>
              <a:t>semua </a:t>
            </a:r>
            <a:r>
              <a:rPr dirty="0" sz="2000" spc="-45"/>
              <a:t>aktifitas </a:t>
            </a:r>
            <a:r>
              <a:rPr dirty="0" sz="2000" spc="-85"/>
              <a:t>yang dilakukan </a:t>
            </a:r>
            <a:r>
              <a:rPr dirty="0" sz="2000" spc="-114"/>
              <a:t>oleh organisasi </a:t>
            </a:r>
            <a:r>
              <a:rPr dirty="0" sz="2000" spc="-80"/>
              <a:t>proyek </a:t>
            </a:r>
            <a:r>
              <a:rPr dirty="0" sz="2000" spc="-170"/>
              <a:t>untuk  </a:t>
            </a:r>
            <a:r>
              <a:rPr dirty="0" sz="2000" spc="-125"/>
              <a:t>memberikan jaminan </a:t>
            </a:r>
            <a:r>
              <a:rPr dirty="0" sz="2000" spc="-90"/>
              <a:t>tentang </a:t>
            </a:r>
            <a:r>
              <a:rPr dirty="0" sz="2000" spc="-80"/>
              <a:t>kebijakan </a:t>
            </a:r>
            <a:r>
              <a:rPr dirty="0" sz="2000" spc="-100"/>
              <a:t>kualitas, </a:t>
            </a:r>
            <a:r>
              <a:rPr dirty="0" sz="2000" spc="-125"/>
              <a:t>tujuan </a:t>
            </a:r>
            <a:r>
              <a:rPr dirty="0" sz="2000" spc="-85"/>
              <a:t>dan </a:t>
            </a:r>
            <a:r>
              <a:rPr dirty="0" sz="2000" spc="-100"/>
              <a:t>tanggung  </a:t>
            </a:r>
            <a:r>
              <a:rPr dirty="0" sz="2000" spc="-50"/>
              <a:t>jawab </a:t>
            </a:r>
            <a:r>
              <a:rPr dirty="0" sz="2000" spc="-5"/>
              <a:t>dari </a:t>
            </a:r>
            <a:r>
              <a:rPr dirty="0" sz="2000" spc="-100"/>
              <a:t>pelaksanaan </a:t>
            </a:r>
            <a:r>
              <a:rPr dirty="0" sz="2000" spc="-80"/>
              <a:t>proyek </a:t>
            </a:r>
            <a:r>
              <a:rPr dirty="0" sz="2000" spc="-15"/>
              <a:t>agar </a:t>
            </a:r>
            <a:r>
              <a:rPr dirty="0" sz="2000" spc="-80"/>
              <a:t>proyek </a:t>
            </a:r>
            <a:r>
              <a:rPr dirty="0" sz="2000" spc="-10"/>
              <a:t>dapat </a:t>
            </a:r>
            <a:r>
              <a:rPr dirty="0" sz="2000" spc="-200"/>
              <a:t>memenuhi </a:t>
            </a:r>
            <a:r>
              <a:rPr dirty="0" sz="2000" spc="-145"/>
              <a:t>kebutuhan  </a:t>
            </a:r>
            <a:r>
              <a:rPr dirty="0" sz="2000" spc="-85"/>
              <a:t>yang </a:t>
            </a:r>
            <a:r>
              <a:rPr dirty="0" sz="2000" spc="-165"/>
              <a:t>sudah</a:t>
            </a:r>
            <a:r>
              <a:rPr dirty="0" sz="2000" spc="20"/>
              <a:t> </a:t>
            </a:r>
            <a:r>
              <a:rPr dirty="0" sz="2000" spc="-65"/>
              <a:t>disepakati</a:t>
            </a:r>
            <a:endParaRPr sz="2000"/>
          </a:p>
          <a:p>
            <a:pPr marL="154305">
              <a:lnSpc>
                <a:spcPct val="100000"/>
              </a:lnSpc>
              <a:spcBef>
                <a:spcPts val="45"/>
              </a:spcBef>
              <a:buClr>
                <a:srgbClr val="DD8046"/>
              </a:buClr>
              <a:buFont typeface="Wingdings"/>
              <a:buChar char=""/>
            </a:pPr>
            <a:endParaRPr sz="2850"/>
          </a:p>
          <a:p>
            <a:pPr marL="487045" marR="5080" indent="-320040">
              <a:lnSpc>
                <a:spcPct val="800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487045" algn="l"/>
                <a:tab pos="487680" algn="l"/>
              </a:tabLst>
            </a:pPr>
            <a:r>
              <a:rPr dirty="0" sz="2000" spc="-110"/>
              <a:t>Kualitas </a:t>
            </a:r>
            <a:r>
              <a:rPr dirty="0" sz="2000" spc="-85"/>
              <a:t>yang </a:t>
            </a:r>
            <a:r>
              <a:rPr dirty="0" sz="2000" spc="-135"/>
              <a:t>dimaksud </a:t>
            </a:r>
            <a:r>
              <a:rPr dirty="0" sz="2000" spc="-5"/>
              <a:t>di </a:t>
            </a:r>
            <a:r>
              <a:rPr dirty="0" sz="2000" spc="-145"/>
              <a:t>sini </a:t>
            </a:r>
            <a:r>
              <a:rPr dirty="0" sz="2000" spc="-95"/>
              <a:t>biasanya </a:t>
            </a:r>
            <a:r>
              <a:rPr dirty="0" sz="2000" spc="-114"/>
              <a:t>memiliki </a:t>
            </a:r>
            <a:r>
              <a:rPr dirty="0" sz="2000" spc="-155"/>
              <a:t>hubungan </a:t>
            </a:r>
            <a:r>
              <a:rPr dirty="0" sz="2000" spc="-70"/>
              <a:t>keterkaitan  </a:t>
            </a:r>
            <a:r>
              <a:rPr dirty="0" sz="2000" spc="-85"/>
              <a:t>yang </a:t>
            </a:r>
            <a:r>
              <a:rPr dirty="0" sz="2000" spc="-110"/>
              <a:t>sangat </a:t>
            </a:r>
            <a:r>
              <a:rPr dirty="0" sz="2000" spc="-40"/>
              <a:t>erat </a:t>
            </a:r>
            <a:r>
              <a:rPr dirty="0" sz="2000" spc="-110"/>
              <a:t>dengan </a:t>
            </a:r>
            <a:r>
              <a:rPr dirty="0" sz="2000" spc="-160"/>
              <a:t>sejumlah </a:t>
            </a:r>
            <a:r>
              <a:rPr dirty="0" sz="2000" spc="-90"/>
              <a:t>standar </a:t>
            </a:r>
            <a:r>
              <a:rPr dirty="0" sz="2000" spc="-105"/>
              <a:t>internasional, </a:t>
            </a:r>
            <a:r>
              <a:rPr dirty="0" sz="2000" spc="-80"/>
              <a:t>seperti </a:t>
            </a:r>
            <a:r>
              <a:rPr dirty="0" sz="2000" spc="-150"/>
              <a:t>contohnya  </a:t>
            </a:r>
            <a:r>
              <a:rPr dirty="0" sz="2000" spc="-50"/>
              <a:t>adalah </a:t>
            </a:r>
            <a:r>
              <a:rPr dirty="0" sz="2000" spc="-200"/>
              <a:t>memenuhi </a:t>
            </a:r>
            <a:r>
              <a:rPr dirty="0" sz="2000" spc="-155"/>
              <a:t>ISO </a:t>
            </a:r>
            <a:r>
              <a:rPr dirty="0" sz="2000" spc="-80"/>
              <a:t>sebagai </a:t>
            </a:r>
            <a:r>
              <a:rPr dirty="0" sz="2000" spc="-110"/>
              <a:t>panduan </a:t>
            </a:r>
            <a:r>
              <a:rPr dirty="0" sz="2000" spc="-190"/>
              <a:t>sistem </a:t>
            </a:r>
            <a:r>
              <a:rPr dirty="0" sz="2000" spc="-155"/>
              <a:t>manajemen </a:t>
            </a:r>
            <a:r>
              <a:rPr dirty="0" sz="2000" spc="-200"/>
              <a:t>mutu </a:t>
            </a:r>
            <a:r>
              <a:rPr dirty="0" sz="2000" spc="-135"/>
              <a:t>(misalnya  </a:t>
            </a:r>
            <a:r>
              <a:rPr dirty="0" sz="2000" spc="-75"/>
              <a:t>dalam </a:t>
            </a:r>
            <a:r>
              <a:rPr dirty="0" sz="2000" spc="-110"/>
              <a:t>pembuatan </a:t>
            </a:r>
            <a:r>
              <a:rPr dirty="0" sz="2000" spc="-65"/>
              <a:t>aplikasi diperhatikan kaidah </a:t>
            </a:r>
            <a:r>
              <a:rPr dirty="0" sz="2000" spc="-95"/>
              <a:t>baku </a:t>
            </a:r>
            <a:r>
              <a:rPr dirty="0" sz="2000" spc="-114" i="1">
                <a:latin typeface="Arial"/>
                <a:cs typeface="Arial"/>
              </a:rPr>
              <a:t>software </a:t>
            </a:r>
            <a:r>
              <a:rPr dirty="0" sz="2000" spc="-135" i="1">
                <a:latin typeface="Arial"/>
                <a:cs typeface="Arial"/>
              </a:rPr>
              <a:t>engineering  </a:t>
            </a:r>
            <a:r>
              <a:rPr dirty="0" sz="2000" spc="-85"/>
              <a:t>yang </a:t>
            </a:r>
            <a:r>
              <a:rPr dirty="0" sz="2000" spc="-200"/>
              <a:t>memenuhi </a:t>
            </a:r>
            <a:r>
              <a:rPr dirty="0" sz="2000" spc="-110" i="1">
                <a:latin typeface="Arial"/>
                <a:cs typeface="Arial"/>
              </a:rPr>
              <a:t>software </a:t>
            </a:r>
            <a:r>
              <a:rPr dirty="0" sz="2000" spc="-85" i="1">
                <a:latin typeface="Arial"/>
                <a:cs typeface="Arial"/>
              </a:rPr>
              <a:t>quality</a:t>
            </a:r>
            <a:r>
              <a:rPr dirty="0" sz="2000" spc="-105" i="1">
                <a:latin typeface="Arial"/>
                <a:cs typeface="Arial"/>
              </a:rPr>
              <a:t> </a:t>
            </a:r>
            <a:r>
              <a:rPr dirty="0" sz="2000" spc="-195" i="1">
                <a:latin typeface="Arial"/>
                <a:cs typeface="Arial"/>
              </a:rPr>
              <a:t>assurance</a:t>
            </a:r>
            <a:r>
              <a:rPr dirty="0" sz="2000" spc="-195"/>
              <a:t>)</a:t>
            </a:r>
            <a:endParaRPr sz="2000">
              <a:latin typeface="Arial"/>
              <a:cs typeface="Arial"/>
            </a:endParaRPr>
          </a:p>
          <a:p>
            <a:pPr marL="154305">
              <a:lnSpc>
                <a:spcPct val="100000"/>
              </a:lnSpc>
              <a:spcBef>
                <a:spcPts val="40"/>
              </a:spcBef>
              <a:buClr>
                <a:srgbClr val="DD8046"/>
              </a:buClr>
              <a:buFont typeface="Wingdings"/>
              <a:buChar char=""/>
            </a:pPr>
            <a:endParaRPr sz="2850"/>
          </a:p>
          <a:p>
            <a:pPr marL="487045" marR="172085" indent="-320040">
              <a:lnSpc>
                <a:spcPct val="800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487045" algn="l"/>
                <a:tab pos="487680" algn="l"/>
              </a:tabLst>
            </a:pPr>
            <a:r>
              <a:rPr dirty="0" sz="2000" spc="-70"/>
              <a:t>Diartikan </a:t>
            </a:r>
            <a:r>
              <a:rPr dirty="0" sz="2000" spc="-80"/>
              <a:t>sebagai </a:t>
            </a:r>
            <a:r>
              <a:rPr dirty="0" sz="2000" spc="-60"/>
              <a:t>totalitas </a:t>
            </a:r>
            <a:r>
              <a:rPr dirty="0" sz="2000" spc="-120"/>
              <a:t>ekspektasi </a:t>
            </a:r>
            <a:r>
              <a:rPr dirty="0" sz="2000" spc="-85"/>
              <a:t>yang </a:t>
            </a:r>
            <a:r>
              <a:rPr dirty="0" sz="2000" spc="-70"/>
              <a:t>diharapkan </a:t>
            </a:r>
            <a:r>
              <a:rPr dirty="0" sz="2000" spc="-114"/>
              <a:t>oleh </a:t>
            </a:r>
            <a:r>
              <a:rPr dirty="0" sz="2000" spc="-95"/>
              <a:t>pemrakarsa  </a:t>
            </a:r>
            <a:r>
              <a:rPr dirty="0" sz="2000" spc="-70"/>
              <a:t>atau </a:t>
            </a:r>
            <a:r>
              <a:rPr dirty="0" sz="2000" spc="-160"/>
              <a:t>sponsor </a:t>
            </a:r>
            <a:r>
              <a:rPr dirty="0" sz="2000" spc="-70"/>
              <a:t>proyek; </a:t>
            </a:r>
            <a:r>
              <a:rPr dirty="0" sz="2000" spc="-75"/>
              <a:t>dalam </a:t>
            </a:r>
            <a:r>
              <a:rPr dirty="0" sz="2000"/>
              <a:t>arti </a:t>
            </a:r>
            <a:r>
              <a:rPr dirty="0" sz="2000" spc="-40"/>
              <a:t>kata </a:t>
            </a:r>
            <a:r>
              <a:rPr dirty="0" sz="2000" spc="-114"/>
              <a:t>mereka </a:t>
            </a:r>
            <a:r>
              <a:rPr dirty="0" sz="2000" spc="-85"/>
              <a:t>yang </a:t>
            </a:r>
            <a:r>
              <a:rPr dirty="0" sz="2000" spc="-140"/>
              <a:t>termasuk </a:t>
            </a:r>
            <a:r>
              <a:rPr dirty="0" sz="2000" spc="-10"/>
              <a:t>di </a:t>
            </a:r>
            <a:r>
              <a:rPr dirty="0" sz="2000" spc="-75"/>
              <a:t>dalam  </a:t>
            </a:r>
            <a:r>
              <a:rPr dirty="0" sz="2000" spc="-145" i="1">
                <a:latin typeface="Arial"/>
                <a:cs typeface="Arial"/>
              </a:rPr>
              <a:t>stakeholder </a:t>
            </a:r>
            <a:r>
              <a:rPr dirty="0" sz="2000" spc="-80"/>
              <a:t>proyek </a:t>
            </a:r>
            <a:r>
              <a:rPr dirty="0" sz="2000" spc="-120"/>
              <a:t>mendefinisikan </a:t>
            </a:r>
            <a:r>
              <a:rPr dirty="0" sz="2000" spc="-90"/>
              <a:t>harapan</a:t>
            </a:r>
            <a:r>
              <a:rPr dirty="0" sz="2000" spc="-90">
                <a:latin typeface="Trebuchet MS"/>
                <a:cs typeface="Trebuchet MS"/>
              </a:rPr>
              <a:t>‐</a:t>
            </a:r>
            <a:r>
              <a:rPr dirty="0" sz="2000" spc="-90"/>
              <a:t>harapannya </a:t>
            </a:r>
            <a:r>
              <a:rPr dirty="0" sz="2000" spc="-50"/>
              <a:t>terhadap </a:t>
            </a:r>
            <a:r>
              <a:rPr dirty="0" sz="2000" spc="-120"/>
              <a:t>hasil  </a:t>
            </a:r>
            <a:r>
              <a:rPr dirty="0" sz="2000" spc="-5"/>
              <a:t>dari </a:t>
            </a:r>
            <a:r>
              <a:rPr dirty="0" sz="2000" spc="-80"/>
              <a:t>proyek </a:t>
            </a:r>
            <a:r>
              <a:rPr dirty="0" sz="2000" spc="-85"/>
              <a:t>yang</a:t>
            </a:r>
            <a:r>
              <a:rPr dirty="0" sz="2000" spc="-20"/>
              <a:t> </a:t>
            </a:r>
            <a:r>
              <a:rPr dirty="0" sz="2000" spc="-65"/>
              <a:t>dikerjakan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439737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35"/>
              <a:t>Keunikan </a:t>
            </a:r>
            <a:r>
              <a:rPr dirty="0" sz="4400" spc="-250"/>
              <a:t>Six</a:t>
            </a:r>
            <a:r>
              <a:rPr dirty="0" sz="4400" spc="225"/>
              <a:t> </a:t>
            </a:r>
            <a:r>
              <a:rPr dirty="0" sz="4400" spc="-305"/>
              <a:t>Sigma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66113"/>
            <a:ext cx="7907020" cy="436562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332740" marR="431165" indent="-320040">
              <a:lnSpc>
                <a:spcPts val="3240"/>
              </a:lnSpc>
              <a:spcBef>
                <a:spcPts val="509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dirty="0" sz="3000" spc="-125">
                <a:latin typeface="Arial"/>
                <a:cs typeface="Arial"/>
              </a:rPr>
              <a:t>Hal </a:t>
            </a:r>
            <a:r>
              <a:rPr dirty="0" sz="3000" spc="-130">
                <a:latin typeface="Arial"/>
                <a:cs typeface="Arial"/>
              </a:rPr>
              <a:t>ini </a:t>
            </a:r>
            <a:r>
              <a:rPr dirty="0" sz="3000" spc="-260">
                <a:latin typeface="Arial"/>
                <a:cs typeface="Arial"/>
              </a:rPr>
              <a:t>membutuhkan </a:t>
            </a:r>
            <a:r>
              <a:rPr dirty="0" sz="3000" spc="-245">
                <a:latin typeface="Arial"/>
                <a:cs typeface="Arial"/>
              </a:rPr>
              <a:t>komitmen </a:t>
            </a:r>
            <a:r>
              <a:rPr dirty="0" sz="3000" spc="-165">
                <a:latin typeface="Arial"/>
                <a:cs typeface="Arial"/>
              </a:rPr>
              <a:t>organisasi </a:t>
            </a:r>
            <a:r>
              <a:rPr dirty="0" sz="3000" spc="-130">
                <a:latin typeface="Arial"/>
                <a:cs typeface="Arial"/>
              </a:rPr>
              <a:t>yang  </a:t>
            </a:r>
            <a:r>
              <a:rPr dirty="0" sz="3000" spc="-225">
                <a:latin typeface="Arial"/>
                <a:cs typeface="Arial"/>
              </a:rPr>
              <a:t>luas</a:t>
            </a:r>
            <a:endParaRPr sz="3000">
              <a:latin typeface="Arial"/>
              <a:cs typeface="Arial"/>
            </a:endParaRPr>
          </a:p>
          <a:p>
            <a:pPr marL="332740" marR="5080" indent="-320040">
              <a:lnSpc>
                <a:spcPct val="90000"/>
              </a:lnSpc>
              <a:spcBef>
                <a:spcPts val="65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dirty="0" sz="3000" spc="-170">
                <a:latin typeface="Arial"/>
                <a:cs typeface="Arial"/>
              </a:rPr>
              <a:t>Six </a:t>
            </a:r>
            <a:r>
              <a:rPr dirty="0" sz="3000" spc="-210">
                <a:latin typeface="Arial"/>
                <a:cs typeface="Arial"/>
              </a:rPr>
              <a:t>Sigma </a:t>
            </a:r>
            <a:r>
              <a:rPr dirty="0" sz="3000" spc="-170">
                <a:latin typeface="Arial"/>
                <a:cs typeface="Arial"/>
              </a:rPr>
              <a:t>organisasi </a:t>
            </a:r>
            <a:r>
              <a:rPr dirty="0" sz="3000" spc="-175">
                <a:latin typeface="Arial"/>
                <a:cs typeface="Arial"/>
              </a:rPr>
              <a:t>memiliki </a:t>
            </a:r>
            <a:r>
              <a:rPr dirty="0" sz="3000" spc="-245">
                <a:latin typeface="Arial"/>
                <a:cs typeface="Arial"/>
              </a:rPr>
              <a:t>kemampuan </a:t>
            </a:r>
            <a:r>
              <a:rPr dirty="0" sz="3000" spc="-130">
                <a:latin typeface="Arial"/>
                <a:cs typeface="Arial"/>
              </a:rPr>
              <a:t>dan  </a:t>
            </a:r>
            <a:r>
              <a:rPr dirty="0" sz="3000" spc="-240">
                <a:latin typeface="Arial"/>
                <a:cs typeface="Arial"/>
              </a:rPr>
              <a:t>kemauan </a:t>
            </a:r>
            <a:r>
              <a:rPr dirty="0" sz="3000" spc="-260">
                <a:latin typeface="Arial"/>
                <a:cs typeface="Arial"/>
              </a:rPr>
              <a:t>untuk </a:t>
            </a:r>
            <a:r>
              <a:rPr dirty="0" sz="3000" spc="-185">
                <a:latin typeface="Arial"/>
                <a:cs typeface="Arial"/>
              </a:rPr>
              <a:t>mengadopsi </a:t>
            </a:r>
            <a:r>
              <a:rPr dirty="0" sz="3000" spc="-190">
                <a:latin typeface="Arial"/>
                <a:cs typeface="Arial"/>
              </a:rPr>
              <a:t>tujuan </a:t>
            </a:r>
            <a:r>
              <a:rPr dirty="0" sz="3000" spc="-125">
                <a:latin typeface="Arial"/>
                <a:cs typeface="Arial"/>
              </a:rPr>
              <a:t>berlawanan,  </a:t>
            </a:r>
            <a:r>
              <a:rPr dirty="0" sz="3000" spc="-120">
                <a:latin typeface="Arial"/>
                <a:cs typeface="Arial"/>
              </a:rPr>
              <a:t>seperti </a:t>
            </a:r>
            <a:r>
              <a:rPr dirty="0" sz="3000" spc="-185">
                <a:latin typeface="Arial"/>
                <a:cs typeface="Arial"/>
              </a:rPr>
              <a:t>mengurangi </a:t>
            </a:r>
            <a:r>
              <a:rPr dirty="0" sz="3000" spc="-190">
                <a:latin typeface="Arial"/>
                <a:cs typeface="Arial"/>
              </a:rPr>
              <a:t>kesalahan </a:t>
            </a:r>
            <a:r>
              <a:rPr dirty="0" sz="3000" spc="-130">
                <a:latin typeface="Arial"/>
                <a:cs typeface="Arial"/>
              </a:rPr>
              <a:t>dan </a:t>
            </a:r>
            <a:r>
              <a:rPr dirty="0" sz="3000" spc="-200">
                <a:latin typeface="Arial"/>
                <a:cs typeface="Arial"/>
              </a:rPr>
              <a:t>menyelesaikan  </a:t>
            </a:r>
            <a:r>
              <a:rPr dirty="0" sz="3000" spc="-280">
                <a:latin typeface="Arial"/>
                <a:cs typeface="Arial"/>
              </a:rPr>
              <a:t>sesuatu </a:t>
            </a:r>
            <a:r>
              <a:rPr dirty="0" sz="3000" spc="-125">
                <a:latin typeface="Arial"/>
                <a:cs typeface="Arial"/>
              </a:rPr>
              <a:t>lebih</a:t>
            </a:r>
            <a:r>
              <a:rPr dirty="0" sz="3000" spc="-300">
                <a:latin typeface="Arial"/>
                <a:cs typeface="Arial"/>
              </a:rPr>
              <a:t> </a:t>
            </a:r>
            <a:r>
              <a:rPr dirty="0" sz="3000" spc="-114">
                <a:latin typeface="Arial"/>
                <a:cs typeface="Arial"/>
              </a:rPr>
              <a:t>cepat</a:t>
            </a:r>
            <a:endParaRPr sz="3000">
              <a:latin typeface="Arial"/>
              <a:cs typeface="Arial"/>
            </a:endParaRPr>
          </a:p>
          <a:p>
            <a:pPr marL="332740" marR="462915" indent="-320040">
              <a:lnSpc>
                <a:spcPct val="90000"/>
              </a:lnSpc>
              <a:spcBef>
                <a:spcPts val="71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dirty="0" sz="3000" spc="-185">
                <a:latin typeface="Arial"/>
                <a:cs typeface="Arial"/>
              </a:rPr>
              <a:t>Ini </a:t>
            </a:r>
            <a:r>
              <a:rPr dirty="0" sz="3000" spc="-70">
                <a:latin typeface="Arial"/>
                <a:cs typeface="Arial"/>
              </a:rPr>
              <a:t>adalah filosofi </a:t>
            </a:r>
            <a:r>
              <a:rPr dirty="0" sz="3000" spc="-130">
                <a:latin typeface="Arial"/>
                <a:cs typeface="Arial"/>
              </a:rPr>
              <a:t>operasi yang </a:t>
            </a:r>
            <a:r>
              <a:rPr dirty="0" sz="3000" spc="-160">
                <a:latin typeface="Arial"/>
                <a:cs typeface="Arial"/>
              </a:rPr>
              <a:t>berfokus </a:t>
            </a:r>
            <a:r>
              <a:rPr dirty="0" sz="3000" spc="-20">
                <a:latin typeface="Arial"/>
                <a:cs typeface="Arial"/>
              </a:rPr>
              <a:t>pada  </a:t>
            </a:r>
            <a:r>
              <a:rPr dirty="0" sz="3000" spc="-114">
                <a:latin typeface="Arial"/>
                <a:cs typeface="Arial"/>
              </a:rPr>
              <a:t>pelanggan </a:t>
            </a:r>
            <a:r>
              <a:rPr dirty="0" sz="3000" spc="-130">
                <a:latin typeface="Arial"/>
                <a:cs typeface="Arial"/>
              </a:rPr>
              <a:t>dan </a:t>
            </a:r>
            <a:r>
              <a:rPr dirty="0" sz="3000" spc="-175">
                <a:latin typeface="Arial"/>
                <a:cs typeface="Arial"/>
              </a:rPr>
              <a:t>berusaha </a:t>
            </a:r>
            <a:r>
              <a:rPr dirty="0" sz="3000" spc="-260">
                <a:latin typeface="Arial"/>
                <a:cs typeface="Arial"/>
              </a:rPr>
              <a:t>untuk </a:t>
            </a:r>
            <a:r>
              <a:rPr dirty="0" sz="3000" spc="-185">
                <a:latin typeface="Arial"/>
                <a:cs typeface="Arial"/>
              </a:rPr>
              <a:t>meningkatkan  </a:t>
            </a:r>
            <a:r>
              <a:rPr dirty="0" sz="3000" spc="-90">
                <a:latin typeface="Arial"/>
                <a:cs typeface="Arial"/>
              </a:rPr>
              <a:t>tingkat </a:t>
            </a:r>
            <a:r>
              <a:rPr dirty="0" sz="3000" spc="-155">
                <a:latin typeface="Arial"/>
                <a:cs typeface="Arial"/>
              </a:rPr>
              <a:t>kualitas, </a:t>
            </a:r>
            <a:r>
              <a:rPr dirty="0" sz="3000" spc="-130">
                <a:latin typeface="Arial"/>
                <a:cs typeface="Arial"/>
              </a:rPr>
              <a:t>dan </a:t>
            </a:r>
            <a:r>
              <a:rPr dirty="0" sz="3000" spc="-185">
                <a:latin typeface="Arial"/>
                <a:cs typeface="Arial"/>
              </a:rPr>
              <a:t>meningkatkan </a:t>
            </a:r>
            <a:r>
              <a:rPr dirty="0" sz="3000" spc="-105">
                <a:latin typeface="Arial"/>
                <a:cs typeface="Arial"/>
              </a:rPr>
              <a:t>kinerja  </a:t>
            </a:r>
            <a:r>
              <a:rPr dirty="0" sz="3000" spc="-204">
                <a:latin typeface="Arial"/>
                <a:cs typeface="Arial"/>
              </a:rPr>
              <a:t>keuangan </a:t>
            </a:r>
            <a:r>
              <a:rPr dirty="0" sz="3000" spc="-15">
                <a:latin typeface="Arial"/>
                <a:cs typeface="Arial"/>
              </a:rPr>
              <a:t>pada </a:t>
            </a:r>
            <a:r>
              <a:rPr dirty="0" sz="3000" spc="-90">
                <a:latin typeface="Arial"/>
                <a:cs typeface="Arial"/>
              </a:rPr>
              <a:t>tingkat</a:t>
            </a:r>
            <a:r>
              <a:rPr dirty="0" sz="3000" spc="155">
                <a:latin typeface="Arial"/>
                <a:cs typeface="Arial"/>
              </a:rPr>
              <a:t> </a:t>
            </a:r>
            <a:r>
              <a:rPr dirty="0" sz="3000" spc="-165">
                <a:latin typeface="Arial"/>
                <a:cs typeface="Arial"/>
              </a:rPr>
              <a:t>terobosan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734568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35"/>
              <a:t>Contoh: </a:t>
            </a:r>
            <a:r>
              <a:rPr dirty="0" sz="4400" spc="-250"/>
              <a:t>Six </a:t>
            </a:r>
            <a:r>
              <a:rPr dirty="0" sz="4400" spc="-305"/>
              <a:t>Sigma</a:t>
            </a:r>
            <a:r>
              <a:rPr dirty="0" sz="4400" spc="490"/>
              <a:t> </a:t>
            </a:r>
            <a:r>
              <a:rPr dirty="0" sz="4400" spc="-200"/>
              <a:t>Organizations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61541"/>
            <a:ext cx="7957820" cy="420306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32740" marR="288290" indent="-320040">
              <a:lnSpc>
                <a:spcPts val="3460"/>
              </a:lnSpc>
              <a:spcBef>
                <a:spcPts val="53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114">
                <a:latin typeface="Arial"/>
                <a:cs typeface="Arial"/>
              </a:rPr>
              <a:t>Motorola, </a:t>
            </a:r>
            <a:r>
              <a:rPr dirty="0" sz="3200" spc="-285">
                <a:latin typeface="Arial"/>
                <a:cs typeface="Arial"/>
              </a:rPr>
              <a:t>Inc. </a:t>
            </a:r>
            <a:r>
              <a:rPr dirty="0" sz="3200" spc="-180">
                <a:latin typeface="Arial"/>
                <a:cs typeface="Arial"/>
              </a:rPr>
              <a:t>memelopori </a:t>
            </a:r>
            <a:r>
              <a:rPr dirty="0" sz="3200" spc="-135">
                <a:latin typeface="Arial"/>
                <a:cs typeface="Arial"/>
              </a:rPr>
              <a:t>penerapan </a:t>
            </a:r>
            <a:r>
              <a:rPr dirty="0" sz="3200" spc="-180">
                <a:latin typeface="Arial"/>
                <a:cs typeface="Arial"/>
              </a:rPr>
              <a:t>Six  </a:t>
            </a:r>
            <a:r>
              <a:rPr dirty="0" sz="3200" spc="-220">
                <a:latin typeface="Arial"/>
                <a:cs typeface="Arial"/>
              </a:rPr>
              <a:t>Sigma </a:t>
            </a:r>
            <a:r>
              <a:rPr dirty="0" sz="3200" spc="-15">
                <a:latin typeface="Arial"/>
                <a:cs typeface="Arial"/>
              </a:rPr>
              <a:t>di </a:t>
            </a:r>
            <a:r>
              <a:rPr dirty="0" sz="3200" spc="-235">
                <a:latin typeface="Arial"/>
                <a:cs typeface="Arial"/>
              </a:rPr>
              <a:t>tahun </a:t>
            </a:r>
            <a:r>
              <a:rPr dirty="0" sz="3200" spc="-20">
                <a:latin typeface="Arial"/>
                <a:cs typeface="Arial"/>
              </a:rPr>
              <a:t>1980 </a:t>
            </a:r>
            <a:r>
              <a:rPr dirty="0" sz="3200" spc="-140">
                <a:latin typeface="Arial"/>
                <a:cs typeface="Arial"/>
              </a:rPr>
              <a:t>dan </a:t>
            </a:r>
            <a:r>
              <a:rPr dirty="0" sz="3200" spc="-250">
                <a:latin typeface="Arial"/>
                <a:cs typeface="Arial"/>
              </a:rPr>
              <a:t>menghemat</a:t>
            </a:r>
            <a:r>
              <a:rPr dirty="0" sz="3200" spc="-125">
                <a:latin typeface="Arial"/>
                <a:cs typeface="Arial"/>
              </a:rPr>
              <a:t> </a:t>
            </a:r>
            <a:r>
              <a:rPr dirty="0" sz="3200" spc="-135">
                <a:latin typeface="Arial"/>
                <a:cs typeface="Arial"/>
              </a:rPr>
              <a:t>sekitar</a:t>
            </a:r>
            <a:endParaRPr sz="3200">
              <a:latin typeface="Arial"/>
              <a:cs typeface="Arial"/>
            </a:endParaRPr>
          </a:p>
          <a:p>
            <a:pPr marL="332740">
              <a:lnSpc>
                <a:spcPts val="3404"/>
              </a:lnSpc>
            </a:pPr>
            <a:r>
              <a:rPr dirty="0" sz="3200" spc="-15">
                <a:latin typeface="Arial"/>
                <a:cs typeface="Arial"/>
              </a:rPr>
              <a:t>$ 14</a:t>
            </a:r>
            <a:r>
              <a:rPr dirty="0" sz="3200" spc="-10">
                <a:latin typeface="Arial"/>
                <a:cs typeface="Arial"/>
              </a:rPr>
              <a:t> </a:t>
            </a:r>
            <a:r>
              <a:rPr dirty="0" sz="3200" spc="-140">
                <a:latin typeface="Arial"/>
                <a:cs typeface="Arial"/>
              </a:rPr>
              <a:t>miliar.</a:t>
            </a:r>
            <a:endParaRPr sz="3200">
              <a:latin typeface="Arial"/>
              <a:cs typeface="Arial"/>
            </a:endParaRPr>
          </a:p>
          <a:p>
            <a:pPr marL="332740" indent="-320040">
              <a:lnSpc>
                <a:spcPts val="3650"/>
              </a:lnSpc>
              <a:spcBef>
                <a:spcPts val="31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70">
                <a:latin typeface="Arial"/>
                <a:cs typeface="Arial"/>
              </a:rPr>
              <a:t>Allied </a:t>
            </a:r>
            <a:r>
              <a:rPr dirty="0" sz="3200" spc="-125">
                <a:latin typeface="Arial"/>
                <a:cs typeface="Arial"/>
              </a:rPr>
              <a:t>Signal/Honeywell </a:t>
            </a:r>
            <a:r>
              <a:rPr dirty="0" sz="3200" spc="-240">
                <a:latin typeface="Arial"/>
                <a:cs typeface="Arial"/>
              </a:rPr>
              <a:t>menyimpan </a:t>
            </a:r>
            <a:r>
              <a:rPr dirty="0" sz="3200" spc="-130">
                <a:latin typeface="Arial"/>
                <a:cs typeface="Arial"/>
              </a:rPr>
              <a:t>lebih</a:t>
            </a:r>
            <a:r>
              <a:rPr dirty="0" sz="3200" spc="350">
                <a:latin typeface="Arial"/>
                <a:cs typeface="Arial"/>
              </a:rPr>
              <a:t> </a:t>
            </a:r>
            <a:r>
              <a:rPr dirty="0" sz="3200" spc="-15">
                <a:latin typeface="Arial"/>
                <a:cs typeface="Arial"/>
              </a:rPr>
              <a:t>dari</a:t>
            </a:r>
            <a:endParaRPr sz="3200">
              <a:latin typeface="Arial"/>
              <a:cs typeface="Arial"/>
            </a:endParaRPr>
          </a:p>
          <a:p>
            <a:pPr marL="332740" marR="175260">
              <a:lnSpc>
                <a:spcPts val="3460"/>
              </a:lnSpc>
              <a:spcBef>
                <a:spcPts val="240"/>
              </a:spcBef>
            </a:pPr>
            <a:r>
              <a:rPr dirty="0" sz="3200" spc="-15">
                <a:latin typeface="Arial"/>
                <a:cs typeface="Arial"/>
              </a:rPr>
              <a:t>$ </a:t>
            </a:r>
            <a:r>
              <a:rPr dirty="0" sz="3200" spc="-20">
                <a:latin typeface="Arial"/>
                <a:cs typeface="Arial"/>
              </a:rPr>
              <a:t>600 </a:t>
            </a:r>
            <a:r>
              <a:rPr dirty="0" sz="3200" spc="-110">
                <a:latin typeface="Arial"/>
                <a:cs typeface="Arial"/>
              </a:rPr>
              <a:t>juta </a:t>
            </a:r>
            <a:r>
              <a:rPr dirty="0" sz="3200" spc="-270">
                <a:latin typeface="Arial"/>
                <a:cs typeface="Arial"/>
              </a:rPr>
              <a:t>setahun </a:t>
            </a:r>
            <a:r>
              <a:rPr dirty="0" sz="3200" spc="-175">
                <a:latin typeface="Arial"/>
                <a:cs typeface="Arial"/>
              </a:rPr>
              <a:t>dengan </a:t>
            </a:r>
            <a:r>
              <a:rPr dirty="0" sz="3200" spc="-195">
                <a:latin typeface="Arial"/>
                <a:cs typeface="Arial"/>
              </a:rPr>
              <a:t>mengurangi </a:t>
            </a:r>
            <a:r>
              <a:rPr dirty="0" sz="3200" spc="-50">
                <a:latin typeface="Arial"/>
                <a:cs typeface="Arial"/>
              </a:rPr>
              <a:t>biaya  </a:t>
            </a:r>
            <a:r>
              <a:rPr dirty="0" sz="3200" spc="-160">
                <a:latin typeface="Arial"/>
                <a:cs typeface="Arial"/>
              </a:rPr>
              <a:t>cacat ulang </a:t>
            </a:r>
            <a:r>
              <a:rPr dirty="0" sz="3200" spc="-140">
                <a:latin typeface="Arial"/>
                <a:cs typeface="Arial"/>
              </a:rPr>
              <a:t>dan </a:t>
            </a:r>
            <a:r>
              <a:rPr dirty="0" sz="3200" spc="-195">
                <a:latin typeface="Arial"/>
                <a:cs typeface="Arial"/>
              </a:rPr>
              <a:t>meningkatkan </a:t>
            </a:r>
            <a:r>
              <a:rPr dirty="0" sz="3200" spc="-250">
                <a:latin typeface="Arial"/>
                <a:cs typeface="Arial"/>
              </a:rPr>
              <a:t>proses </a:t>
            </a:r>
            <a:r>
              <a:rPr dirty="0" sz="3200" spc="-190">
                <a:latin typeface="Arial"/>
                <a:cs typeface="Arial"/>
              </a:rPr>
              <a:t>desain  </a:t>
            </a:r>
            <a:r>
              <a:rPr dirty="0" sz="3200" spc="-325">
                <a:latin typeface="Arial"/>
                <a:cs typeface="Arial"/>
              </a:rPr>
              <a:t>mesin </a:t>
            </a:r>
            <a:r>
              <a:rPr dirty="0" sz="3200" spc="-155">
                <a:latin typeface="Arial"/>
                <a:cs typeface="Arial"/>
              </a:rPr>
              <a:t>pesawat</a:t>
            </a:r>
            <a:r>
              <a:rPr dirty="0" sz="3200" spc="-305">
                <a:latin typeface="Arial"/>
                <a:cs typeface="Arial"/>
              </a:rPr>
              <a:t> </a:t>
            </a:r>
            <a:r>
              <a:rPr dirty="0" sz="3200" spc="-95">
                <a:latin typeface="Arial"/>
                <a:cs typeface="Arial"/>
              </a:rPr>
              <a:t>udara</a:t>
            </a:r>
            <a:endParaRPr sz="3200">
              <a:latin typeface="Arial"/>
              <a:cs typeface="Arial"/>
            </a:endParaRPr>
          </a:p>
          <a:p>
            <a:pPr marL="332740" marR="5080" indent="-320040">
              <a:lnSpc>
                <a:spcPts val="3460"/>
              </a:lnSpc>
              <a:spcBef>
                <a:spcPts val="68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dirty="0" sz="3200" spc="-114">
                <a:latin typeface="Arial"/>
                <a:cs typeface="Arial"/>
              </a:rPr>
              <a:t>General </a:t>
            </a:r>
            <a:r>
              <a:rPr dirty="0" sz="3200" spc="-210">
                <a:latin typeface="Arial"/>
                <a:cs typeface="Arial"/>
              </a:rPr>
              <a:t>Electric </a:t>
            </a:r>
            <a:r>
              <a:rPr dirty="0" sz="3200" spc="-225">
                <a:latin typeface="Arial"/>
                <a:cs typeface="Arial"/>
              </a:rPr>
              <a:t>menggunakan </a:t>
            </a:r>
            <a:r>
              <a:rPr dirty="0" sz="3200" spc="-180">
                <a:latin typeface="Arial"/>
                <a:cs typeface="Arial"/>
              </a:rPr>
              <a:t>Six </a:t>
            </a:r>
            <a:r>
              <a:rPr dirty="0" sz="3200" spc="-220">
                <a:latin typeface="Arial"/>
                <a:cs typeface="Arial"/>
              </a:rPr>
              <a:t>Sigma </a:t>
            </a:r>
            <a:r>
              <a:rPr dirty="0" sz="3200" spc="-270">
                <a:latin typeface="Arial"/>
                <a:cs typeface="Arial"/>
              </a:rPr>
              <a:t>untuk  </a:t>
            </a:r>
            <a:r>
              <a:rPr dirty="0" sz="3200" spc="-235">
                <a:latin typeface="Arial"/>
                <a:cs typeface="Arial"/>
              </a:rPr>
              <a:t>fokus </a:t>
            </a:r>
            <a:r>
              <a:rPr dirty="0" sz="3200" spc="-20">
                <a:latin typeface="Arial"/>
                <a:cs typeface="Arial"/>
              </a:rPr>
              <a:t>pada </a:t>
            </a:r>
            <a:r>
              <a:rPr dirty="0" sz="3200" spc="-140">
                <a:latin typeface="Arial"/>
                <a:cs typeface="Arial"/>
              </a:rPr>
              <a:t>pencapaian </a:t>
            </a:r>
            <a:r>
              <a:rPr dirty="0" sz="3200" spc="-225">
                <a:latin typeface="Arial"/>
                <a:cs typeface="Arial"/>
              </a:rPr>
              <a:t>kepuasan</a:t>
            </a:r>
            <a:r>
              <a:rPr dirty="0" sz="3200" spc="270">
                <a:latin typeface="Arial"/>
                <a:cs typeface="Arial"/>
              </a:rPr>
              <a:t> </a:t>
            </a:r>
            <a:r>
              <a:rPr dirty="0" sz="3200" spc="-120">
                <a:latin typeface="Arial"/>
                <a:cs typeface="Arial"/>
              </a:rPr>
              <a:t>pelanggan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719391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50"/>
              <a:t>Six </a:t>
            </a:r>
            <a:r>
              <a:rPr dirty="0" sz="4400" spc="-305"/>
              <a:t>Sigma </a:t>
            </a:r>
            <a:r>
              <a:rPr dirty="0" sz="4400"/>
              <a:t>&amp; </a:t>
            </a:r>
            <a:r>
              <a:rPr dirty="0" sz="4400" spc="-290"/>
              <a:t>Manajemen</a:t>
            </a:r>
            <a:r>
              <a:rPr dirty="0" sz="4400" spc="405"/>
              <a:t> </a:t>
            </a:r>
            <a:r>
              <a:rPr dirty="0" sz="4400" spc="-290"/>
              <a:t>Proyek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06677"/>
            <a:ext cx="7851140" cy="444944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332740" marR="5080" indent="-320040">
              <a:lnSpc>
                <a:spcPct val="70000"/>
              </a:lnSpc>
              <a:spcBef>
                <a:spcPts val="107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700" spc="-295" i="1">
                <a:latin typeface="Arial"/>
                <a:cs typeface="Arial"/>
              </a:rPr>
              <a:t>Joseph </a:t>
            </a:r>
            <a:r>
              <a:rPr dirty="0" sz="2700" spc="-165" i="1">
                <a:latin typeface="Arial"/>
                <a:cs typeface="Arial"/>
              </a:rPr>
              <a:t>M. </a:t>
            </a:r>
            <a:r>
              <a:rPr dirty="0" sz="2700" spc="-229" i="1">
                <a:latin typeface="Arial"/>
                <a:cs typeface="Arial"/>
              </a:rPr>
              <a:t>Juran </a:t>
            </a:r>
            <a:r>
              <a:rPr dirty="0" sz="2700" spc="-180" i="1">
                <a:latin typeface="Arial"/>
                <a:cs typeface="Arial"/>
              </a:rPr>
              <a:t>stated </a:t>
            </a:r>
            <a:r>
              <a:rPr dirty="0" sz="2700" spc="-120" i="1">
                <a:latin typeface="Arial"/>
                <a:cs typeface="Arial"/>
              </a:rPr>
              <a:t>that </a:t>
            </a:r>
            <a:r>
              <a:rPr dirty="0" sz="2700" spc="-10" i="1">
                <a:latin typeface="Arial"/>
                <a:cs typeface="Arial"/>
              </a:rPr>
              <a:t>“all </a:t>
            </a:r>
            <a:r>
              <a:rPr dirty="0" sz="2700" spc="-229" i="1">
                <a:latin typeface="Arial"/>
                <a:cs typeface="Arial"/>
              </a:rPr>
              <a:t>improvement takes </a:t>
            </a:r>
            <a:r>
              <a:rPr dirty="0" sz="2700" spc="-190" i="1">
                <a:latin typeface="Arial"/>
                <a:cs typeface="Arial"/>
              </a:rPr>
              <a:t>place  </a:t>
            </a:r>
            <a:r>
              <a:rPr dirty="0" sz="2700" spc="-140" i="1">
                <a:latin typeface="Arial"/>
                <a:cs typeface="Arial"/>
              </a:rPr>
              <a:t>project </a:t>
            </a:r>
            <a:r>
              <a:rPr dirty="0" sz="2700" spc="-185" i="1">
                <a:latin typeface="Arial"/>
                <a:cs typeface="Arial"/>
              </a:rPr>
              <a:t>by </a:t>
            </a:r>
            <a:r>
              <a:rPr dirty="0" sz="2700" spc="-125" i="1">
                <a:latin typeface="Arial"/>
                <a:cs typeface="Arial"/>
              </a:rPr>
              <a:t>project, </a:t>
            </a:r>
            <a:r>
              <a:rPr dirty="0" sz="2700" spc="-210" i="1">
                <a:latin typeface="Arial"/>
                <a:cs typeface="Arial"/>
              </a:rPr>
              <a:t>and </a:t>
            </a:r>
            <a:r>
              <a:rPr dirty="0" sz="2700" spc="-170" i="1">
                <a:latin typeface="Arial"/>
                <a:cs typeface="Arial"/>
              </a:rPr>
              <a:t>in </a:t>
            </a:r>
            <a:r>
              <a:rPr dirty="0" sz="2700" spc="-245" i="1">
                <a:latin typeface="Arial"/>
                <a:cs typeface="Arial"/>
              </a:rPr>
              <a:t>no </a:t>
            </a:r>
            <a:r>
              <a:rPr dirty="0" sz="2700" spc="-165" i="1">
                <a:latin typeface="Arial"/>
                <a:cs typeface="Arial"/>
              </a:rPr>
              <a:t>other </a:t>
            </a:r>
            <a:r>
              <a:rPr dirty="0" sz="2700" spc="-105" i="1">
                <a:latin typeface="Arial"/>
                <a:cs typeface="Arial"/>
              </a:rPr>
              <a:t>way” </a:t>
            </a:r>
            <a:r>
              <a:rPr dirty="0" sz="2700" spc="-160" i="1">
                <a:latin typeface="Arial"/>
                <a:cs typeface="Arial"/>
              </a:rPr>
              <a:t>. </a:t>
            </a:r>
            <a:r>
              <a:rPr dirty="0" sz="2700" spc="-225" i="1">
                <a:latin typeface="Arial"/>
                <a:cs typeface="Arial"/>
              </a:rPr>
              <a:t>(</a:t>
            </a:r>
            <a:r>
              <a:rPr dirty="0" sz="2700" spc="-225">
                <a:latin typeface="Arial"/>
                <a:cs typeface="Arial"/>
              </a:rPr>
              <a:t>Semua  </a:t>
            </a:r>
            <a:r>
              <a:rPr dirty="0" sz="2700" spc="-80">
                <a:latin typeface="Arial"/>
                <a:cs typeface="Arial"/>
              </a:rPr>
              <a:t>perbaikan </a:t>
            </a:r>
            <a:r>
              <a:rPr dirty="0" sz="2700" spc="-30">
                <a:latin typeface="Arial"/>
                <a:cs typeface="Arial"/>
              </a:rPr>
              <a:t>terjadi </a:t>
            </a:r>
            <a:r>
              <a:rPr dirty="0" sz="2700" spc="-105">
                <a:latin typeface="Arial"/>
                <a:cs typeface="Arial"/>
              </a:rPr>
              <a:t>proyek </a:t>
            </a:r>
            <a:r>
              <a:rPr dirty="0" sz="2700" spc="-160">
                <a:latin typeface="Arial"/>
                <a:cs typeface="Arial"/>
              </a:rPr>
              <a:t>oleh </a:t>
            </a:r>
            <a:r>
              <a:rPr dirty="0" sz="2700" spc="-114">
                <a:latin typeface="Arial"/>
                <a:cs typeface="Arial"/>
              </a:rPr>
              <a:t>proyek, dan </a:t>
            </a:r>
            <a:r>
              <a:rPr dirty="0" sz="2700" spc="-50">
                <a:latin typeface="Arial"/>
                <a:cs typeface="Arial"/>
              </a:rPr>
              <a:t>tidak  </a:t>
            </a:r>
            <a:r>
              <a:rPr dirty="0" sz="2700" spc="-150">
                <a:latin typeface="Arial"/>
                <a:cs typeface="Arial"/>
              </a:rPr>
              <a:t>dengan </a:t>
            </a:r>
            <a:r>
              <a:rPr dirty="0" sz="2700" spc="-90">
                <a:latin typeface="Arial"/>
                <a:cs typeface="Arial"/>
              </a:rPr>
              <a:t>cara</a:t>
            </a:r>
            <a:r>
              <a:rPr dirty="0" sz="2700" spc="125">
                <a:latin typeface="Arial"/>
                <a:cs typeface="Arial"/>
              </a:rPr>
              <a:t> </a:t>
            </a:r>
            <a:r>
              <a:rPr dirty="0" sz="2700" spc="-105">
                <a:latin typeface="Arial"/>
                <a:cs typeface="Arial"/>
              </a:rPr>
              <a:t>lain)</a:t>
            </a:r>
            <a:endParaRPr sz="2700">
              <a:latin typeface="Arial"/>
              <a:cs typeface="Arial"/>
            </a:endParaRPr>
          </a:p>
          <a:p>
            <a:pPr algn="just" marL="332740" marR="295910" indent="-320040">
              <a:lnSpc>
                <a:spcPct val="70000"/>
              </a:lnSpc>
              <a:spcBef>
                <a:spcPts val="6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dirty="0" sz="2700" spc="-145">
                <a:latin typeface="Arial"/>
                <a:cs typeface="Arial"/>
              </a:rPr>
              <a:t>Sangat </a:t>
            </a:r>
            <a:r>
              <a:rPr dirty="0" sz="2700" spc="-120">
                <a:latin typeface="Arial"/>
                <a:cs typeface="Arial"/>
              </a:rPr>
              <a:t>penting </a:t>
            </a:r>
            <a:r>
              <a:rPr dirty="0" sz="2700" spc="-180">
                <a:latin typeface="Arial"/>
                <a:cs typeface="Arial"/>
              </a:rPr>
              <a:t>melakukan </a:t>
            </a:r>
            <a:r>
              <a:rPr dirty="0" sz="2700" spc="-145">
                <a:latin typeface="Arial"/>
                <a:cs typeface="Arial"/>
              </a:rPr>
              <a:t>pemilihan </a:t>
            </a:r>
            <a:r>
              <a:rPr dirty="0" sz="2700" spc="-105">
                <a:latin typeface="Arial"/>
                <a:cs typeface="Arial"/>
              </a:rPr>
              <a:t>proyek </a:t>
            </a:r>
            <a:r>
              <a:rPr dirty="0" sz="2700" spc="-145">
                <a:latin typeface="Arial"/>
                <a:cs typeface="Arial"/>
              </a:rPr>
              <a:t>dengan  </a:t>
            </a:r>
            <a:r>
              <a:rPr dirty="0" sz="2700" spc="-80">
                <a:latin typeface="Arial"/>
                <a:cs typeface="Arial"/>
              </a:rPr>
              <a:t>hati-hati </a:t>
            </a:r>
            <a:r>
              <a:rPr dirty="0" sz="2700" spc="-120">
                <a:latin typeface="Arial"/>
                <a:cs typeface="Arial"/>
              </a:rPr>
              <a:t>dan </a:t>
            </a:r>
            <a:r>
              <a:rPr dirty="0" sz="2700" spc="-165">
                <a:latin typeface="Arial"/>
                <a:cs typeface="Arial"/>
              </a:rPr>
              <a:t>menerapkan </a:t>
            </a:r>
            <a:r>
              <a:rPr dirty="0" sz="2700" spc="-125">
                <a:latin typeface="Arial"/>
                <a:cs typeface="Arial"/>
              </a:rPr>
              <a:t>kualitas </a:t>
            </a:r>
            <a:r>
              <a:rPr dirty="0" sz="2700" spc="-110">
                <a:latin typeface="Arial"/>
                <a:cs typeface="Arial"/>
              </a:rPr>
              <a:t>yang lebih </a:t>
            </a:r>
            <a:r>
              <a:rPr dirty="0" sz="2700" spc="-80">
                <a:latin typeface="Arial"/>
                <a:cs typeface="Arial"/>
              </a:rPr>
              <a:t>tinggi,  </a:t>
            </a:r>
            <a:r>
              <a:rPr dirty="0" sz="2700" spc="-140">
                <a:latin typeface="Arial"/>
                <a:cs typeface="Arial"/>
              </a:rPr>
              <a:t>dimana </a:t>
            </a:r>
            <a:r>
              <a:rPr dirty="0" sz="2700" spc="-114">
                <a:latin typeface="Arial"/>
                <a:cs typeface="Arial"/>
              </a:rPr>
              <a:t>hal </a:t>
            </a:r>
            <a:r>
              <a:rPr dirty="0" sz="2700" spc="-120">
                <a:latin typeface="Arial"/>
                <a:cs typeface="Arial"/>
              </a:rPr>
              <a:t>itu </a:t>
            </a:r>
            <a:r>
              <a:rPr dirty="0" sz="2700" spc="-140">
                <a:latin typeface="Arial"/>
                <a:cs typeface="Arial"/>
              </a:rPr>
              <a:t>menjadi </a:t>
            </a:r>
            <a:r>
              <a:rPr dirty="0" sz="2700" spc="-150">
                <a:latin typeface="Arial"/>
                <a:cs typeface="Arial"/>
              </a:rPr>
              <a:t>sangat</a:t>
            </a:r>
            <a:r>
              <a:rPr dirty="0" sz="2700" spc="-110">
                <a:latin typeface="Arial"/>
                <a:cs typeface="Arial"/>
              </a:rPr>
              <a:t> </a:t>
            </a:r>
            <a:r>
              <a:rPr dirty="0" sz="2700" spc="-135">
                <a:latin typeface="Arial"/>
                <a:cs typeface="Arial"/>
              </a:rPr>
              <a:t>bermakna</a:t>
            </a:r>
            <a:endParaRPr sz="2700">
              <a:latin typeface="Arial"/>
              <a:cs typeface="Arial"/>
            </a:endParaRPr>
          </a:p>
          <a:p>
            <a:pPr marL="332740" marR="96520" indent="-320040">
              <a:lnSpc>
                <a:spcPct val="70000"/>
              </a:lnSpc>
              <a:spcBef>
                <a:spcPts val="6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  <a:tab pos="2914650" algn="l"/>
              </a:tabLst>
            </a:pPr>
            <a:r>
              <a:rPr dirty="0" sz="2700" spc="-180">
                <a:latin typeface="Arial"/>
                <a:cs typeface="Arial"/>
              </a:rPr>
              <a:t>Proyek</a:t>
            </a:r>
            <a:r>
              <a:rPr dirty="0" sz="2700" spc="-20">
                <a:latin typeface="Arial"/>
                <a:cs typeface="Arial"/>
              </a:rPr>
              <a:t> </a:t>
            </a:r>
            <a:r>
              <a:rPr dirty="0" sz="2700" spc="-155">
                <a:latin typeface="Arial"/>
                <a:cs typeface="Arial"/>
              </a:rPr>
              <a:t>Six</a:t>
            </a:r>
            <a:r>
              <a:rPr dirty="0" sz="2700" spc="-5">
                <a:latin typeface="Arial"/>
                <a:cs typeface="Arial"/>
              </a:rPr>
              <a:t> </a:t>
            </a:r>
            <a:r>
              <a:rPr dirty="0" sz="2700" spc="-190">
                <a:latin typeface="Arial"/>
                <a:cs typeface="Arial"/>
              </a:rPr>
              <a:t>Sigma	</a:t>
            </a:r>
            <a:r>
              <a:rPr dirty="0" sz="2700" spc="-215">
                <a:latin typeface="Arial"/>
                <a:cs typeface="Arial"/>
              </a:rPr>
              <a:t>harus </a:t>
            </a:r>
            <a:r>
              <a:rPr dirty="0" sz="2700" spc="-145">
                <a:latin typeface="Arial"/>
                <a:cs typeface="Arial"/>
              </a:rPr>
              <a:t>berfokus </a:t>
            </a:r>
            <a:r>
              <a:rPr dirty="0" sz="2700" spc="-15">
                <a:latin typeface="Arial"/>
                <a:cs typeface="Arial"/>
              </a:rPr>
              <a:t>pada </a:t>
            </a:r>
            <a:r>
              <a:rPr dirty="0" sz="2700" spc="-185">
                <a:latin typeface="Arial"/>
                <a:cs typeface="Arial"/>
              </a:rPr>
              <a:t>masalah  </a:t>
            </a:r>
            <a:r>
              <a:rPr dirty="0" sz="2700" spc="-125">
                <a:latin typeface="Arial"/>
                <a:cs typeface="Arial"/>
              </a:rPr>
              <a:t>kualitas </a:t>
            </a:r>
            <a:r>
              <a:rPr dirty="0" sz="2700" spc="-105">
                <a:latin typeface="Arial"/>
                <a:cs typeface="Arial"/>
              </a:rPr>
              <a:t>proyek </a:t>
            </a:r>
            <a:r>
              <a:rPr dirty="0" sz="2700" spc="-95">
                <a:latin typeface="Arial"/>
                <a:cs typeface="Arial"/>
              </a:rPr>
              <a:t>atau </a:t>
            </a:r>
            <a:r>
              <a:rPr dirty="0" sz="2700" spc="40">
                <a:latin typeface="Arial"/>
                <a:cs typeface="Arial"/>
              </a:rPr>
              <a:t>“gap” </a:t>
            </a:r>
            <a:r>
              <a:rPr dirty="0" sz="2700" spc="-70">
                <a:latin typeface="Arial"/>
                <a:cs typeface="Arial"/>
              </a:rPr>
              <a:t>antara </a:t>
            </a:r>
            <a:r>
              <a:rPr dirty="0" sz="2700" spc="-105">
                <a:latin typeface="Arial"/>
                <a:cs typeface="Arial"/>
              </a:rPr>
              <a:t>keadaan </a:t>
            </a:r>
            <a:r>
              <a:rPr dirty="0" sz="2700" spc="-145">
                <a:latin typeface="Arial"/>
                <a:cs typeface="Arial"/>
              </a:rPr>
              <a:t>sekarang  </a:t>
            </a:r>
            <a:r>
              <a:rPr dirty="0" sz="2700" spc="-120">
                <a:latin typeface="Arial"/>
                <a:cs typeface="Arial"/>
              </a:rPr>
              <a:t>dan </a:t>
            </a:r>
            <a:r>
              <a:rPr dirty="0" sz="2700" spc="-110">
                <a:latin typeface="Arial"/>
                <a:cs typeface="Arial"/>
              </a:rPr>
              <a:t>keadaan </a:t>
            </a:r>
            <a:r>
              <a:rPr dirty="0" sz="2700" spc="-114">
                <a:latin typeface="Arial"/>
                <a:cs typeface="Arial"/>
              </a:rPr>
              <a:t>yang</a:t>
            </a:r>
            <a:r>
              <a:rPr dirty="0" sz="2700" spc="204">
                <a:latin typeface="Arial"/>
                <a:cs typeface="Arial"/>
              </a:rPr>
              <a:t> </a:t>
            </a:r>
            <a:r>
              <a:rPr dirty="0" sz="2700" spc="-120">
                <a:latin typeface="Arial"/>
                <a:cs typeface="Arial"/>
              </a:rPr>
              <a:t>diinginkan</a:t>
            </a:r>
            <a:endParaRPr sz="2700">
              <a:latin typeface="Arial"/>
              <a:cs typeface="Arial"/>
            </a:endParaRPr>
          </a:p>
          <a:p>
            <a:pPr marL="332740" marR="44450" indent="-320040">
              <a:lnSpc>
                <a:spcPct val="70000"/>
              </a:lnSpc>
              <a:spcBef>
                <a:spcPts val="71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700" spc="-160">
                <a:latin typeface="Arial"/>
                <a:cs typeface="Arial"/>
              </a:rPr>
              <a:t>Setelah </a:t>
            </a:r>
            <a:r>
              <a:rPr dirty="0" sz="2700" spc="-200">
                <a:latin typeface="Arial"/>
                <a:cs typeface="Arial"/>
              </a:rPr>
              <a:t>memilih </a:t>
            </a:r>
            <a:r>
              <a:rPr dirty="0" sz="2700" spc="-105">
                <a:latin typeface="Arial"/>
                <a:cs typeface="Arial"/>
              </a:rPr>
              <a:t>proyek </a:t>
            </a:r>
            <a:r>
              <a:rPr dirty="0" sz="2700" spc="-155">
                <a:latin typeface="Arial"/>
                <a:cs typeface="Arial"/>
              </a:rPr>
              <a:t>Six </a:t>
            </a:r>
            <a:r>
              <a:rPr dirty="0" sz="2700" spc="-185">
                <a:latin typeface="Arial"/>
                <a:cs typeface="Arial"/>
              </a:rPr>
              <a:t>Sigma, </a:t>
            </a:r>
            <a:r>
              <a:rPr dirty="0" sz="2700" spc="-210">
                <a:latin typeface="Arial"/>
                <a:cs typeface="Arial"/>
              </a:rPr>
              <a:t>konsep </a:t>
            </a:r>
            <a:r>
              <a:rPr dirty="0" sz="2700" spc="-204">
                <a:latin typeface="Arial"/>
                <a:cs typeface="Arial"/>
              </a:rPr>
              <a:t>manajemen,  </a:t>
            </a:r>
            <a:r>
              <a:rPr dirty="0" sz="2700" spc="-160">
                <a:latin typeface="Arial"/>
                <a:cs typeface="Arial"/>
              </a:rPr>
              <a:t>tools </a:t>
            </a:r>
            <a:r>
              <a:rPr dirty="0" sz="2700" spc="-120">
                <a:latin typeface="Arial"/>
                <a:cs typeface="Arial"/>
              </a:rPr>
              <a:t>dan </a:t>
            </a:r>
            <a:r>
              <a:rPr dirty="0" sz="2700" spc="-140">
                <a:latin typeface="Arial"/>
                <a:cs typeface="Arial"/>
              </a:rPr>
              <a:t>teknik </a:t>
            </a:r>
            <a:r>
              <a:rPr dirty="0" sz="2700" spc="-114">
                <a:latin typeface="Arial"/>
                <a:cs typeface="Arial"/>
              </a:rPr>
              <a:t>yang </a:t>
            </a:r>
            <a:r>
              <a:rPr dirty="0" sz="2700" spc="-20">
                <a:latin typeface="Arial"/>
                <a:cs typeface="Arial"/>
              </a:rPr>
              <a:t>ada dapat </a:t>
            </a:r>
            <a:r>
              <a:rPr dirty="0" sz="2700" spc="-135">
                <a:latin typeface="Arial"/>
                <a:cs typeface="Arial"/>
              </a:rPr>
              <a:t>digunakan. </a:t>
            </a:r>
            <a:r>
              <a:rPr dirty="0" sz="2700" spc="-110">
                <a:latin typeface="Arial"/>
                <a:cs typeface="Arial"/>
              </a:rPr>
              <a:t>Seperti  </a:t>
            </a:r>
            <a:r>
              <a:rPr dirty="0" sz="2700" spc="-204">
                <a:latin typeface="Arial"/>
                <a:cs typeface="Arial"/>
              </a:rPr>
              <a:t>membuat </a:t>
            </a:r>
            <a:r>
              <a:rPr dirty="0" sz="2700" spc="-105">
                <a:latin typeface="Arial"/>
                <a:cs typeface="Arial"/>
              </a:rPr>
              <a:t>creating </a:t>
            </a:r>
            <a:r>
              <a:rPr dirty="0" sz="2700" spc="-270">
                <a:latin typeface="Arial"/>
                <a:cs typeface="Arial"/>
              </a:rPr>
              <a:t>business </a:t>
            </a:r>
            <a:r>
              <a:rPr dirty="0" sz="2700" spc="-265">
                <a:latin typeface="Arial"/>
                <a:cs typeface="Arial"/>
              </a:rPr>
              <a:t>cases, </a:t>
            </a:r>
            <a:r>
              <a:rPr dirty="0" sz="2700" spc="-100">
                <a:latin typeface="Arial"/>
                <a:cs typeface="Arial"/>
              </a:rPr>
              <a:t>project </a:t>
            </a:r>
            <a:r>
              <a:rPr dirty="0" sz="2700" spc="-150">
                <a:latin typeface="Arial"/>
                <a:cs typeface="Arial"/>
              </a:rPr>
              <a:t>charters,  </a:t>
            </a:r>
            <a:r>
              <a:rPr dirty="0" sz="2700" spc="-229">
                <a:latin typeface="Arial"/>
                <a:cs typeface="Arial"/>
              </a:rPr>
              <a:t>schedules, </a:t>
            </a:r>
            <a:r>
              <a:rPr dirty="0" sz="2700" spc="-155">
                <a:latin typeface="Arial"/>
                <a:cs typeface="Arial"/>
              </a:rPr>
              <a:t>budgets,</a:t>
            </a:r>
            <a:r>
              <a:rPr dirty="0" sz="2700" spc="-345">
                <a:latin typeface="Arial"/>
                <a:cs typeface="Arial"/>
              </a:rPr>
              <a:t> </a:t>
            </a:r>
            <a:r>
              <a:rPr dirty="0" sz="2700" spc="-160">
                <a:latin typeface="Arial"/>
                <a:cs typeface="Arial"/>
              </a:rPr>
              <a:t>etc.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528828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0445" algn="l"/>
              </a:tabLst>
            </a:pPr>
            <a:r>
              <a:rPr dirty="0" sz="4400" spc="-250"/>
              <a:t>Six</a:t>
            </a:r>
            <a:r>
              <a:rPr dirty="0" sz="4400" spc="-10"/>
              <a:t> </a:t>
            </a:r>
            <a:r>
              <a:rPr dirty="0" sz="4400" spc="-235"/>
              <a:t>Si</a:t>
            </a:r>
            <a:r>
              <a:rPr dirty="0" sz="4400" spc="-310"/>
              <a:t>g</a:t>
            </a:r>
            <a:r>
              <a:rPr dirty="0" sz="4400" spc="-375"/>
              <a:t>ma</a:t>
            </a:r>
            <a:r>
              <a:rPr dirty="0" sz="4400" spc="-30"/>
              <a:t> </a:t>
            </a:r>
            <a:r>
              <a:rPr dirty="0" sz="4400" spc="-20"/>
              <a:t>d</a:t>
            </a:r>
            <a:r>
              <a:rPr dirty="0" sz="4400" spc="-35"/>
              <a:t>a</a:t>
            </a:r>
            <a:r>
              <a:rPr dirty="0" sz="4400" spc="-520"/>
              <a:t>n</a:t>
            </a:r>
            <a:r>
              <a:rPr dirty="0" sz="4400"/>
              <a:t>	</a:t>
            </a:r>
            <a:r>
              <a:rPr dirty="0" sz="4400" spc="-229"/>
              <a:t>Sta</a:t>
            </a:r>
            <a:r>
              <a:rPr dirty="0" sz="4400" spc="-150"/>
              <a:t>t</a:t>
            </a:r>
            <a:r>
              <a:rPr dirty="0" sz="4400" spc="-220"/>
              <a:t>ist</a:t>
            </a:r>
            <a:r>
              <a:rPr dirty="0" sz="4400" spc="-165"/>
              <a:t>i</a:t>
            </a:r>
            <a:r>
              <a:rPr dirty="0" sz="4400" spc="-275"/>
              <a:t>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23694"/>
            <a:ext cx="7573009" cy="268033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45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00">
                <a:latin typeface="Arial"/>
                <a:cs typeface="Arial"/>
              </a:rPr>
              <a:t>Sigma </a:t>
            </a:r>
            <a:r>
              <a:rPr dirty="0" sz="2900" spc="-105">
                <a:latin typeface="Arial"/>
                <a:cs typeface="Arial"/>
              </a:rPr>
              <a:t>dalam </a:t>
            </a:r>
            <a:r>
              <a:rPr dirty="0" sz="2900" spc="-120">
                <a:latin typeface="Arial"/>
                <a:cs typeface="Arial"/>
              </a:rPr>
              <a:t>hal </a:t>
            </a:r>
            <a:r>
              <a:rPr dirty="0" sz="2900" spc="-125">
                <a:latin typeface="Arial"/>
                <a:cs typeface="Arial"/>
              </a:rPr>
              <a:t>ini </a:t>
            </a:r>
            <a:r>
              <a:rPr dirty="0" sz="2900" spc="-25">
                <a:latin typeface="Arial"/>
                <a:cs typeface="Arial"/>
              </a:rPr>
              <a:t>berarti </a:t>
            </a:r>
            <a:r>
              <a:rPr dirty="0" sz="2900" spc="-110">
                <a:latin typeface="Arial"/>
                <a:cs typeface="Arial"/>
              </a:rPr>
              <a:t>standard</a:t>
            </a:r>
            <a:r>
              <a:rPr dirty="0" sz="2900" spc="400">
                <a:latin typeface="Arial"/>
                <a:cs typeface="Arial"/>
              </a:rPr>
              <a:t> </a:t>
            </a:r>
            <a:r>
              <a:rPr dirty="0" sz="2900" spc="-100">
                <a:latin typeface="Arial"/>
                <a:cs typeface="Arial"/>
              </a:rPr>
              <a:t>deviation</a:t>
            </a:r>
            <a:endParaRPr sz="2900">
              <a:latin typeface="Arial"/>
              <a:cs typeface="Arial"/>
            </a:endParaRPr>
          </a:p>
          <a:p>
            <a:pPr marL="332740" marR="46990" indent="-320040">
              <a:lnSpc>
                <a:spcPts val="3130"/>
              </a:lnSpc>
              <a:spcBef>
                <a:spcPts val="75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10">
                <a:latin typeface="Arial"/>
                <a:cs typeface="Arial"/>
              </a:rPr>
              <a:t>Standard </a:t>
            </a:r>
            <a:r>
              <a:rPr dirty="0" sz="2900" spc="-100">
                <a:latin typeface="Arial"/>
                <a:cs typeface="Arial"/>
              </a:rPr>
              <a:t>deviation </a:t>
            </a:r>
            <a:r>
              <a:rPr dirty="0" sz="2900" spc="-175">
                <a:latin typeface="Arial"/>
                <a:cs typeface="Arial"/>
              </a:rPr>
              <a:t>menyatakan </a:t>
            </a:r>
            <a:r>
              <a:rPr dirty="0" sz="2900" spc="-120">
                <a:latin typeface="Arial"/>
                <a:cs typeface="Arial"/>
              </a:rPr>
              <a:t>seberapa </a:t>
            </a:r>
            <a:r>
              <a:rPr dirty="0" sz="2900" spc="-135">
                <a:latin typeface="Arial"/>
                <a:cs typeface="Arial"/>
              </a:rPr>
              <a:t>besar  </a:t>
            </a:r>
            <a:r>
              <a:rPr dirty="0" sz="2900" spc="-110">
                <a:latin typeface="Arial"/>
                <a:cs typeface="Arial"/>
              </a:rPr>
              <a:t>variasi </a:t>
            </a:r>
            <a:r>
              <a:rPr dirty="0" sz="2900" spc="-120">
                <a:latin typeface="Arial"/>
                <a:cs typeface="Arial"/>
              </a:rPr>
              <a:t>yang </a:t>
            </a:r>
            <a:r>
              <a:rPr dirty="0" sz="2900" spc="-10">
                <a:latin typeface="Arial"/>
                <a:cs typeface="Arial"/>
              </a:rPr>
              <a:t>ada </a:t>
            </a:r>
            <a:r>
              <a:rPr dirty="0" sz="2900" spc="-105">
                <a:latin typeface="Arial"/>
                <a:cs typeface="Arial"/>
              </a:rPr>
              <a:t>dalam </a:t>
            </a:r>
            <a:r>
              <a:rPr dirty="0" sz="2900" spc="-235">
                <a:latin typeface="Arial"/>
                <a:cs typeface="Arial"/>
              </a:rPr>
              <a:t>sebuah </a:t>
            </a:r>
            <a:r>
              <a:rPr dirty="0" sz="2900" spc="-135">
                <a:latin typeface="Arial"/>
                <a:cs typeface="Arial"/>
              </a:rPr>
              <a:t>distribusi</a:t>
            </a:r>
            <a:r>
              <a:rPr dirty="0" sz="2900" spc="-180">
                <a:latin typeface="Arial"/>
                <a:cs typeface="Arial"/>
              </a:rPr>
              <a:t> </a:t>
            </a:r>
            <a:r>
              <a:rPr dirty="0" sz="2900" spc="-10">
                <a:latin typeface="Arial"/>
                <a:cs typeface="Arial"/>
              </a:rPr>
              <a:t>data</a:t>
            </a:r>
            <a:endParaRPr sz="2900">
              <a:latin typeface="Arial"/>
              <a:cs typeface="Arial"/>
            </a:endParaRPr>
          </a:p>
          <a:p>
            <a:pPr marL="332740" marR="5080" indent="-320040">
              <a:lnSpc>
                <a:spcPts val="313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10">
                <a:latin typeface="Arial"/>
                <a:cs typeface="Arial"/>
              </a:rPr>
              <a:t>Standard </a:t>
            </a:r>
            <a:r>
              <a:rPr dirty="0" sz="2900" spc="-100">
                <a:latin typeface="Arial"/>
                <a:cs typeface="Arial"/>
              </a:rPr>
              <a:t>deviation </a:t>
            </a:r>
            <a:r>
              <a:rPr dirty="0" sz="2900" spc="-65">
                <a:latin typeface="Arial"/>
                <a:cs typeface="Arial"/>
              </a:rPr>
              <a:t>adalah </a:t>
            </a:r>
            <a:r>
              <a:rPr dirty="0" sz="2900" spc="-35">
                <a:latin typeface="Arial"/>
                <a:cs typeface="Arial"/>
              </a:rPr>
              <a:t>faktor </a:t>
            </a:r>
            <a:r>
              <a:rPr dirty="0" sz="2900" spc="-175">
                <a:latin typeface="Arial"/>
                <a:cs typeface="Arial"/>
              </a:rPr>
              <a:t>utama </a:t>
            </a:r>
            <a:r>
              <a:rPr dirty="0" sz="2900" spc="-105">
                <a:latin typeface="Arial"/>
                <a:cs typeface="Arial"/>
              </a:rPr>
              <a:t>dalam  </a:t>
            </a:r>
            <a:r>
              <a:rPr dirty="0" sz="2900" spc="-240">
                <a:latin typeface="Arial"/>
                <a:cs typeface="Arial"/>
              </a:rPr>
              <a:t>menentukan </a:t>
            </a:r>
            <a:r>
              <a:rPr dirty="0" sz="2900" spc="-204">
                <a:latin typeface="Arial"/>
                <a:cs typeface="Arial"/>
              </a:rPr>
              <a:t>jumlah </a:t>
            </a:r>
            <a:r>
              <a:rPr dirty="0" sz="2900" spc="-180">
                <a:latin typeface="Arial"/>
                <a:cs typeface="Arial"/>
              </a:rPr>
              <a:t>unit </a:t>
            </a:r>
            <a:r>
              <a:rPr dirty="0" sz="2900" spc="-105">
                <a:latin typeface="Arial"/>
                <a:cs typeface="Arial"/>
              </a:rPr>
              <a:t>kegagalan dalam </a:t>
            </a:r>
            <a:r>
              <a:rPr dirty="0" sz="2900" spc="-235">
                <a:latin typeface="Arial"/>
                <a:cs typeface="Arial"/>
              </a:rPr>
              <a:t>sebuah  </a:t>
            </a:r>
            <a:r>
              <a:rPr dirty="0" sz="2900" spc="-130">
                <a:latin typeface="Arial"/>
                <a:cs typeface="Arial"/>
              </a:rPr>
              <a:t>populasi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387413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75"/>
              <a:t>Standard</a:t>
            </a:r>
            <a:r>
              <a:rPr dirty="0" sz="4400" spc="-95"/>
              <a:t> </a:t>
            </a:r>
            <a:r>
              <a:rPr dirty="0" sz="4400" spc="-260"/>
              <a:t>Deviasi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611833"/>
            <a:ext cx="7960995" cy="2767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25">
                <a:latin typeface="Arial"/>
                <a:cs typeface="Arial"/>
              </a:rPr>
              <a:t>Standar </a:t>
            </a:r>
            <a:r>
              <a:rPr dirty="0" sz="2900" spc="-150">
                <a:latin typeface="Arial"/>
                <a:cs typeface="Arial"/>
              </a:rPr>
              <a:t>Deviasia kecil </a:t>
            </a:r>
            <a:r>
              <a:rPr dirty="0" sz="2900" spc="-180">
                <a:latin typeface="Arial"/>
                <a:cs typeface="Arial"/>
              </a:rPr>
              <a:t>menyatakan </a:t>
            </a:r>
            <a:r>
              <a:rPr dirty="0" sz="2900" spc="-15">
                <a:latin typeface="Arial"/>
                <a:cs typeface="Arial"/>
              </a:rPr>
              <a:t>data </a:t>
            </a:r>
            <a:r>
              <a:rPr dirty="0" sz="2900" spc="-165">
                <a:latin typeface="Arial"/>
                <a:cs typeface="Arial"/>
              </a:rPr>
              <a:t>berkumpul  </a:t>
            </a:r>
            <a:r>
              <a:rPr dirty="0" sz="2900" spc="-10">
                <a:latin typeface="Arial"/>
                <a:cs typeface="Arial"/>
              </a:rPr>
              <a:t>di </a:t>
            </a:r>
            <a:r>
              <a:rPr dirty="0" sz="2900" spc="-125">
                <a:latin typeface="Arial"/>
                <a:cs typeface="Arial"/>
              </a:rPr>
              <a:t>sekitar </a:t>
            </a:r>
            <a:r>
              <a:rPr dirty="0" sz="2900" spc="-175">
                <a:latin typeface="Arial"/>
                <a:cs typeface="Arial"/>
              </a:rPr>
              <a:t>pusat </a:t>
            </a:r>
            <a:r>
              <a:rPr dirty="0" sz="2900" spc="-15">
                <a:latin typeface="Arial"/>
                <a:cs typeface="Arial"/>
              </a:rPr>
              <a:t>data </a:t>
            </a:r>
            <a:r>
              <a:rPr dirty="0" sz="2900" spc="-120">
                <a:latin typeface="Arial"/>
                <a:cs typeface="Arial"/>
              </a:rPr>
              <a:t>dan </a:t>
            </a:r>
            <a:r>
              <a:rPr dirty="0" sz="2900" spc="-185">
                <a:latin typeface="Arial"/>
                <a:cs typeface="Arial"/>
              </a:rPr>
              <a:t>hanya </a:t>
            </a:r>
            <a:r>
              <a:rPr dirty="0" sz="2900" spc="-10">
                <a:latin typeface="Arial"/>
                <a:cs typeface="Arial"/>
              </a:rPr>
              <a:t>ada </a:t>
            </a:r>
            <a:r>
              <a:rPr dirty="0" sz="2900" spc="-130">
                <a:latin typeface="Arial"/>
                <a:cs typeface="Arial"/>
              </a:rPr>
              <a:t>sedikit </a:t>
            </a:r>
            <a:r>
              <a:rPr dirty="0" sz="2900" spc="-110">
                <a:latin typeface="Arial"/>
                <a:cs typeface="Arial"/>
              </a:rPr>
              <a:t>variasi  </a:t>
            </a:r>
            <a:r>
              <a:rPr dirty="0" sz="2900" spc="-10">
                <a:latin typeface="Arial"/>
                <a:cs typeface="Arial"/>
              </a:rPr>
              <a:t>dari </a:t>
            </a:r>
            <a:r>
              <a:rPr dirty="0" sz="2900" spc="-15">
                <a:latin typeface="Arial"/>
                <a:cs typeface="Arial"/>
              </a:rPr>
              <a:t>data</a:t>
            </a:r>
            <a:r>
              <a:rPr dirty="0" sz="2900" spc="-55">
                <a:latin typeface="Arial"/>
                <a:cs typeface="Arial"/>
              </a:rPr>
              <a:t> </a:t>
            </a:r>
            <a:r>
              <a:rPr dirty="0" sz="2900" spc="-170">
                <a:latin typeface="Arial"/>
                <a:cs typeface="Arial"/>
              </a:rPr>
              <a:t>tsb</a:t>
            </a:r>
            <a:endParaRPr sz="2900">
              <a:latin typeface="Arial"/>
              <a:cs typeface="Arial"/>
            </a:endParaRPr>
          </a:p>
          <a:p>
            <a:pPr marL="332740" marR="239395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  <a:tab pos="4259580" algn="l"/>
              </a:tabLst>
            </a:pPr>
            <a:r>
              <a:rPr dirty="0" sz="2900" spc="-95">
                <a:latin typeface="Arial"/>
                <a:cs typeface="Arial"/>
              </a:rPr>
              <a:t>Data</a:t>
            </a:r>
            <a:r>
              <a:rPr dirty="0" sz="2900">
                <a:latin typeface="Arial"/>
                <a:cs typeface="Arial"/>
              </a:rPr>
              <a:t> </a:t>
            </a:r>
            <a:r>
              <a:rPr dirty="0" sz="2900" spc="-125">
                <a:latin typeface="Arial"/>
                <a:cs typeface="Arial"/>
              </a:rPr>
              <a:t>berdistribusi</a:t>
            </a:r>
            <a:r>
              <a:rPr dirty="0" sz="2900" spc="-25">
                <a:latin typeface="Arial"/>
                <a:cs typeface="Arial"/>
              </a:rPr>
              <a:t> </a:t>
            </a:r>
            <a:r>
              <a:rPr dirty="0" sz="2900" spc="-160">
                <a:latin typeface="Arial"/>
                <a:cs typeface="Arial"/>
              </a:rPr>
              <a:t>normal	</a:t>
            </a:r>
            <a:r>
              <a:rPr dirty="0" sz="2900" spc="-65">
                <a:latin typeface="Arial"/>
                <a:cs typeface="Arial"/>
              </a:rPr>
              <a:t>adalah </a:t>
            </a:r>
            <a:r>
              <a:rPr dirty="0" sz="2900" spc="-15">
                <a:latin typeface="Arial"/>
                <a:cs typeface="Arial"/>
              </a:rPr>
              <a:t>data</a:t>
            </a:r>
            <a:r>
              <a:rPr dirty="0" sz="2900" spc="-65">
                <a:latin typeface="Arial"/>
                <a:cs typeface="Arial"/>
              </a:rPr>
              <a:t> </a:t>
            </a:r>
            <a:r>
              <a:rPr dirty="0" sz="2900" spc="-135">
                <a:latin typeface="Arial"/>
                <a:cs typeface="Arial"/>
              </a:rPr>
              <a:t>berbentuk  </a:t>
            </a:r>
            <a:r>
              <a:rPr dirty="0" sz="2900" spc="-204">
                <a:latin typeface="Arial"/>
                <a:cs typeface="Arial"/>
              </a:rPr>
              <a:t>lonceng, </a:t>
            </a:r>
            <a:r>
              <a:rPr dirty="0" sz="2900" spc="-100">
                <a:latin typeface="Arial"/>
                <a:cs typeface="Arial"/>
              </a:rPr>
              <a:t>yaitu </a:t>
            </a:r>
            <a:r>
              <a:rPr dirty="0" sz="2900" spc="-15">
                <a:latin typeface="Arial"/>
                <a:cs typeface="Arial"/>
              </a:rPr>
              <a:t>data </a:t>
            </a:r>
            <a:r>
              <a:rPr dirty="0" sz="2900" spc="-120">
                <a:latin typeface="Arial"/>
                <a:cs typeface="Arial"/>
              </a:rPr>
              <a:t>yang </a:t>
            </a:r>
            <a:r>
              <a:rPr dirty="0" sz="2900" spc="-204">
                <a:latin typeface="Arial"/>
                <a:cs typeface="Arial"/>
              </a:rPr>
              <a:t>simetris </a:t>
            </a:r>
            <a:r>
              <a:rPr dirty="0" sz="2900" spc="-70">
                <a:latin typeface="Arial"/>
                <a:cs typeface="Arial"/>
              </a:rPr>
              <a:t>terhadap </a:t>
            </a:r>
            <a:r>
              <a:rPr dirty="0" sz="2900" spc="-5">
                <a:latin typeface="Arial"/>
                <a:cs typeface="Arial"/>
              </a:rPr>
              <a:t>rata-  </a:t>
            </a:r>
            <a:r>
              <a:rPr dirty="0" sz="2900" spc="-90">
                <a:latin typeface="Arial"/>
                <a:cs typeface="Arial"/>
              </a:rPr>
              <a:t>ratanya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77698"/>
            <a:ext cx="729869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80"/>
              <a:t>Standar </a:t>
            </a:r>
            <a:r>
              <a:rPr dirty="0" spc="-240"/>
              <a:t>Deviasi </a:t>
            </a:r>
            <a:r>
              <a:rPr dirty="0" spc="-5"/>
              <a:t>&amp; </a:t>
            </a:r>
            <a:r>
              <a:rPr dirty="0" spc="-240"/>
              <a:t>Distribusi</a:t>
            </a:r>
            <a:r>
              <a:rPr dirty="0" spc="430"/>
              <a:t> </a:t>
            </a:r>
            <a:r>
              <a:rPr dirty="0" spc="-180"/>
              <a:t>Normal</a:t>
            </a:r>
          </a:p>
        </p:txBody>
      </p:sp>
      <p:sp>
        <p:nvSpPr>
          <p:cNvPr id="3" name="object 3"/>
          <p:cNvSpPr/>
          <p:nvPr/>
        </p:nvSpPr>
        <p:spPr>
          <a:xfrm>
            <a:off x="1752600" y="1752600"/>
            <a:ext cx="6430982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621157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50"/>
              <a:t>Six </a:t>
            </a:r>
            <a:r>
              <a:rPr dirty="0" sz="4400" spc="-305"/>
              <a:t>Sigma </a:t>
            </a:r>
            <a:r>
              <a:rPr dirty="0" sz="4400"/>
              <a:t>&amp; </a:t>
            </a:r>
            <a:r>
              <a:rPr dirty="0" sz="4400" spc="-215"/>
              <a:t>Defective</a:t>
            </a:r>
            <a:r>
              <a:rPr dirty="0" sz="4400" spc="409"/>
              <a:t> </a:t>
            </a:r>
            <a:r>
              <a:rPr dirty="0" sz="4400" spc="-365"/>
              <a:t>Units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19199" y="1600012"/>
          <a:ext cx="6623684" cy="4081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7590"/>
                <a:gridCol w="2437130"/>
                <a:gridCol w="1865629"/>
              </a:tblGrid>
              <a:tr h="1247281">
                <a:tc>
                  <a:txBody>
                    <a:bodyPr/>
                    <a:lstStyle/>
                    <a:p>
                      <a:pPr marL="109220">
                        <a:lnSpc>
                          <a:spcPts val="2555"/>
                        </a:lnSpc>
                      </a:pP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Specification</a:t>
                      </a: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60" b="1">
                          <a:latin typeface="Times New Roman"/>
                          <a:cs typeface="Times New Roman"/>
                        </a:rPr>
                        <a:t>Range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2200" spc="-110" b="1">
                          <a:latin typeface="Times New Roman"/>
                          <a:cs typeface="Times New Roman"/>
                        </a:rPr>
                        <a:t>(in </a:t>
                      </a:r>
                      <a:r>
                        <a:rPr dirty="0" sz="2200" spc="-114" b="1">
                          <a:latin typeface="Times New Roman"/>
                          <a:cs typeface="Times New Roman"/>
                        </a:rPr>
                        <a:t>+/-</a:t>
                      </a:r>
                      <a:r>
                        <a:rPr dirty="0" sz="22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50" b="1">
                          <a:latin typeface="Times New Roman"/>
                          <a:cs typeface="Times New Roman"/>
                        </a:rPr>
                        <a:t>Sigmas)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 marR="1186180">
                        <a:lnSpc>
                          <a:spcPts val="2520"/>
                        </a:lnSpc>
                        <a:spcBef>
                          <a:spcPts val="100"/>
                        </a:spcBef>
                      </a:pPr>
                      <a:r>
                        <a:rPr dirty="0" sz="2200" spc="-135" b="1">
                          <a:latin typeface="Times New Roman"/>
                          <a:cs typeface="Times New Roman"/>
                        </a:rPr>
                        <a:t>Percent of  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200" spc="-55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2200" spc="-2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2200" spc="35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200" spc="-4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n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2200" spc="-145" b="1">
                          <a:latin typeface="Times New Roman"/>
                          <a:cs typeface="Times New Roman"/>
                        </a:rPr>
                        <a:t>Within</a:t>
                      </a:r>
                      <a:r>
                        <a:rPr dirty="0" sz="2200" spc="-10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60" b="1">
                          <a:latin typeface="Times New Roman"/>
                          <a:cs typeface="Times New Roman"/>
                        </a:rPr>
                        <a:t>Range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55"/>
                        </a:lnSpc>
                      </a:pPr>
                      <a:r>
                        <a:rPr dirty="0" sz="2200" spc="-125" b="1">
                          <a:latin typeface="Times New Roman"/>
                          <a:cs typeface="Times New Roman"/>
                        </a:rPr>
                        <a:t>Defective</a:t>
                      </a:r>
                      <a:r>
                        <a:rPr dirty="0" sz="2200" spc="-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35" b="1">
                          <a:latin typeface="Times New Roman"/>
                          <a:cs typeface="Times New Roman"/>
                        </a:rPr>
                        <a:t>Units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2200" spc="-135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22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20" b="1">
                          <a:latin typeface="Times New Roman"/>
                          <a:cs typeface="Times New Roman"/>
                        </a:rPr>
                        <a:t>Billion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309">
                <a:tc>
                  <a:txBody>
                    <a:bodyPr/>
                    <a:lstStyle/>
                    <a:p>
                      <a:pPr marL="109220">
                        <a:lnSpc>
                          <a:spcPts val="2525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5"/>
                        </a:lnSpc>
                      </a:pPr>
                      <a:r>
                        <a:rPr dirty="0" sz="2200" spc="-130">
                          <a:latin typeface="Times New Roman"/>
                          <a:cs typeface="Times New Roman"/>
                        </a:rPr>
                        <a:t>68.27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5"/>
                        </a:lnSpc>
                      </a:pPr>
                      <a:r>
                        <a:rPr dirty="0" sz="2200" spc="-135">
                          <a:latin typeface="Times New Roman"/>
                          <a:cs typeface="Times New Roman"/>
                        </a:rPr>
                        <a:t>317,300,000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 spc="-130">
                          <a:latin typeface="Times New Roman"/>
                          <a:cs typeface="Times New Roman"/>
                        </a:rPr>
                        <a:t>95.45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 spc="-130">
                          <a:latin typeface="Times New Roman"/>
                          <a:cs typeface="Times New Roman"/>
                        </a:rPr>
                        <a:t>45,400,000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177"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3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 spc="-130">
                          <a:latin typeface="Times New Roman"/>
                          <a:cs typeface="Times New Roman"/>
                        </a:rPr>
                        <a:t>99.73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 spc="-130">
                          <a:latin typeface="Times New Roman"/>
                          <a:cs typeface="Times New Roman"/>
                        </a:rPr>
                        <a:t>2,700,000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8377"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4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 spc="-135">
                          <a:latin typeface="Times New Roman"/>
                          <a:cs typeface="Times New Roman"/>
                        </a:rPr>
                        <a:t>99.9937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 spc="-135">
                          <a:latin typeface="Times New Roman"/>
                          <a:cs typeface="Times New Roman"/>
                        </a:rPr>
                        <a:t>63,000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873"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5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 spc="-135">
                          <a:latin typeface="Times New Roman"/>
                          <a:cs typeface="Times New Roman"/>
                        </a:rPr>
                        <a:t>99.999943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0"/>
                        </a:lnSpc>
                      </a:pPr>
                      <a:r>
                        <a:rPr dirty="0" sz="2200" spc="-145">
                          <a:latin typeface="Times New Roman"/>
                          <a:cs typeface="Times New Roman"/>
                        </a:rPr>
                        <a:t>57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8401">
                <a:tc>
                  <a:txBody>
                    <a:bodyPr/>
                    <a:lstStyle/>
                    <a:p>
                      <a:pPr marL="109220">
                        <a:lnSpc>
                          <a:spcPts val="2525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6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5"/>
                        </a:lnSpc>
                      </a:pPr>
                      <a:r>
                        <a:rPr dirty="0" sz="2200" spc="-140">
                          <a:latin typeface="Times New Roman"/>
                          <a:cs typeface="Times New Roman"/>
                        </a:rPr>
                        <a:t>99.9999998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25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560641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85"/>
              <a:t>Tabel </a:t>
            </a:r>
            <a:r>
              <a:rPr dirty="0" sz="4400" spc="-340"/>
              <a:t>Konversi </a:t>
            </a:r>
            <a:r>
              <a:rPr dirty="0" sz="4400" spc="-250"/>
              <a:t>Six</a:t>
            </a:r>
            <a:r>
              <a:rPr dirty="0" sz="4400" spc="480"/>
              <a:t> </a:t>
            </a:r>
            <a:r>
              <a:rPr dirty="0" sz="4400" spc="-305"/>
              <a:t>Sigma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990600" y="1600200"/>
            <a:ext cx="7772400" cy="2772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88340" y="4904994"/>
            <a:ext cx="761873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Arial"/>
                <a:cs typeface="Arial"/>
              </a:rPr>
              <a:t>Yield </a:t>
            </a:r>
            <a:r>
              <a:rPr dirty="0" sz="1800">
                <a:latin typeface="Arial"/>
                <a:cs typeface="Arial"/>
              </a:rPr>
              <a:t>: </a:t>
            </a:r>
            <a:r>
              <a:rPr dirty="0" sz="1800" spc="-5">
                <a:latin typeface="Arial"/>
                <a:cs typeface="Arial"/>
              </a:rPr>
              <a:t>jumlah unit </a:t>
            </a:r>
            <a:r>
              <a:rPr dirty="0" sz="1800" spc="-10">
                <a:latin typeface="Arial"/>
                <a:cs typeface="Arial"/>
              </a:rPr>
              <a:t>yang </a:t>
            </a:r>
            <a:r>
              <a:rPr dirty="0" sz="1800" spc="-5">
                <a:latin typeface="Arial"/>
                <a:cs typeface="Arial"/>
              </a:rPr>
              <a:t>dikerjakan </a:t>
            </a:r>
            <a:r>
              <a:rPr dirty="0" sz="1800" spc="-10">
                <a:latin typeface="Arial"/>
                <a:cs typeface="Arial"/>
              </a:rPr>
              <a:t>dengan benar </a:t>
            </a:r>
            <a:r>
              <a:rPr dirty="0" sz="1800" spc="-5">
                <a:latin typeface="Arial"/>
                <a:cs typeface="Arial"/>
              </a:rPr>
              <a:t>melalui proses-prosesnya  Defect </a:t>
            </a:r>
            <a:r>
              <a:rPr dirty="0" sz="1800">
                <a:latin typeface="Arial"/>
                <a:cs typeface="Arial"/>
              </a:rPr>
              <a:t>: </a:t>
            </a:r>
            <a:r>
              <a:rPr dirty="0" sz="1800" spc="-5">
                <a:latin typeface="Arial"/>
                <a:cs typeface="Arial"/>
              </a:rPr>
              <a:t>Jumlah unit </a:t>
            </a:r>
            <a:r>
              <a:rPr dirty="0" sz="1800" spc="-10">
                <a:latin typeface="Arial"/>
                <a:cs typeface="Arial"/>
              </a:rPr>
              <a:t>yang gagal </a:t>
            </a:r>
            <a:r>
              <a:rPr dirty="0" sz="1800" spc="-5">
                <a:latin typeface="Arial"/>
                <a:cs typeface="Arial"/>
              </a:rPr>
              <a:t>memenuhi kebutuhan</a:t>
            </a:r>
            <a:r>
              <a:rPr dirty="0" sz="1800" spc="1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pelanggan</a:t>
            </a:r>
            <a:endParaRPr sz="1800">
              <a:latin typeface="Arial"/>
              <a:cs typeface="Arial"/>
            </a:endParaRPr>
          </a:p>
          <a:p>
            <a:pPr marL="12700" marR="33655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Makin besar sigma, diharapkan makin </a:t>
            </a:r>
            <a:r>
              <a:rPr dirty="0" sz="1800" spc="-10">
                <a:latin typeface="Arial"/>
                <a:cs typeface="Arial"/>
              </a:rPr>
              <a:t>banyak </a:t>
            </a:r>
            <a:r>
              <a:rPr dirty="0" sz="1800" spc="-5">
                <a:latin typeface="Arial"/>
                <a:cs typeface="Arial"/>
              </a:rPr>
              <a:t>unit </a:t>
            </a:r>
            <a:r>
              <a:rPr dirty="0" sz="1800" spc="-10">
                <a:latin typeface="Arial"/>
                <a:cs typeface="Arial"/>
              </a:rPr>
              <a:t>yang dapat ditangani  dengan </a:t>
            </a:r>
            <a:r>
              <a:rPr dirty="0" sz="1800" spc="-5">
                <a:latin typeface="Arial"/>
                <a:cs typeface="Arial"/>
              </a:rPr>
              <a:t>baik dan </a:t>
            </a:r>
            <a:r>
              <a:rPr dirty="0" sz="1800" spc="-10">
                <a:latin typeface="Arial"/>
                <a:cs typeface="Arial"/>
              </a:rPr>
              <a:t>bagus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kualitasnya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4002404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90"/>
              <a:t>Ishikawa</a:t>
            </a:r>
            <a:r>
              <a:rPr dirty="0" sz="4400" spc="-70"/>
              <a:t> </a:t>
            </a:r>
            <a:r>
              <a:rPr dirty="0" sz="4400" spc="-200"/>
              <a:t>Diagram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61999" y="1904974"/>
            <a:ext cx="7539501" cy="3488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36677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00"/>
              <a:t>Diagram</a:t>
            </a:r>
            <a:r>
              <a:rPr dirty="0" sz="4400" spc="-75"/>
              <a:t> </a:t>
            </a:r>
            <a:r>
              <a:rPr dirty="0" sz="4400" spc="-250"/>
              <a:t>Kontrol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6525" rIns="0" bIns="0" rtlCol="0" vert="horz">
            <a:spAutoFit/>
          </a:bodyPr>
          <a:lstStyle/>
          <a:p>
            <a:pPr marL="487045" marR="5080" indent="-320040">
              <a:lnSpc>
                <a:spcPct val="70000"/>
              </a:lnSpc>
              <a:spcBef>
                <a:spcPts val="107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487045" algn="l"/>
                <a:tab pos="487680" algn="l"/>
              </a:tabLst>
            </a:pPr>
            <a:r>
              <a:rPr dirty="0" spc="-220"/>
              <a:t>Sebuah </a:t>
            </a:r>
            <a:r>
              <a:rPr dirty="0" spc="-80"/>
              <a:t>diagram </a:t>
            </a:r>
            <a:r>
              <a:rPr dirty="0" spc="-125"/>
              <a:t>kontrol </a:t>
            </a:r>
            <a:r>
              <a:rPr dirty="0" spc="-114"/>
              <a:t>yang </a:t>
            </a:r>
            <a:r>
              <a:rPr dirty="0" spc="-155"/>
              <a:t>merupakan </a:t>
            </a:r>
            <a:r>
              <a:rPr dirty="0" spc="-110"/>
              <a:t>tampilan  </a:t>
            </a:r>
            <a:r>
              <a:rPr dirty="0" spc="-60"/>
              <a:t>grafis </a:t>
            </a:r>
            <a:r>
              <a:rPr dirty="0" spc="-10"/>
              <a:t>dari </a:t>
            </a:r>
            <a:r>
              <a:rPr dirty="0" spc="-15"/>
              <a:t>data </a:t>
            </a:r>
            <a:r>
              <a:rPr dirty="0" spc="-114"/>
              <a:t>yang </a:t>
            </a:r>
            <a:r>
              <a:rPr dirty="0" spc="-150"/>
              <a:t>menggambarkan </a:t>
            </a:r>
            <a:r>
              <a:rPr dirty="0" spc="-160"/>
              <a:t>hasil </a:t>
            </a:r>
            <a:r>
              <a:rPr dirty="0" spc="-10"/>
              <a:t>dari </a:t>
            </a:r>
            <a:r>
              <a:rPr dirty="0" spc="-225"/>
              <a:t>suatu  </a:t>
            </a:r>
            <a:r>
              <a:rPr dirty="0" spc="-210"/>
              <a:t>proses </a:t>
            </a:r>
            <a:r>
              <a:rPr dirty="0" spc="-10"/>
              <a:t>dari </a:t>
            </a:r>
            <a:r>
              <a:rPr dirty="0" spc="-160"/>
              <a:t>waktu </a:t>
            </a:r>
            <a:r>
              <a:rPr dirty="0" spc="-185"/>
              <a:t>ke </a:t>
            </a:r>
            <a:r>
              <a:rPr dirty="0" spc="-160"/>
              <a:t>waktu. </a:t>
            </a:r>
            <a:r>
              <a:rPr dirty="0" spc="-165"/>
              <a:t>Ini </a:t>
            </a:r>
            <a:r>
              <a:rPr dirty="0" spc="-220"/>
              <a:t>membantu </a:t>
            </a:r>
            <a:r>
              <a:rPr dirty="0" spc="-225"/>
              <a:t>mencegah  </a:t>
            </a:r>
            <a:r>
              <a:rPr dirty="0" spc="-135"/>
              <a:t>cacat </a:t>
            </a:r>
            <a:r>
              <a:rPr dirty="0" spc="-114"/>
              <a:t>dan </a:t>
            </a:r>
            <a:r>
              <a:rPr dirty="0" spc="-220"/>
              <a:t>memungkinkan </a:t>
            </a:r>
            <a:r>
              <a:rPr dirty="0" spc="-229"/>
              <a:t>untuk </a:t>
            </a:r>
            <a:r>
              <a:rPr dirty="0" spc="-225"/>
              <a:t>menentukan </a:t>
            </a:r>
            <a:r>
              <a:rPr dirty="0" spc="-90"/>
              <a:t>apakah  </a:t>
            </a:r>
            <a:r>
              <a:rPr dirty="0" spc="-225"/>
              <a:t>suatu </a:t>
            </a:r>
            <a:r>
              <a:rPr dirty="0" spc="-210"/>
              <a:t>proses </a:t>
            </a:r>
            <a:r>
              <a:rPr dirty="0" spc="-105"/>
              <a:t>dalam </a:t>
            </a:r>
            <a:r>
              <a:rPr dirty="0" spc="-130"/>
              <a:t>kontrol </a:t>
            </a:r>
            <a:r>
              <a:rPr dirty="0" spc="-95"/>
              <a:t>atau </a:t>
            </a:r>
            <a:r>
              <a:rPr dirty="0" spc="-15"/>
              <a:t>di </a:t>
            </a:r>
            <a:r>
              <a:rPr dirty="0" spc="-90"/>
              <a:t>luar</a:t>
            </a:r>
            <a:r>
              <a:rPr dirty="0" spc="-320"/>
              <a:t> </a:t>
            </a:r>
            <a:r>
              <a:rPr dirty="0" spc="-105"/>
              <a:t>kendali</a:t>
            </a:r>
          </a:p>
          <a:p>
            <a:pPr marL="487045" marR="59055" indent="-320040">
              <a:lnSpc>
                <a:spcPct val="70000"/>
              </a:lnSpc>
              <a:spcBef>
                <a:spcPts val="6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487045" algn="l"/>
                <a:tab pos="487680" algn="l"/>
              </a:tabLst>
            </a:pPr>
            <a:r>
              <a:rPr dirty="0" spc="-125"/>
              <a:t>Diagram kontrol </a:t>
            </a:r>
            <a:r>
              <a:rPr dirty="0" spc="-20"/>
              <a:t>dapat </a:t>
            </a:r>
            <a:r>
              <a:rPr dirty="0" spc="-135"/>
              <a:t>digunakan </a:t>
            </a:r>
            <a:r>
              <a:rPr dirty="0" spc="-225"/>
              <a:t>untuk </a:t>
            </a:r>
            <a:r>
              <a:rPr dirty="0" spc="-215"/>
              <a:t>memantau  </a:t>
            </a:r>
            <a:r>
              <a:rPr dirty="0" spc="-35"/>
              <a:t>berbagai </a:t>
            </a:r>
            <a:r>
              <a:rPr dirty="0" spc="-195"/>
              <a:t>jenis </a:t>
            </a:r>
            <a:r>
              <a:rPr dirty="0" spc="-55"/>
              <a:t>variabel </a:t>
            </a:r>
            <a:r>
              <a:rPr dirty="0" spc="-145"/>
              <a:t>output. </a:t>
            </a:r>
            <a:r>
              <a:rPr dirty="0" spc="-200"/>
              <a:t>Meskipun </a:t>
            </a:r>
            <a:r>
              <a:rPr dirty="0" spc="-135"/>
              <a:t>digunakan  </a:t>
            </a:r>
            <a:r>
              <a:rPr dirty="0" spc="-70"/>
              <a:t>paling </a:t>
            </a:r>
            <a:r>
              <a:rPr dirty="0" spc="-160"/>
              <a:t>sering </a:t>
            </a:r>
            <a:r>
              <a:rPr dirty="0" spc="-229"/>
              <a:t>untuk </a:t>
            </a:r>
            <a:r>
              <a:rPr dirty="0" spc="-160"/>
              <a:t>melacak </a:t>
            </a:r>
            <a:r>
              <a:rPr dirty="0" spc="-100"/>
              <a:t>aktivitas berulang </a:t>
            </a:r>
            <a:r>
              <a:rPr dirty="0" spc="-114"/>
              <a:t>yang  </a:t>
            </a:r>
            <a:r>
              <a:rPr dirty="0" spc="-100"/>
              <a:t>diperlukan </a:t>
            </a:r>
            <a:r>
              <a:rPr dirty="0" spc="-229"/>
              <a:t>untuk </a:t>
            </a:r>
            <a:r>
              <a:rPr dirty="0" spc="-204"/>
              <a:t>memproduksi </a:t>
            </a:r>
            <a:r>
              <a:rPr dirty="0" spc="-65"/>
              <a:t>barang-barang  </a:t>
            </a:r>
            <a:r>
              <a:rPr dirty="0" spc="-165"/>
              <a:t>manufaktur, </a:t>
            </a:r>
            <a:r>
              <a:rPr dirty="0" spc="-80"/>
              <a:t>diagram </a:t>
            </a:r>
            <a:r>
              <a:rPr dirty="0" spc="-125"/>
              <a:t>kontrol </a:t>
            </a:r>
            <a:r>
              <a:rPr dirty="0" spc="-105"/>
              <a:t>juga </a:t>
            </a:r>
            <a:r>
              <a:rPr dirty="0" spc="-20"/>
              <a:t>dapat </a:t>
            </a:r>
            <a:r>
              <a:rPr dirty="0" spc="-135"/>
              <a:t>digunakan  </a:t>
            </a:r>
            <a:r>
              <a:rPr dirty="0" spc="-229"/>
              <a:t>untuk </a:t>
            </a:r>
            <a:r>
              <a:rPr dirty="0" spc="-215"/>
              <a:t>memantau </a:t>
            </a:r>
            <a:r>
              <a:rPr dirty="0" spc="-105"/>
              <a:t>variasi </a:t>
            </a:r>
            <a:r>
              <a:rPr dirty="0" spc="-45"/>
              <a:t>biaya </a:t>
            </a:r>
            <a:r>
              <a:rPr dirty="0" spc="-120"/>
              <a:t>dan </a:t>
            </a:r>
            <a:r>
              <a:rPr dirty="0" spc="-80"/>
              <a:t>jadwal, </a:t>
            </a:r>
            <a:r>
              <a:rPr dirty="0" spc="-225"/>
              <a:t>volume, </a:t>
            </a:r>
            <a:r>
              <a:rPr dirty="0" spc="-120"/>
              <a:t>dan  </a:t>
            </a:r>
            <a:r>
              <a:rPr dirty="0" spc="-160"/>
              <a:t>frekuensi </a:t>
            </a:r>
            <a:r>
              <a:rPr dirty="0" spc="-125"/>
              <a:t>perubahan ruang </a:t>
            </a:r>
            <a:r>
              <a:rPr dirty="0" spc="-145"/>
              <a:t>lingkup, </a:t>
            </a:r>
            <a:r>
              <a:rPr dirty="0" spc="-95"/>
              <a:t>atau </a:t>
            </a:r>
            <a:r>
              <a:rPr dirty="0" spc="-160"/>
              <a:t>hasil  </a:t>
            </a:r>
            <a:r>
              <a:rPr dirty="0" spc="-210"/>
              <a:t>manajemen </a:t>
            </a:r>
            <a:r>
              <a:rPr dirty="0" spc="-130"/>
              <a:t>lainnya </a:t>
            </a:r>
            <a:r>
              <a:rPr dirty="0" spc="-229"/>
              <a:t>untuk </a:t>
            </a:r>
            <a:r>
              <a:rPr dirty="0" spc="-220"/>
              <a:t>membantu </a:t>
            </a:r>
            <a:r>
              <a:rPr dirty="0" spc="-225"/>
              <a:t>menentukan  </a:t>
            </a:r>
            <a:r>
              <a:rPr dirty="0" spc="-90"/>
              <a:t>apakah </a:t>
            </a:r>
            <a:r>
              <a:rPr dirty="0" spc="-210"/>
              <a:t>proses manajemen </a:t>
            </a:r>
            <a:r>
              <a:rPr dirty="0" spc="-105"/>
              <a:t>proyek</a:t>
            </a:r>
            <a:r>
              <a:rPr dirty="0" spc="450"/>
              <a:t> </a:t>
            </a:r>
            <a:r>
              <a:rPr dirty="0" spc="-95"/>
              <a:t>terkendali.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54076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40"/>
              <a:t>Jaminan </a:t>
            </a:r>
            <a:r>
              <a:rPr dirty="0" sz="4400" spc="-240"/>
              <a:t>Kualitas</a:t>
            </a:r>
            <a:r>
              <a:rPr dirty="0" sz="4400" spc="235"/>
              <a:t> </a:t>
            </a:r>
            <a:r>
              <a:rPr dirty="0" sz="4400" spc="-295"/>
              <a:t>Proyek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70685"/>
            <a:ext cx="7908290" cy="351726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332740" marR="102870" indent="-320040">
              <a:lnSpc>
                <a:spcPts val="3030"/>
              </a:lnSpc>
              <a:spcBef>
                <a:spcPts val="47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800" spc="-155">
                <a:latin typeface="Arial"/>
                <a:cs typeface="Arial"/>
              </a:rPr>
              <a:t>Kualitas </a:t>
            </a:r>
            <a:r>
              <a:rPr dirty="0" sz="2800" spc="-70">
                <a:latin typeface="Arial"/>
                <a:cs typeface="Arial"/>
              </a:rPr>
              <a:t>adalah </a:t>
            </a:r>
            <a:r>
              <a:rPr dirty="0" sz="2800" spc="-35">
                <a:latin typeface="Arial"/>
                <a:cs typeface="Arial"/>
              </a:rPr>
              <a:t>derajat </a:t>
            </a:r>
            <a:r>
              <a:rPr dirty="0" sz="2800" spc="-10">
                <a:latin typeface="Arial"/>
                <a:cs typeface="Arial"/>
              </a:rPr>
              <a:t>dari </a:t>
            </a:r>
            <a:r>
              <a:rPr dirty="0" sz="2800" spc="-60">
                <a:latin typeface="Arial"/>
                <a:cs typeface="Arial"/>
              </a:rPr>
              <a:t>beberapa </a:t>
            </a:r>
            <a:r>
              <a:rPr dirty="0" sz="2800" spc="-100">
                <a:latin typeface="Arial"/>
                <a:cs typeface="Arial"/>
              </a:rPr>
              <a:t>karakteristik  </a:t>
            </a:r>
            <a:r>
              <a:rPr dirty="0" sz="2800" spc="-240">
                <a:latin typeface="Arial"/>
                <a:cs typeface="Arial"/>
              </a:rPr>
              <a:t>pemenuhan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50">
                <a:latin typeface="Arial"/>
                <a:cs typeface="Arial"/>
              </a:rPr>
              <a:t>requirement</a:t>
            </a:r>
            <a:endParaRPr sz="28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31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800" spc="-130">
                <a:latin typeface="Arial"/>
                <a:cs typeface="Arial"/>
              </a:rPr>
              <a:t>Terdiri </a:t>
            </a:r>
            <a:r>
              <a:rPr dirty="0" sz="2800" spc="-10">
                <a:latin typeface="Arial"/>
                <a:cs typeface="Arial"/>
              </a:rPr>
              <a:t>dari </a:t>
            </a:r>
            <a:r>
              <a:rPr dirty="0" sz="2800" spc="-60">
                <a:latin typeface="Arial"/>
                <a:cs typeface="Arial"/>
              </a:rPr>
              <a:t>beberapa</a:t>
            </a:r>
            <a:r>
              <a:rPr dirty="0" sz="2800" spc="150">
                <a:latin typeface="Arial"/>
                <a:cs typeface="Arial"/>
              </a:rPr>
              <a:t> </a:t>
            </a:r>
            <a:r>
              <a:rPr dirty="0" sz="2800" spc="-65">
                <a:latin typeface="Arial"/>
                <a:cs typeface="Arial"/>
              </a:rPr>
              <a:t>aktifitas</a:t>
            </a:r>
            <a:endParaRPr sz="2800">
              <a:latin typeface="Arial"/>
              <a:cs typeface="Arial"/>
            </a:endParaRPr>
          </a:p>
          <a:p>
            <a:pPr lvl="1" marL="272415" marR="307340" indent="-272415">
              <a:lnSpc>
                <a:spcPts val="2735"/>
              </a:lnSpc>
              <a:spcBef>
                <a:spcPts val="340"/>
              </a:spcBef>
              <a:buClr>
                <a:srgbClr val="93B6D2"/>
              </a:buClr>
              <a:buSzPct val="68750"/>
              <a:buFont typeface="Arial"/>
              <a:buChar char="•"/>
              <a:tabLst>
                <a:tab pos="272415" algn="l"/>
                <a:tab pos="652780" algn="l"/>
              </a:tabLst>
            </a:pPr>
            <a:r>
              <a:rPr dirty="0" sz="2400" spc="-90" b="1">
                <a:latin typeface="Trebuchet MS"/>
                <a:cs typeface="Trebuchet MS"/>
              </a:rPr>
              <a:t>Quality Planing</a:t>
            </a:r>
            <a:r>
              <a:rPr dirty="0" sz="2400" spc="-90">
                <a:latin typeface="Arial"/>
                <a:cs typeface="Arial"/>
              </a:rPr>
              <a:t>, </a:t>
            </a:r>
            <a:r>
              <a:rPr dirty="0" sz="2400" spc="-110">
                <a:latin typeface="Arial"/>
                <a:cs typeface="Arial"/>
              </a:rPr>
              <a:t>mengidentifikasi </a:t>
            </a:r>
            <a:r>
              <a:rPr dirty="0" sz="2400" spc="-105">
                <a:latin typeface="Arial"/>
                <a:cs typeface="Arial"/>
              </a:rPr>
              <a:t>standar </a:t>
            </a:r>
            <a:r>
              <a:rPr dirty="0" sz="2400" spc="-114">
                <a:latin typeface="Arial"/>
                <a:cs typeface="Arial"/>
              </a:rPr>
              <a:t>kualitas</a:t>
            </a:r>
            <a:r>
              <a:rPr dirty="0" sz="2400" spc="275">
                <a:latin typeface="Arial"/>
                <a:cs typeface="Arial"/>
              </a:rPr>
              <a:t> </a:t>
            </a:r>
            <a:r>
              <a:rPr dirty="0" sz="2400" spc="-150">
                <a:latin typeface="Arial"/>
                <a:cs typeface="Arial"/>
              </a:rPr>
              <a:t>utk</a:t>
            </a:r>
            <a:endParaRPr sz="2400">
              <a:latin typeface="Arial"/>
              <a:cs typeface="Arial"/>
            </a:endParaRPr>
          </a:p>
          <a:p>
            <a:pPr algn="ctr" marR="363220">
              <a:lnSpc>
                <a:spcPts val="2735"/>
              </a:lnSpc>
            </a:pPr>
            <a:r>
              <a:rPr dirty="0" sz="2400" spc="-125">
                <a:latin typeface="Arial"/>
                <a:cs typeface="Arial"/>
              </a:rPr>
              <a:t>pelaksanaan </a:t>
            </a:r>
            <a:r>
              <a:rPr dirty="0" sz="2400" spc="-100">
                <a:latin typeface="Arial"/>
                <a:cs typeface="Arial"/>
              </a:rPr>
              <a:t>proyek </a:t>
            </a:r>
            <a:r>
              <a:rPr dirty="0" sz="2400" spc="-105">
                <a:latin typeface="Arial"/>
                <a:cs typeface="Arial"/>
              </a:rPr>
              <a:t>dan </a:t>
            </a:r>
            <a:r>
              <a:rPr dirty="0" sz="2400" spc="-95">
                <a:latin typeface="Arial"/>
                <a:cs typeface="Arial"/>
              </a:rPr>
              <a:t>bagaimana</a:t>
            </a:r>
            <a:r>
              <a:rPr dirty="0" sz="2400" spc="350">
                <a:latin typeface="Arial"/>
                <a:cs typeface="Arial"/>
              </a:rPr>
              <a:t> </a:t>
            </a:r>
            <a:r>
              <a:rPr dirty="0" sz="2400" spc="-220">
                <a:latin typeface="Arial"/>
                <a:cs typeface="Arial"/>
              </a:rPr>
              <a:t>memenuhinya</a:t>
            </a:r>
            <a:endParaRPr sz="2400">
              <a:latin typeface="Arial"/>
              <a:cs typeface="Arial"/>
            </a:endParaRPr>
          </a:p>
          <a:p>
            <a:pPr lvl="1" marL="652145" marR="5080" indent="-273050">
              <a:lnSpc>
                <a:spcPts val="2590"/>
              </a:lnSpc>
              <a:spcBef>
                <a:spcPts val="640"/>
              </a:spcBef>
              <a:buClr>
                <a:srgbClr val="93B6D2"/>
              </a:buClr>
              <a:buSzPct val="68750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dirty="0" sz="2400" spc="-90" b="1">
                <a:latin typeface="Trebuchet MS"/>
                <a:cs typeface="Trebuchet MS"/>
              </a:rPr>
              <a:t>Quality </a:t>
            </a:r>
            <a:r>
              <a:rPr dirty="0" sz="2400" spc="-110" b="1">
                <a:latin typeface="Trebuchet MS"/>
                <a:cs typeface="Trebuchet MS"/>
              </a:rPr>
              <a:t>Assurance</a:t>
            </a:r>
            <a:r>
              <a:rPr dirty="0" sz="2400" spc="-110">
                <a:latin typeface="Arial"/>
                <a:cs typeface="Arial"/>
              </a:rPr>
              <a:t>, </a:t>
            </a:r>
            <a:r>
              <a:rPr dirty="0" sz="2400" spc="-165">
                <a:latin typeface="Arial"/>
                <a:cs typeface="Arial"/>
              </a:rPr>
              <a:t>mengimplementasikan </a:t>
            </a:r>
            <a:r>
              <a:rPr dirty="0" sz="2400" spc="-145">
                <a:latin typeface="Arial"/>
                <a:cs typeface="Arial"/>
              </a:rPr>
              <a:t>rencana </a:t>
            </a:r>
            <a:r>
              <a:rPr dirty="0" sz="2400" spc="-150">
                <a:latin typeface="Arial"/>
                <a:cs typeface="Arial"/>
              </a:rPr>
              <a:t>jaminan  </a:t>
            </a:r>
            <a:r>
              <a:rPr dirty="0" sz="2400" spc="-114">
                <a:latin typeface="Arial"/>
                <a:cs typeface="Arial"/>
              </a:rPr>
              <a:t>kualitas </a:t>
            </a:r>
            <a:r>
              <a:rPr dirty="0" sz="2400" spc="-25">
                <a:latin typeface="Arial"/>
                <a:cs typeface="Arial"/>
              </a:rPr>
              <a:t>agar </a:t>
            </a:r>
            <a:r>
              <a:rPr dirty="0" sz="2400" spc="-100">
                <a:latin typeface="Arial"/>
                <a:cs typeface="Arial"/>
              </a:rPr>
              <a:t>proyek </a:t>
            </a:r>
            <a:r>
              <a:rPr dirty="0" sz="2400" spc="-240">
                <a:latin typeface="Arial"/>
                <a:cs typeface="Arial"/>
              </a:rPr>
              <a:t>memenuhi semua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requairement</a:t>
            </a:r>
            <a:endParaRPr sz="2400">
              <a:latin typeface="Arial"/>
              <a:cs typeface="Arial"/>
            </a:endParaRPr>
          </a:p>
          <a:p>
            <a:pPr lvl="1" marL="652145" indent="-273050">
              <a:lnSpc>
                <a:spcPts val="2735"/>
              </a:lnSpc>
              <a:spcBef>
                <a:spcPts val="275"/>
              </a:spcBef>
              <a:buClr>
                <a:srgbClr val="93B6D2"/>
              </a:buClr>
              <a:buSzPct val="68750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dirty="0" sz="2400" spc="-90" b="1">
                <a:latin typeface="Trebuchet MS"/>
                <a:cs typeface="Trebuchet MS"/>
              </a:rPr>
              <a:t>Quality </a:t>
            </a:r>
            <a:r>
              <a:rPr dirty="0" sz="2400" spc="-155" b="1">
                <a:latin typeface="Trebuchet MS"/>
                <a:cs typeface="Trebuchet MS"/>
              </a:rPr>
              <a:t>Control</a:t>
            </a:r>
            <a:r>
              <a:rPr dirty="0" sz="2400" spc="-155">
                <a:latin typeface="Arial"/>
                <a:cs typeface="Arial"/>
              </a:rPr>
              <a:t>, </a:t>
            </a:r>
            <a:r>
              <a:rPr dirty="0" sz="2400" spc="-170">
                <a:latin typeface="Arial"/>
                <a:cs typeface="Arial"/>
              </a:rPr>
              <a:t>memonitor </a:t>
            </a:r>
            <a:r>
              <a:rPr dirty="0" sz="2400" spc="-145">
                <a:latin typeface="Arial"/>
                <a:cs typeface="Arial"/>
              </a:rPr>
              <a:t>hasil </a:t>
            </a:r>
            <a:r>
              <a:rPr dirty="0" sz="2400" spc="-125">
                <a:latin typeface="Arial"/>
                <a:cs typeface="Arial"/>
              </a:rPr>
              <a:t>pelaksanaan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0">
                <a:latin typeface="Arial"/>
                <a:cs typeface="Arial"/>
              </a:rPr>
              <a:t>proyek</a:t>
            </a:r>
            <a:endParaRPr sz="2400">
              <a:latin typeface="Arial"/>
              <a:cs typeface="Arial"/>
            </a:endParaRPr>
          </a:p>
          <a:p>
            <a:pPr marL="652145">
              <a:lnSpc>
                <a:spcPts val="2735"/>
              </a:lnSpc>
            </a:pPr>
            <a:r>
              <a:rPr dirty="0" sz="2400" spc="-85">
                <a:latin typeface="Arial"/>
                <a:cs typeface="Arial"/>
              </a:rPr>
              <a:t>apakah </a:t>
            </a:r>
            <a:r>
              <a:rPr dirty="0" sz="2400" spc="-245">
                <a:latin typeface="Arial"/>
                <a:cs typeface="Arial"/>
              </a:rPr>
              <a:t>memenuhi </a:t>
            </a:r>
            <a:r>
              <a:rPr dirty="0" sz="2400" spc="-110">
                <a:latin typeface="Arial"/>
                <a:cs typeface="Arial"/>
              </a:rPr>
              <a:t>standar </a:t>
            </a:r>
            <a:r>
              <a:rPr dirty="0" sz="2400" spc="-114">
                <a:latin typeface="Arial"/>
                <a:cs typeface="Arial"/>
              </a:rPr>
              <a:t>kualitas </a:t>
            </a:r>
            <a:r>
              <a:rPr dirty="0" sz="2400" spc="-85">
                <a:latin typeface="Arial"/>
                <a:cs typeface="Arial"/>
              </a:rPr>
              <a:t>atau</a:t>
            </a:r>
            <a:r>
              <a:rPr dirty="0" sz="2400" spc="140">
                <a:latin typeface="Arial"/>
                <a:cs typeface="Arial"/>
              </a:rPr>
              <a:t> </a:t>
            </a:r>
            <a:r>
              <a:rPr dirty="0" sz="2400" spc="-45">
                <a:latin typeface="Arial"/>
                <a:cs typeface="Arial"/>
              </a:rPr>
              <a:t>tidak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549783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45"/>
              <a:t>Contoh </a:t>
            </a:r>
            <a:r>
              <a:rPr dirty="0" sz="4400" spc="-200"/>
              <a:t>Diagram</a:t>
            </a:r>
            <a:r>
              <a:rPr dirty="0" sz="4400" spc="250"/>
              <a:t> </a:t>
            </a:r>
            <a:r>
              <a:rPr dirty="0" sz="4400" spc="-200"/>
              <a:t>Kendali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61999" y="1903425"/>
            <a:ext cx="8224831" cy="3919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3919854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105"/>
              <a:t>T</a:t>
            </a:r>
            <a:r>
              <a:rPr dirty="0" sz="4400" spc="-85"/>
              <a:t>esting/</a:t>
            </a:r>
            <a:r>
              <a:rPr dirty="0" sz="4400" spc="-1000"/>
              <a:t>P</a:t>
            </a:r>
            <a:r>
              <a:rPr dirty="0" sz="4400" spc="-385"/>
              <a:t>e</a:t>
            </a:r>
            <a:r>
              <a:rPr dirty="0" sz="4400" spc="-400"/>
              <a:t>n</a:t>
            </a:r>
            <a:r>
              <a:rPr dirty="0" sz="4400" spc="-110"/>
              <a:t>guji</a:t>
            </a:r>
            <a:r>
              <a:rPr dirty="0" sz="4400" spc="-180"/>
              <a:t>a</a:t>
            </a:r>
            <a:r>
              <a:rPr dirty="0" sz="4400" spc="-520"/>
              <a:t>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23658"/>
            <a:ext cx="7502525" cy="250380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8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04">
                <a:latin typeface="Arial"/>
                <a:cs typeface="Arial"/>
              </a:rPr>
              <a:t>Banyak </a:t>
            </a:r>
            <a:r>
              <a:rPr dirty="0" sz="2900" spc="-140">
                <a:latin typeface="Arial"/>
                <a:cs typeface="Arial"/>
              </a:rPr>
              <a:t>digunakan </a:t>
            </a:r>
            <a:r>
              <a:rPr dirty="0" sz="2900" spc="-105">
                <a:latin typeface="Arial"/>
                <a:cs typeface="Arial"/>
              </a:rPr>
              <a:t>dalam </a:t>
            </a:r>
            <a:r>
              <a:rPr dirty="0" sz="2900" spc="-110">
                <a:latin typeface="Arial"/>
                <a:cs typeface="Arial"/>
              </a:rPr>
              <a:t>proyek-proyek</a:t>
            </a:r>
            <a:r>
              <a:rPr dirty="0" sz="2900" spc="330">
                <a:latin typeface="Arial"/>
                <a:cs typeface="Arial"/>
              </a:rPr>
              <a:t> </a:t>
            </a:r>
            <a:r>
              <a:rPr dirty="0" sz="2900" spc="-340">
                <a:latin typeface="Arial"/>
                <a:cs typeface="Arial"/>
              </a:rPr>
              <a:t>IT</a:t>
            </a:r>
            <a:endParaRPr sz="2900">
              <a:latin typeface="Arial"/>
              <a:cs typeface="Arial"/>
            </a:endParaRPr>
          </a:p>
          <a:p>
            <a:pPr marL="332740" marR="438784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04">
                <a:latin typeface="Arial"/>
                <a:cs typeface="Arial"/>
              </a:rPr>
              <a:t>Banyak </a:t>
            </a:r>
            <a:r>
              <a:rPr dirty="0" sz="2900" spc="-114">
                <a:latin typeface="Arial"/>
                <a:cs typeface="Arial"/>
              </a:rPr>
              <a:t>profesional </a:t>
            </a:r>
            <a:r>
              <a:rPr dirty="0" sz="2900" spc="-340">
                <a:latin typeface="Arial"/>
                <a:cs typeface="Arial"/>
              </a:rPr>
              <a:t>IT </a:t>
            </a:r>
            <a:r>
              <a:rPr dirty="0" sz="2900" spc="-120">
                <a:latin typeface="Arial"/>
                <a:cs typeface="Arial"/>
              </a:rPr>
              <a:t>yang </a:t>
            </a:r>
            <a:r>
              <a:rPr dirty="0" sz="2900" spc="-190">
                <a:latin typeface="Arial"/>
                <a:cs typeface="Arial"/>
              </a:rPr>
              <a:t>melakukan </a:t>
            </a:r>
            <a:r>
              <a:rPr dirty="0" sz="2900" spc="-155">
                <a:latin typeface="Arial"/>
                <a:cs typeface="Arial"/>
              </a:rPr>
              <a:t>testing  </a:t>
            </a:r>
            <a:r>
              <a:rPr dirty="0" sz="2900" spc="-185">
                <a:latin typeface="Arial"/>
                <a:cs typeface="Arial"/>
              </a:rPr>
              <a:t>hanya </a:t>
            </a:r>
            <a:r>
              <a:rPr dirty="0" sz="2900" spc="-10">
                <a:latin typeface="Arial"/>
                <a:cs typeface="Arial"/>
              </a:rPr>
              <a:t>di </a:t>
            </a:r>
            <a:r>
              <a:rPr dirty="0" sz="2900" spc="-65">
                <a:latin typeface="Arial"/>
                <a:cs typeface="Arial"/>
              </a:rPr>
              <a:t>bagian </a:t>
            </a:r>
            <a:r>
              <a:rPr dirty="0" sz="2900" spc="-110">
                <a:latin typeface="Arial"/>
                <a:cs typeface="Arial"/>
              </a:rPr>
              <a:t>akhir </a:t>
            </a:r>
            <a:r>
              <a:rPr dirty="0" sz="2900" spc="-155">
                <a:latin typeface="Arial"/>
                <a:cs typeface="Arial"/>
              </a:rPr>
              <a:t>pembuatan</a:t>
            </a:r>
            <a:r>
              <a:rPr dirty="0" sz="2900" spc="260">
                <a:latin typeface="Arial"/>
                <a:cs typeface="Arial"/>
              </a:rPr>
              <a:t> </a:t>
            </a:r>
            <a:r>
              <a:rPr dirty="0" sz="2900" spc="-125">
                <a:latin typeface="Arial"/>
                <a:cs typeface="Arial"/>
              </a:rPr>
              <a:t>produk</a:t>
            </a:r>
            <a:endParaRPr sz="2900">
              <a:latin typeface="Arial"/>
              <a:cs typeface="Arial"/>
            </a:endParaRPr>
          </a:p>
          <a:p>
            <a:pPr marL="332740" marR="508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54">
                <a:latin typeface="Arial"/>
                <a:cs typeface="Arial"/>
              </a:rPr>
              <a:t>Testing </a:t>
            </a:r>
            <a:r>
              <a:rPr dirty="0" sz="2900" spc="-235">
                <a:latin typeface="Arial"/>
                <a:cs typeface="Arial"/>
              </a:rPr>
              <a:t>seharusnya </a:t>
            </a:r>
            <a:r>
              <a:rPr dirty="0" sz="2900" spc="-120">
                <a:latin typeface="Arial"/>
                <a:cs typeface="Arial"/>
              </a:rPr>
              <a:t>dilakukan </a:t>
            </a:r>
            <a:r>
              <a:rPr dirty="0" sz="2900" spc="-10">
                <a:latin typeface="Arial"/>
                <a:cs typeface="Arial"/>
              </a:rPr>
              <a:t>pada </a:t>
            </a:r>
            <a:r>
              <a:rPr dirty="0" sz="2900" spc="-15">
                <a:latin typeface="Arial"/>
                <a:cs typeface="Arial"/>
              </a:rPr>
              <a:t>tiap </a:t>
            </a:r>
            <a:r>
              <a:rPr dirty="0" sz="2900" spc="-105">
                <a:latin typeface="Arial"/>
                <a:cs typeface="Arial"/>
              </a:rPr>
              <a:t>tahapan  dalam </a:t>
            </a:r>
            <a:r>
              <a:rPr dirty="0" sz="2900" spc="-250">
                <a:latin typeface="Arial"/>
                <a:cs typeface="Arial"/>
              </a:rPr>
              <a:t>siklus </a:t>
            </a:r>
            <a:r>
              <a:rPr dirty="0" sz="2900" spc="-145">
                <a:latin typeface="Arial"/>
                <a:cs typeface="Arial"/>
              </a:rPr>
              <a:t>hidup </a:t>
            </a:r>
            <a:r>
              <a:rPr dirty="0" sz="2900" spc="-175">
                <a:latin typeface="Arial"/>
                <a:cs typeface="Arial"/>
              </a:rPr>
              <a:t>pembanguna</a:t>
            </a:r>
            <a:r>
              <a:rPr dirty="0" sz="2900" spc="-155">
                <a:latin typeface="Arial"/>
                <a:cs typeface="Arial"/>
              </a:rPr>
              <a:t> </a:t>
            </a:r>
            <a:r>
              <a:rPr dirty="0" sz="2900" spc="-125">
                <a:latin typeface="Arial"/>
                <a:cs typeface="Arial"/>
              </a:rPr>
              <a:t>produk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350"/>
              <a:t>Testing </a:t>
            </a:r>
            <a:r>
              <a:rPr dirty="0" spc="-525"/>
              <a:t>Tasks </a:t>
            </a:r>
            <a:r>
              <a:rPr dirty="0" spc="-250"/>
              <a:t>in the </a:t>
            </a:r>
            <a:r>
              <a:rPr dirty="0" spc="-170"/>
              <a:t>Software  </a:t>
            </a:r>
            <a:r>
              <a:rPr dirty="0" spc="-265"/>
              <a:t>Development </a:t>
            </a:r>
            <a:r>
              <a:rPr dirty="0" spc="-180"/>
              <a:t>Life</a:t>
            </a:r>
            <a:r>
              <a:rPr dirty="0" spc="225"/>
              <a:t> </a:t>
            </a:r>
            <a:r>
              <a:rPr dirty="0" spc="-260"/>
              <a:t>Cycle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1699686"/>
            <a:ext cx="8501875" cy="5158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120"/>
              <a:t>Gantt </a:t>
            </a:r>
            <a:r>
              <a:rPr dirty="0" spc="-185"/>
              <a:t>Chart </a:t>
            </a:r>
            <a:r>
              <a:rPr dirty="0" spc="-30"/>
              <a:t>for </a:t>
            </a:r>
            <a:r>
              <a:rPr dirty="0" spc="-215"/>
              <a:t>Building </a:t>
            </a:r>
            <a:r>
              <a:rPr dirty="0" spc="-350"/>
              <a:t>Testing </a:t>
            </a:r>
            <a:r>
              <a:rPr dirty="0" spc="-190"/>
              <a:t>into </a:t>
            </a:r>
            <a:r>
              <a:rPr dirty="0" spc="-20"/>
              <a:t>a  </a:t>
            </a:r>
            <a:r>
              <a:rPr dirty="0" spc="-425"/>
              <a:t>Systems </a:t>
            </a:r>
            <a:r>
              <a:rPr dirty="0" spc="-265"/>
              <a:t>Development </a:t>
            </a:r>
            <a:r>
              <a:rPr dirty="0" spc="-245"/>
              <a:t>Project</a:t>
            </a:r>
            <a:r>
              <a:rPr dirty="0" spc="-45"/>
              <a:t> </a:t>
            </a:r>
            <a:r>
              <a:rPr dirty="0" spc="-295"/>
              <a:t>Plan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676400"/>
            <a:ext cx="7973568" cy="5181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6663" y="1524000"/>
            <a:ext cx="6515719" cy="5333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1942464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10"/>
              <a:t>Checklist</a:t>
            </a:r>
            <a:endParaRPr sz="4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623189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20"/>
              <a:t>Baca </a:t>
            </a:r>
            <a:r>
              <a:rPr dirty="0" sz="4400" spc="-330"/>
              <a:t>Lebih </a:t>
            </a:r>
            <a:r>
              <a:rPr dirty="0" sz="4400" spc="-165"/>
              <a:t>Detil </a:t>
            </a:r>
            <a:r>
              <a:rPr dirty="0" sz="4400" spc="-265"/>
              <a:t>Pada</a:t>
            </a:r>
            <a:r>
              <a:rPr dirty="0" sz="4400" spc="665"/>
              <a:t> </a:t>
            </a:r>
            <a:r>
              <a:rPr dirty="0" sz="4400" spc="-459"/>
              <a:t>Buku: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63600" y="2141347"/>
            <a:ext cx="7647940" cy="10020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3200" spc="-370">
                <a:latin typeface="Arial"/>
                <a:cs typeface="Arial"/>
              </a:rPr>
              <a:t>The </a:t>
            </a:r>
            <a:r>
              <a:rPr dirty="0" sz="3200" spc="-300" b="1">
                <a:latin typeface="Trebuchet MS"/>
                <a:cs typeface="Trebuchet MS"/>
              </a:rPr>
              <a:t>Project </a:t>
            </a:r>
            <a:r>
              <a:rPr dirty="0" sz="3200" spc="-140" b="1">
                <a:latin typeface="Trebuchet MS"/>
                <a:cs typeface="Trebuchet MS"/>
              </a:rPr>
              <a:t>Management </a:t>
            </a:r>
            <a:r>
              <a:rPr dirty="0" sz="3200" spc="-130" b="1">
                <a:latin typeface="Trebuchet MS"/>
                <a:cs typeface="Trebuchet MS"/>
              </a:rPr>
              <a:t>Body </a:t>
            </a:r>
            <a:r>
              <a:rPr dirty="0" sz="3200" spc="-145" b="1">
                <a:latin typeface="Trebuchet MS"/>
                <a:cs typeface="Trebuchet MS"/>
              </a:rPr>
              <a:t>of</a:t>
            </a:r>
            <a:r>
              <a:rPr dirty="0" sz="3200" spc="135" b="1">
                <a:latin typeface="Trebuchet MS"/>
                <a:cs typeface="Trebuchet MS"/>
              </a:rPr>
              <a:t> </a:t>
            </a:r>
            <a:r>
              <a:rPr dirty="0" sz="3200" spc="-120" b="1">
                <a:latin typeface="Trebuchet MS"/>
                <a:cs typeface="Trebuchet MS"/>
              </a:rPr>
              <a:t>Knowledge</a:t>
            </a:r>
            <a:endParaRPr sz="3200">
              <a:latin typeface="Trebuchet MS"/>
              <a:cs typeface="Trebuchet MS"/>
            </a:endParaRPr>
          </a:p>
          <a:p>
            <a:pPr algn="ctr" marL="4445">
              <a:lnSpc>
                <a:spcPct val="100000"/>
              </a:lnSpc>
            </a:pPr>
            <a:r>
              <a:rPr dirty="0" sz="3200" spc="-70">
                <a:latin typeface="Arial"/>
                <a:cs typeface="Arial"/>
              </a:rPr>
              <a:t>(</a:t>
            </a:r>
            <a:r>
              <a:rPr dirty="0" sz="3200" spc="-70" b="1">
                <a:latin typeface="Trebuchet MS"/>
                <a:cs typeface="Trebuchet MS"/>
              </a:rPr>
              <a:t>PMBOK</a:t>
            </a:r>
            <a:r>
              <a:rPr dirty="0" sz="3200" spc="-7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6588759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20"/>
              <a:t>Tahapan </a:t>
            </a:r>
            <a:r>
              <a:rPr dirty="0" sz="4400" spc="-290"/>
              <a:t>Manajemen</a:t>
            </a:r>
            <a:r>
              <a:rPr dirty="0" sz="4400" spc="180"/>
              <a:t> </a:t>
            </a:r>
            <a:r>
              <a:rPr dirty="0" sz="4400" spc="-240"/>
              <a:t>Kualitas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466894"/>
            <a:ext cx="7900670" cy="444309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62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800" spc="-175" b="1">
                <a:latin typeface="Trebuchet MS"/>
                <a:cs typeface="Trebuchet MS"/>
              </a:rPr>
              <a:t>Perencanaan</a:t>
            </a:r>
            <a:r>
              <a:rPr dirty="0" sz="2800" spc="-120" b="1">
                <a:latin typeface="Trebuchet MS"/>
                <a:cs typeface="Trebuchet MS"/>
              </a:rPr>
              <a:t> </a:t>
            </a:r>
            <a:r>
              <a:rPr dirty="0" sz="2800" spc="-105" b="1">
                <a:latin typeface="Trebuchet MS"/>
                <a:cs typeface="Trebuchet MS"/>
              </a:rPr>
              <a:t>Kualitas</a:t>
            </a:r>
            <a:endParaRPr sz="2800">
              <a:latin typeface="Trebuchet MS"/>
              <a:cs typeface="Trebuchet MS"/>
            </a:endParaRPr>
          </a:p>
          <a:p>
            <a:pPr marL="332740" marR="43815">
              <a:lnSpc>
                <a:spcPct val="81400"/>
              </a:lnSpc>
              <a:spcBef>
                <a:spcPts val="905"/>
              </a:spcBef>
            </a:pPr>
            <a:r>
              <a:rPr dirty="0" sz="2200" spc="-235">
                <a:latin typeface="Arial"/>
                <a:cs typeface="Arial"/>
              </a:rPr>
              <a:t>Proses </a:t>
            </a:r>
            <a:r>
              <a:rPr dirty="0" sz="2200" spc="-105">
                <a:latin typeface="Arial"/>
                <a:cs typeface="Arial"/>
              </a:rPr>
              <a:t>mengidentifikasi </a:t>
            </a:r>
            <a:r>
              <a:rPr dirty="0" sz="2200" spc="-100">
                <a:latin typeface="Arial"/>
                <a:cs typeface="Arial"/>
              </a:rPr>
              <a:t>standar </a:t>
            </a:r>
            <a:r>
              <a:rPr dirty="0" sz="2200" spc="-105">
                <a:latin typeface="Arial"/>
                <a:cs typeface="Arial"/>
              </a:rPr>
              <a:t>kualitas </a:t>
            </a:r>
            <a:r>
              <a:rPr dirty="0" sz="2200" spc="-95">
                <a:latin typeface="Arial"/>
                <a:cs typeface="Arial"/>
              </a:rPr>
              <a:t>yang </a:t>
            </a:r>
            <a:r>
              <a:rPr dirty="0" sz="2200" spc="-105">
                <a:latin typeface="Arial"/>
                <a:cs typeface="Arial"/>
              </a:rPr>
              <a:t>relevan </a:t>
            </a:r>
            <a:r>
              <a:rPr dirty="0" sz="2200" spc="-125">
                <a:latin typeface="Arial"/>
                <a:cs typeface="Arial"/>
              </a:rPr>
              <a:t>dengan  </a:t>
            </a:r>
            <a:r>
              <a:rPr dirty="0" sz="2200" spc="-95">
                <a:latin typeface="Arial"/>
                <a:cs typeface="Arial"/>
              </a:rPr>
              <a:t>proyek yang </a:t>
            </a:r>
            <a:r>
              <a:rPr dirty="0" sz="2200" spc="-135">
                <a:latin typeface="Arial"/>
                <a:cs typeface="Arial"/>
              </a:rPr>
              <a:t>sedang </a:t>
            </a:r>
            <a:r>
              <a:rPr dirty="0" sz="2200" spc="-80">
                <a:latin typeface="Arial"/>
                <a:cs typeface="Arial"/>
              </a:rPr>
              <a:t>dikerjakan, </a:t>
            </a:r>
            <a:r>
              <a:rPr dirty="0" sz="2200" spc="-100">
                <a:latin typeface="Arial"/>
                <a:cs typeface="Arial"/>
              </a:rPr>
              <a:t>dan </a:t>
            </a:r>
            <a:r>
              <a:rPr dirty="0" sz="2200" spc="-185">
                <a:latin typeface="Arial"/>
                <a:cs typeface="Arial"/>
              </a:rPr>
              <a:t>menentukan </a:t>
            </a:r>
            <a:r>
              <a:rPr dirty="0" sz="2200" spc="-85">
                <a:latin typeface="Arial"/>
                <a:cs typeface="Arial"/>
              </a:rPr>
              <a:t>bagaimana </a:t>
            </a:r>
            <a:r>
              <a:rPr dirty="0" sz="2200" spc="-25">
                <a:latin typeface="Arial"/>
                <a:cs typeface="Arial"/>
              </a:rPr>
              <a:t>agar  </a:t>
            </a:r>
            <a:r>
              <a:rPr dirty="0" sz="2200" spc="-15">
                <a:latin typeface="Arial"/>
                <a:cs typeface="Arial"/>
              </a:rPr>
              <a:t>dapat </a:t>
            </a:r>
            <a:r>
              <a:rPr dirty="0" sz="2200" spc="-225">
                <a:latin typeface="Arial"/>
                <a:cs typeface="Arial"/>
              </a:rPr>
              <a:t>memenuhi </a:t>
            </a:r>
            <a:r>
              <a:rPr dirty="0" sz="2200" spc="-100">
                <a:latin typeface="Arial"/>
                <a:cs typeface="Arial"/>
              </a:rPr>
              <a:t>standar </a:t>
            </a:r>
            <a:r>
              <a:rPr dirty="0" sz="2200" spc="-105">
                <a:latin typeface="Arial"/>
                <a:cs typeface="Arial"/>
              </a:rPr>
              <a:t>kualitas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 spc="-135">
                <a:latin typeface="Arial"/>
                <a:cs typeface="Arial"/>
              </a:rPr>
              <a:t>tsb</a:t>
            </a:r>
            <a:endParaRPr sz="2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800" spc="-170" b="1">
                <a:latin typeface="Trebuchet MS"/>
                <a:cs typeface="Trebuchet MS"/>
              </a:rPr>
              <a:t>Penjaminan</a:t>
            </a:r>
            <a:r>
              <a:rPr dirty="0" sz="2800" spc="-120" b="1">
                <a:latin typeface="Trebuchet MS"/>
                <a:cs typeface="Trebuchet MS"/>
              </a:rPr>
              <a:t> </a:t>
            </a:r>
            <a:r>
              <a:rPr dirty="0" sz="2800" spc="-105" b="1">
                <a:latin typeface="Trebuchet MS"/>
                <a:cs typeface="Trebuchet MS"/>
              </a:rPr>
              <a:t>Kualitas</a:t>
            </a:r>
            <a:endParaRPr sz="2800">
              <a:latin typeface="Trebuchet MS"/>
              <a:cs typeface="Trebuchet MS"/>
            </a:endParaRPr>
          </a:p>
          <a:p>
            <a:pPr algn="just" marL="332740" marR="49530">
              <a:lnSpc>
                <a:spcPct val="81400"/>
              </a:lnSpc>
              <a:spcBef>
                <a:spcPts val="900"/>
              </a:spcBef>
            </a:pPr>
            <a:r>
              <a:rPr dirty="0" sz="2200" spc="-114">
                <a:latin typeface="Arial"/>
                <a:cs typeface="Arial"/>
              </a:rPr>
              <a:t>Menjalankan </a:t>
            </a:r>
            <a:r>
              <a:rPr dirty="0" sz="2200" spc="-15">
                <a:latin typeface="Arial"/>
                <a:cs typeface="Arial"/>
              </a:rPr>
              <a:t>apa </a:t>
            </a:r>
            <a:r>
              <a:rPr dirty="0" sz="2200" spc="-95">
                <a:latin typeface="Arial"/>
                <a:cs typeface="Arial"/>
              </a:rPr>
              <a:t>yang </a:t>
            </a:r>
            <a:r>
              <a:rPr dirty="0" sz="2200" spc="-185">
                <a:latin typeface="Arial"/>
                <a:cs typeface="Arial"/>
              </a:rPr>
              <a:t>sudah </a:t>
            </a:r>
            <a:r>
              <a:rPr dirty="0" sz="2200" spc="-114">
                <a:latin typeface="Arial"/>
                <a:cs typeface="Arial"/>
              </a:rPr>
              <a:t>direncanakan </a:t>
            </a:r>
            <a:r>
              <a:rPr dirty="0" sz="2200" spc="-190">
                <a:latin typeface="Arial"/>
                <a:cs typeface="Arial"/>
              </a:rPr>
              <a:t>untuk </a:t>
            </a:r>
            <a:r>
              <a:rPr dirty="0" sz="2200" spc="-180">
                <a:latin typeface="Arial"/>
                <a:cs typeface="Arial"/>
              </a:rPr>
              <a:t>menjamin </a:t>
            </a:r>
            <a:r>
              <a:rPr dirty="0" sz="2200" spc="-105">
                <a:latin typeface="Arial"/>
                <a:cs typeface="Arial"/>
              </a:rPr>
              <a:t>bahwa  </a:t>
            </a:r>
            <a:r>
              <a:rPr dirty="0" sz="2200" spc="-135">
                <a:latin typeface="Arial"/>
                <a:cs typeface="Arial"/>
              </a:rPr>
              <a:t>tim </a:t>
            </a:r>
            <a:r>
              <a:rPr dirty="0" sz="2200" spc="-95">
                <a:latin typeface="Arial"/>
                <a:cs typeface="Arial"/>
              </a:rPr>
              <a:t>proyek </a:t>
            </a:r>
            <a:r>
              <a:rPr dirty="0" sz="2200" spc="-185">
                <a:latin typeface="Arial"/>
                <a:cs typeface="Arial"/>
              </a:rPr>
              <a:t>sudah </a:t>
            </a:r>
            <a:r>
              <a:rPr dirty="0" sz="2200" spc="-135">
                <a:latin typeface="Arial"/>
                <a:cs typeface="Arial"/>
              </a:rPr>
              <a:t>menjalankan </a:t>
            </a:r>
            <a:r>
              <a:rPr dirty="0" sz="2200" spc="-220">
                <a:latin typeface="Arial"/>
                <a:cs typeface="Arial"/>
              </a:rPr>
              <a:t>semua </a:t>
            </a:r>
            <a:r>
              <a:rPr dirty="0" sz="2200" spc="-180">
                <a:latin typeface="Arial"/>
                <a:cs typeface="Arial"/>
              </a:rPr>
              <a:t>proses </a:t>
            </a:r>
            <a:r>
              <a:rPr dirty="0" sz="2200" spc="-95">
                <a:latin typeface="Arial"/>
                <a:cs typeface="Arial"/>
              </a:rPr>
              <a:t>yang </a:t>
            </a:r>
            <a:r>
              <a:rPr dirty="0" sz="2200" spc="-125">
                <a:latin typeface="Arial"/>
                <a:cs typeface="Arial"/>
              </a:rPr>
              <a:t>dibutuhkan </a:t>
            </a:r>
            <a:r>
              <a:rPr dirty="0" sz="2200" spc="-190">
                <a:latin typeface="Arial"/>
                <a:cs typeface="Arial"/>
              </a:rPr>
              <a:t>untuk  </a:t>
            </a:r>
            <a:r>
              <a:rPr dirty="0" sz="2200" spc="-225">
                <a:latin typeface="Arial"/>
                <a:cs typeface="Arial"/>
              </a:rPr>
              <a:t>memenuhi </a:t>
            </a:r>
            <a:r>
              <a:rPr dirty="0" sz="2200" spc="-100">
                <a:latin typeface="Arial"/>
                <a:cs typeface="Arial"/>
              </a:rPr>
              <a:t>standar </a:t>
            </a:r>
            <a:r>
              <a:rPr dirty="0" sz="2200" spc="-105">
                <a:latin typeface="Arial"/>
                <a:cs typeface="Arial"/>
              </a:rPr>
              <a:t>kualitas </a:t>
            </a:r>
            <a:r>
              <a:rPr dirty="0" sz="2200" spc="-95">
                <a:latin typeface="Arial"/>
                <a:cs typeface="Arial"/>
              </a:rPr>
              <a:t>yang</a:t>
            </a:r>
            <a:r>
              <a:rPr dirty="0" sz="2200" spc="85">
                <a:latin typeface="Arial"/>
                <a:cs typeface="Arial"/>
              </a:rPr>
              <a:t> </a:t>
            </a:r>
            <a:r>
              <a:rPr dirty="0" sz="2200" spc="-105">
                <a:latin typeface="Arial"/>
                <a:cs typeface="Arial"/>
              </a:rPr>
              <a:t>relevan</a:t>
            </a:r>
            <a:endParaRPr sz="2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800" spc="-105" b="1">
                <a:latin typeface="Trebuchet MS"/>
                <a:cs typeface="Trebuchet MS"/>
              </a:rPr>
              <a:t>Mengendalian</a:t>
            </a:r>
            <a:r>
              <a:rPr dirty="0" sz="2800" spc="-135" b="1">
                <a:latin typeface="Trebuchet MS"/>
                <a:cs typeface="Trebuchet MS"/>
              </a:rPr>
              <a:t> </a:t>
            </a:r>
            <a:r>
              <a:rPr dirty="0" sz="2800" spc="-105" b="1">
                <a:latin typeface="Trebuchet MS"/>
                <a:cs typeface="Trebuchet MS"/>
              </a:rPr>
              <a:t>Kualitas</a:t>
            </a:r>
            <a:endParaRPr sz="2800">
              <a:latin typeface="Trebuchet MS"/>
              <a:cs typeface="Trebuchet MS"/>
            </a:endParaRPr>
          </a:p>
          <a:p>
            <a:pPr marL="332740" marR="5080">
              <a:lnSpc>
                <a:spcPct val="80900"/>
              </a:lnSpc>
              <a:spcBef>
                <a:spcPts val="930"/>
              </a:spcBef>
            </a:pPr>
            <a:r>
              <a:rPr dirty="0" sz="2200" spc="-130">
                <a:latin typeface="Arial"/>
                <a:cs typeface="Arial"/>
              </a:rPr>
              <a:t>Memonitor </a:t>
            </a:r>
            <a:r>
              <a:rPr dirty="0" sz="2200" spc="-120">
                <a:latin typeface="Arial"/>
                <a:cs typeface="Arial"/>
              </a:rPr>
              <a:t>hasil-hasil </a:t>
            </a:r>
            <a:r>
              <a:rPr dirty="0" sz="2200" spc="-95">
                <a:latin typeface="Arial"/>
                <a:cs typeface="Arial"/>
              </a:rPr>
              <a:t>proyek yang </a:t>
            </a:r>
            <a:r>
              <a:rPr dirty="0" sz="2200" spc="-120">
                <a:latin typeface="Arial"/>
                <a:cs typeface="Arial"/>
              </a:rPr>
              <a:t>spesifik </a:t>
            </a:r>
            <a:r>
              <a:rPr dirty="0" sz="2200" spc="-190">
                <a:latin typeface="Arial"/>
                <a:cs typeface="Arial"/>
              </a:rPr>
              <a:t>untuk </a:t>
            </a:r>
            <a:r>
              <a:rPr dirty="0" sz="2200" spc="-170">
                <a:latin typeface="Arial"/>
                <a:cs typeface="Arial"/>
              </a:rPr>
              <a:t>memeriksa </a:t>
            </a:r>
            <a:r>
              <a:rPr dirty="0" sz="2200" spc="-75">
                <a:latin typeface="Arial"/>
                <a:cs typeface="Arial"/>
              </a:rPr>
              <a:t>apakah  </a:t>
            </a:r>
            <a:r>
              <a:rPr dirty="0" sz="2200" spc="-185">
                <a:latin typeface="Arial"/>
                <a:cs typeface="Arial"/>
              </a:rPr>
              <a:t>sudah </a:t>
            </a:r>
            <a:r>
              <a:rPr dirty="0" sz="2200" spc="-225">
                <a:latin typeface="Arial"/>
                <a:cs typeface="Arial"/>
              </a:rPr>
              <a:t>memenuhi </a:t>
            </a:r>
            <a:r>
              <a:rPr dirty="0" sz="2200" spc="-80">
                <a:latin typeface="Arial"/>
                <a:cs typeface="Arial"/>
              </a:rPr>
              <a:t>kualifikasi </a:t>
            </a:r>
            <a:r>
              <a:rPr dirty="0" sz="2200" spc="-100">
                <a:latin typeface="Arial"/>
                <a:cs typeface="Arial"/>
              </a:rPr>
              <a:t>standar </a:t>
            </a:r>
            <a:r>
              <a:rPr dirty="0" sz="2200" spc="-105">
                <a:latin typeface="Arial"/>
                <a:cs typeface="Arial"/>
              </a:rPr>
              <a:t>relevan </a:t>
            </a:r>
            <a:r>
              <a:rPr dirty="0" sz="2200" spc="-95">
                <a:latin typeface="Arial"/>
                <a:cs typeface="Arial"/>
              </a:rPr>
              <a:t>yang </a:t>
            </a:r>
            <a:r>
              <a:rPr dirty="0" sz="2200" spc="-185">
                <a:latin typeface="Arial"/>
                <a:cs typeface="Arial"/>
              </a:rPr>
              <a:t>sudah </a:t>
            </a:r>
            <a:r>
              <a:rPr dirty="0" sz="2200" spc="-75">
                <a:latin typeface="Arial"/>
                <a:cs typeface="Arial"/>
              </a:rPr>
              <a:t>disepakati  </a:t>
            </a:r>
            <a:r>
              <a:rPr dirty="0" sz="2200" spc="-100">
                <a:latin typeface="Arial"/>
                <a:cs typeface="Arial"/>
              </a:rPr>
              <a:t>dan </a:t>
            </a:r>
            <a:r>
              <a:rPr dirty="0" sz="2200" spc="-105">
                <a:latin typeface="Arial"/>
                <a:cs typeface="Arial"/>
              </a:rPr>
              <a:t>mengidentifikasi </a:t>
            </a:r>
            <a:r>
              <a:rPr dirty="0" sz="2200" spc="-80">
                <a:latin typeface="Arial"/>
                <a:cs typeface="Arial"/>
              </a:rPr>
              <a:t>cara </a:t>
            </a:r>
            <a:r>
              <a:rPr dirty="0" sz="2200" spc="-190">
                <a:latin typeface="Arial"/>
                <a:cs typeface="Arial"/>
              </a:rPr>
              <a:t>untuk </a:t>
            </a:r>
            <a:r>
              <a:rPr dirty="0" sz="2200" spc="-135">
                <a:latin typeface="Arial"/>
                <a:cs typeface="Arial"/>
              </a:rPr>
              <a:t>meningkatkan </a:t>
            </a:r>
            <a:r>
              <a:rPr dirty="0" sz="2200" spc="-105">
                <a:latin typeface="Arial"/>
                <a:cs typeface="Arial"/>
              </a:rPr>
              <a:t>kualitas </a:t>
            </a:r>
            <a:r>
              <a:rPr dirty="0" sz="2200" spc="-135">
                <a:latin typeface="Arial"/>
                <a:cs typeface="Arial"/>
              </a:rPr>
              <a:t>secara  </a:t>
            </a:r>
            <a:r>
              <a:rPr dirty="0" sz="2200" spc="-175">
                <a:latin typeface="Arial"/>
                <a:cs typeface="Arial"/>
              </a:rPr>
              <a:t>menyeluruh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600900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75"/>
              <a:t>Input </a:t>
            </a:r>
            <a:r>
              <a:rPr dirty="0" sz="4400" spc="-330"/>
              <a:t>Perencanaan</a:t>
            </a:r>
            <a:r>
              <a:rPr dirty="0" sz="4400" spc="125"/>
              <a:t> </a:t>
            </a:r>
            <a:r>
              <a:rPr dirty="0" sz="4400" spc="-240"/>
              <a:t>Kualitas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25406"/>
            <a:ext cx="5940425" cy="386461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8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85">
                <a:latin typeface="Arial"/>
                <a:cs typeface="Arial"/>
              </a:rPr>
              <a:t>Enterprise </a:t>
            </a:r>
            <a:r>
              <a:rPr dirty="0" sz="2900" spc="-215">
                <a:latin typeface="Arial"/>
                <a:cs typeface="Arial"/>
              </a:rPr>
              <a:t>Environmental</a:t>
            </a:r>
            <a:r>
              <a:rPr dirty="0" sz="2900" spc="140">
                <a:latin typeface="Arial"/>
                <a:cs typeface="Arial"/>
              </a:rPr>
              <a:t> </a:t>
            </a:r>
            <a:r>
              <a:rPr dirty="0" sz="2900" spc="-175">
                <a:latin typeface="Arial"/>
                <a:cs typeface="Arial"/>
              </a:rPr>
              <a:t>Factor</a:t>
            </a:r>
            <a:endParaRPr sz="29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15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150">
                <a:latin typeface="Arial"/>
                <a:cs typeface="Arial"/>
              </a:rPr>
              <a:t>Struktur </a:t>
            </a:r>
            <a:r>
              <a:rPr dirty="0" sz="2600" spc="-110">
                <a:latin typeface="Arial"/>
                <a:cs typeface="Arial"/>
              </a:rPr>
              <a:t>dan </a:t>
            </a:r>
            <a:r>
              <a:rPr dirty="0" sz="2600" spc="-85">
                <a:latin typeface="Arial"/>
                <a:cs typeface="Arial"/>
              </a:rPr>
              <a:t>budaya</a:t>
            </a:r>
            <a:r>
              <a:rPr dirty="0" sz="2600" spc="160">
                <a:latin typeface="Arial"/>
                <a:cs typeface="Arial"/>
              </a:rPr>
              <a:t> </a:t>
            </a:r>
            <a:r>
              <a:rPr dirty="0" sz="2600" spc="-140">
                <a:latin typeface="Arial"/>
                <a:cs typeface="Arial"/>
              </a:rPr>
              <a:t>organisasi</a:t>
            </a:r>
            <a:endParaRPr sz="26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114">
                <a:latin typeface="Arial"/>
                <a:cs typeface="Arial"/>
              </a:rPr>
              <a:t>Standar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-145">
                <a:latin typeface="Arial"/>
                <a:cs typeface="Arial"/>
              </a:rPr>
              <a:t>industri</a:t>
            </a:r>
            <a:endParaRPr sz="26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75">
                <a:latin typeface="Arial"/>
                <a:cs typeface="Arial"/>
              </a:rPr>
              <a:t>Fasiltas/peralatan</a:t>
            </a:r>
            <a:endParaRPr sz="26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300">
                <a:latin typeface="Arial"/>
                <a:cs typeface="Arial"/>
              </a:rPr>
              <a:t>SDM</a:t>
            </a:r>
            <a:endParaRPr sz="26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155">
                <a:latin typeface="Arial"/>
                <a:cs typeface="Arial"/>
              </a:rPr>
              <a:t>Project </a:t>
            </a:r>
            <a:r>
              <a:rPr dirty="0" sz="2600" spc="-160">
                <a:latin typeface="Arial"/>
                <a:cs typeface="Arial"/>
              </a:rPr>
              <a:t>Management </a:t>
            </a:r>
            <a:r>
              <a:rPr dirty="0" sz="2600" spc="-130">
                <a:latin typeface="Arial"/>
                <a:cs typeface="Arial"/>
              </a:rPr>
              <a:t>Information</a:t>
            </a:r>
            <a:r>
              <a:rPr dirty="0" sz="2600" spc="180">
                <a:latin typeface="Arial"/>
                <a:cs typeface="Arial"/>
              </a:rPr>
              <a:t> </a:t>
            </a:r>
            <a:r>
              <a:rPr dirty="0" sz="2600" spc="-245">
                <a:latin typeface="Arial"/>
                <a:cs typeface="Arial"/>
              </a:rPr>
              <a:t>System</a:t>
            </a:r>
            <a:endParaRPr sz="26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130">
                <a:latin typeface="Arial"/>
                <a:cs typeface="Arial"/>
              </a:rPr>
              <a:t>Stakeholder</a:t>
            </a:r>
            <a:endParaRPr sz="26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95">
                <a:latin typeface="Arial"/>
                <a:cs typeface="Arial"/>
              </a:rPr>
              <a:t>Standart </a:t>
            </a:r>
            <a:r>
              <a:rPr dirty="0" sz="2600" spc="-155">
                <a:latin typeface="Arial"/>
                <a:cs typeface="Arial"/>
              </a:rPr>
              <a:t>estimeting</a:t>
            </a:r>
            <a:r>
              <a:rPr dirty="0" sz="2600" spc="30">
                <a:latin typeface="Arial"/>
                <a:cs typeface="Arial"/>
              </a:rPr>
              <a:t> </a:t>
            </a:r>
            <a:r>
              <a:rPr dirty="0" sz="2600" spc="-80">
                <a:latin typeface="Arial"/>
                <a:cs typeface="Arial"/>
              </a:rPr>
              <a:t>database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600900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75"/>
              <a:t>Input </a:t>
            </a:r>
            <a:r>
              <a:rPr dirty="0" sz="4400" spc="-330"/>
              <a:t>Perencanaan</a:t>
            </a:r>
            <a:r>
              <a:rPr dirty="0" sz="4400" spc="125"/>
              <a:t> </a:t>
            </a:r>
            <a:r>
              <a:rPr dirty="0" sz="4400" spc="-240"/>
              <a:t>Kualitas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25406"/>
            <a:ext cx="7654290" cy="378714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8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85">
                <a:latin typeface="Arial"/>
                <a:cs typeface="Arial"/>
              </a:rPr>
              <a:t>Organizational </a:t>
            </a:r>
            <a:r>
              <a:rPr dirty="0" sz="2900" spc="-310">
                <a:latin typeface="Arial"/>
                <a:cs typeface="Arial"/>
              </a:rPr>
              <a:t>Process</a:t>
            </a:r>
            <a:r>
              <a:rPr dirty="0" sz="2900" spc="-15">
                <a:latin typeface="Arial"/>
                <a:cs typeface="Arial"/>
              </a:rPr>
              <a:t> </a:t>
            </a:r>
            <a:r>
              <a:rPr dirty="0" sz="2900" spc="-305">
                <a:latin typeface="Arial"/>
                <a:cs typeface="Arial"/>
              </a:rPr>
              <a:t>Assets</a:t>
            </a:r>
            <a:endParaRPr sz="2900">
              <a:latin typeface="Arial"/>
              <a:cs typeface="Arial"/>
            </a:endParaRPr>
          </a:p>
          <a:p>
            <a:pPr lvl="1" marL="652145" marR="5080" indent="-273050">
              <a:lnSpc>
                <a:spcPct val="100000"/>
              </a:lnSpc>
              <a:spcBef>
                <a:spcPts val="615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275">
                <a:latin typeface="Arial"/>
                <a:cs typeface="Arial"/>
              </a:rPr>
              <a:t>Proses </a:t>
            </a:r>
            <a:r>
              <a:rPr dirty="0" sz="2600" spc="-110">
                <a:latin typeface="Arial"/>
                <a:cs typeface="Arial"/>
              </a:rPr>
              <a:t>dan </a:t>
            </a:r>
            <a:r>
              <a:rPr dirty="0" sz="2600" spc="-140">
                <a:latin typeface="Arial"/>
                <a:cs typeface="Arial"/>
              </a:rPr>
              <a:t>prosedur organisasi </a:t>
            </a:r>
            <a:r>
              <a:rPr dirty="0" sz="2600" spc="-95">
                <a:latin typeface="Arial"/>
                <a:cs typeface="Arial"/>
              </a:rPr>
              <a:t>dalam </a:t>
            </a:r>
            <a:r>
              <a:rPr dirty="0" sz="2600" spc="-165">
                <a:latin typeface="Arial"/>
                <a:cs typeface="Arial"/>
              </a:rPr>
              <a:t>melaksanakan  </a:t>
            </a:r>
            <a:r>
              <a:rPr dirty="0" sz="2600" spc="-100">
                <a:latin typeface="Arial"/>
                <a:cs typeface="Arial"/>
              </a:rPr>
              <a:t>proyek</a:t>
            </a:r>
            <a:endParaRPr sz="2600">
              <a:latin typeface="Arial"/>
              <a:cs typeface="Arial"/>
            </a:endParaRPr>
          </a:p>
          <a:p>
            <a:pPr lvl="2" marL="926465" indent="-229235">
              <a:lnSpc>
                <a:spcPct val="100000"/>
              </a:lnSpc>
              <a:spcBef>
                <a:spcPts val="530"/>
              </a:spcBef>
              <a:buClr>
                <a:srgbClr val="DD8046"/>
              </a:buClr>
              <a:buSzPct val="73913"/>
              <a:buFont typeface="Wingdings"/>
              <a:buChar char=""/>
              <a:tabLst>
                <a:tab pos="927100" algn="l"/>
              </a:tabLst>
            </a:pPr>
            <a:r>
              <a:rPr dirty="0" sz="2300" spc="-120">
                <a:latin typeface="Arial"/>
                <a:cs typeface="Arial"/>
              </a:rPr>
              <a:t>Organisasi, </a:t>
            </a:r>
            <a:r>
              <a:rPr dirty="0" sz="2300" spc="-75">
                <a:latin typeface="Arial"/>
                <a:cs typeface="Arial"/>
              </a:rPr>
              <a:t>cara kerja,</a:t>
            </a:r>
            <a:r>
              <a:rPr dirty="0" sz="2300" spc="165">
                <a:latin typeface="Arial"/>
                <a:cs typeface="Arial"/>
              </a:rPr>
              <a:t> </a:t>
            </a:r>
            <a:r>
              <a:rPr dirty="0" sz="2300" spc="-155">
                <a:latin typeface="Arial"/>
                <a:cs typeface="Arial"/>
              </a:rPr>
              <a:t>keuangan</a:t>
            </a:r>
            <a:endParaRPr sz="23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575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150">
                <a:latin typeface="Arial"/>
                <a:cs typeface="Arial"/>
              </a:rPr>
              <a:t>Informasi </a:t>
            </a:r>
            <a:r>
              <a:rPr dirty="0" sz="2600" spc="-110">
                <a:latin typeface="Arial"/>
                <a:cs typeface="Arial"/>
              </a:rPr>
              <a:t>dan </a:t>
            </a:r>
            <a:r>
              <a:rPr dirty="0" sz="2600" spc="-95">
                <a:latin typeface="Arial"/>
                <a:cs typeface="Arial"/>
              </a:rPr>
              <a:t>standart</a:t>
            </a:r>
            <a:r>
              <a:rPr dirty="0" sz="2600" spc="185">
                <a:latin typeface="Arial"/>
                <a:cs typeface="Arial"/>
              </a:rPr>
              <a:t> </a:t>
            </a:r>
            <a:r>
              <a:rPr dirty="0" sz="2600" spc="-140">
                <a:latin typeface="Arial"/>
                <a:cs typeface="Arial"/>
              </a:rPr>
              <a:t>organisasi</a:t>
            </a:r>
            <a:endParaRPr sz="2600">
              <a:latin typeface="Arial"/>
              <a:cs typeface="Arial"/>
            </a:endParaRPr>
          </a:p>
          <a:p>
            <a:pPr lvl="2" marL="926465" indent="-229235">
              <a:lnSpc>
                <a:spcPct val="100000"/>
              </a:lnSpc>
              <a:spcBef>
                <a:spcPts val="515"/>
              </a:spcBef>
              <a:buClr>
                <a:srgbClr val="DD8046"/>
              </a:buClr>
              <a:buSzPct val="73913"/>
              <a:buFont typeface="Wingdings"/>
              <a:buChar char=""/>
              <a:tabLst>
                <a:tab pos="927100" algn="l"/>
              </a:tabLst>
            </a:pPr>
            <a:r>
              <a:rPr dirty="0" sz="2300" spc="-40">
                <a:latin typeface="Arial"/>
                <a:cs typeface="Arial"/>
              </a:rPr>
              <a:t>Gaji, </a:t>
            </a:r>
            <a:r>
              <a:rPr dirty="0" sz="2300" spc="-190">
                <a:latin typeface="Arial"/>
                <a:cs typeface="Arial"/>
              </a:rPr>
              <a:t>dokumen</a:t>
            </a:r>
            <a:r>
              <a:rPr dirty="0" sz="2300" spc="25">
                <a:latin typeface="Arial"/>
                <a:cs typeface="Arial"/>
              </a:rPr>
              <a:t> </a:t>
            </a:r>
            <a:r>
              <a:rPr dirty="0" sz="2300" spc="-95">
                <a:latin typeface="Arial"/>
                <a:cs typeface="Arial"/>
              </a:rPr>
              <a:t>proyek</a:t>
            </a:r>
            <a:endParaRPr sz="23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7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75">
                <a:latin typeface="Arial"/>
                <a:cs typeface="Arial"/>
              </a:rPr>
              <a:t>Project </a:t>
            </a:r>
            <a:r>
              <a:rPr dirty="0" sz="2900" spc="-229">
                <a:latin typeface="Arial"/>
                <a:cs typeface="Arial"/>
              </a:rPr>
              <a:t>Scope</a:t>
            </a:r>
            <a:r>
              <a:rPr dirty="0" sz="2900" spc="110">
                <a:latin typeface="Arial"/>
                <a:cs typeface="Arial"/>
              </a:rPr>
              <a:t> </a:t>
            </a:r>
            <a:r>
              <a:rPr dirty="0" sz="2900" spc="-190">
                <a:latin typeface="Arial"/>
                <a:cs typeface="Arial"/>
              </a:rPr>
              <a:t>Statement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175">
                <a:latin typeface="Arial"/>
                <a:cs typeface="Arial"/>
              </a:rPr>
              <a:t>Project </a:t>
            </a:r>
            <a:r>
              <a:rPr dirty="0" sz="2900" spc="-180">
                <a:latin typeface="Arial"/>
                <a:cs typeface="Arial"/>
              </a:rPr>
              <a:t>Management</a:t>
            </a:r>
            <a:r>
              <a:rPr dirty="0" sz="2900" spc="120">
                <a:latin typeface="Arial"/>
                <a:cs typeface="Arial"/>
              </a:rPr>
              <a:t> </a:t>
            </a:r>
            <a:r>
              <a:rPr dirty="0" sz="2900" spc="-215">
                <a:latin typeface="Arial"/>
                <a:cs typeface="Arial"/>
              </a:rPr>
              <a:t>Plan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412242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470"/>
              <a:t>Tools </a:t>
            </a:r>
            <a:r>
              <a:rPr dirty="0" sz="4400"/>
              <a:t>&amp;</a:t>
            </a:r>
            <a:r>
              <a:rPr dirty="0" sz="4400" spc="-375"/>
              <a:t> </a:t>
            </a:r>
            <a:r>
              <a:rPr dirty="0" sz="4400" spc="-430"/>
              <a:t>Techniques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34109"/>
            <a:ext cx="7514590" cy="4114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800" spc="-245">
                <a:latin typeface="Arial"/>
                <a:cs typeface="Arial"/>
              </a:rPr>
              <a:t>Cost </a:t>
            </a:r>
            <a:r>
              <a:rPr dirty="0" sz="2800" spc="-80">
                <a:latin typeface="Arial"/>
                <a:cs typeface="Arial"/>
              </a:rPr>
              <a:t>benefit</a:t>
            </a:r>
            <a:r>
              <a:rPr dirty="0" sz="2800" spc="-315">
                <a:latin typeface="Arial"/>
                <a:cs typeface="Arial"/>
              </a:rPr>
              <a:t> </a:t>
            </a:r>
            <a:r>
              <a:rPr dirty="0" sz="2800" spc="-165">
                <a:latin typeface="Arial"/>
                <a:cs typeface="Arial"/>
              </a:rPr>
              <a:t>analysis</a:t>
            </a:r>
            <a:endParaRPr sz="2800">
              <a:latin typeface="Arial"/>
              <a:cs typeface="Arial"/>
            </a:endParaRPr>
          </a:p>
          <a:p>
            <a:pPr lvl="1" marL="652145" indent="-274955">
              <a:lnSpc>
                <a:spcPct val="100000"/>
              </a:lnSpc>
              <a:spcBef>
                <a:spcPts val="45"/>
              </a:spcBef>
              <a:buClr>
                <a:srgbClr val="93B6D2"/>
              </a:buClr>
              <a:buSzPct val="68750"/>
              <a:buChar char="•"/>
              <a:tabLst>
                <a:tab pos="652145" algn="l"/>
                <a:tab pos="652780" algn="l"/>
              </a:tabLst>
            </a:pPr>
            <a:r>
              <a:rPr dirty="0" sz="2400" spc="-120">
                <a:latin typeface="Arial"/>
                <a:cs typeface="Arial"/>
              </a:rPr>
              <a:t>Mengurangi </a:t>
            </a:r>
            <a:r>
              <a:rPr dirty="0" sz="2400" spc="-130">
                <a:latin typeface="Arial"/>
                <a:cs typeface="Arial"/>
              </a:rPr>
              <a:t>pengulangan</a:t>
            </a:r>
            <a:r>
              <a:rPr dirty="0" sz="2400" spc="95">
                <a:latin typeface="Arial"/>
                <a:cs typeface="Arial"/>
              </a:rPr>
              <a:t> </a:t>
            </a:r>
            <a:r>
              <a:rPr dirty="0" sz="2400" spc="-85">
                <a:latin typeface="Arial"/>
                <a:cs typeface="Arial"/>
              </a:rPr>
              <a:t>pekerjaan</a:t>
            </a:r>
            <a:endParaRPr sz="2400">
              <a:latin typeface="Arial"/>
              <a:cs typeface="Arial"/>
            </a:endParaRPr>
          </a:p>
          <a:p>
            <a:pPr lvl="1" marL="652145" indent="-274955">
              <a:lnSpc>
                <a:spcPct val="100000"/>
              </a:lnSpc>
              <a:spcBef>
                <a:spcPts val="25"/>
              </a:spcBef>
              <a:buClr>
                <a:srgbClr val="93B6D2"/>
              </a:buClr>
              <a:buSzPct val="68750"/>
              <a:buChar char="•"/>
              <a:tabLst>
                <a:tab pos="652145" algn="l"/>
                <a:tab pos="652780" algn="l"/>
              </a:tabLst>
            </a:pPr>
            <a:r>
              <a:rPr dirty="0" sz="2400" spc="-125">
                <a:latin typeface="Arial"/>
                <a:cs typeface="Arial"/>
              </a:rPr>
              <a:t>Meningkatkan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80">
                <a:latin typeface="Arial"/>
                <a:cs typeface="Arial"/>
              </a:rPr>
              <a:t>produktifitas</a:t>
            </a:r>
            <a:endParaRPr sz="2400">
              <a:latin typeface="Arial"/>
              <a:cs typeface="Arial"/>
            </a:endParaRPr>
          </a:p>
          <a:p>
            <a:pPr lvl="1" marL="652145" indent="-274955">
              <a:lnSpc>
                <a:spcPct val="100000"/>
              </a:lnSpc>
              <a:spcBef>
                <a:spcPts val="25"/>
              </a:spcBef>
              <a:buClr>
                <a:srgbClr val="93B6D2"/>
              </a:buClr>
              <a:buSzPct val="68750"/>
              <a:buChar char="•"/>
              <a:tabLst>
                <a:tab pos="652145" algn="l"/>
                <a:tab pos="652780" algn="l"/>
              </a:tabLst>
            </a:pPr>
            <a:r>
              <a:rPr dirty="0" sz="2400" spc="-120">
                <a:latin typeface="Arial"/>
                <a:cs typeface="Arial"/>
              </a:rPr>
              <a:t>Mengurangi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40">
                <a:latin typeface="Arial"/>
                <a:cs typeface="Arial"/>
              </a:rPr>
              <a:t>biaya</a:t>
            </a:r>
            <a:endParaRPr sz="2400">
              <a:latin typeface="Arial"/>
              <a:cs typeface="Arial"/>
            </a:endParaRPr>
          </a:p>
          <a:p>
            <a:pPr lvl="1" marL="652145" indent="-274955">
              <a:lnSpc>
                <a:spcPct val="100000"/>
              </a:lnSpc>
              <a:spcBef>
                <a:spcPts val="20"/>
              </a:spcBef>
              <a:buClr>
                <a:srgbClr val="93B6D2"/>
              </a:buClr>
              <a:buSzPct val="68750"/>
              <a:buChar char="•"/>
              <a:tabLst>
                <a:tab pos="652145" algn="l"/>
                <a:tab pos="652780" algn="l"/>
              </a:tabLst>
            </a:pPr>
            <a:r>
              <a:rPr dirty="0" sz="2400" spc="-125">
                <a:latin typeface="Arial"/>
                <a:cs typeface="Arial"/>
              </a:rPr>
              <a:t>Meningkatkan </a:t>
            </a:r>
            <a:r>
              <a:rPr dirty="0" sz="2400" spc="-170">
                <a:latin typeface="Arial"/>
                <a:cs typeface="Arial"/>
              </a:rPr>
              <a:t>kepuasan</a:t>
            </a:r>
            <a:r>
              <a:rPr dirty="0" sz="2400" spc="100">
                <a:latin typeface="Arial"/>
                <a:cs typeface="Arial"/>
              </a:rPr>
              <a:t> </a:t>
            </a:r>
            <a:r>
              <a:rPr dirty="0" sz="2400" spc="-125">
                <a:latin typeface="Arial"/>
                <a:cs typeface="Arial"/>
              </a:rPr>
              <a:t>stakeholder</a:t>
            </a:r>
            <a:endParaRPr sz="24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800" spc="-210">
                <a:latin typeface="Arial"/>
                <a:cs typeface="Arial"/>
              </a:rPr>
              <a:t>Benchmarking</a:t>
            </a:r>
            <a:endParaRPr sz="2800">
              <a:latin typeface="Arial"/>
              <a:cs typeface="Arial"/>
            </a:endParaRPr>
          </a:p>
          <a:p>
            <a:pPr lvl="1" marL="652145" marR="5080" indent="-274320">
              <a:lnSpc>
                <a:spcPct val="80000"/>
              </a:lnSpc>
              <a:spcBef>
                <a:spcPts val="620"/>
              </a:spcBef>
              <a:buClr>
                <a:srgbClr val="93B6D2"/>
              </a:buClr>
              <a:buSzPct val="68750"/>
              <a:buChar char="•"/>
              <a:tabLst>
                <a:tab pos="652145" algn="l"/>
                <a:tab pos="652780" algn="l"/>
              </a:tabLst>
            </a:pPr>
            <a:r>
              <a:rPr dirty="0" sz="2400" spc="-114">
                <a:latin typeface="Arial"/>
                <a:cs typeface="Arial"/>
              </a:rPr>
              <a:t>Menandai </a:t>
            </a:r>
            <a:r>
              <a:rPr dirty="0" sz="2400" spc="-105">
                <a:latin typeface="Arial"/>
                <a:cs typeface="Arial"/>
              </a:rPr>
              <a:t>dan </a:t>
            </a:r>
            <a:r>
              <a:rPr dirty="0" sz="2400" spc="-155">
                <a:latin typeface="Arial"/>
                <a:cs typeface="Arial"/>
              </a:rPr>
              <a:t>membandingkan </a:t>
            </a:r>
            <a:r>
              <a:rPr dirty="0" sz="2400" spc="-55">
                <a:latin typeface="Arial"/>
                <a:cs typeface="Arial"/>
              </a:rPr>
              <a:t>aktifitas </a:t>
            </a:r>
            <a:r>
              <a:rPr dirty="0" sz="2400" spc="-100">
                <a:latin typeface="Arial"/>
                <a:cs typeface="Arial"/>
              </a:rPr>
              <a:t>proyek </a:t>
            </a:r>
            <a:r>
              <a:rPr dirty="0" sz="2400" spc="-135">
                <a:latin typeface="Arial"/>
                <a:cs typeface="Arial"/>
              </a:rPr>
              <a:t>dengan  </a:t>
            </a:r>
            <a:r>
              <a:rPr dirty="0" sz="2400" spc="-100">
                <a:latin typeface="Arial"/>
                <a:cs typeface="Arial"/>
              </a:rPr>
              <a:t>proyek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200">
                <a:latin typeface="Arial"/>
                <a:cs typeface="Arial"/>
              </a:rPr>
              <a:t>sejenis</a:t>
            </a:r>
            <a:endParaRPr sz="24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2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 sz="2800" spc="-220">
                <a:latin typeface="Arial"/>
                <a:cs typeface="Arial"/>
              </a:rPr>
              <a:t>Design </a:t>
            </a:r>
            <a:r>
              <a:rPr dirty="0" sz="2800" spc="-5">
                <a:latin typeface="Arial"/>
                <a:cs typeface="Arial"/>
              </a:rPr>
              <a:t>of</a:t>
            </a:r>
            <a:r>
              <a:rPr dirty="0" sz="2800" spc="-275">
                <a:latin typeface="Arial"/>
                <a:cs typeface="Arial"/>
              </a:rPr>
              <a:t> </a:t>
            </a:r>
            <a:r>
              <a:rPr dirty="0" sz="2800" spc="-180">
                <a:latin typeface="Arial"/>
                <a:cs typeface="Arial"/>
              </a:rPr>
              <a:t>Experiment</a:t>
            </a:r>
            <a:endParaRPr sz="2800">
              <a:latin typeface="Arial"/>
              <a:cs typeface="Arial"/>
            </a:endParaRPr>
          </a:p>
          <a:p>
            <a:pPr lvl="1" marL="652145" marR="454025" indent="-274320">
              <a:lnSpc>
                <a:spcPts val="2300"/>
              </a:lnSpc>
              <a:spcBef>
                <a:spcPts val="600"/>
              </a:spcBef>
              <a:buClr>
                <a:srgbClr val="93B6D2"/>
              </a:buClr>
              <a:buSzPct val="68750"/>
              <a:buChar char="•"/>
              <a:tabLst>
                <a:tab pos="652145" algn="l"/>
                <a:tab pos="652780" algn="l"/>
              </a:tabLst>
            </a:pPr>
            <a:r>
              <a:rPr dirty="0" sz="2400" spc="-135">
                <a:latin typeface="Arial"/>
                <a:cs typeface="Arial"/>
              </a:rPr>
              <a:t>Melakukan </a:t>
            </a:r>
            <a:r>
              <a:rPr dirty="0" sz="2400" spc="-100">
                <a:latin typeface="Arial"/>
                <a:cs typeface="Arial"/>
              </a:rPr>
              <a:t>uji </a:t>
            </a:r>
            <a:r>
              <a:rPr dirty="0" sz="2400" spc="-110">
                <a:latin typeface="Arial"/>
                <a:cs typeface="Arial"/>
              </a:rPr>
              <a:t>coba </a:t>
            </a:r>
            <a:r>
              <a:rPr dirty="0" sz="2400" spc="-65">
                <a:latin typeface="Arial"/>
                <a:cs typeface="Arial"/>
              </a:rPr>
              <a:t>terhadap </a:t>
            </a:r>
            <a:r>
              <a:rPr dirty="0" sz="2400" spc="-145">
                <a:latin typeface="Arial"/>
                <a:cs typeface="Arial"/>
              </a:rPr>
              <a:t>design </a:t>
            </a:r>
            <a:r>
              <a:rPr dirty="0" sz="2400" spc="-105">
                <a:latin typeface="Arial"/>
                <a:cs typeface="Arial"/>
              </a:rPr>
              <a:t>dan </a:t>
            </a:r>
            <a:r>
              <a:rPr dirty="0" sz="2400" spc="-160">
                <a:latin typeface="Arial"/>
                <a:cs typeface="Arial"/>
              </a:rPr>
              <a:t>melakukan  </a:t>
            </a:r>
            <a:r>
              <a:rPr dirty="0" sz="2400" spc="-145">
                <a:latin typeface="Arial"/>
                <a:cs typeface="Arial"/>
              </a:rPr>
              <a:t>analisis kondisi</a:t>
            </a:r>
            <a:r>
              <a:rPr dirty="0" sz="2400" spc="110">
                <a:latin typeface="Arial"/>
                <a:cs typeface="Arial"/>
              </a:rPr>
              <a:t> </a:t>
            </a:r>
            <a:r>
              <a:rPr dirty="0" sz="2400" spc="-90">
                <a:latin typeface="Arial"/>
                <a:cs typeface="Arial"/>
              </a:rPr>
              <a:t>optimal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8194" y="344170"/>
            <a:ext cx="461772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85"/>
              <a:t>Cost </a:t>
            </a:r>
            <a:r>
              <a:rPr dirty="0" sz="4400" spc="-220"/>
              <a:t>Benefit</a:t>
            </a:r>
            <a:r>
              <a:rPr dirty="0" sz="4400" spc="-580"/>
              <a:t> </a:t>
            </a:r>
            <a:r>
              <a:rPr dirty="0" sz="4400" spc="-290"/>
              <a:t>Analysis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098000" y="1887140"/>
            <a:ext cx="7370228" cy="3613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4170"/>
            <a:ext cx="461772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85"/>
              <a:t>Cost </a:t>
            </a:r>
            <a:r>
              <a:rPr dirty="0" sz="4400" spc="-220"/>
              <a:t>Benefit</a:t>
            </a:r>
            <a:r>
              <a:rPr dirty="0" sz="4400" spc="-580"/>
              <a:t> </a:t>
            </a:r>
            <a:r>
              <a:rPr dirty="0" sz="4400" spc="-290"/>
              <a:t>Analysis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1692" y="1525406"/>
            <a:ext cx="7757159" cy="2430145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8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250">
                <a:latin typeface="Arial"/>
                <a:cs typeface="Arial"/>
              </a:rPr>
              <a:t>Cost </a:t>
            </a:r>
            <a:r>
              <a:rPr dirty="0" sz="2900" spc="70">
                <a:latin typeface="Arial"/>
                <a:cs typeface="Arial"/>
              </a:rPr>
              <a:t>Of </a:t>
            </a:r>
            <a:r>
              <a:rPr dirty="0" sz="2900" spc="-60">
                <a:latin typeface="Arial"/>
                <a:cs typeface="Arial"/>
              </a:rPr>
              <a:t>Quality</a:t>
            </a:r>
            <a:r>
              <a:rPr dirty="0" sz="2900" spc="-365">
                <a:latin typeface="Arial"/>
                <a:cs typeface="Arial"/>
              </a:rPr>
              <a:t> </a:t>
            </a:r>
            <a:r>
              <a:rPr dirty="0" sz="2900" spc="-145">
                <a:latin typeface="Arial"/>
                <a:cs typeface="Arial"/>
              </a:rPr>
              <a:t>(COQ)</a:t>
            </a:r>
            <a:endParaRPr sz="2900">
              <a:latin typeface="Arial"/>
              <a:cs typeface="Arial"/>
            </a:endParaRPr>
          </a:p>
          <a:p>
            <a:pPr lvl="1" marL="652145" marR="5080" indent="-273050">
              <a:lnSpc>
                <a:spcPct val="100000"/>
              </a:lnSpc>
              <a:spcBef>
                <a:spcPts val="615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170">
                <a:latin typeface="Arial"/>
                <a:cs typeface="Arial"/>
              </a:rPr>
              <a:t>Total </a:t>
            </a:r>
            <a:r>
              <a:rPr dirty="0" sz="2600" spc="-40">
                <a:latin typeface="Arial"/>
                <a:cs typeface="Arial"/>
              </a:rPr>
              <a:t>biaya </a:t>
            </a:r>
            <a:r>
              <a:rPr dirty="0" sz="2600" spc="-110">
                <a:latin typeface="Arial"/>
                <a:cs typeface="Arial"/>
              </a:rPr>
              <a:t>yang </a:t>
            </a:r>
            <a:r>
              <a:rPr dirty="0" sz="2600" spc="-105">
                <a:latin typeface="Arial"/>
                <a:cs typeface="Arial"/>
              </a:rPr>
              <a:t>dikeluarkan </a:t>
            </a:r>
            <a:r>
              <a:rPr dirty="0" sz="2600" spc="-220">
                <a:latin typeface="Arial"/>
                <a:cs typeface="Arial"/>
              </a:rPr>
              <a:t>untuk </a:t>
            </a:r>
            <a:r>
              <a:rPr dirty="0" sz="2600" spc="-260">
                <a:latin typeface="Arial"/>
                <a:cs typeface="Arial"/>
              </a:rPr>
              <a:t>memenuhi </a:t>
            </a:r>
            <a:r>
              <a:rPr dirty="0" sz="2600" spc="-114">
                <a:latin typeface="Arial"/>
                <a:cs typeface="Arial"/>
              </a:rPr>
              <a:t>standar  </a:t>
            </a:r>
            <a:r>
              <a:rPr dirty="0" sz="2600" spc="-120">
                <a:latin typeface="Arial"/>
                <a:cs typeface="Arial"/>
              </a:rPr>
              <a:t>kualitas </a:t>
            </a:r>
            <a:r>
              <a:rPr dirty="0" sz="2600" spc="-110">
                <a:latin typeface="Arial"/>
                <a:cs typeface="Arial"/>
              </a:rPr>
              <a:t>yang</a:t>
            </a:r>
            <a:r>
              <a:rPr dirty="0" sz="2600" spc="70">
                <a:latin typeface="Arial"/>
                <a:cs typeface="Arial"/>
              </a:rPr>
              <a:t> </a:t>
            </a:r>
            <a:r>
              <a:rPr dirty="0" sz="2600" spc="-114">
                <a:latin typeface="Arial"/>
                <a:cs typeface="Arial"/>
              </a:rPr>
              <a:t>diminta</a:t>
            </a:r>
            <a:endParaRPr sz="26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8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dirty="0" sz="2900" spc="-75">
                <a:latin typeface="Arial"/>
                <a:cs typeface="Arial"/>
              </a:rPr>
              <a:t>Additional </a:t>
            </a:r>
            <a:r>
              <a:rPr dirty="0" sz="2900" spc="-60">
                <a:latin typeface="Arial"/>
                <a:cs typeface="Arial"/>
              </a:rPr>
              <a:t>Quality </a:t>
            </a:r>
            <a:r>
              <a:rPr dirty="0" sz="2900" spc="-195">
                <a:latin typeface="Arial"/>
                <a:cs typeface="Arial"/>
              </a:rPr>
              <a:t>Planning</a:t>
            </a:r>
            <a:r>
              <a:rPr dirty="0" sz="2900" spc="75">
                <a:latin typeface="Arial"/>
                <a:cs typeface="Arial"/>
              </a:rPr>
              <a:t> </a:t>
            </a:r>
            <a:r>
              <a:rPr dirty="0" sz="2900" spc="-310">
                <a:latin typeface="Arial"/>
                <a:cs typeface="Arial"/>
              </a:rPr>
              <a:t>Tools</a:t>
            </a:r>
            <a:endParaRPr sz="2900">
              <a:latin typeface="Arial"/>
              <a:cs typeface="Arial"/>
            </a:endParaRPr>
          </a:p>
          <a:p>
            <a:pPr lvl="1" marL="652145" indent="-273050">
              <a:lnSpc>
                <a:spcPct val="100000"/>
              </a:lnSpc>
              <a:spcBef>
                <a:spcPts val="625"/>
              </a:spcBef>
              <a:buClr>
                <a:srgbClr val="93B6D2"/>
              </a:buClr>
              <a:buSzPct val="69230"/>
              <a:buChar char="•"/>
              <a:tabLst>
                <a:tab pos="652145" algn="l"/>
                <a:tab pos="652780" algn="l"/>
              </a:tabLst>
            </a:pPr>
            <a:r>
              <a:rPr dirty="0" sz="2600" spc="-35">
                <a:latin typeface="Arial"/>
                <a:cs typeface="Arial"/>
              </a:rPr>
              <a:t>Matrix </a:t>
            </a:r>
            <a:r>
              <a:rPr dirty="0" sz="2600" spc="-75">
                <a:latin typeface="Arial"/>
                <a:cs typeface="Arial"/>
              </a:rPr>
              <a:t>diagram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INDRA</dc:creator>
  <dc:title>Slide 1</dc:title>
  <dcterms:created xsi:type="dcterms:W3CDTF">2020-12-14T02:15:57Z</dcterms:created>
  <dcterms:modified xsi:type="dcterms:W3CDTF">2020-12-14T02:15:57Z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2020-12-14T00:00:00Z</vt:filetime>
  </property>
</Properties>
</file>