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Gothic Uralic"/>
                <a:cs typeface="Gothic Ural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Gothic Uralic"/>
                <a:cs typeface="Gothic Ural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Gothic Uralic"/>
                <a:cs typeface="Gothic Ural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Gothic Uralic"/>
                <a:cs typeface="Gothic Ural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298691" y="1676400"/>
            <a:ext cx="2819400" cy="2819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689091" y="0"/>
            <a:ext cx="1600200" cy="1143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298691" y="6096000"/>
            <a:ext cx="990600" cy="7619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2679697"/>
            <a:ext cx="4037076" cy="41783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0" y="2895600"/>
            <a:ext cx="1522476" cy="2362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705343" y="0"/>
            <a:ext cx="760488" cy="115976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744968" y="0"/>
            <a:ext cx="685800" cy="1099185"/>
          </a:xfrm>
          <a:custGeom>
            <a:avLst/>
            <a:gdLst/>
            <a:ahLst/>
            <a:cxnLst/>
            <a:rect l="l" t="t" r="r" b="b"/>
            <a:pathLst>
              <a:path w="685800" h="1099185">
                <a:moveTo>
                  <a:pt x="685800" y="0"/>
                </a:moveTo>
                <a:lnTo>
                  <a:pt x="0" y="0"/>
                </a:lnTo>
                <a:lnTo>
                  <a:pt x="0" y="1098803"/>
                </a:lnTo>
                <a:lnTo>
                  <a:pt x="685800" y="1098803"/>
                </a:lnTo>
                <a:lnTo>
                  <a:pt x="685800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676" y="473709"/>
            <a:ext cx="8016646" cy="1306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EBEBEB"/>
                </a:solidFill>
                <a:latin typeface="Gothic Uralic"/>
                <a:cs typeface="Gothic Ural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6576" y="2023998"/>
            <a:ext cx="6541770" cy="4170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bg1"/>
                </a:solidFill>
                <a:latin typeface="Gothic Uralic"/>
                <a:cs typeface="Gothic Ural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383663"/>
            <a:ext cx="6479540" cy="13061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Manajemen Pengadaan  </a:t>
            </a:r>
            <a:r>
              <a:rPr dirty="0" sz="4200"/>
              <a:t>Proyek</a:t>
            </a:r>
            <a:endParaRPr sz="4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6887845" cy="13061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Teknik dan </a:t>
            </a:r>
            <a:r>
              <a:rPr dirty="0" sz="4200"/>
              <a:t>Alat  </a:t>
            </a:r>
            <a:r>
              <a:rPr dirty="0" sz="4200" spc="-10"/>
              <a:t>Perencanaan</a:t>
            </a:r>
            <a:r>
              <a:rPr dirty="0" sz="4200" spc="15"/>
              <a:t> </a:t>
            </a:r>
            <a:r>
              <a:rPr dirty="0" sz="4200" spc="-5"/>
              <a:t>Pengadaan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5105" cy="2286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Make- or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- buy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analisis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: menentukan </a:t>
            </a:r>
            <a:r>
              <a:rPr dirty="0" sz="2000" spc="-75">
                <a:solidFill>
                  <a:srgbClr val="FFFFFF"/>
                </a:solidFill>
                <a:latin typeface="Gothic Uralic"/>
                <a:cs typeface="Gothic Uralic"/>
              </a:rPr>
              <a:t>apakah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suatu produk atau jasa tertentu harus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dibuat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di  dalam organisasi atau dibeli dari orang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lain .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Sering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melibatkan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analisis</a:t>
            </a:r>
            <a:r>
              <a:rPr dirty="0" sz="2000" spc="-8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keuangan</a:t>
            </a:r>
            <a:endParaRPr sz="2000">
              <a:latin typeface="Gothic Uralic"/>
              <a:cs typeface="Gothic Ural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Para ahli 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baik internal maupun eksternal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2000" spc="-90">
                <a:solidFill>
                  <a:srgbClr val="FFFFFF"/>
                </a:solidFill>
                <a:latin typeface="Gothic Uralic"/>
                <a:cs typeface="Gothic Uralic"/>
              </a:rPr>
              <a:t>dapat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memberikan masukan yang berharga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dalam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keputusan</a:t>
            </a:r>
            <a:r>
              <a:rPr dirty="0" sz="2000" spc="-4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pengadaan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5384800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Contoh</a:t>
            </a:r>
            <a:r>
              <a:rPr dirty="0" sz="4200" spc="-55"/>
              <a:t> </a:t>
            </a:r>
            <a:r>
              <a:rPr dirty="0" sz="4200" spc="-5"/>
              <a:t>Make-or-Buy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5740" cy="2719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715" indent="-342900">
              <a:lnSpc>
                <a:spcPct val="100000"/>
              </a:lnSpc>
              <a:spcBef>
                <a:spcPts val="105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Asumsikan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Anda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dapat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menyewa item </a:t>
            </a:r>
            <a:r>
              <a:rPr dirty="0" sz="2000" spc="-110">
                <a:solidFill>
                  <a:srgbClr val="FFFFFF"/>
                </a:solidFill>
                <a:latin typeface="Gothic Uralic"/>
                <a:cs typeface="Gothic Uralic"/>
              </a:rPr>
              <a:t>yang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Anda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butuhkan untuk proyek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sebesar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$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150/hari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.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Untuk membeli item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biaya investasi adalah</a:t>
            </a:r>
            <a:r>
              <a:rPr dirty="0" sz="2000" spc="40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$</a:t>
            </a:r>
            <a:endParaRPr sz="2000">
              <a:latin typeface="Gothic Uralic"/>
              <a:cs typeface="Gothic Uralic"/>
            </a:endParaRPr>
          </a:p>
          <a:p>
            <a:pPr algn="just" marL="355600">
              <a:lnSpc>
                <a:spcPct val="100000"/>
              </a:lnSpc>
            </a:pP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1.000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dan biaya harian yang lain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$ 50/hari</a:t>
            </a:r>
            <a:r>
              <a:rPr dirty="0" sz="2000" spc="-5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.</a:t>
            </a:r>
            <a:endParaRPr sz="2000">
              <a:latin typeface="Gothic Uralic"/>
              <a:cs typeface="Gothic Ural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Berapa lama waktu yang dibutuhkan untuk </a:t>
            </a:r>
            <a:r>
              <a:rPr dirty="0" sz="2000" spc="-85">
                <a:solidFill>
                  <a:srgbClr val="FFFFFF"/>
                </a:solidFill>
                <a:latin typeface="Gothic Uralic"/>
                <a:cs typeface="Gothic Uralic"/>
              </a:rPr>
              <a:t>biaya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sewa menjadi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sama dengan biaya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pembelian</a:t>
            </a:r>
            <a:r>
              <a:rPr dirty="0" sz="2000" spc="-12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?</a:t>
            </a:r>
            <a:endParaRPr sz="2000">
              <a:latin typeface="Gothic Uralic"/>
              <a:cs typeface="Gothic Uralic"/>
            </a:endParaRPr>
          </a:p>
          <a:p>
            <a:pPr algn="just" marL="12700">
              <a:lnSpc>
                <a:spcPct val="100000"/>
              </a:lnSpc>
              <a:spcBef>
                <a:spcPts val="1010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dirty="0" sz="1600" spc="850">
                <a:solidFill>
                  <a:srgbClr val="89D0D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Jika</a:t>
            </a:r>
            <a:r>
              <a:rPr dirty="0" sz="2000" spc="33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Anda</a:t>
            </a:r>
            <a:r>
              <a:rPr dirty="0" sz="2000" spc="33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perlu</a:t>
            </a:r>
            <a:r>
              <a:rPr dirty="0" sz="2000" spc="33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item</a:t>
            </a:r>
            <a:r>
              <a:rPr dirty="0" sz="2000" spc="33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selama</a:t>
            </a:r>
            <a:r>
              <a:rPr dirty="0" sz="2000" spc="34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12</a:t>
            </a:r>
            <a:r>
              <a:rPr dirty="0" sz="2000" spc="34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hari</a:t>
            </a:r>
            <a:r>
              <a:rPr dirty="0" sz="2000" spc="34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</a:t>
            </a:r>
            <a:r>
              <a:rPr dirty="0" sz="2000" spc="30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45">
                <a:solidFill>
                  <a:srgbClr val="FFFFFF"/>
                </a:solidFill>
                <a:latin typeface="Gothic Uralic"/>
                <a:cs typeface="Gothic Uralic"/>
              </a:rPr>
              <a:t>sebaiknya</a:t>
            </a:r>
            <a:endParaRPr sz="2000">
              <a:latin typeface="Gothic Uralic"/>
              <a:cs typeface="Gothic Uralic"/>
            </a:endParaRPr>
          </a:p>
          <a:p>
            <a:pPr algn="just" marL="355600">
              <a:lnSpc>
                <a:spcPct val="100000"/>
              </a:lnSpc>
            </a:pP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Anda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menyewa atau membelinya</a:t>
            </a:r>
            <a:r>
              <a:rPr dirty="0" sz="2000" spc="-114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?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477837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Solusi</a:t>
            </a:r>
            <a:r>
              <a:rPr dirty="0" sz="4200" spc="-100"/>
              <a:t> </a:t>
            </a:r>
            <a:r>
              <a:rPr dirty="0" sz="4200" spc="-5"/>
              <a:t>Make-or-Buy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23998"/>
            <a:ext cx="6471920" cy="4117340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355600" marR="5080" indent="-342900">
              <a:lnSpc>
                <a:spcPts val="1820"/>
              </a:lnSpc>
              <a:spcBef>
                <a:spcPts val="540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Mengatur persamaan sehingga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"membuat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"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adalah  sama dengan</a:t>
            </a:r>
            <a:r>
              <a:rPr dirty="0" sz="1900" spc="5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"membeli"</a:t>
            </a:r>
            <a:endParaRPr sz="1900">
              <a:latin typeface="Gothic Uralic"/>
              <a:cs typeface="Gothic Uralic"/>
            </a:endParaRPr>
          </a:p>
          <a:p>
            <a:pPr marL="12700">
              <a:lnSpc>
                <a:spcPts val="2050"/>
              </a:lnSpc>
              <a:spcBef>
                <a:spcPts val="560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Dalam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contoh </a:t>
            </a:r>
            <a:r>
              <a:rPr dirty="0" sz="1900">
                <a:solidFill>
                  <a:srgbClr val="FFFFFF"/>
                </a:solidFill>
                <a:latin typeface="Gothic Uralic"/>
                <a:cs typeface="Gothic Uralic"/>
              </a:rPr>
              <a:t>ini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gunakan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persamaan </a:t>
            </a:r>
            <a:r>
              <a:rPr dirty="0" sz="1900">
                <a:solidFill>
                  <a:srgbClr val="FFFFFF"/>
                </a:solidFill>
                <a:latin typeface="Gothic Uralic"/>
                <a:cs typeface="Gothic Uralic"/>
              </a:rPr>
              <a:t>berikut</a:t>
            </a:r>
            <a:r>
              <a:rPr dirty="0" sz="1900" spc="7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.</a:t>
            </a:r>
            <a:endParaRPr sz="1900">
              <a:latin typeface="Gothic Uralic"/>
              <a:cs typeface="Gothic Uralic"/>
            </a:endParaRPr>
          </a:p>
          <a:p>
            <a:pPr marL="355600">
              <a:lnSpc>
                <a:spcPts val="1825"/>
              </a:lnSpc>
            </a:pP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Biarkan d menjadi jumlah hari untuk</a:t>
            </a:r>
            <a:r>
              <a:rPr dirty="0" sz="1900" spc="4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menggunakan</a:t>
            </a:r>
            <a:endParaRPr sz="1900">
              <a:latin typeface="Gothic Uralic"/>
              <a:cs typeface="Gothic Uralic"/>
            </a:endParaRPr>
          </a:p>
          <a:p>
            <a:pPr marL="355600">
              <a:lnSpc>
                <a:spcPts val="2050"/>
              </a:lnSpc>
            </a:pPr>
            <a:r>
              <a:rPr dirty="0" sz="1900">
                <a:solidFill>
                  <a:srgbClr val="FFFFFF"/>
                </a:solidFill>
                <a:latin typeface="Gothic Uralic"/>
                <a:cs typeface="Gothic Uralic"/>
              </a:rPr>
              <a:t>item</a:t>
            </a:r>
            <a:r>
              <a:rPr dirty="0" sz="1900" spc="-1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.</a:t>
            </a:r>
            <a:endParaRPr sz="1900">
              <a:latin typeface="Gothic Uralic"/>
              <a:cs typeface="Gothic Uralic"/>
            </a:endParaRPr>
          </a:p>
          <a:p>
            <a:pPr marL="469265">
              <a:lnSpc>
                <a:spcPct val="100000"/>
              </a:lnSpc>
              <a:spcBef>
                <a:spcPts val="595"/>
              </a:spcBef>
            </a:pPr>
            <a:r>
              <a:rPr dirty="0" sz="1700">
                <a:solidFill>
                  <a:srgbClr val="FFFFFF"/>
                </a:solidFill>
                <a:latin typeface="Gothic Uralic"/>
                <a:cs typeface="Gothic Uralic"/>
              </a:rPr>
              <a:t>$ 150D = $ </a:t>
            </a:r>
            <a:r>
              <a:rPr dirty="0" sz="1700" spc="-5">
                <a:solidFill>
                  <a:srgbClr val="FFFFFF"/>
                </a:solidFill>
                <a:latin typeface="Gothic Uralic"/>
                <a:cs typeface="Gothic Uralic"/>
              </a:rPr>
              <a:t>1,000 </a:t>
            </a:r>
            <a:r>
              <a:rPr dirty="0" sz="1700">
                <a:solidFill>
                  <a:srgbClr val="FFFFFF"/>
                </a:solidFill>
                <a:latin typeface="Gothic Uralic"/>
                <a:cs typeface="Gothic Uralic"/>
              </a:rPr>
              <a:t>+ $</a:t>
            </a:r>
            <a:r>
              <a:rPr dirty="0" sz="1700" spc="-7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700">
                <a:solidFill>
                  <a:srgbClr val="FFFFFF"/>
                </a:solidFill>
                <a:latin typeface="Gothic Uralic"/>
                <a:cs typeface="Gothic Uralic"/>
              </a:rPr>
              <a:t>50d</a:t>
            </a:r>
            <a:endParaRPr sz="17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Penyelesaian untuk d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sebagai </a:t>
            </a:r>
            <a:r>
              <a:rPr dirty="0" sz="1900">
                <a:solidFill>
                  <a:srgbClr val="FFFFFF"/>
                </a:solidFill>
                <a:latin typeface="Gothic Uralic"/>
                <a:cs typeface="Gothic Uralic"/>
              </a:rPr>
              <a:t>berikut</a:t>
            </a:r>
            <a:r>
              <a:rPr dirty="0" sz="1900" spc="3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:</a:t>
            </a:r>
            <a:endParaRPr sz="1900">
              <a:latin typeface="Gothic Uralic"/>
              <a:cs typeface="Gothic Uralic"/>
            </a:endParaRPr>
          </a:p>
          <a:p>
            <a:pPr marL="756285" marR="866140" indent="-287020">
              <a:lnSpc>
                <a:spcPct val="80000"/>
              </a:lnSpc>
              <a:spcBef>
                <a:spcPts val="1005"/>
              </a:spcBef>
              <a:tabLst>
                <a:tab pos="756285" algn="l"/>
              </a:tabLst>
            </a:pPr>
            <a:r>
              <a:rPr dirty="0" sz="1350" spc="23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1700">
                <a:solidFill>
                  <a:srgbClr val="FFFFFF"/>
                </a:solidFill>
                <a:latin typeface="Gothic Uralic"/>
                <a:cs typeface="Gothic Uralic"/>
              </a:rPr>
              <a:t>Kurangi $ 50d dari sisi kanan </a:t>
            </a:r>
            <a:r>
              <a:rPr dirty="0" sz="1700" spc="-5">
                <a:solidFill>
                  <a:srgbClr val="FFFFFF"/>
                </a:solidFill>
                <a:latin typeface="Gothic Uralic"/>
                <a:cs typeface="Gothic Uralic"/>
              </a:rPr>
              <a:t>persamaan </a:t>
            </a:r>
            <a:r>
              <a:rPr dirty="0" sz="1700">
                <a:solidFill>
                  <a:srgbClr val="FFFFFF"/>
                </a:solidFill>
                <a:latin typeface="Gothic Uralic"/>
                <a:cs typeface="Gothic Uralic"/>
              </a:rPr>
              <a:t>untuk  mendapatkan $ 100d = $</a:t>
            </a:r>
            <a:r>
              <a:rPr dirty="0" sz="1700" spc="-7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700" spc="-5">
                <a:solidFill>
                  <a:srgbClr val="FFFFFF"/>
                </a:solidFill>
                <a:latin typeface="Gothic Uralic"/>
                <a:cs typeface="Gothic Uralic"/>
              </a:rPr>
              <a:t>1,000</a:t>
            </a:r>
            <a:endParaRPr sz="1700">
              <a:latin typeface="Gothic Uralic"/>
              <a:cs typeface="Gothic Uralic"/>
            </a:endParaRPr>
          </a:p>
          <a:p>
            <a:pPr marL="469265">
              <a:lnSpc>
                <a:spcPct val="100000"/>
              </a:lnSpc>
              <a:spcBef>
                <a:spcPts val="590"/>
              </a:spcBef>
              <a:tabLst>
                <a:tab pos="756285" algn="l"/>
              </a:tabLst>
            </a:pPr>
            <a:r>
              <a:rPr dirty="0" sz="1350" spc="23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1700">
                <a:solidFill>
                  <a:srgbClr val="FFFFFF"/>
                </a:solidFill>
                <a:latin typeface="Gothic Uralic"/>
                <a:cs typeface="Gothic Uralic"/>
              </a:rPr>
              <a:t>Bagilah kedua </a:t>
            </a:r>
            <a:r>
              <a:rPr dirty="0" sz="1700" spc="-5">
                <a:solidFill>
                  <a:srgbClr val="FFFFFF"/>
                </a:solidFill>
                <a:latin typeface="Gothic Uralic"/>
                <a:cs typeface="Gothic Uralic"/>
              </a:rPr>
              <a:t>sisi persamaan sebesar </a:t>
            </a:r>
            <a:r>
              <a:rPr dirty="0" sz="1700">
                <a:solidFill>
                  <a:srgbClr val="FFFFFF"/>
                </a:solidFill>
                <a:latin typeface="Gothic Uralic"/>
                <a:cs typeface="Gothic Uralic"/>
              </a:rPr>
              <a:t>$ 100d = 10</a:t>
            </a:r>
            <a:r>
              <a:rPr dirty="0" sz="1700" spc="-10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700">
                <a:solidFill>
                  <a:srgbClr val="FFFFFF"/>
                </a:solidFill>
                <a:latin typeface="Gothic Uralic"/>
                <a:cs typeface="Gothic Uralic"/>
              </a:rPr>
              <a:t>hari</a:t>
            </a:r>
            <a:endParaRPr sz="1700">
              <a:latin typeface="Gothic Uralic"/>
              <a:cs typeface="Gothic Uralic"/>
            </a:endParaRPr>
          </a:p>
          <a:p>
            <a:pPr marL="355600" marR="49530" indent="-342900">
              <a:lnSpc>
                <a:spcPct val="8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Biaya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sewa adalah sama dengan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biaya pembelian  di 10</a:t>
            </a:r>
            <a:r>
              <a:rPr dirty="0" sz="1900" spc="-2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hari</a:t>
            </a:r>
            <a:endParaRPr sz="1900">
              <a:latin typeface="Gothic Uralic"/>
              <a:cs typeface="Gothic Uralic"/>
            </a:endParaRPr>
          </a:p>
          <a:p>
            <a:pPr marL="355600" marR="515620" indent="-342900">
              <a:lnSpc>
                <a:spcPct val="8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1900">
                <a:solidFill>
                  <a:srgbClr val="FFFFFF"/>
                </a:solidFill>
                <a:latin typeface="Gothic Uralic"/>
                <a:cs typeface="Gothic Uralic"/>
              </a:rPr>
              <a:t>Jika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Anda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perlu </a:t>
            </a:r>
            <a:r>
              <a:rPr dirty="0" sz="1900">
                <a:solidFill>
                  <a:srgbClr val="FFFFFF"/>
                </a:solidFill>
                <a:latin typeface="Gothic Uralic"/>
                <a:cs typeface="Gothic Uralic"/>
              </a:rPr>
              <a:t>item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selama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12 hari ,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akan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lebih  ekonomis untuk</a:t>
            </a:r>
            <a:r>
              <a:rPr dirty="0" sz="1900" spc="4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membeli</a:t>
            </a:r>
            <a:endParaRPr sz="19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337756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/>
              <a:t>Jenis</a:t>
            </a:r>
            <a:r>
              <a:rPr dirty="0" sz="4200" spc="-90"/>
              <a:t> </a:t>
            </a:r>
            <a:r>
              <a:rPr dirty="0" sz="4200" spc="-5"/>
              <a:t>Kontrak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5740" cy="4065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Harga tetap: melibatkan total harga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tetap </a:t>
            </a:r>
            <a:r>
              <a:rPr dirty="0" sz="2000" spc="-90">
                <a:solidFill>
                  <a:srgbClr val="FFFFFF"/>
                </a:solidFill>
                <a:latin typeface="Gothic Uralic"/>
                <a:cs typeface="Gothic Uralic"/>
              </a:rPr>
              <a:t>untuk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suatu produk atau jasa yang terdefinisi dengan  baik</a:t>
            </a:r>
            <a:endParaRPr sz="2000">
              <a:latin typeface="Gothic Uralic"/>
              <a:cs typeface="Gothic Ural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Biaya penggantian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: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melibatkan </a:t>
            </a:r>
            <a:r>
              <a:rPr dirty="0" sz="2000" spc="-45">
                <a:solidFill>
                  <a:srgbClr val="FFFFFF"/>
                </a:solidFill>
                <a:latin typeface="Gothic Uralic"/>
                <a:cs typeface="Gothic Uralic"/>
              </a:rPr>
              <a:t>pembayaran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kepada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penjual untuk biaya langsung dan tidak  langsung</a:t>
            </a:r>
            <a:endParaRPr sz="2000">
              <a:latin typeface="Gothic Uralic"/>
              <a:cs typeface="Gothic Ural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1010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Waktu dan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materi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kontrak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: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berbeda dari </a:t>
            </a:r>
            <a:r>
              <a:rPr dirty="0" sz="2000" spc="-90">
                <a:solidFill>
                  <a:srgbClr val="FFFFFF"/>
                </a:solidFill>
                <a:latin typeface="Gothic Uralic"/>
                <a:cs typeface="Gothic Uralic"/>
              </a:rPr>
              <a:t>kedua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harga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tetap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dan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biaya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penggantian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sering  digunakan oleh</a:t>
            </a:r>
            <a:r>
              <a:rPr dirty="0" sz="2000" spc="-3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konsultan</a:t>
            </a:r>
            <a:endParaRPr sz="2000">
              <a:latin typeface="Gothic Uralic"/>
              <a:cs typeface="Gothic Ural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Kontrak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harga satuan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: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membutuhkan </a:t>
            </a:r>
            <a:r>
              <a:rPr dirty="0" sz="2000" spc="-70">
                <a:solidFill>
                  <a:srgbClr val="FFFFFF"/>
                </a:solidFill>
                <a:latin typeface="Gothic Uralic"/>
                <a:cs typeface="Gothic Uralic"/>
              </a:rPr>
              <a:t>pembeli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untuk membayar penjual jumlah yang telah  ditetapkan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per unit</a:t>
            </a:r>
            <a:r>
              <a:rPr dirty="0" sz="2000" spc="-8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layanan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4969510" cy="13061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Biaya</a:t>
            </a:r>
            <a:r>
              <a:rPr dirty="0" sz="4200" spc="-80"/>
              <a:t> </a:t>
            </a:r>
            <a:r>
              <a:rPr dirty="0" sz="4200" spc="-5"/>
              <a:t>Penggantian  Kontrak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6375" cy="39389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715" indent="-342900">
              <a:lnSpc>
                <a:spcPct val="100000"/>
              </a:lnSpc>
              <a:spcBef>
                <a:spcPts val="105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Cost plus incentive fee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( 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CPIF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) : </a:t>
            </a:r>
            <a:r>
              <a:rPr dirty="0" sz="2000" spc="-65">
                <a:solidFill>
                  <a:srgbClr val="FFFFFF"/>
                </a:solidFill>
                <a:latin typeface="Gothic Uralic"/>
                <a:cs typeface="Gothic Uralic"/>
              </a:rPr>
              <a:t>pembeli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membayar penjual untuk biaya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kinerja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yang  diijinkan, ditambah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biaya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yang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telah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ditentukan  dan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bonus</a:t>
            </a:r>
            <a:r>
              <a:rPr dirty="0" sz="2000" spc="-3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insentif</a:t>
            </a:r>
            <a:endParaRPr sz="2000">
              <a:latin typeface="Gothic Uralic"/>
              <a:cs typeface="Gothic Ural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Cost plus fixed fee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( CPFF ) :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pembeli </a:t>
            </a:r>
            <a:r>
              <a:rPr dirty="0" sz="2000" spc="-60">
                <a:solidFill>
                  <a:srgbClr val="FFFFFF"/>
                </a:solidFill>
                <a:latin typeface="Gothic Uralic"/>
                <a:cs typeface="Gothic Uralic"/>
              </a:rPr>
              <a:t>membayar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penjual untuk biaya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kinerja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yang diijinkan,  ditambah pembayaran biaya tetap biasanya  didasarkan pada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persentase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dari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perkiraan</a:t>
            </a:r>
            <a:r>
              <a:rPr dirty="0" sz="2000" spc="-13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biaya</a:t>
            </a:r>
            <a:endParaRPr sz="2000">
              <a:latin typeface="Gothic Uralic"/>
              <a:cs typeface="Gothic Ural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1010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Cost plus percentage of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costs ( 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CPPC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) : </a:t>
            </a:r>
            <a:r>
              <a:rPr dirty="0" sz="2000" spc="-65">
                <a:solidFill>
                  <a:srgbClr val="FFFFFF"/>
                </a:solidFill>
                <a:latin typeface="Gothic Uralic"/>
                <a:cs typeface="Gothic Uralic"/>
              </a:rPr>
              <a:t>pembeli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membayar penjual untuk biaya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kinerja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yang  diijinkan, ditambah persentase yang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telah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ditentukan berdasarkan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total</a:t>
            </a:r>
            <a:r>
              <a:rPr dirty="0" sz="2000" spc="-10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biaya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5233"/>
            <a:ext cx="6561455" cy="17640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800" spc="-5"/>
              <a:t>Gambar </a:t>
            </a:r>
            <a:r>
              <a:rPr dirty="0" sz="3800"/>
              <a:t>12-2 . </a:t>
            </a:r>
            <a:r>
              <a:rPr dirty="0" sz="3800" spc="-5"/>
              <a:t>Jenis</a:t>
            </a:r>
            <a:r>
              <a:rPr dirty="0" sz="3800" spc="-90"/>
              <a:t> </a:t>
            </a:r>
            <a:r>
              <a:rPr dirty="0" sz="3800" spc="-5"/>
              <a:t>Kontrak  Dibandingkan dengan  Resiko</a:t>
            </a:r>
            <a:endParaRPr sz="3800"/>
          </a:p>
        </p:txBody>
      </p:sp>
      <p:sp>
        <p:nvSpPr>
          <p:cNvPr id="3" name="object 3"/>
          <p:cNvSpPr/>
          <p:nvPr/>
        </p:nvSpPr>
        <p:spPr>
          <a:xfrm>
            <a:off x="762000" y="2313432"/>
            <a:ext cx="7644383" cy="2639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674941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0"/>
              <a:t>Statement </a:t>
            </a:r>
            <a:r>
              <a:rPr dirty="0" sz="4200" spc="-5"/>
              <a:t>of </a:t>
            </a:r>
            <a:r>
              <a:rPr dirty="0" sz="4200"/>
              <a:t>Work( </a:t>
            </a:r>
            <a:r>
              <a:rPr dirty="0" sz="4200" spc="-5"/>
              <a:t>SOW</a:t>
            </a:r>
            <a:r>
              <a:rPr dirty="0" sz="4200" spc="-40"/>
              <a:t> </a:t>
            </a:r>
            <a:r>
              <a:rPr dirty="0" sz="4200"/>
              <a:t>)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6375" cy="21101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1461770" algn="l"/>
                <a:tab pos="3086735" algn="l"/>
                <a:tab pos="3716020" algn="l"/>
                <a:tab pos="4469130" algn="l"/>
                <a:tab pos="5527040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Se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b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uah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r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ny</a:t>
            </a:r>
            <a:r>
              <a:rPr dirty="0" sz="2000" spc="-2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 spc="1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</a:t>
            </a:r>
            <a:r>
              <a:rPr dirty="0" sz="2000" spc="-2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ri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rja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ad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l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h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de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s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kr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psi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kerja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yang dibutuhkan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untuk</a:t>
            </a:r>
            <a:r>
              <a:rPr dirty="0" sz="2000" spc="-9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pengadaan</a:t>
            </a:r>
            <a:endParaRPr sz="20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Banyak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kontrak 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atau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perjanjian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saling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mengikat</a:t>
            </a:r>
            <a:r>
              <a:rPr dirty="0" sz="2000" spc="32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</a:t>
            </a:r>
            <a:endParaRPr sz="2000">
              <a:latin typeface="Gothic Uralic"/>
              <a:cs typeface="Gothic Uralic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termasuk</a:t>
            </a:r>
            <a:r>
              <a:rPr dirty="0" sz="2000" spc="-5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SOW.</a:t>
            </a:r>
            <a:endParaRPr sz="2000">
              <a:latin typeface="Gothic Uralic"/>
              <a:cs typeface="Gothic Uralic"/>
            </a:endParaRPr>
          </a:p>
          <a:p>
            <a:pPr marL="355600" marR="6985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  <a:tab pos="1463675" algn="l"/>
                <a:tab pos="2210435" algn="l"/>
                <a:tab pos="3007360" algn="l"/>
                <a:tab pos="3691890" algn="l"/>
                <a:tab pos="541464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Se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b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uah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</a:t>
            </a:r>
            <a:r>
              <a:rPr dirty="0" sz="2000" spc="-20">
                <a:solidFill>
                  <a:srgbClr val="FFFFFF"/>
                </a:solidFill>
                <a:latin typeface="Gothic Uralic"/>
                <a:cs typeface="Gothic Uralic"/>
              </a:rPr>
              <a:t>O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W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ya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g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bai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er</a:t>
            </a:r>
            <a:r>
              <a:rPr dirty="0" sz="2000" spc="-20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kan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en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aw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ar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yang sangat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mengerti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dari ekspektasi</a:t>
            </a:r>
            <a:r>
              <a:rPr dirty="0" sz="2000" spc="-9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pembeli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6589395" cy="13061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Gambar 12-3 . </a:t>
            </a:r>
            <a:r>
              <a:rPr dirty="0" sz="4200" spc="-10"/>
              <a:t>Statement  </a:t>
            </a:r>
            <a:r>
              <a:rPr dirty="0" sz="4200"/>
              <a:t>of Work </a:t>
            </a:r>
            <a:r>
              <a:rPr dirty="0" sz="4200" spc="-5"/>
              <a:t>(SOW)</a:t>
            </a:r>
            <a:r>
              <a:rPr dirty="0" sz="4200" spc="-70"/>
              <a:t> </a:t>
            </a:r>
            <a:r>
              <a:rPr dirty="0" sz="4200"/>
              <a:t>Template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75814"/>
            <a:ext cx="144780" cy="195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10">
                <a:solidFill>
                  <a:srgbClr val="89D0D5"/>
                </a:solidFill>
                <a:latin typeface="Gothic Uralic"/>
                <a:cs typeface="Gothic Uralic"/>
              </a:rPr>
              <a:t>1.</a:t>
            </a:r>
            <a:endParaRPr sz="1100">
              <a:latin typeface="Gothic Uralic"/>
              <a:cs typeface="Gothic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6576" y="2543683"/>
            <a:ext cx="144780" cy="195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10">
                <a:solidFill>
                  <a:srgbClr val="89D0D5"/>
                </a:solidFill>
                <a:latin typeface="Gothic Uralic"/>
                <a:cs typeface="Gothic Uralic"/>
              </a:rPr>
              <a:t>2.</a:t>
            </a:r>
            <a:endParaRPr sz="1100">
              <a:latin typeface="Gothic Uralic"/>
              <a:cs typeface="Gothic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6576" y="3183458"/>
            <a:ext cx="144780" cy="1962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5">
                <a:solidFill>
                  <a:srgbClr val="89D0D5"/>
                </a:solidFill>
                <a:latin typeface="Gothic Uralic"/>
                <a:cs typeface="Gothic Uralic"/>
              </a:rPr>
              <a:t>3.</a:t>
            </a:r>
            <a:endParaRPr sz="1100">
              <a:latin typeface="Gothic Uralic"/>
              <a:cs typeface="Gothic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576" y="3993260"/>
            <a:ext cx="144780" cy="195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10">
                <a:solidFill>
                  <a:srgbClr val="89D0D5"/>
                </a:solidFill>
                <a:latin typeface="Gothic Uralic"/>
                <a:cs typeface="Gothic Uralic"/>
              </a:rPr>
              <a:t>4.</a:t>
            </a:r>
            <a:endParaRPr sz="1100">
              <a:latin typeface="Gothic Uralic"/>
              <a:cs typeface="Gothic Ural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6576" y="4461128"/>
            <a:ext cx="144780" cy="195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10">
                <a:solidFill>
                  <a:srgbClr val="89D0D5"/>
                </a:solidFill>
                <a:latin typeface="Gothic Uralic"/>
                <a:cs typeface="Gothic Uralic"/>
              </a:rPr>
              <a:t>5.</a:t>
            </a:r>
            <a:endParaRPr sz="1100">
              <a:latin typeface="Gothic Uralic"/>
              <a:cs typeface="Gothic Ural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6576" y="4930902"/>
            <a:ext cx="144780" cy="195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10">
                <a:solidFill>
                  <a:srgbClr val="89D0D5"/>
                </a:solidFill>
                <a:latin typeface="Gothic Uralic"/>
                <a:cs typeface="Gothic Uralic"/>
              </a:rPr>
              <a:t>6.</a:t>
            </a:r>
            <a:endParaRPr sz="1100">
              <a:latin typeface="Gothic Uralic"/>
              <a:cs typeface="Gothic Ural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6576" y="5398770"/>
            <a:ext cx="144780" cy="195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10">
                <a:solidFill>
                  <a:srgbClr val="89D0D5"/>
                </a:solidFill>
                <a:latin typeface="Gothic Uralic"/>
                <a:cs typeface="Gothic Uralic"/>
              </a:rPr>
              <a:t>7.</a:t>
            </a:r>
            <a:endParaRPr sz="1100">
              <a:latin typeface="Gothic Uralic"/>
              <a:cs typeface="Gothic Ural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21638" y="2039238"/>
            <a:ext cx="6041390" cy="3903979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430"/>
              </a:spcBef>
            </a:pP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Scope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of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Work: menjelaskan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pekerjaan secara detil.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Menentukan  hardware dan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software yang terlibat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dan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sifat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dari</a:t>
            </a:r>
            <a:r>
              <a:rPr dirty="0" sz="1400" spc="-9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pekerjaan.</a:t>
            </a:r>
            <a:endParaRPr sz="1400">
              <a:latin typeface="Gothic Uralic"/>
              <a:cs typeface="Gothic Uralic"/>
            </a:endParaRPr>
          </a:p>
          <a:p>
            <a:pPr algn="just" marL="12700" marR="5080">
              <a:lnSpc>
                <a:spcPct val="80000"/>
              </a:lnSpc>
              <a:spcBef>
                <a:spcPts val="1015"/>
              </a:spcBef>
            </a:pP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Location of Work: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menjelaskan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dimana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pekerjaan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harus dilakukan.  Menentukan lokasi hardware dan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software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dan dimana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orang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harus 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melakukan</a:t>
            </a:r>
            <a:r>
              <a:rPr dirty="0" sz="1400" spc="-4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pekerjaan.</a:t>
            </a:r>
            <a:endParaRPr sz="1400">
              <a:latin typeface="Gothic Uralic"/>
              <a:cs typeface="Gothic Uralic"/>
            </a:endParaRPr>
          </a:p>
          <a:p>
            <a:pPr algn="just" marL="12700" marR="5080">
              <a:lnSpc>
                <a:spcPct val="80000"/>
              </a:lnSpc>
              <a:spcBef>
                <a:spcPts val="1005"/>
              </a:spcBef>
            </a:pP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Period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of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Performance: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Menentukan dimana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pekerjaan yang  diharapkan untuk dimulai dan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diakhiri,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jam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kerja,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jumlah jam </a:t>
            </a:r>
            <a:r>
              <a:rPr dirty="0" sz="1400" spc="-10">
                <a:solidFill>
                  <a:srgbClr val="FFFFFF"/>
                </a:solidFill>
                <a:latin typeface="Gothic Uralic"/>
                <a:cs typeface="Gothic Uralic"/>
              </a:rPr>
              <a:t>yang 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dapat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ditagih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per minggu,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dimana pekerjaan harus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dilakukan dan 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terkait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dengan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informasi</a:t>
            </a:r>
            <a:r>
              <a:rPr dirty="0" sz="1400" spc="-6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jadwal.</a:t>
            </a:r>
            <a:endParaRPr sz="1400">
              <a:latin typeface="Gothic Uralic"/>
              <a:cs typeface="Gothic Uralic"/>
            </a:endParaRPr>
          </a:p>
          <a:p>
            <a:pPr marL="12700" marR="6985">
              <a:lnSpc>
                <a:spcPts val="1340"/>
              </a:lnSpc>
              <a:spcBef>
                <a:spcPts val="990"/>
              </a:spcBef>
            </a:pP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Deliverables Schedule: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Daftar kiriman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tertentu,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menjelaskan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secara 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rinci,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dan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menentukan kapan mereka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jatuh</a:t>
            </a:r>
            <a:r>
              <a:rPr dirty="0" sz="1400" spc="-8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tempo.</a:t>
            </a:r>
            <a:endParaRPr sz="1400">
              <a:latin typeface="Gothic Uralic"/>
              <a:cs typeface="Gothic Uralic"/>
            </a:endParaRPr>
          </a:p>
          <a:p>
            <a:pPr marL="12700">
              <a:lnSpc>
                <a:spcPts val="1510"/>
              </a:lnSpc>
              <a:spcBef>
                <a:spcPts val="675"/>
              </a:spcBef>
            </a:pP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Applicable Standards: Menentukan setiap perusahaan atau</a:t>
            </a:r>
            <a:r>
              <a:rPr dirty="0" sz="1400" spc="13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standar</a:t>
            </a:r>
            <a:endParaRPr sz="1400">
              <a:latin typeface="Gothic Uralic"/>
              <a:cs typeface="Gothic Uralic"/>
            </a:endParaRPr>
          </a:p>
          <a:p>
            <a:pPr marL="12700">
              <a:lnSpc>
                <a:spcPts val="1510"/>
              </a:lnSpc>
            </a:pP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industri-spesifik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yang relevan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dengan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melakukan</a:t>
            </a:r>
            <a:r>
              <a:rPr dirty="0" sz="1400" spc="-11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pekerjaan.</a:t>
            </a:r>
            <a:endParaRPr sz="1400">
              <a:latin typeface="Gothic Uralic"/>
              <a:cs typeface="Gothic Uralic"/>
            </a:endParaRPr>
          </a:p>
          <a:p>
            <a:pPr marL="12700" marR="8255">
              <a:lnSpc>
                <a:spcPts val="1340"/>
              </a:lnSpc>
              <a:spcBef>
                <a:spcPts val="1005"/>
              </a:spcBef>
            </a:pP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Acceptance Criteria: Menjelaskan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bagaimana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organisasi </a:t>
            </a:r>
            <a:r>
              <a:rPr dirty="0" sz="1400" spc="-10">
                <a:solidFill>
                  <a:srgbClr val="FFFFFF"/>
                </a:solidFill>
                <a:latin typeface="Gothic Uralic"/>
                <a:cs typeface="Gothic Uralic"/>
              </a:rPr>
              <a:t>pembeli 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akan menentukan apakah pekerjaan itu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dapat</a:t>
            </a:r>
            <a:r>
              <a:rPr dirty="0" sz="1400" spc="-8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diterima.</a:t>
            </a:r>
            <a:endParaRPr sz="1400">
              <a:latin typeface="Gothic Uralic"/>
              <a:cs typeface="Gothic Uralic"/>
            </a:endParaRPr>
          </a:p>
          <a:p>
            <a:pPr algn="just" marL="12700" marR="5080">
              <a:lnSpc>
                <a:spcPct val="80000"/>
              </a:lnSpc>
              <a:spcBef>
                <a:spcPts val="1010"/>
              </a:spcBef>
            </a:pP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Special Requirements: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Menentukan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persyaratan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khusus </a:t>
            </a:r>
            <a:r>
              <a:rPr dirty="0" sz="1400" spc="-10">
                <a:solidFill>
                  <a:srgbClr val="FFFFFF"/>
                </a:solidFill>
                <a:latin typeface="Gothic Uralic"/>
                <a:cs typeface="Gothic Uralic"/>
              </a:rPr>
              <a:t>seperti  spesifikasi </a:t>
            </a:r>
            <a:r>
              <a:rPr dirty="0" sz="1400" spc="-5">
                <a:solidFill>
                  <a:srgbClr val="FFFFFF"/>
                </a:solidFill>
                <a:latin typeface="Gothic Uralic"/>
                <a:cs typeface="Gothic Uralic"/>
              </a:rPr>
              <a:t>hardware atau software, tingkat minimum atau tingkat  pengalaman personil, persyaratan, dan</a:t>
            </a:r>
            <a:r>
              <a:rPr dirty="0" sz="1400" spc="-6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400">
                <a:solidFill>
                  <a:srgbClr val="FFFFFF"/>
                </a:solidFill>
                <a:latin typeface="Gothic Uralic"/>
                <a:cs typeface="Gothic Uralic"/>
              </a:rPr>
              <a:t>sebagainya.</a:t>
            </a:r>
            <a:endParaRPr sz="14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3605529" cy="13061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Pe</a:t>
            </a:r>
            <a:r>
              <a:rPr dirty="0" sz="4200" spc="-20"/>
              <a:t>r</a:t>
            </a:r>
            <a:r>
              <a:rPr dirty="0" sz="4200" spc="-5"/>
              <a:t>en</a:t>
            </a:r>
            <a:r>
              <a:rPr dirty="0" sz="4200" spc="-25"/>
              <a:t>c</a:t>
            </a:r>
            <a:r>
              <a:rPr dirty="0" sz="4200" spc="-5"/>
              <a:t>anaan  </a:t>
            </a:r>
            <a:r>
              <a:rPr dirty="0" sz="4200" spc="-5"/>
              <a:t>Permohonan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442150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280479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renca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r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oh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o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nan</a:t>
            </a:r>
            <a:endParaRPr sz="2000">
              <a:latin typeface="Gothic Uralic"/>
              <a:cs typeface="Gothic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44946" y="2080387"/>
            <a:ext cx="141668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2000" spc="10">
                <a:solidFill>
                  <a:srgbClr val="FFFFFF"/>
                </a:solidFill>
                <a:latin typeface="Gothic Uralic"/>
                <a:cs typeface="Gothic Uralic"/>
              </a:rPr>
              <a:t>l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dirty="0" sz="2000" spc="-20">
                <a:solidFill>
                  <a:srgbClr val="FFFFFF"/>
                </a:solidFill>
                <a:latin typeface="Gothic Uralic"/>
                <a:cs typeface="Gothic Uralic"/>
              </a:rPr>
              <a:t>b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tk</a:t>
            </a:r>
            <a:r>
              <a:rPr dirty="0" sz="2000" spc="-2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endParaRPr sz="2000">
              <a:latin typeface="Gothic Uralic"/>
              <a:cs typeface="Gothic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9476" y="2243341"/>
            <a:ext cx="6211570" cy="874394"/>
          </a:xfrm>
          <a:prstGeom prst="rect">
            <a:avLst/>
          </a:prstGeom>
        </p:spPr>
        <p:txBody>
          <a:bodyPr wrap="square" lIns="0" tIns="154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mempersiapkan beberapa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dokumen</a:t>
            </a:r>
            <a:r>
              <a:rPr dirty="0" sz="2000" spc="-8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:</a:t>
            </a:r>
            <a:endParaRPr sz="2000">
              <a:latin typeface="Gothic Uralic"/>
              <a:cs typeface="Gothic Uralic"/>
            </a:endParaRPr>
          </a:p>
          <a:p>
            <a:pPr marL="126364">
              <a:lnSpc>
                <a:spcPct val="100000"/>
              </a:lnSpc>
              <a:spcBef>
                <a:spcPts val="1005"/>
              </a:spcBef>
              <a:tabLst>
                <a:tab pos="1600835" algn="l"/>
                <a:tab pos="2743835" algn="l"/>
                <a:tab pos="2999740" algn="l"/>
                <a:tab pos="4396105" algn="l"/>
                <a:tab pos="5202555" algn="l"/>
              </a:tabLst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 </a:t>
            </a:r>
            <a:r>
              <a:rPr dirty="0" sz="1450" spc="180">
                <a:solidFill>
                  <a:srgbClr val="89D0D5"/>
                </a:solidFill>
                <a:latin typeface="Arial"/>
                <a:cs typeface="Arial"/>
              </a:rPr>
              <a:t> </a:t>
            </a:r>
            <a:r>
              <a:rPr dirty="0" sz="1800" spc="1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1800" spc="20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1800" spc="-2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Pr</a:t>
            </a:r>
            <a:r>
              <a:rPr dirty="0" sz="1800" spc="-20">
                <a:solidFill>
                  <a:srgbClr val="FFFFFF"/>
                </a:solidFill>
                <a:latin typeface="Gothic Uralic"/>
                <a:cs typeface="Gothic Uralic"/>
              </a:rPr>
              <a:t>o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1800" spc="-15">
                <a:solidFill>
                  <a:srgbClr val="FFFFFF"/>
                </a:solidFill>
                <a:latin typeface="Gothic Uralic"/>
                <a:cs typeface="Gothic Uralic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s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l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: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d</a:t>
            </a:r>
            <a:r>
              <a:rPr dirty="0" sz="1800" spc="25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g</a:t>
            </a:r>
            <a:r>
              <a:rPr dirty="0" sz="1800" spc="-20">
                <a:solidFill>
                  <a:srgbClr val="FFFFFF"/>
                </a:solidFill>
                <a:latin typeface="Gothic Uralic"/>
                <a:cs typeface="Gothic Uralic"/>
              </a:rPr>
              <a:t>u</a:t>
            </a:r>
            <a:r>
              <a:rPr dirty="0" sz="1800" spc="-15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k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unt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uk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	me</a:t>
            </a:r>
            <a:r>
              <a:rPr dirty="0" sz="1800" spc="-15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1800" spc="20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dirty="0" sz="1800" spc="-15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1800" spc="-2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endParaRPr sz="1800">
              <a:latin typeface="Gothic Uralic"/>
              <a:cs typeface="Gothic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3725" y="2965163"/>
            <a:ext cx="6099175" cy="2328545"/>
          </a:xfrm>
          <a:prstGeom prst="rect">
            <a:avLst/>
          </a:prstGeom>
        </p:spPr>
        <p:txBody>
          <a:bodyPr wrap="square" lIns="0" tIns="139700" rIns="0" bIns="0" rtlCol="0" vert="horz">
            <a:spAutoFit/>
          </a:bodyPr>
          <a:lstStyle/>
          <a:p>
            <a:pPr algn="just" marL="299085">
              <a:lnSpc>
                <a:spcPct val="100000"/>
              </a:lnSpc>
              <a:spcBef>
                <a:spcPts val="1100"/>
              </a:spcBef>
            </a:pP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proposal dari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calon</a:t>
            </a:r>
            <a:r>
              <a:rPr dirty="0" sz="1800" spc="-2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penjual</a:t>
            </a:r>
            <a:endParaRPr sz="1800">
              <a:latin typeface="Gothic Uralic"/>
              <a:cs typeface="Gothic Uralic"/>
            </a:endParaRPr>
          </a:p>
          <a:p>
            <a:pPr algn="just" marL="299085" marR="6985" indent="-287020">
              <a:lnSpc>
                <a:spcPct val="100000"/>
              </a:lnSpc>
              <a:spcBef>
                <a:spcPts val="1000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Permintaan untuk Quotes :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digunakan </a:t>
            </a:r>
            <a:r>
              <a:rPr dirty="0" sz="1800" spc="-85">
                <a:solidFill>
                  <a:srgbClr val="FFFFFF"/>
                </a:solidFill>
                <a:latin typeface="Gothic Uralic"/>
                <a:cs typeface="Gothic Uralic"/>
              </a:rPr>
              <a:t>untuk 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meminta penawaran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untuk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pengadaan terdefinisi  dengan</a:t>
            </a:r>
            <a:r>
              <a:rPr dirty="0" sz="1800" spc="1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baik</a:t>
            </a:r>
            <a:endParaRPr sz="1800">
              <a:latin typeface="Gothic Uralic"/>
              <a:cs typeface="Gothic Uralic"/>
            </a:endParaRPr>
          </a:p>
          <a:p>
            <a:pPr algn="just" marL="299085" marR="5080" indent="-287020">
              <a:lnSpc>
                <a:spcPct val="100000"/>
              </a:lnSpc>
              <a:spcBef>
                <a:spcPts val="1005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Undangan untuk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tender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atau negosiasi </a:t>
            </a:r>
            <a:r>
              <a:rPr dirty="0" sz="1800" spc="-130">
                <a:solidFill>
                  <a:srgbClr val="FFFFFF"/>
                </a:solidFill>
                <a:latin typeface="Gothic Uralic"/>
                <a:cs typeface="Gothic Uralic"/>
              </a:rPr>
              <a:t>dan 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tanggapan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kontraktor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awal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juga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merupakan 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bagian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dari</a:t>
            </a:r>
            <a:r>
              <a:rPr dirty="0" sz="1800" spc="-3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perencanaan</a:t>
            </a:r>
            <a:endParaRPr sz="18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Figure </a:t>
            </a:r>
            <a:r>
              <a:rPr dirty="0" sz="4200" spc="-10"/>
              <a:t>12-4. </a:t>
            </a:r>
            <a:r>
              <a:rPr dirty="0" sz="4200" spc="-5"/>
              <a:t>Outline for </a:t>
            </a:r>
            <a:r>
              <a:rPr dirty="0" sz="4200"/>
              <a:t>a  </a:t>
            </a:r>
            <a:r>
              <a:rPr dirty="0" sz="4200" spc="-5"/>
              <a:t>Request </a:t>
            </a:r>
            <a:r>
              <a:rPr dirty="0" sz="4200" spc="-10"/>
              <a:t>for </a:t>
            </a:r>
            <a:r>
              <a:rPr dirty="0" sz="4200" spc="-5"/>
              <a:t>Proposal</a:t>
            </a:r>
            <a:r>
              <a:rPr dirty="0" sz="4200" spc="-65"/>
              <a:t> </a:t>
            </a:r>
            <a:r>
              <a:rPr dirty="0" sz="4200" spc="-5"/>
              <a:t>(RFP)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1427479" y="2580637"/>
            <a:ext cx="3703954" cy="305117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655"/>
              </a:spcBef>
              <a:buAutoNum type="romanUcPeriod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Purpose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RFP</a:t>
            </a:r>
            <a:endParaRPr sz="12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55"/>
              </a:spcBef>
              <a:buAutoNum type="romanUcPeriod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Organization’s Background</a:t>
            </a:r>
            <a:endParaRPr sz="12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30"/>
              </a:spcBef>
              <a:buAutoNum type="romanUcPeriod"/>
              <a:tabLst>
                <a:tab pos="469265" algn="l"/>
                <a:tab pos="469900" algn="l"/>
              </a:tabLst>
            </a:pPr>
            <a:r>
              <a:rPr dirty="0" sz="1200" spc="-10">
                <a:latin typeface="Times New Roman"/>
                <a:cs typeface="Times New Roman"/>
              </a:rPr>
              <a:t>Basic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Requirements</a:t>
            </a:r>
            <a:endParaRPr sz="12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60"/>
              </a:spcBef>
              <a:buAutoNum type="romanUcPeriod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Hardware </a:t>
            </a:r>
            <a:r>
              <a:rPr dirty="0" sz="1200" spc="-15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Software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Environment</a:t>
            </a:r>
            <a:endParaRPr sz="12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30"/>
              </a:spcBef>
              <a:buAutoNum type="romanUcPeriod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Description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RFP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Process</a:t>
            </a:r>
            <a:endParaRPr sz="12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55"/>
              </a:spcBef>
              <a:buAutoNum type="romanUcPeriod"/>
              <a:tabLst>
                <a:tab pos="469265" algn="l"/>
                <a:tab pos="469900" algn="l"/>
              </a:tabLst>
            </a:pPr>
            <a:r>
              <a:rPr dirty="0" sz="1200" spc="-10">
                <a:latin typeface="Times New Roman"/>
                <a:cs typeface="Times New Roman"/>
              </a:rPr>
              <a:t>Statement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Work </a:t>
            </a:r>
            <a:r>
              <a:rPr dirty="0" sz="1200" spc="-15">
                <a:latin typeface="Times New Roman"/>
                <a:cs typeface="Times New Roman"/>
              </a:rPr>
              <a:t>and </a:t>
            </a:r>
            <a:r>
              <a:rPr dirty="0" sz="1200" spc="-10">
                <a:latin typeface="Times New Roman"/>
                <a:cs typeface="Times New Roman"/>
              </a:rPr>
              <a:t>Schedule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Information</a:t>
            </a:r>
            <a:endParaRPr sz="12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30"/>
              </a:spcBef>
              <a:buAutoNum type="romanUcPeriod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Possible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Appendices</a:t>
            </a:r>
            <a:endParaRPr sz="1200">
              <a:latin typeface="Times New Roman"/>
              <a:cs typeface="Times New Roman"/>
            </a:endParaRPr>
          </a:p>
          <a:p>
            <a:pPr lvl="1" marL="698500" indent="-229235">
              <a:lnSpc>
                <a:spcPct val="100000"/>
              </a:lnSpc>
              <a:spcBef>
                <a:spcPts val="555"/>
              </a:spcBef>
              <a:buAutoNum type="alphaUcPeriod"/>
              <a:tabLst>
                <a:tab pos="698500" algn="l"/>
              </a:tabLst>
            </a:pPr>
            <a:r>
              <a:rPr dirty="0" sz="1200" spc="-5">
                <a:latin typeface="Times New Roman"/>
                <a:cs typeface="Times New Roman"/>
              </a:rPr>
              <a:t>Current System Overview</a:t>
            </a:r>
            <a:endParaRPr sz="1200">
              <a:latin typeface="Times New Roman"/>
              <a:cs typeface="Times New Roman"/>
            </a:endParaRPr>
          </a:p>
          <a:p>
            <a:pPr lvl="1" marL="698500" indent="-229235">
              <a:lnSpc>
                <a:spcPct val="100000"/>
              </a:lnSpc>
              <a:spcBef>
                <a:spcPts val="535"/>
              </a:spcBef>
              <a:buAutoNum type="alphaUcPeriod"/>
              <a:tabLst>
                <a:tab pos="698500" algn="l"/>
              </a:tabLst>
            </a:pPr>
            <a:r>
              <a:rPr dirty="0" sz="1200" spc="-5">
                <a:latin typeface="Times New Roman"/>
                <a:cs typeface="Times New Roman"/>
              </a:rPr>
              <a:t>System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Requirements</a:t>
            </a:r>
            <a:endParaRPr sz="1200">
              <a:latin typeface="Times New Roman"/>
              <a:cs typeface="Times New Roman"/>
            </a:endParaRPr>
          </a:p>
          <a:p>
            <a:pPr lvl="1" marL="698500" indent="-229235">
              <a:lnSpc>
                <a:spcPct val="100000"/>
              </a:lnSpc>
              <a:spcBef>
                <a:spcPts val="550"/>
              </a:spcBef>
              <a:buAutoNum type="alphaUcPeriod"/>
              <a:tabLst>
                <a:tab pos="698500" algn="l"/>
              </a:tabLst>
            </a:pPr>
            <a:r>
              <a:rPr dirty="0" sz="1200" spc="-10">
                <a:latin typeface="Times New Roman"/>
                <a:cs typeface="Times New Roman"/>
              </a:rPr>
              <a:t>Volume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10">
                <a:latin typeface="Times New Roman"/>
                <a:cs typeface="Times New Roman"/>
              </a:rPr>
              <a:t>Size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Data</a:t>
            </a:r>
            <a:endParaRPr sz="1200">
              <a:latin typeface="Times New Roman"/>
              <a:cs typeface="Times New Roman"/>
            </a:endParaRPr>
          </a:p>
          <a:p>
            <a:pPr lvl="1" marL="698500" indent="-229235">
              <a:lnSpc>
                <a:spcPct val="100000"/>
              </a:lnSpc>
              <a:spcBef>
                <a:spcPts val="535"/>
              </a:spcBef>
              <a:buAutoNum type="alphaUcPeriod"/>
              <a:tabLst>
                <a:tab pos="698500" algn="l"/>
              </a:tabLst>
            </a:pPr>
            <a:r>
              <a:rPr dirty="0" sz="1200" spc="-10">
                <a:latin typeface="Times New Roman"/>
                <a:cs typeface="Times New Roman"/>
              </a:rPr>
              <a:t>Required </a:t>
            </a:r>
            <a:r>
              <a:rPr dirty="0" sz="1200" spc="-5">
                <a:latin typeface="Times New Roman"/>
                <a:cs typeface="Times New Roman"/>
              </a:rPr>
              <a:t>Contents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Vendor’s Response </a:t>
            </a:r>
            <a:r>
              <a:rPr dirty="0" sz="1200" spc="5">
                <a:latin typeface="Times New Roman"/>
                <a:cs typeface="Times New Roman"/>
              </a:rPr>
              <a:t>to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RFP</a:t>
            </a:r>
            <a:endParaRPr sz="1200">
              <a:latin typeface="Times New Roman"/>
              <a:cs typeface="Times New Roman"/>
            </a:endParaRPr>
          </a:p>
          <a:p>
            <a:pPr lvl="1" marL="715645" indent="-247015">
              <a:lnSpc>
                <a:spcPct val="100000"/>
              </a:lnSpc>
              <a:spcBef>
                <a:spcPts val="555"/>
              </a:spcBef>
              <a:buAutoNum type="alphaUcPeriod"/>
              <a:tabLst>
                <a:tab pos="716280" algn="l"/>
              </a:tabLst>
            </a:pPr>
            <a:r>
              <a:rPr dirty="0" sz="1200" spc="-15">
                <a:latin typeface="Times New Roman"/>
                <a:cs typeface="Times New Roman"/>
              </a:rPr>
              <a:t>Sample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Contract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5513070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Tujuan</a:t>
            </a:r>
            <a:r>
              <a:rPr dirty="0" sz="4200" spc="-15"/>
              <a:t> </a:t>
            </a:r>
            <a:r>
              <a:rPr dirty="0" sz="4200" spc="-10"/>
              <a:t>Pembelajaran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7645" cy="4065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7620" indent="-342900">
              <a:lnSpc>
                <a:spcPct val="100000"/>
              </a:lnSpc>
              <a:spcBef>
                <a:spcPts val="105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Memahami pentingnya manajemen </a:t>
            </a:r>
            <a:r>
              <a:rPr dirty="0" sz="2000" spc="-55">
                <a:solidFill>
                  <a:srgbClr val="FFFFFF"/>
                </a:solidFill>
                <a:latin typeface="Gothic Uralic"/>
                <a:cs typeface="Gothic Uralic"/>
              </a:rPr>
              <a:t>pengadaan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proyek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dan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meningkatnya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penggunaan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outsourcing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untuk proyek-proyek teknologi  informasi</a:t>
            </a:r>
            <a:endParaRPr sz="2000">
              <a:latin typeface="Gothic Uralic"/>
              <a:cs typeface="Gothic Ural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Menjelaskan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proses pengadaan perencanaan </a:t>
            </a:r>
            <a:r>
              <a:rPr dirty="0" sz="2000" spc="-430">
                <a:solidFill>
                  <a:srgbClr val="FFFFFF"/>
                </a:solidFill>
                <a:latin typeface="Gothic Uralic"/>
                <a:cs typeface="Gothic Uralic"/>
              </a:rPr>
              <a:t>,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teknik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dan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alat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perencanaan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pengadaan,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jenis  kontrak 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dan laporan</a:t>
            </a:r>
            <a:r>
              <a:rPr dirty="0" sz="2000" spc="-8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kerja</a:t>
            </a:r>
            <a:endParaRPr sz="2000">
              <a:latin typeface="Gothic Uralic"/>
              <a:cs typeface="Gothic Uralic"/>
            </a:endParaRPr>
          </a:p>
          <a:p>
            <a:pPr algn="just" marL="355600" marR="6985" indent="-342900">
              <a:lnSpc>
                <a:spcPct val="100000"/>
              </a:lnSpc>
              <a:spcBef>
                <a:spcPts val="1010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Mendiskusikan apa yang terlibat </a:t>
            </a:r>
            <a:r>
              <a:rPr dirty="0" sz="2000" spc="-95">
                <a:solidFill>
                  <a:srgbClr val="FFFFFF"/>
                </a:solidFill>
                <a:latin typeface="Gothic Uralic"/>
                <a:cs typeface="Gothic Uralic"/>
              </a:rPr>
              <a:t>dalam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perencanaan dan perbedaan antara  permintaan proposal dan permintaan untuk  kutipan</a:t>
            </a:r>
            <a:endParaRPr sz="2000">
              <a:latin typeface="Gothic Uralic"/>
              <a:cs typeface="Gothic Uralic"/>
            </a:endParaRPr>
          </a:p>
          <a:p>
            <a:pPr algn="just" marL="127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Menjelaskan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apa yang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terjadi selama</a:t>
            </a:r>
            <a:r>
              <a:rPr dirty="0" sz="2000" spc="-27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proses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338391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0"/>
              <a:t>Permohonan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4470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2131060" algn="l"/>
                <a:tab pos="3696335" algn="l"/>
                <a:tab pos="4947920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rmoh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o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melib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dirty="0" sz="2000" spc="-20">
                <a:solidFill>
                  <a:srgbClr val="FFFFFF"/>
                </a:solidFill>
                <a:latin typeface="Gothic Uralic"/>
                <a:cs typeface="Gothic Uralic"/>
              </a:rPr>
              <a:t>k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pr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o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pos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l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ero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l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eh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atau tawaran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dari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calon</a:t>
            </a:r>
            <a:r>
              <a:rPr dirty="0" sz="2000" spc="-114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penjual</a:t>
            </a:r>
            <a:endParaRPr sz="2000">
              <a:latin typeface="Gothic Uralic"/>
              <a:cs typeface="Gothic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6576" y="2816174"/>
            <a:ext cx="655574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1867535" algn="l"/>
                <a:tab pos="2891790" algn="l"/>
                <a:tab pos="4106545" algn="l"/>
                <a:tab pos="502729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Organisasi	dapat	beriklan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untuk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pengadaan</a:t>
            </a:r>
            <a:endParaRPr sz="2000">
              <a:latin typeface="Gothic Uralic"/>
              <a:cs typeface="Gothic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9476" y="2979686"/>
            <a:ext cx="4968240" cy="874394"/>
          </a:xfrm>
          <a:prstGeom prst="rect">
            <a:avLst/>
          </a:prstGeom>
        </p:spPr>
        <p:txBody>
          <a:bodyPr wrap="square" lIns="0" tIns="154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barang dan jasa dalam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beberapa</a:t>
            </a:r>
            <a:r>
              <a:rPr dirty="0" sz="2000" spc="-11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cara</a:t>
            </a:r>
            <a:endParaRPr sz="2000">
              <a:latin typeface="Gothic Uralic"/>
              <a:cs typeface="Gothic Uralic"/>
            </a:endParaRPr>
          </a:p>
          <a:p>
            <a:pPr marL="126364">
              <a:lnSpc>
                <a:spcPct val="100000"/>
              </a:lnSpc>
              <a:spcBef>
                <a:spcPts val="1005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mendekati vendor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yang</a:t>
            </a:r>
            <a:r>
              <a:rPr dirty="0" sz="1800" spc="-254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disukai</a:t>
            </a:r>
            <a:endParaRPr sz="1800">
              <a:latin typeface="Gothic Uralic"/>
              <a:cs typeface="Gothic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3725" y="3830192"/>
            <a:ext cx="5282565" cy="82740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mendekati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beberapa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vendor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yang</a:t>
            </a:r>
            <a:r>
              <a:rPr dirty="0" sz="1800" spc="-18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40">
                <a:solidFill>
                  <a:srgbClr val="FFFFFF"/>
                </a:solidFill>
                <a:latin typeface="Gothic Uralic"/>
                <a:cs typeface="Gothic Uralic"/>
              </a:rPr>
              <a:t>potensial</a:t>
            </a:r>
            <a:endParaRPr sz="18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Periklanan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untuk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siapa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saja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yang</a:t>
            </a:r>
            <a:r>
              <a:rPr dirty="0" sz="1800" spc="-30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tertarik</a:t>
            </a:r>
            <a:endParaRPr sz="1800">
              <a:latin typeface="Gothic Uralic"/>
              <a:cs typeface="Gothic Ural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7593" y="4758690"/>
            <a:ext cx="8026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</a:t>
            </a:r>
            <a:r>
              <a:rPr dirty="0" sz="2000" spc="-2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pa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endParaRPr sz="2000">
              <a:latin typeface="Gothic Uralic"/>
              <a:cs typeface="Gothic Ural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6576" y="4758690"/>
            <a:ext cx="5656580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642110" algn="l"/>
                <a:tab pos="3364229" algn="l"/>
                <a:tab pos="429704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Sebuah	pertemuan	para	penawar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membantu memperjelas harapan</a:t>
            </a:r>
            <a:r>
              <a:rPr dirty="0" sz="2000" spc="-14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pembeli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377761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Sumber</a:t>
            </a:r>
            <a:r>
              <a:rPr dirty="0" sz="4200" spc="-90"/>
              <a:t> </a:t>
            </a:r>
            <a:r>
              <a:rPr dirty="0" sz="4200" spc="-5"/>
              <a:t>Seleksi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1938541"/>
            <a:ext cx="6555740" cy="3247390"/>
          </a:xfrm>
          <a:prstGeom prst="rect">
            <a:avLst/>
          </a:prstGeom>
        </p:spPr>
        <p:txBody>
          <a:bodyPr wrap="square" lIns="0" tIns="154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Seleksi Sumber</a:t>
            </a:r>
            <a:r>
              <a:rPr dirty="0" sz="2000" spc="-6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melibatkan</a:t>
            </a:r>
            <a:endParaRPr sz="2000">
              <a:latin typeface="Gothic Uralic"/>
              <a:cs typeface="Gothic Uralic"/>
            </a:endParaRPr>
          </a:p>
          <a:p>
            <a:pPr marL="469265">
              <a:lnSpc>
                <a:spcPct val="100000"/>
              </a:lnSpc>
              <a:spcBef>
                <a:spcPts val="1005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mengevaluasi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proposal</a:t>
            </a:r>
            <a:r>
              <a:rPr dirty="0" sz="1800" spc="-29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15">
                <a:solidFill>
                  <a:srgbClr val="FFFFFF"/>
                </a:solidFill>
                <a:latin typeface="Gothic Uralic"/>
                <a:cs typeface="Gothic Uralic"/>
              </a:rPr>
              <a:t>penawar</a:t>
            </a:r>
            <a:endParaRPr sz="1800">
              <a:latin typeface="Gothic Uralic"/>
              <a:cs typeface="Gothic Uralic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dirty="0" sz="1450" spc="24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5">
                <a:solidFill>
                  <a:srgbClr val="FFFFFF"/>
                </a:solidFill>
                <a:latin typeface="Gothic Uralic"/>
                <a:cs typeface="Gothic Uralic"/>
              </a:rPr>
              <a:t>memilih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yang</a:t>
            </a:r>
            <a:r>
              <a:rPr dirty="0" sz="1800" spc="-33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terbaik</a:t>
            </a:r>
            <a:endParaRPr sz="1800">
              <a:latin typeface="Gothic Uralic"/>
              <a:cs typeface="Gothic Uralic"/>
            </a:endParaRPr>
          </a:p>
          <a:p>
            <a:pPr marL="469265">
              <a:lnSpc>
                <a:spcPct val="100000"/>
              </a:lnSpc>
              <a:spcBef>
                <a:spcPts val="1010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negosiasi</a:t>
            </a:r>
            <a:r>
              <a:rPr dirty="0" sz="1800" spc="-31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kontrak</a:t>
            </a:r>
            <a:endParaRPr sz="1800">
              <a:latin typeface="Gothic Uralic"/>
              <a:cs typeface="Gothic Uralic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pemberian</a:t>
            </a:r>
            <a:r>
              <a:rPr dirty="0" sz="1800" spc="-31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kontrak</a:t>
            </a:r>
            <a:endParaRPr sz="18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Hal ini membantu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untuk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mempersiapkan</a:t>
            </a:r>
            <a:r>
              <a:rPr dirty="0" sz="2000" spc="19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prosedur</a:t>
            </a:r>
            <a:endParaRPr sz="2000">
              <a:latin typeface="Gothic Uralic"/>
              <a:cs typeface="Gothic Uralic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evaluasi formal untuk memilih</a:t>
            </a:r>
            <a:r>
              <a:rPr dirty="0" sz="2000" spc="-14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vendor</a:t>
            </a:r>
            <a:endParaRPr sz="20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Pembeli sering membuat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"daftar</a:t>
            </a:r>
            <a:r>
              <a:rPr dirty="0" sz="2000" spc="-12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singkat"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6573520" cy="13061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Gambar </a:t>
            </a:r>
            <a:r>
              <a:rPr dirty="0" sz="4200"/>
              <a:t>12-5 </a:t>
            </a:r>
            <a:r>
              <a:rPr dirty="0" sz="4200" spc="-5"/>
              <a:t>. Contoh  </a:t>
            </a:r>
            <a:r>
              <a:rPr dirty="0" sz="4200"/>
              <a:t>Lembar </a:t>
            </a:r>
            <a:r>
              <a:rPr dirty="0" sz="4200" spc="-5"/>
              <a:t>Evaluasi</a:t>
            </a:r>
            <a:r>
              <a:rPr dirty="0" sz="4200" spc="-90"/>
              <a:t> </a:t>
            </a:r>
            <a:r>
              <a:rPr dirty="0" sz="4200" spc="-5"/>
              <a:t>Proposal</a:t>
            </a:r>
            <a:endParaRPr sz="4200"/>
          </a:p>
        </p:txBody>
      </p:sp>
      <p:sp>
        <p:nvSpPr>
          <p:cNvPr id="3" name="object 3"/>
          <p:cNvSpPr/>
          <p:nvPr/>
        </p:nvSpPr>
        <p:spPr>
          <a:xfrm>
            <a:off x="762000" y="2057400"/>
            <a:ext cx="7621524" cy="350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Gambar </a:t>
            </a:r>
            <a:r>
              <a:rPr dirty="0" sz="4200"/>
              <a:t>12-6 </a:t>
            </a:r>
            <a:r>
              <a:rPr dirty="0" sz="4200" spc="-5"/>
              <a:t>. Kriteria rinci  </a:t>
            </a:r>
            <a:r>
              <a:rPr dirty="0" sz="4200"/>
              <a:t>untuk </a:t>
            </a:r>
            <a:r>
              <a:rPr dirty="0" sz="4200" spc="-5"/>
              <a:t>Memilih</a:t>
            </a:r>
            <a:r>
              <a:rPr dirty="0" sz="4200" spc="-35"/>
              <a:t> </a:t>
            </a:r>
            <a:r>
              <a:rPr dirty="0" sz="4200" spc="-5"/>
              <a:t>Pemasok</a:t>
            </a:r>
            <a:endParaRPr sz="4200"/>
          </a:p>
        </p:txBody>
      </p:sp>
      <p:sp>
        <p:nvSpPr>
          <p:cNvPr id="3" name="object 3"/>
          <p:cNvSpPr/>
          <p:nvPr/>
        </p:nvSpPr>
        <p:spPr>
          <a:xfrm>
            <a:off x="905255" y="1905000"/>
            <a:ext cx="6943343" cy="42687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5233"/>
            <a:ext cx="6864350" cy="11849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800" spc="-5"/>
              <a:t>Teliti dalam Memilih </a:t>
            </a:r>
            <a:r>
              <a:rPr dirty="0" sz="3800"/>
              <a:t>Pemasok  dan Menulis Kontrak</a:t>
            </a:r>
            <a:r>
              <a:rPr dirty="0" sz="3800" spc="-105"/>
              <a:t> </a:t>
            </a:r>
            <a:r>
              <a:rPr dirty="0" sz="3800"/>
              <a:t>mereka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7645" cy="3201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Banyak perusahaan dot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- com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diciptakan </a:t>
            </a:r>
            <a:r>
              <a:rPr dirty="0" sz="2000" spc="-90">
                <a:solidFill>
                  <a:srgbClr val="FFFFFF"/>
                </a:solidFill>
                <a:latin typeface="Gothic Uralic"/>
                <a:cs typeface="Gothic Uralic"/>
              </a:rPr>
              <a:t>untuk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memenuhi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kebutuhan pasar potensial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tetapi  banyak keluar dari bisnis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terutama karena  perencanaan bisnis yang buruk,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kurangnya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pengalaman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senior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yang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operasi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manajemen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 kurangnya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kepemimpinan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kurangnya</a:t>
            </a:r>
            <a:r>
              <a:rPr dirty="0" sz="2000" spc="-9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visi.</a:t>
            </a:r>
            <a:endParaRPr sz="2000">
              <a:latin typeface="Gothic Uralic"/>
              <a:cs typeface="Gothic Uralic"/>
            </a:endParaRPr>
          </a:p>
          <a:p>
            <a:pPr algn="just" marL="355600" marR="6985" indent="-3429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Pemasok bahkan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terkenal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dapat </a:t>
            </a:r>
            <a:r>
              <a:rPr dirty="0" sz="2000" spc="-50">
                <a:solidFill>
                  <a:srgbClr val="FFFFFF"/>
                </a:solidFill>
                <a:latin typeface="Gothic Uralic"/>
                <a:cs typeface="Gothic Uralic"/>
              </a:rPr>
              <a:t>menghambat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keberhasilan proyek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.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Pastikan untuk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menulis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dan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mengelola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kontrak dengan baik dengan semua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pemasok.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516445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/>
              <a:t>Administrasi</a:t>
            </a:r>
            <a:r>
              <a:rPr dirty="0" sz="4200" spc="-75"/>
              <a:t> </a:t>
            </a:r>
            <a:r>
              <a:rPr dirty="0" sz="4200" spc="-5"/>
              <a:t>Kontrak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5740" cy="3024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Administrasi kontrak memastikan bahwa </a:t>
            </a:r>
            <a:r>
              <a:rPr dirty="0" sz="2000" spc="-60">
                <a:solidFill>
                  <a:srgbClr val="FFFFFF"/>
                </a:solidFill>
                <a:latin typeface="Gothic Uralic"/>
                <a:cs typeface="Gothic Uralic"/>
              </a:rPr>
              <a:t>kinerja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penjual memenuhi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persyaratan</a:t>
            </a:r>
            <a:r>
              <a:rPr dirty="0" sz="2000" spc="-10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kontrak</a:t>
            </a:r>
            <a:endParaRPr sz="2000">
              <a:latin typeface="Gothic Uralic"/>
              <a:cs typeface="Gothic Uralic"/>
            </a:endParaRPr>
          </a:p>
          <a:p>
            <a:pPr algn="just" marL="355600" marR="5715" indent="-342900">
              <a:lnSpc>
                <a:spcPct val="100000"/>
              </a:lnSpc>
              <a:spcBef>
                <a:spcPts val="995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Kontrak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adalah hubungan hukum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2000" spc="-55">
                <a:solidFill>
                  <a:srgbClr val="FFFFFF"/>
                </a:solidFill>
                <a:latin typeface="Gothic Uralic"/>
                <a:cs typeface="Gothic Uralic"/>
              </a:rPr>
              <a:t>sehingga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sangat penting bahwa profesional hukum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dan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kontraktor terlibat dalam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menulis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mengelola  kontrak</a:t>
            </a:r>
            <a:endParaRPr sz="2000">
              <a:latin typeface="Gothic Uralic"/>
              <a:cs typeface="Gothic Ural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1010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Banyak manajer proyek mengabaikan </a:t>
            </a:r>
            <a:r>
              <a:rPr dirty="0" sz="2000" spc="-60">
                <a:solidFill>
                  <a:srgbClr val="FFFFFF"/>
                </a:solidFill>
                <a:latin typeface="Gothic Uralic"/>
                <a:cs typeface="Gothic Uralic"/>
              </a:rPr>
              <a:t>masalah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kontrak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yang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dapat mengakibatkan masalah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serius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Saran tentang Perubahan  Control </a:t>
            </a:r>
            <a:r>
              <a:rPr dirty="0" sz="4200"/>
              <a:t>untuk</a:t>
            </a:r>
            <a:r>
              <a:rPr dirty="0" sz="4200" spc="-25"/>
              <a:t> </a:t>
            </a:r>
            <a:r>
              <a:rPr dirty="0" sz="4200" spc="-5"/>
              <a:t>Kontrak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5740" cy="16770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Perubahan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untuk setiap bagian dari proyek </a:t>
            </a:r>
            <a:r>
              <a:rPr dirty="0" sz="2000" spc="-145">
                <a:solidFill>
                  <a:srgbClr val="FFFFFF"/>
                </a:solidFill>
                <a:latin typeface="Gothic Uralic"/>
                <a:cs typeface="Gothic Uralic"/>
              </a:rPr>
              <a:t>ini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perlu ditinjau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disetujui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dan didokumentasikan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oleh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orang yang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sama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dengan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cara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yang sama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bahwa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bagian asli dari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rencana itu</a:t>
            </a:r>
            <a:r>
              <a:rPr dirty="0" sz="2000" spc="-11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disetujui</a:t>
            </a:r>
            <a:endParaRPr sz="2000">
              <a:latin typeface="Gothic Uralic"/>
              <a:cs typeface="Gothic Uralic"/>
            </a:endParaRPr>
          </a:p>
          <a:p>
            <a:pPr algn="just" marL="127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Evaluasi perubahan harus mencakup</a:t>
            </a:r>
            <a:r>
              <a:rPr dirty="0" sz="2000" spc="22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0">
                <a:solidFill>
                  <a:srgbClr val="FFFFFF"/>
                </a:solidFill>
                <a:latin typeface="Gothic Uralic"/>
                <a:cs typeface="Gothic Uralic"/>
              </a:rPr>
              <a:t>analisis</a:t>
            </a:r>
            <a:endParaRPr sz="2000">
              <a:latin typeface="Gothic Uralic"/>
              <a:cs typeface="Gothic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9476" y="3731133"/>
            <a:ext cx="518922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6850" algn="l"/>
                <a:tab pos="1928495" algn="l"/>
                <a:tab pos="3776979" algn="l"/>
              </a:tabLst>
            </a:pP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dampak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.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Bagaimana	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perubahan</a:t>
            </a:r>
            <a:endParaRPr sz="2000">
              <a:latin typeface="Gothic Uralic"/>
              <a:cs typeface="Gothic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9476" y="3731133"/>
            <a:ext cx="6211570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556885">
              <a:lnSpc>
                <a:spcPct val="100000"/>
              </a:lnSpc>
              <a:spcBef>
                <a:spcPts val="100"/>
              </a:spcBef>
              <a:tabLst>
                <a:tab pos="2132330" algn="l"/>
                <a:tab pos="3219450" algn="l"/>
                <a:tab pos="3489325" algn="l"/>
                <a:tab pos="4513580" algn="l"/>
                <a:tab pos="5423535" algn="l"/>
                <a:tab pos="5694680" algn="l"/>
              </a:tabLst>
            </a:pP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nga</a:t>
            </a:r>
            <a:r>
              <a:rPr dirty="0" sz="2000" spc="-20">
                <a:solidFill>
                  <a:srgbClr val="FFFFFF"/>
                </a:solidFill>
                <a:latin typeface="Gothic Uralic"/>
                <a:cs typeface="Gothic Uralic"/>
              </a:rPr>
              <a:t>r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h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l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in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gk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up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wa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k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u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bia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y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dan</a:t>
            </a:r>
            <a:endParaRPr sz="2000">
              <a:latin typeface="Gothic Uralic"/>
              <a:cs typeface="Gothic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576" y="4212945"/>
            <a:ext cx="6556375" cy="892175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marL="355600">
              <a:lnSpc>
                <a:spcPct val="100000"/>
              </a:lnSpc>
              <a:spcBef>
                <a:spcPts val="1110"/>
              </a:spcBef>
            </a:pP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kualitas barang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atau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jasa yang disediakan</a:t>
            </a:r>
            <a:r>
              <a:rPr dirty="0" sz="2000" spc="-9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?</a:t>
            </a:r>
            <a:endParaRPr sz="20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  <a:tab pos="2076450" algn="l"/>
                <a:tab pos="3077845" algn="l"/>
                <a:tab pos="569150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2000" spc="-20">
                <a:solidFill>
                  <a:srgbClr val="FFFFFF"/>
                </a:solidFill>
                <a:latin typeface="Gothic Uralic"/>
                <a:cs typeface="Gothic Uralic"/>
              </a:rPr>
              <a:t>r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ubahan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ha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r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us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o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u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ent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sika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s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ec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ra</a:t>
            </a:r>
            <a:endParaRPr sz="2000">
              <a:latin typeface="Gothic Uralic"/>
              <a:cs typeface="Gothic Ural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9476" y="5078729"/>
            <a:ext cx="6212205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tertulis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. Anggota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tim proyek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juga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harus  mendokumentasikan semua pertemuan penting  dan panggilan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telepon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4761230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93185" algn="l"/>
              </a:tabLst>
            </a:pPr>
            <a:r>
              <a:rPr dirty="0" sz="4200" spc="-5"/>
              <a:t>Kontrak</a:t>
            </a:r>
            <a:r>
              <a:rPr dirty="0" sz="4200" spc="-5"/>
              <a:t> </a:t>
            </a:r>
            <a:r>
              <a:rPr dirty="0" sz="4200" spc="5"/>
              <a:t>C</a:t>
            </a:r>
            <a:r>
              <a:rPr dirty="0" sz="4200" spc="-5"/>
              <a:t>lose</a:t>
            </a:r>
            <a:r>
              <a:rPr dirty="0" sz="4200"/>
              <a:t>-	</a:t>
            </a:r>
            <a:r>
              <a:rPr dirty="0" sz="4200" spc="-5"/>
              <a:t>out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1938541"/>
            <a:ext cx="6555105" cy="3236595"/>
          </a:xfrm>
          <a:prstGeom prst="rect">
            <a:avLst/>
          </a:prstGeom>
        </p:spPr>
        <p:txBody>
          <a:bodyPr wrap="square" lIns="0" tIns="154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Kontrak close- out</a:t>
            </a:r>
            <a:r>
              <a:rPr dirty="0" sz="2000" spc="-7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termasuk</a:t>
            </a:r>
            <a:endParaRPr sz="2000">
              <a:latin typeface="Gothic Uralic"/>
              <a:cs typeface="Gothic Uralic"/>
            </a:endParaRPr>
          </a:p>
          <a:p>
            <a:pPr marL="756285" marR="5080" indent="-287020">
              <a:lnSpc>
                <a:spcPct val="100000"/>
              </a:lnSpc>
              <a:spcBef>
                <a:spcPts val="1005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verifikasi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produk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untuk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menentukan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apakah </a:t>
            </a:r>
            <a:r>
              <a:rPr dirty="0" sz="1800" spc="-80">
                <a:solidFill>
                  <a:srgbClr val="FFFFFF"/>
                </a:solidFill>
                <a:latin typeface="Gothic Uralic"/>
                <a:cs typeface="Gothic Uralic"/>
              </a:rPr>
              <a:t>semua 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pekerjaan selesai dengan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benar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dan</a:t>
            </a:r>
            <a:r>
              <a:rPr dirty="0" sz="1800" spc="6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memuaskan</a:t>
            </a:r>
            <a:endParaRPr sz="1800">
              <a:latin typeface="Gothic Uralic"/>
              <a:cs typeface="Gothic Uralic"/>
            </a:endParaRPr>
          </a:p>
          <a:p>
            <a:pPr marL="756285" marR="5080" indent="-287020">
              <a:lnSpc>
                <a:spcPct val="100000"/>
              </a:lnSpc>
              <a:spcBef>
                <a:spcPts val="994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kegiatan administrasi untuk memperbarui </a:t>
            </a:r>
            <a:r>
              <a:rPr dirty="0" sz="1800" spc="-65">
                <a:solidFill>
                  <a:srgbClr val="FFFFFF"/>
                </a:solidFill>
                <a:latin typeface="Gothic Uralic"/>
                <a:cs typeface="Gothic Uralic"/>
              </a:rPr>
              <a:t>catatan 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untuk mencerminkan hasil</a:t>
            </a:r>
            <a:r>
              <a:rPr dirty="0" sz="1800" spc="4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akhir</a:t>
            </a:r>
            <a:endParaRPr sz="1800">
              <a:latin typeface="Gothic Uralic"/>
              <a:cs typeface="Gothic Uralic"/>
            </a:endParaRPr>
          </a:p>
          <a:p>
            <a:pPr marL="756285" marR="5080" indent="-287020">
              <a:lnSpc>
                <a:spcPct val="100000"/>
              </a:lnSpc>
              <a:spcBef>
                <a:spcPts val="1010"/>
              </a:spcBef>
              <a:tabLst>
                <a:tab pos="2335530" algn="l"/>
                <a:tab pos="3490595" algn="l"/>
                <a:tab pos="4269740" algn="l"/>
                <a:tab pos="5925185" algn="l"/>
              </a:tabLst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 </a:t>
            </a:r>
            <a:r>
              <a:rPr dirty="0" sz="1450" spc="180">
                <a:solidFill>
                  <a:srgbClr val="89D0D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1800" spc="5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ngars</a:t>
            </a:r>
            <a:r>
              <a:rPr dirty="0" sz="1800" spc="20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pa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n	</a:t>
            </a:r>
            <a:r>
              <a:rPr dirty="0" sz="1800" spc="20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dirty="0" sz="1800" spc="-15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fo</a:t>
            </a:r>
            <a:r>
              <a:rPr dirty="0" sz="1800" spc="-15">
                <a:solidFill>
                  <a:srgbClr val="FFFFFF"/>
                </a:solidFill>
                <a:latin typeface="Gothic Uralic"/>
                <a:cs typeface="Gothic Uralic"/>
              </a:rPr>
              <a:t>r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ma</a:t>
            </a:r>
            <a:r>
              <a:rPr dirty="0" sz="1800" spc="-20">
                <a:solidFill>
                  <a:srgbClr val="FFFFFF"/>
                </a:solidFill>
                <a:latin typeface="Gothic Uralic"/>
                <a:cs typeface="Gothic Uralic"/>
              </a:rPr>
              <a:t>s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1800" spc="-20">
                <a:solidFill>
                  <a:srgbClr val="FFFFFF"/>
                </a:solidFill>
                <a:latin typeface="Gothic Uralic"/>
                <a:cs typeface="Gothic Uralic"/>
              </a:rPr>
              <a:t>u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1800" spc="-2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uk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1800" spc="5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1800" spc="-15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g</a:t>
            </a:r>
            <a:r>
              <a:rPr dirty="0" sz="1800" spc="5">
                <a:solidFill>
                  <a:srgbClr val="FFFFFF"/>
                </a:solidFill>
                <a:latin typeface="Gothic Uralic"/>
                <a:cs typeface="Gothic Uralic"/>
              </a:rPr>
              <a:t>g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u</a:t>
            </a:r>
            <a:r>
              <a:rPr dirty="0" sz="1800" spc="-15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aa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	m</a:t>
            </a:r>
            <a:r>
              <a:rPr dirty="0" sz="1800" spc="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sa 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depan</a:t>
            </a:r>
            <a:endParaRPr sz="18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4965" algn="l"/>
                <a:tab pos="1286510" algn="l"/>
                <a:tab pos="3077845" algn="l"/>
                <a:tab pos="534860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Audit	pengadaan	mengidentifikasi	pelajaran</a:t>
            </a:r>
            <a:endParaRPr sz="2000">
              <a:latin typeface="Gothic Uralic"/>
              <a:cs typeface="Gothic Uralic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dalam proses</a:t>
            </a:r>
            <a:r>
              <a:rPr dirty="0" sz="2000" spc="-4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pengadaan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Menggunakan Software untuk  </a:t>
            </a:r>
            <a:r>
              <a:rPr dirty="0"/>
              <a:t>Membantu</a:t>
            </a:r>
            <a:r>
              <a:rPr dirty="0" spc="-10"/>
              <a:t> </a:t>
            </a:r>
            <a:r>
              <a:rPr dirty="0"/>
              <a:t>Manajemen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676" y="1572895"/>
            <a:ext cx="43173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EBEBEB"/>
                </a:solidFill>
                <a:latin typeface="Gothic Uralic"/>
                <a:cs typeface="Gothic Uralic"/>
              </a:rPr>
              <a:t>Pengadaan</a:t>
            </a:r>
            <a:r>
              <a:rPr dirty="0" sz="3600" spc="-30">
                <a:solidFill>
                  <a:srgbClr val="EBEBEB"/>
                </a:solidFill>
                <a:latin typeface="Gothic Uralic"/>
                <a:cs typeface="Gothic Uralic"/>
              </a:rPr>
              <a:t> </a:t>
            </a:r>
            <a:r>
              <a:rPr dirty="0" sz="3600" spc="-5">
                <a:solidFill>
                  <a:srgbClr val="EBEBEB"/>
                </a:solidFill>
                <a:latin typeface="Gothic Uralic"/>
                <a:cs typeface="Gothic Uralic"/>
              </a:rPr>
              <a:t>Proyek</a:t>
            </a:r>
            <a:endParaRPr sz="3600">
              <a:latin typeface="Gothic Uralic"/>
              <a:cs typeface="Gothic Ural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9850" rIns="0" bIns="0" rtlCol="0" vert="horz">
            <a:spAutoFit/>
          </a:bodyPr>
          <a:lstStyle/>
          <a:p>
            <a:pPr marL="355600" marR="174625" indent="-342900">
              <a:lnSpc>
                <a:spcPct val="80000"/>
              </a:lnSpc>
              <a:spcBef>
                <a:spcPts val="550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pc="-5"/>
              <a:t>Perangkat lunak </a:t>
            </a:r>
            <a:r>
              <a:rPr dirty="0" spc="-10"/>
              <a:t>pengolah </a:t>
            </a:r>
            <a:r>
              <a:rPr dirty="0" spc="-5"/>
              <a:t>kata membantu </a:t>
            </a:r>
            <a:r>
              <a:rPr dirty="0" spc="-10"/>
              <a:t>dalam  </a:t>
            </a:r>
            <a:r>
              <a:rPr dirty="0" spc="-5"/>
              <a:t>menulis </a:t>
            </a:r>
            <a:r>
              <a:rPr dirty="0" spc="-10"/>
              <a:t>proposal dan </a:t>
            </a:r>
            <a:r>
              <a:rPr dirty="0" spc="-5"/>
              <a:t>kontrak , spreadsheet  membantu </a:t>
            </a:r>
            <a:r>
              <a:rPr dirty="0" spc="-10"/>
              <a:t>dalam </a:t>
            </a:r>
            <a:r>
              <a:rPr dirty="0" spc="-5"/>
              <a:t>mengevaluasi pemasok ,  </a:t>
            </a:r>
            <a:r>
              <a:rPr dirty="0" spc="-10"/>
              <a:t>database </a:t>
            </a:r>
            <a:r>
              <a:rPr dirty="0" spc="-5"/>
              <a:t>membantu </a:t>
            </a:r>
            <a:r>
              <a:rPr dirty="0" spc="-10"/>
              <a:t>melacak pemasok </a:t>
            </a:r>
            <a:r>
              <a:rPr dirty="0" spc="-5"/>
              <a:t>, </a:t>
            </a:r>
            <a:r>
              <a:rPr dirty="0" spc="-10"/>
              <a:t>dan alat  </a:t>
            </a:r>
            <a:r>
              <a:rPr dirty="0" spc="-5"/>
              <a:t>bantu </a:t>
            </a:r>
            <a:r>
              <a:rPr dirty="0" spc="-10"/>
              <a:t>perangkat lunak </a:t>
            </a:r>
            <a:r>
              <a:rPr dirty="0" spc="-5"/>
              <a:t>presentasi </a:t>
            </a:r>
            <a:r>
              <a:rPr dirty="0" spc="-10"/>
              <a:t>dalam  </a:t>
            </a:r>
            <a:r>
              <a:rPr dirty="0" spc="-5"/>
              <a:t>menyajikan informasi pengadaan</a:t>
            </a:r>
            <a:r>
              <a:rPr dirty="0" spc="50"/>
              <a:t> </a:t>
            </a:r>
            <a:r>
              <a:rPr dirty="0"/>
              <a:t>terkait</a:t>
            </a:r>
            <a:endParaRPr sz="1500">
              <a:latin typeface="Arial"/>
              <a:cs typeface="Arial"/>
            </a:endParaRPr>
          </a:p>
          <a:p>
            <a:pPr marL="355600" marR="652780" indent="-342900">
              <a:lnSpc>
                <a:spcPts val="1820"/>
              </a:lnSpc>
              <a:spcBef>
                <a:spcPts val="985"/>
              </a:spcBef>
              <a:tabLst>
                <a:tab pos="3549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pc="-5"/>
              <a:t>Pada akhir 1990-an </a:t>
            </a:r>
            <a:r>
              <a:rPr dirty="0" spc="-10"/>
              <a:t>dan awal </a:t>
            </a:r>
            <a:r>
              <a:rPr dirty="0" spc="-5"/>
              <a:t>2000-an , </a:t>
            </a:r>
            <a:r>
              <a:rPr dirty="0" spc="-10"/>
              <a:t>banyak  </a:t>
            </a:r>
            <a:r>
              <a:rPr dirty="0" spc="-5"/>
              <a:t>perusahaan mulai </a:t>
            </a:r>
            <a:r>
              <a:rPr dirty="0" spc="-10"/>
              <a:t>menggunakan software </a:t>
            </a:r>
            <a:r>
              <a:rPr dirty="0" spc="-5"/>
              <a:t>e -  procurement untuk </a:t>
            </a:r>
            <a:r>
              <a:rPr dirty="0" spc="-10"/>
              <a:t>melakukan banyak </a:t>
            </a:r>
            <a:r>
              <a:rPr dirty="0" spc="-5"/>
              <a:t>fungsi  </a:t>
            </a:r>
            <a:r>
              <a:rPr dirty="0" spc="-10"/>
              <a:t>pengadaan secara</a:t>
            </a:r>
            <a:r>
              <a:rPr dirty="0" spc="60"/>
              <a:t> </a:t>
            </a:r>
            <a:r>
              <a:rPr dirty="0" spc="-5"/>
              <a:t>elektronik</a:t>
            </a:r>
            <a:endParaRPr sz="1500">
              <a:latin typeface="Arial"/>
              <a:cs typeface="Arial"/>
            </a:endParaRPr>
          </a:p>
          <a:p>
            <a:pPr algn="just" marL="355600" marR="5080" indent="-342900">
              <a:lnSpc>
                <a:spcPct val="80100"/>
              </a:lnSpc>
              <a:spcBef>
                <a:spcPts val="1035"/>
              </a:spcBef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pc="-5"/>
              <a:t>Perusahaan seperti Commerce </a:t>
            </a:r>
            <a:r>
              <a:rPr dirty="0" spc="-10"/>
              <a:t>One </a:t>
            </a:r>
            <a:r>
              <a:rPr dirty="0" spc="-5"/>
              <a:t>, </a:t>
            </a:r>
            <a:r>
              <a:rPr dirty="0"/>
              <a:t>Ariba </a:t>
            </a:r>
            <a:r>
              <a:rPr dirty="0" spc="-5"/>
              <a:t>, </a:t>
            </a:r>
            <a:r>
              <a:rPr dirty="0" spc="-45"/>
              <a:t>Concur  </a:t>
            </a:r>
            <a:r>
              <a:rPr dirty="0" spc="-10"/>
              <a:t>Technologies, SAS </a:t>
            </a:r>
            <a:r>
              <a:rPr dirty="0" spc="-5"/>
              <a:t>, </a:t>
            </a:r>
            <a:r>
              <a:rPr dirty="0" spc="-10"/>
              <a:t>dan </a:t>
            </a:r>
            <a:r>
              <a:rPr dirty="0" spc="-5"/>
              <a:t>Baan menyediakan </a:t>
            </a:r>
            <a:r>
              <a:rPr dirty="0" spc="-10"/>
              <a:t>layanan  pengadaan </a:t>
            </a:r>
            <a:r>
              <a:rPr dirty="0" spc="-5"/>
              <a:t>perusahaan </a:t>
            </a:r>
            <a:r>
              <a:rPr dirty="0" spc="-10"/>
              <a:t>melalui</a:t>
            </a:r>
            <a:r>
              <a:rPr dirty="0" spc="85"/>
              <a:t> </a:t>
            </a:r>
            <a:r>
              <a:rPr dirty="0" spc="-5"/>
              <a:t>Internet</a:t>
            </a:r>
            <a:endParaRPr sz="1500">
              <a:latin typeface="Arial"/>
              <a:cs typeface="Arial"/>
            </a:endParaRPr>
          </a:p>
          <a:p>
            <a:pPr algn="just" marL="355600" marR="542290" indent="-342900">
              <a:lnSpc>
                <a:spcPct val="80000"/>
              </a:lnSpc>
              <a:spcBef>
                <a:spcPts val="994"/>
              </a:spcBef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pc="-10"/>
              <a:t>Organisasi </a:t>
            </a:r>
            <a:r>
              <a:rPr dirty="0" spc="-5"/>
              <a:t>juga </a:t>
            </a:r>
            <a:r>
              <a:rPr dirty="0" spc="-10"/>
              <a:t>menggunakan alat-alat </a:t>
            </a:r>
            <a:r>
              <a:rPr dirty="0" spc="-50"/>
              <a:t>internet  </a:t>
            </a:r>
            <a:r>
              <a:rPr dirty="0" spc="-5"/>
              <a:t>lainnya untuk membantu menemukan informasi  tentang </a:t>
            </a:r>
            <a:r>
              <a:rPr dirty="0" spc="-10"/>
              <a:t>pemasok </a:t>
            </a:r>
            <a:r>
              <a:rPr dirty="0" spc="-5"/>
              <a:t>atau barang </a:t>
            </a:r>
            <a:r>
              <a:rPr dirty="0" spc="-10"/>
              <a:t>dan </a:t>
            </a:r>
            <a:r>
              <a:rPr dirty="0" spc="-5"/>
              <a:t>jasa</a:t>
            </a:r>
            <a:r>
              <a:rPr dirty="0" spc="110"/>
              <a:t> </a:t>
            </a:r>
            <a:r>
              <a:rPr dirty="0" spc="-10"/>
              <a:t>lelang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5513070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Tujuan</a:t>
            </a:r>
            <a:r>
              <a:rPr dirty="0" sz="4200" spc="-15"/>
              <a:t> </a:t>
            </a:r>
            <a:r>
              <a:rPr dirty="0" sz="4200" spc="-10"/>
              <a:t>Pembelajaran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5105" cy="3150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Menjelaskan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proses pemilihan sumber </a:t>
            </a:r>
            <a:r>
              <a:rPr dirty="0" sz="2000" spc="-145">
                <a:solidFill>
                  <a:srgbClr val="FFFFFF"/>
                </a:solidFill>
                <a:latin typeface="Gothic Uralic"/>
                <a:cs typeface="Gothic Uralic"/>
              </a:rPr>
              <a:t>dan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pendekatan yang untuk mengevaluasi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proposal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atau memilih</a:t>
            </a:r>
            <a:r>
              <a:rPr dirty="0" sz="2000" spc="-7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pemasok</a:t>
            </a:r>
            <a:endParaRPr sz="2000">
              <a:latin typeface="Gothic Uralic"/>
              <a:cs typeface="Gothic Uralic"/>
            </a:endParaRPr>
          </a:p>
          <a:p>
            <a:pPr algn="just" marL="355600" marR="5715" indent="-3429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Mendiskusikan pentingnya administrasi </a:t>
            </a:r>
            <a:r>
              <a:rPr dirty="0" sz="2000" spc="-65">
                <a:solidFill>
                  <a:srgbClr val="FFFFFF"/>
                </a:solidFill>
                <a:latin typeface="Gothic Uralic"/>
                <a:cs typeface="Gothic Uralic"/>
              </a:rPr>
              <a:t>kontrak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yang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baik</a:t>
            </a:r>
            <a:endParaRPr sz="2000">
              <a:latin typeface="Gothic Uralic"/>
              <a:cs typeface="Gothic Uralic"/>
            </a:endParaRPr>
          </a:p>
          <a:p>
            <a:pPr algn="just" marL="12700">
              <a:lnSpc>
                <a:spcPct val="100000"/>
              </a:lnSpc>
              <a:spcBef>
                <a:spcPts val="1010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Menjelaskan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proses</a:t>
            </a:r>
            <a:r>
              <a:rPr dirty="0" sz="2000" spc="-19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kontrak</a:t>
            </a:r>
            <a:endParaRPr sz="2000">
              <a:latin typeface="Gothic Uralic"/>
              <a:cs typeface="Gothic Uralic"/>
            </a:endParaRPr>
          </a:p>
          <a:p>
            <a:pPr algn="just" marL="355600" marR="5715" indent="-3429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Diskusikan jenis perangkat lunak yang </a:t>
            </a:r>
            <a:r>
              <a:rPr dirty="0" sz="2000" spc="-55">
                <a:solidFill>
                  <a:srgbClr val="FFFFFF"/>
                </a:solidFill>
                <a:latin typeface="Gothic Uralic"/>
                <a:cs typeface="Gothic Uralic"/>
              </a:rPr>
              <a:t>tersedia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untuk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membantu dalam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manajemen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pengadaan  proyek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Pentingnya</a:t>
            </a:r>
            <a:r>
              <a:rPr dirty="0" sz="4200" spc="-40"/>
              <a:t> </a:t>
            </a:r>
            <a:r>
              <a:rPr dirty="0" sz="4200" spc="-5"/>
              <a:t>Manajemen  Pengadaan</a:t>
            </a:r>
            <a:r>
              <a:rPr dirty="0" sz="4200" spc="15"/>
              <a:t> </a:t>
            </a:r>
            <a:r>
              <a:rPr dirty="0" sz="4200" spc="-5"/>
              <a:t>Proyek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1249476" y="2324226"/>
            <a:ext cx="322453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atau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jasa dari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sumber</a:t>
            </a:r>
            <a:r>
              <a:rPr dirty="0" sz="2000" spc="-13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luar</a:t>
            </a:r>
            <a:endParaRPr sz="2000">
              <a:latin typeface="Gothic Uralic"/>
              <a:cs typeface="Gothic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9476" y="3401948"/>
            <a:ext cx="6210935" cy="8794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2003</a:t>
            </a:r>
            <a:r>
              <a:rPr dirty="0" sz="2000" spc="16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di</a:t>
            </a:r>
            <a:r>
              <a:rPr dirty="0" sz="2000" spc="17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seluruh</a:t>
            </a:r>
            <a:r>
              <a:rPr dirty="0" sz="2000" spc="18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dunia</a:t>
            </a:r>
            <a:r>
              <a:rPr dirty="0" sz="2000" spc="16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pasar</a:t>
            </a:r>
            <a:r>
              <a:rPr dirty="0" sz="2000" spc="17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outsourcing</a:t>
            </a:r>
            <a:r>
              <a:rPr dirty="0" sz="2000" spc="16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teknologi</a:t>
            </a:r>
            <a:endParaRPr sz="20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1914"/>
              </a:spcBef>
            </a:pP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110.000.000.000</a:t>
            </a:r>
            <a:endParaRPr sz="2000">
              <a:latin typeface="Gothic Uralic"/>
              <a:cs typeface="Gothic Ural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87526" y="2061115"/>
          <a:ext cx="6603365" cy="3711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100"/>
                <a:gridCol w="6021070"/>
                <a:gridCol w="288924"/>
              </a:tblGrid>
              <a:tr h="527566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600">
                          <a:solidFill>
                            <a:srgbClr val="89D0D5"/>
                          </a:solidFill>
                          <a:latin typeface="Arial"/>
                          <a:cs typeface="Arial"/>
                        </a:rPr>
                        <a:t>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2705"/>
                </a:tc>
                <a:tc>
                  <a:txBody>
                    <a:bodyPr/>
                    <a:lstStyle/>
                    <a:p>
                      <a:pPr marL="81915" marR="3175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726564" algn="l"/>
                          <a:tab pos="2679700" algn="l"/>
                          <a:tab pos="4427855" algn="l"/>
                          <a:tab pos="5502275" algn="l"/>
                        </a:tabLst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P</a:t>
                      </a:r>
                      <a:r>
                        <a:rPr dirty="0" sz="2000" spc="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nga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aa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n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b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</a:t>
                      </a:r>
                      <a:r>
                        <a:rPr dirty="0" sz="2000" spc="-2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</a:t>
                      </a:r>
                      <a:r>
                        <a:rPr dirty="0" sz="2000" spc="-2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</a:t>
                      </a:r>
                      <a:r>
                        <a:rPr dirty="0" sz="2000" spc="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t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i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mem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p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ero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eh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b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aran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g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dan</a:t>
                      </a:r>
                      <a:endParaRPr sz="2000">
                        <a:latin typeface="Gothic Uralic"/>
                        <a:cs typeface="Gothic Uralic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/</a:t>
                      </a:r>
                      <a:endParaRPr sz="2000">
                        <a:latin typeface="Gothic Uralic"/>
                        <a:cs typeface="Gothic Uralic"/>
                      </a:endParaRPr>
                    </a:p>
                  </a:txBody>
                  <a:tcPr marL="0" marR="0" marB="0" marT="1905"/>
                </a:tc>
              </a:tr>
              <a:tr h="498237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  <a:spcBef>
                          <a:spcPts val="1575"/>
                        </a:spcBef>
                      </a:pPr>
                      <a:r>
                        <a:rPr dirty="0" sz="1600">
                          <a:solidFill>
                            <a:srgbClr val="89D0D5"/>
                          </a:solidFill>
                          <a:latin typeface="Arial"/>
                          <a:cs typeface="Arial"/>
                        </a:rPr>
                        <a:t>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00025"/>
                </a:tc>
                <a:tc>
                  <a:txBody>
                    <a:bodyPr/>
                    <a:lstStyle/>
                    <a:p>
                      <a:pPr marL="81915" marR="3175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Istilah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lainnya 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termasuk</a:t>
                      </a:r>
                      <a:r>
                        <a:rPr dirty="0" sz="2000" spc="-1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 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pembelian</a:t>
                      </a:r>
                      <a:endParaRPr sz="2000">
                        <a:latin typeface="Gothic Uralic"/>
                        <a:cs typeface="Gothic Uralic"/>
                      </a:endParaRPr>
                    </a:p>
                  </a:txBody>
                  <a:tcPr marL="0" marR="0" marB="0" marT="1492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82260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dirty="0" sz="1600">
                          <a:solidFill>
                            <a:srgbClr val="89D0D5"/>
                          </a:solidFill>
                          <a:latin typeface="Arial"/>
                          <a:cs typeface="Arial"/>
                        </a:rPr>
                        <a:t>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4775"/>
                </a:tc>
                <a:tc gridSpan="2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844550" algn="l"/>
                          <a:tab pos="1461770" algn="l"/>
                          <a:tab pos="3589020" algn="l"/>
                          <a:tab pos="4662805" algn="l"/>
                          <a:tab pos="5543550" algn="l"/>
                        </a:tabLst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Para	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ahli	memperkirakan	bahwa	pada	tahun</a:t>
                      </a:r>
                      <a:endParaRPr sz="2000">
                        <a:latin typeface="Gothic Uralic"/>
                        <a:cs typeface="Gothic Uralic"/>
                      </a:endParaRPr>
                    </a:p>
                  </a:txBody>
                  <a:tcPr marL="0" marR="0" marB="0" marT="5397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4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 marR="3175">
                        <a:lnSpc>
                          <a:spcPct val="100000"/>
                        </a:lnSpc>
                        <a:spcBef>
                          <a:spcPts val="944"/>
                        </a:spcBef>
                        <a:tabLst>
                          <a:tab pos="1630680" algn="l"/>
                          <a:tab pos="2717800" algn="l"/>
                          <a:tab pos="4137660" algn="l"/>
                          <a:tab pos="5193030" algn="l"/>
                        </a:tabLst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informasi	akan	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tumbuh	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lebih	dari</a:t>
                      </a:r>
                      <a:endParaRPr sz="2000">
                        <a:latin typeface="Gothic Uralic"/>
                        <a:cs typeface="Gothic Uralic"/>
                      </a:endParaRPr>
                    </a:p>
                  </a:txBody>
                  <a:tcPr marL="0" marR="0" marB="0" marT="120014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$</a:t>
                      </a:r>
                      <a:endParaRPr sz="2000">
                        <a:latin typeface="Gothic Uralic"/>
                        <a:cs typeface="Gothic Uralic"/>
                      </a:endParaRPr>
                    </a:p>
                  </a:txBody>
                  <a:tcPr marL="0" marR="0" marB="0" marT="120014"/>
                </a:tc>
              </a:tr>
              <a:tr h="656493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600">
                          <a:solidFill>
                            <a:srgbClr val="89D0D5"/>
                          </a:solidFill>
                          <a:latin typeface="Arial"/>
                          <a:cs typeface="Arial"/>
                        </a:rPr>
                        <a:t>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1605"/>
                </a:tc>
                <a:tc gridSpan="2">
                  <a:txBody>
                    <a:bodyPr/>
                    <a:lstStyle/>
                    <a:p>
                      <a:pPr marL="81915" marR="21590">
                        <a:lnSpc>
                          <a:spcPts val="2160"/>
                        </a:lnSpc>
                        <a:spcBef>
                          <a:spcPts val="985"/>
                        </a:spcBef>
                        <a:tabLst>
                          <a:tab pos="1682750" algn="l"/>
                          <a:tab pos="1926589" algn="l"/>
                          <a:tab pos="3512820" algn="l"/>
                          <a:tab pos="3618229" algn="l"/>
                          <a:tab pos="4754245" algn="l"/>
                          <a:tab pos="4990465" algn="l"/>
                          <a:tab pos="5320665" algn="l"/>
                          <a:tab pos="5619750" algn="l"/>
                          <a:tab pos="5916930" algn="l"/>
                          <a:tab pos="6101080" algn="l"/>
                        </a:tabLst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Pengel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u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n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	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p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em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eri</a:t>
                      </a:r>
                      <a:r>
                        <a:rPr dirty="0" sz="2000" spc="-2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n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tah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	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fe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t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	</a:t>
                      </a:r>
                      <a:r>
                        <a:rPr dirty="0" sz="2000" spc="1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IT  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o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u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tsourc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i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ng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ip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o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y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eks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i</a:t>
                      </a:r>
                      <a:r>
                        <a:rPr dirty="0" sz="2000" spc="-2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k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n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enin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g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k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t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i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$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	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r>
                        <a:rPr dirty="0" sz="2000" spc="-3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,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2000">
                        <a:latin typeface="Gothic Uralic"/>
                        <a:cs typeface="Gothic Uralic"/>
                      </a:endParaRPr>
                    </a:p>
                  </a:txBody>
                  <a:tcPr marL="0" marR="0" marB="0" marT="12509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676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2160"/>
                        </a:lnSpc>
                        <a:spcBef>
                          <a:spcPts val="140"/>
                        </a:spcBef>
                        <a:tabLst>
                          <a:tab pos="1111250" algn="l"/>
                          <a:tab pos="2008505" algn="l"/>
                          <a:tab pos="3213100" algn="l"/>
                          <a:tab pos="4990465" algn="l"/>
                        </a:tabLst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miliar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pada 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tahun 2002 menjadi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hampir 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$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15 mili  pada	2007	karena	penekanan	pada</a:t>
                      </a:r>
                      <a:endParaRPr sz="2000">
                        <a:latin typeface="Gothic Uralic"/>
                        <a:cs typeface="Gothic Ural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5715" marR="24765">
                        <a:lnSpc>
                          <a:spcPts val="2160"/>
                        </a:lnSpc>
                        <a:spcBef>
                          <a:spcPts val="140"/>
                        </a:spcBef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ar  </a:t>
                      </a:r>
                      <a:r>
                        <a:rPr dirty="0" sz="2000" spc="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-</a:t>
                      </a:r>
                      <a:endParaRPr sz="2000">
                        <a:latin typeface="Gothic Uralic"/>
                        <a:cs typeface="Gothic Uralic"/>
                      </a:endParaRPr>
                    </a:p>
                  </a:txBody>
                  <a:tcPr marL="0" marR="0" marB="0" marT="17780"/>
                </a:tc>
              </a:tr>
              <a:tr h="274269">
                <a:tc gridSpan="3">
                  <a:txBody>
                    <a:bodyPr/>
                    <a:lstStyle/>
                    <a:p>
                      <a:pPr marL="374650">
                        <a:lnSpc>
                          <a:spcPts val="2060"/>
                        </a:lnSpc>
                        <a:tabLst>
                          <a:tab pos="2166620" algn="l"/>
                          <a:tab pos="2503805" algn="l"/>
                          <a:tab pos="4134485" algn="l"/>
                          <a:tab pos="5148580" algn="l"/>
                          <a:tab pos="5720080" algn="l"/>
                          <a:tab pos="6056630" algn="l"/>
                        </a:tabLst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government	,	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keamanan	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tanah	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air	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,	dan</a:t>
                      </a:r>
                      <a:endParaRPr sz="2000">
                        <a:latin typeface="Gothic Uralic"/>
                        <a:cs typeface="Gothic Uralic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49476" y="5723331"/>
            <a:ext cx="487616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kekurangan pekerja </a:t>
            </a:r>
            <a:r>
              <a:rPr dirty="0" sz="2000" spc="5">
                <a:solidFill>
                  <a:srgbClr val="FFFFFF"/>
                </a:solidFill>
                <a:latin typeface="Gothic Uralic"/>
                <a:cs typeface="Gothic Uralic"/>
              </a:rPr>
              <a:t>IT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di</a:t>
            </a:r>
            <a:r>
              <a:rPr dirty="0" sz="2000" spc="-10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pemerintahan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580453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Mengapa</a:t>
            </a:r>
            <a:r>
              <a:rPr dirty="0" sz="4200" spc="-15"/>
              <a:t> </a:t>
            </a:r>
            <a:r>
              <a:rPr dirty="0" sz="4200" spc="-10"/>
              <a:t>Outsource?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5105" cy="2667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635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1250315" algn="l"/>
                <a:tab pos="2966720" algn="l"/>
                <a:tab pos="3695065" algn="l"/>
                <a:tab pos="4606925" algn="l"/>
                <a:tab pos="549338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	</a:t>
            </a:r>
            <a:r>
              <a:rPr dirty="0" sz="2000" spc="-20">
                <a:solidFill>
                  <a:srgbClr val="FFFFFF"/>
                </a:solidFill>
                <a:latin typeface="Gothic Uralic"/>
                <a:cs typeface="Gothic Uralic"/>
              </a:rPr>
              <a:t>U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dirty="0" sz="2000" spc="15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u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en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g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urangi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b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ai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bia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y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	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u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p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u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n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tidak</a:t>
            </a:r>
            <a:r>
              <a:rPr dirty="0" sz="2000" spc="-2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tetap</a:t>
            </a:r>
            <a:endParaRPr sz="20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Untuk memungkinkan organisasi klien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untuk</a:t>
            </a:r>
            <a:r>
              <a:rPr dirty="0" sz="2000" spc="22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fokus</a:t>
            </a:r>
            <a:endParaRPr sz="2000">
              <a:latin typeface="Gothic Uralic"/>
              <a:cs typeface="Gothic Uralic"/>
            </a:endParaRPr>
          </a:p>
          <a:p>
            <a:pPr marL="355600">
              <a:lnSpc>
                <a:spcPct val="100000"/>
              </a:lnSpc>
            </a:pP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pada bisnis</a:t>
            </a:r>
            <a:r>
              <a:rPr dirty="0" sz="2000" spc="-4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intinya</a:t>
            </a:r>
            <a:endParaRPr sz="20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Untuk mengakses keterampilan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dan</a:t>
            </a:r>
            <a:r>
              <a:rPr dirty="0" sz="2000" spc="-12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teknologi</a:t>
            </a:r>
            <a:endParaRPr sz="20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Untuk memberikan</a:t>
            </a:r>
            <a:r>
              <a:rPr dirty="0" sz="2000" spc="-5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fleksibilitas</a:t>
            </a:r>
            <a:endParaRPr sz="20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Untuk meningkatkan</a:t>
            </a:r>
            <a:r>
              <a:rPr dirty="0" sz="2000" spc="-7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akuntabilitas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200" spc="-5"/>
              <a:t>Proses Manajemen  Pengadaan</a:t>
            </a:r>
            <a:r>
              <a:rPr dirty="0" sz="4200" spc="-45"/>
              <a:t> </a:t>
            </a:r>
            <a:r>
              <a:rPr dirty="0" sz="4200" spc="-5"/>
              <a:t>Proyek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52954"/>
            <a:ext cx="6556375" cy="407797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just" marL="355600" marR="6985" indent="-342900">
              <a:lnSpc>
                <a:spcPts val="2050"/>
              </a:lnSpc>
              <a:spcBef>
                <a:spcPts val="355"/>
              </a:spcBef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Pengadaan perencanaan : menentukan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apa </a:t>
            </a:r>
            <a:r>
              <a:rPr dirty="0" sz="1900" spc="-110">
                <a:solidFill>
                  <a:srgbClr val="FFFFFF"/>
                </a:solidFill>
                <a:latin typeface="Gothic Uralic"/>
                <a:cs typeface="Gothic Uralic"/>
              </a:rPr>
              <a:t>yang 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harus mendapatkan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dan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kapan harus  mendapatkannya</a:t>
            </a:r>
            <a:endParaRPr sz="1900">
              <a:latin typeface="Gothic Uralic"/>
              <a:cs typeface="Gothic Uralic"/>
            </a:endParaRPr>
          </a:p>
          <a:p>
            <a:pPr algn="just" marL="355600" marR="5080" indent="-342900">
              <a:lnSpc>
                <a:spcPct val="90000"/>
              </a:lnSpc>
              <a:spcBef>
                <a:spcPts val="969"/>
              </a:spcBef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900">
                <a:solidFill>
                  <a:srgbClr val="FFFFFF"/>
                </a:solidFill>
                <a:latin typeface="Gothic Uralic"/>
                <a:cs typeface="Gothic Uralic"/>
              </a:rPr>
              <a:t>Permohonan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perencanaan : </a:t>
            </a:r>
            <a:r>
              <a:rPr dirty="0" sz="1900" spc="-30">
                <a:solidFill>
                  <a:srgbClr val="FFFFFF"/>
                </a:solidFill>
                <a:latin typeface="Gothic Uralic"/>
                <a:cs typeface="Gothic Uralic"/>
              </a:rPr>
              <a:t>mendokumentasikan 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persyaratan produk </a:t>
            </a:r>
            <a:r>
              <a:rPr dirty="0" sz="1900">
                <a:solidFill>
                  <a:srgbClr val="FFFFFF"/>
                </a:solidFill>
                <a:latin typeface="Gothic Uralic"/>
                <a:cs typeface="Gothic Uralic"/>
              </a:rPr>
              <a:t>dan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mengidentifikasi sumber- 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sumber</a:t>
            </a:r>
            <a:r>
              <a:rPr dirty="0" sz="1900" spc="2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potensial</a:t>
            </a:r>
            <a:endParaRPr sz="1900">
              <a:latin typeface="Gothic Uralic"/>
              <a:cs typeface="Gothic Uralic"/>
            </a:endParaRPr>
          </a:p>
          <a:p>
            <a:pPr algn="just" marL="12700">
              <a:lnSpc>
                <a:spcPts val="2165"/>
              </a:lnSpc>
              <a:spcBef>
                <a:spcPts val="780"/>
              </a:spcBef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Permohonan : mendapatkan kutipan ,</a:t>
            </a:r>
            <a:r>
              <a:rPr dirty="0" sz="1900" spc="19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900" spc="-50">
                <a:solidFill>
                  <a:srgbClr val="FFFFFF"/>
                </a:solidFill>
                <a:latin typeface="Gothic Uralic"/>
                <a:cs typeface="Gothic Uralic"/>
              </a:rPr>
              <a:t>tawaran</a:t>
            </a:r>
            <a:endParaRPr sz="1900">
              <a:latin typeface="Gothic Uralic"/>
              <a:cs typeface="Gothic Uralic"/>
            </a:endParaRPr>
          </a:p>
          <a:p>
            <a:pPr algn="r" marR="1515110">
              <a:lnSpc>
                <a:spcPts val="2165"/>
              </a:lnSpc>
            </a:pP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,penawaran,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atau proposal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yang</a:t>
            </a:r>
            <a:r>
              <a:rPr dirty="0" sz="1900" spc="114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sesuai</a:t>
            </a:r>
            <a:endParaRPr sz="1900">
              <a:latin typeface="Gothic Uralic"/>
              <a:cs typeface="Gothic Uralic"/>
            </a:endParaRPr>
          </a:p>
          <a:p>
            <a:pPr algn="r" marR="1451610">
              <a:lnSpc>
                <a:spcPct val="100000"/>
              </a:lnSpc>
              <a:spcBef>
                <a:spcPts val="770"/>
              </a:spcBef>
              <a:tabLst>
                <a:tab pos="342265" algn="l"/>
              </a:tabLst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Sumber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seleksi: memilih vendor</a:t>
            </a:r>
            <a:r>
              <a:rPr dirty="0" sz="1900" spc="4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potensial</a:t>
            </a:r>
            <a:endParaRPr sz="1900">
              <a:latin typeface="Gothic Uralic"/>
              <a:cs typeface="Gothic Uralic"/>
            </a:endParaRPr>
          </a:p>
          <a:p>
            <a:pPr algn="just" marL="355600" marR="7620" indent="-342900">
              <a:lnSpc>
                <a:spcPts val="2050"/>
              </a:lnSpc>
              <a:spcBef>
                <a:spcPts val="1030"/>
              </a:spcBef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Administrasi Kontrak : mengelola hubungan </a:t>
            </a:r>
            <a:r>
              <a:rPr dirty="0" sz="1900" spc="-75">
                <a:solidFill>
                  <a:srgbClr val="FFFFFF"/>
                </a:solidFill>
                <a:latin typeface="Gothic Uralic"/>
                <a:cs typeface="Gothic Uralic"/>
              </a:rPr>
              <a:t>dengan 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vendor</a:t>
            </a:r>
            <a:endParaRPr sz="1900">
              <a:latin typeface="Gothic Uralic"/>
              <a:cs typeface="Gothic Uralic"/>
            </a:endParaRPr>
          </a:p>
          <a:p>
            <a:pPr algn="just" marL="355600" marR="6985" indent="-342900">
              <a:lnSpc>
                <a:spcPts val="2050"/>
              </a:lnSpc>
              <a:spcBef>
                <a:spcPts val="1010"/>
              </a:spcBef>
            </a:pPr>
            <a:r>
              <a:rPr dirty="0" sz="1500" spc="28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900" spc="-5">
                <a:solidFill>
                  <a:srgbClr val="FFFFFF"/>
                </a:solidFill>
                <a:latin typeface="Gothic Uralic"/>
                <a:cs typeface="Gothic Uralic"/>
              </a:rPr>
              <a:t>Kontrak close-out: penyelesaian </a:t>
            </a:r>
            <a:r>
              <a:rPr dirty="0" sz="1900">
                <a:solidFill>
                  <a:srgbClr val="FFFFFF"/>
                </a:solidFill>
                <a:latin typeface="Gothic Uralic"/>
                <a:cs typeface="Gothic Uralic"/>
              </a:rPr>
              <a:t>dan </a:t>
            </a:r>
            <a:r>
              <a:rPr dirty="0" sz="1900" spc="-40">
                <a:solidFill>
                  <a:srgbClr val="FFFFFF"/>
                </a:solidFill>
                <a:latin typeface="Gothic Uralic"/>
                <a:cs typeface="Gothic Uralic"/>
              </a:rPr>
              <a:t>pembayaran  </a:t>
            </a:r>
            <a:r>
              <a:rPr dirty="0" sz="1900" spc="-10">
                <a:solidFill>
                  <a:srgbClr val="FFFFFF"/>
                </a:solidFill>
                <a:latin typeface="Gothic Uralic"/>
                <a:cs typeface="Gothic Uralic"/>
              </a:rPr>
              <a:t>kontrak</a:t>
            </a:r>
            <a:endParaRPr sz="19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5233"/>
            <a:ext cx="5868670" cy="17640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800" spc="-5"/>
              <a:t>Gambar </a:t>
            </a:r>
            <a:r>
              <a:rPr dirty="0" sz="3800"/>
              <a:t>12-1 . Proses  Manajemen</a:t>
            </a:r>
            <a:r>
              <a:rPr dirty="0" sz="3800" spc="-65"/>
              <a:t> </a:t>
            </a:r>
            <a:r>
              <a:rPr dirty="0" sz="3800"/>
              <a:t>Pengadaan  Proyek </a:t>
            </a:r>
            <a:r>
              <a:rPr dirty="0" sz="3800" spc="-5"/>
              <a:t>dan</a:t>
            </a:r>
            <a:r>
              <a:rPr dirty="0" sz="3800" spc="-75"/>
              <a:t> </a:t>
            </a:r>
            <a:r>
              <a:rPr dirty="0" sz="3800"/>
              <a:t>Keluarannya</a:t>
            </a:r>
            <a:endParaRPr sz="3800"/>
          </a:p>
        </p:txBody>
      </p:sp>
      <p:sp>
        <p:nvSpPr>
          <p:cNvPr id="3" name="object 3"/>
          <p:cNvSpPr/>
          <p:nvPr/>
        </p:nvSpPr>
        <p:spPr>
          <a:xfrm>
            <a:off x="609600" y="2514600"/>
            <a:ext cx="7787640" cy="2225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688657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0"/>
              <a:t>Perencanaan</a:t>
            </a:r>
            <a:r>
              <a:rPr dirty="0" sz="4200" spc="25"/>
              <a:t> </a:t>
            </a:r>
            <a:r>
              <a:rPr dirty="0" sz="4200" spc="-10"/>
              <a:t>Pengadaan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475095" cy="3557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Perencanaan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pengadaan melibatkan  mengidentifikasi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kebutuhan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proyek dapat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menjadi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yang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terbaik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dipenuhi dengan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menggunakan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produk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atau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jasa di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luar</a:t>
            </a:r>
            <a:r>
              <a:rPr dirty="0" sz="2000" spc="-12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organisasi</a:t>
            </a:r>
            <a:endParaRPr sz="2000">
              <a:latin typeface="Gothic Uralic"/>
              <a:cs typeface="Gothic Uralic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. Ini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termasuk</a:t>
            </a:r>
            <a:r>
              <a:rPr dirty="0" sz="2000" spc="-8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menentukan</a:t>
            </a:r>
            <a:endParaRPr sz="2000">
              <a:latin typeface="Gothic Uralic"/>
              <a:cs typeface="Gothic Uralic"/>
            </a:endParaRPr>
          </a:p>
          <a:p>
            <a:pPr marL="469265">
              <a:lnSpc>
                <a:spcPct val="100000"/>
              </a:lnSpc>
              <a:spcBef>
                <a:spcPts val="1005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Apakah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harus</a:t>
            </a:r>
            <a:r>
              <a:rPr dirty="0" sz="1800" spc="-31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diadakan</a:t>
            </a:r>
            <a:endParaRPr sz="1800">
              <a:latin typeface="Gothic Uralic"/>
              <a:cs typeface="Gothic Uralic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Bagaimana cara</a:t>
            </a:r>
            <a:r>
              <a:rPr dirty="0" sz="1800" spc="-32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mengadakannya</a:t>
            </a:r>
            <a:endParaRPr sz="1800">
              <a:latin typeface="Gothic Uralic"/>
              <a:cs typeface="Gothic Uralic"/>
            </a:endParaRPr>
          </a:p>
          <a:p>
            <a:pPr marL="469265">
              <a:lnSpc>
                <a:spcPct val="100000"/>
              </a:lnSpc>
              <a:spcBef>
                <a:spcPts val="1005"/>
              </a:spcBef>
            </a:pPr>
            <a:r>
              <a:rPr dirty="0" sz="1450" spc="24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5">
                <a:solidFill>
                  <a:srgbClr val="FFFFFF"/>
                </a:solidFill>
                <a:latin typeface="Gothic Uralic"/>
                <a:cs typeface="Gothic Uralic"/>
              </a:rPr>
              <a:t>Apa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yang</a:t>
            </a:r>
            <a:r>
              <a:rPr dirty="0" sz="1800" spc="-32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diadakan</a:t>
            </a:r>
            <a:endParaRPr sz="1800">
              <a:latin typeface="Gothic Uralic"/>
              <a:cs typeface="Gothic Uralic"/>
            </a:endParaRPr>
          </a:p>
          <a:p>
            <a:pPr marL="469265">
              <a:lnSpc>
                <a:spcPct val="100000"/>
              </a:lnSpc>
              <a:spcBef>
                <a:spcPts val="1000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Berapa </a:t>
            </a:r>
            <a:r>
              <a:rPr dirty="0" sz="1800">
                <a:solidFill>
                  <a:srgbClr val="FFFFFF"/>
                </a:solidFill>
                <a:latin typeface="Gothic Uralic"/>
                <a:cs typeface="Gothic Uralic"/>
              </a:rPr>
              <a:t>jumlah</a:t>
            </a:r>
            <a:r>
              <a:rPr dirty="0" sz="1800" spc="-30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Gothic Uralic"/>
                <a:cs typeface="Gothic Uralic"/>
              </a:rPr>
              <a:t>pengadaannya</a:t>
            </a:r>
            <a:endParaRPr sz="1800">
              <a:latin typeface="Gothic Uralic"/>
              <a:cs typeface="Gothic Uralic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dirty="0" sz="1450" spc="235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Kapan harus</a:t>
            </a:r>
            <a:r>
              <a:rPr dirty="0" sz="1800" spc="-30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Gothic Uralic"/>
                <a:cs typeface="Gothic Uralic"/>
              </a:rPr>
              <a:t>diadakannya</a:t>
            </a:r>
            <a:endParaRPr sz="18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709"/>
            <a:ext cx="4596130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/>
              <a:t>Apa </a:t>
            </a:r>
            <a:r>
              <a:rPr dirty="0" sz="4200" spc="-5"/>
              <a:t>yang</a:t>
            </a:r>
            <a:r>
              <a:rPr dirty="0" sz="4200" spc="-55"/>
              <a:t> </a:t>
            </a:r>
            <a:r>
              <a:rPr dirty="0" sz="4200" spc="-10"/>
              <a:t>Benar?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5740" cy="2896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Beberapa organisasi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seperti The </a:t>
            </a:r>
            <a:r>
              <a:rPr dirty="0" sz="2000" spc="-95">
                <a:solidFill>
                  <a:srgbClr val="FFFFFF"/>
                </a:solidFill>
                <a:latin typeface="Gothic Uralic"/>
                <a:cs typeface="Gothic Uralic"/>
              </a:rPr>
              <a:t>Boots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Perusahaan PLC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di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Inggris , outsourcing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layanan </a:t>
            </a:r>
            <a:r>
              <a:rPr dirty="0" sz="2000" spc="-15">
                <a:solidFill>
                  <a:srgbClr val="FFFFFF"/>
                </a:solidFill>
                <a:latin typeface="Gothic Uralic"/>
                <a:cs typeface="Gothic Uralic"/>
              </a:rPr>
              <a:t>TI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mereka untuk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menghemat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uang dibandingkan 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dengan menjalankan sistem itu</a:t>
            </a:r>
            <a:r>
              <a:rPr dirty="0" sz="2000" spc="-114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sendiri</a:t>
            </a:r>
            <a:endParaRPr sz="2000">
              <a:latin typeface="Gothic Uralic"/>
              <a:cs typeface="Gothic Ural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1600" spc="270">
                <a:solidFill>
                  <a:srgbClr val="89D0D5"/>
                </a:solidFill>
                <a:latin typeface="Arial"/>
                <a:cs typeface="Arial"/>
              </a:rPr>
              <a:t>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Pengadaan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perencanaan dengan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teliti </a:t>
            </a:r>
            <a:r>
              <a:rPr dirty="0" sz="2000" spc="-105">
                <a:solidFill>
                  <a:srgbClr val="FFFFFF"/>
                </a:solidFill>
                <a:latin typeface="Gothic Uralic"/>
                <a:cs typeface="Gothic Uralic"/>
              </a:rPr>
              <a:t>juga 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dapat menyimpan jutaan dolar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,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seperti  Angkatan </a:t>
            </a:r>
            <a:r>
              <a:rPr dirty="0" sz="2000" spc="-10">
                <a:solidFill>
                  <a:srgbClr val="FFFFFF"/>
                </a:solidFill>
                <a:latin typeface="Gothic Uralic"/>
                <a:cs typeface="Gothic Uralic"/>
              </a:rPr>
              <a:t>Udara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AS melakukan dengan  menggunakan strategi harga yang fleksibel untuk  proyek </a:t>
            </a:r>
            <a:r>
              <a:rPr dirty="0" sz="2000">
                <a:solidFill>
                  <a:srgbClr val="FFFFFF"/>
                </a:solidFill>
                <a:latin typeface="Gothic Uralic"/>
                <a:cs typeface="Gothic Uralic"/>
              </a:rPr>
              <a:t>otomatisasi kantor</a:t>
            </a:r>
            <a:r>
              <a:rPr dirty="0" sz="2000" spc="-85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Gothic Uralic"/>
                <a:cs typeface="Gothic Uralic"/>
              </a:rPr>
              <a:t>besar</a:t>
            </a:r>
            <a:endParaRPr sz="2000"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Rahmansyah Zulfachrein</dc:creator>
  <dc:title>Manajemen Pengadaan Proyek</dc:title>
  <dcterms:created xsi:type="dcterms:W3CDTF">2020-12-14T02:27:39Z</dcterms:created>
  <dcterms:modified xsi:type="dcterms:W3CDTF">2020-12-14T02:27:39Z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2020-12-14T00:00:00Z</vt:filetime>
  </property>
</Properties>
</file>