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96" r:id="rId2"/>
    <p:sldId id="29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906000" cy="6858000" type="A4"/>
  <p:notesSz cx="7556500" cy="11887200"/>
  <p:defaultTextStyle>
    <a:defPPr>
      <a:defRPr lang="id-ID"/>
    </a:defPPr>
    <a:lvl1pPr marL="0" algn="l" defTabSz="788304" rtl="0" eaLnBrk="1" latinLnBrk="0" hangingPunct="1">
      <a:defRPr sz="1600" kern="1200">
        <a:solidFill>
          <a:schemeClr val="tx1"/>
        </a:solidFill>
        <a:latin typeface="+mn-lt"/>
        <a:ea typeface="+mn-ea"/>
        <a:cs typeface="+mn-cs"/>
      </a:defRPr>
    </a:lvl1pPr>
    <a:lvl2pPr marL="394152" algn="l" defTabSz="788304" rtl="0" eaLnBrk="1" latinLnBrk="0" hangingPunct="1">
      <a:defRPr sz="1600" kern="1200">
        <a:solidFill>
          <a:schemeClr val="tx1"/>
        </a:solidFill>
        <a:latin typeface="+mn-lt"/>
        <a:ea typeface="+mn-ea"/>
        <a:cs typeface="+mn-cs"/>
      </a:defRPr>
    </a:lvl2pPr>
    <a:lvl3pPr marL="788304" algn="l" defTabSz="788304" rtl="0" eaLnBrk="1" latinLnBrk="0" hangingPunct="1">
      <a:defRPr sz="1600" kern="1200">
        <a:solidFill>
          <a:schemeClr val="tx1"/>
        </a:solidFill>
        <a:latin typeface="+mn-lt"/>
        <a:ea typeface="+mn-ea"/>
        <a:cs typeface="+mn-cs"/>
      </a:defRPr>
    </a:lvl3pPr>
    <a:lvl4pPr marL="1182456" algn="l" defTabSz="788304" rtl="0" eaLnBrk="1" latinLnBrk="0" hangingPunct="1">
      <a:defRPr sz="1600" kern="1200">
        <a:solidFill>
          <a:schemeClr val="tx1"/>
        </a:solidFill>
        <a:latin typeface="+mn-lt"/>
        <a:ea typeface="+mn-ea"/>
        <a:cs typeface="+mn-cs"/>
      </a:defRPr>
    </a:lvl4pPr>
    <a:lvl5pPr marL="1576608" algn="l" defTabSz="788304" rtl="0" eaLnBrk="1" latinLnBrk="0" hangingPunct="1">
      <a:defRPr sz="1600" kern="1200">
        <a:solidFill>
          <a:schemeClr val="tx1"/>
        </a:solidFill>
        <a:latin typeface="+mn-lt"/>
        <a:ea typeface="+mn-ea"/>
        <a:cs typeface="+mn-cs"/>
      </a:defRPr>
    </a:lvl5pPr>
    <a:lvl6pPr marL="1970761" algn="l" defTabSz="788304" rtl="0" eaLnBrk="1" latinLnBrk="0" hangingPunct="1">
      <a:defRPr sz="1600" kern="1200">
        <a:solidFill>
          <a:schemeClr val="tx1"/>
        </a:solidFill>
        <a:latin typeface="+mn-lt"/>
        <a:ea typeface="+mn-ea"/>
        <a:cs typeface="+mn-cs"/>
      </a:defRPr>
    </a:lvl6pPr>
    <a:lvl7pPr marL="2364913" algn="l" defTabSz="788304" rtl="0" eaLnBrk="1" latinLnBrk="0" hangingPunct="1">
      <a:defRPr sz="1600" kern="1200">
        <a:solidFill>
          <a:schemeClr val="tx1"/>
        </a:solidFill>
        <a:latin typeface="+mn-lt"/>
        <a:ea typeface="+mn-ea"/>
        <a:cs typeface="+mn-cs"/>
      </a:defRPr>
    </a:lvl7pPr>
    <a:lvl8pPr marL="2759065" algn="l" defTabSz="788304" rtl="0" eaLnBrk="1" latinLnBrk="0" hangingPunct="1">
      <a:defRPr sz="1600" kern="1200">
        <a:solidFill>
          <a:schemeClr val="tx1"/>
        </a:solidFill>
        <a:latin typeface="+mn-lt"/>
        <a:ea typeface="+mn-ea"/>
        <a:cs typeface="+mn-cs"/>
      </a:defRPr>
    </a:lvl8pPr>
    <a:lvl9pPr marL="3153217" algn="l" defTabSz="788304"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34" y="102"/>
      </p:cViewPr>
      <p:guideLst>
        <p:guide orient="horz" pos="1662"/>
        <p:guide pos="28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905000"/>
            <a:ext cx="8172450" cy="2593975"/>
          </a:xfrm>
        </p:spPr>
        <p:txBody>
          <a:bodyPr anchor="b"/>
          <a:lstStyle>
            <a:lvl1pPr>
              <a:defRPr sz="69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42950" y="4572000"/>
            <a:ext cx="7000240" cy="1066800"/>
          </a:xfrm>
        </p:spPr>
        <p:txBody>
          <a:bodyPr anchor="t">
            <a:normAutofit/>
          </a:bodyPr>
          <a:lstStyle>
            <a:lvl1pPr marL="0" indent="0" algn="l">
              <a:buNone/>
              <a:defRPr sz="2100">
                <a:solidFill>
                  <a:schemeClr val="tx1">
                    <a:tint val="75000"/>
                  </a:schemeClr>
                </a:solidFill>
              </a:defRPr>
            </a:lvl1pPr>
            <a:lvl2pPr marL="478895" indent="0" algn="ctr">
              <a:buNone/>
              <a:defRPr>
                <a:solidFill>
                  <a:schemeClr val="tx1">
                    <a:tint val="75000"/>
                  </a:schemeClr>
                </a:solidFill>
              </a:defRPr>
            </a:lvl2pPr>
            <a:lvl3pPr marL="957790" indent="0" algn="ctr">
              <a:buNone/>
              <a:defRPr>
                <a:solidFill>
                  <a:schemeClr val="tx1">
                    <a:tint val="75000"/>
                  </a:schemeClr>
                </a:solidFill>
              </a:defRPr>
            </a:lvl3pPr>
            <a:lvl4pPr marL="1436684" indent="0" algn="ctr">
              <a:buNone/>
              <a:defRPr>
                <a:solidFill>
                  <a:schemeClr val="tx1">
                    <a:tint val="75000"/>
                  </a:schemeClr>
                </a:solidFill>
              </a:defRPr>
            </a:lvl4pPr>
            <a:lvl5pPr marL="1915579" indent="0" algn="ctr">
              <a:buNone/>
              <a:defRPr>
                <a:solidFill>
                  <a:schemeClr val="tx1">
                    <a:tint val="75000"/>
                  </a:schemeClr>
                </a:solidFill>
              </a:defRPr>
            </a:lvl5pPr>
            <a:lvl6pPr marL="2394474" indent="0" algn="ctr">
              <a:buNone/>
              <a:defRPr>
                <a:solidFill>
                  <a:schemeClr val="tx1">
                    <a:tint val="75000"/>
                  </a:schemeClr>
                </a:solidFill>
              </a:defRPr>
            </a:lvl6pPr>
            <a:lvl7pPr marL="2873369" indent="0" algn="ctr">
              <a:buNone/>
              <a:defRPr>
                <a:solidFill>
                  <a:schemeClr val="tx1">
                    <a:tint val="75000"/>
                  </a:schemeClr>
                </a:solidFill>
              </a:defRPr>
            </a:lvl7pPr>
            <a:lvl8pPr marL="3352264" indent="0" algn="ctr">
              <a:buNone/>
              <a:defRPr>
                <a:solidFill>
                  <a:schemeClr val="tx1">
                    <a:tint val="75000"/>
                  </a:schemeClr>
                </a:solidFill>
              </a:defRPr>
            </a:lvl8pPr>
            <a:lvl9pPr marL="3831159"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189865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7" y="5486400"/>
            <a:ext cx="8297994" cy="1168400"/>
          </a:xfrm>
        </p:spPr>
        <p:txBody>
          <a:bodyPr anchor="t"/>
          <a:lstStyle>
            <a:lvl1pPr algn="l">
              <a:defRPr sz="3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82507" y="3852863"/>
            <a:ext cx="6646994" cy="1633538"/>
          </a:xfrm>
        </p:spPr>
        <p:txBody>
          <a:bodyPr anchor="b"/>
          <a:lstStyle>
            <a:lvl1pPr marL="0" indent="0">
              <a:buNone/>
              <a:defRPr sz="2100">
                <a:solidFill>
                  <a:schemeClr val="tx1">
                    <a:tint val="75000"/>
                  </a:schemeClr>
                </a:solidFill>
              </a:defRPr>
            </a:lvl1pPr>
            <a:lvl2pPr marL="478895" indent="0">
              <a:buNone/>
              <a:defRPr sz="1900">
                <a:solidFill>
                  <a:schemeClr val="tx1">
                    <a:tint val="75000"/>
                  </a:schemeClr>
                </a:solidFill>
              </a:defRPr>
            </a:lvl2pPr>
            <a:lvl3pPr marL="957790" indent="0">
              <a:buNone/>
              <a:defRPr sz="1600">
                <a:solidFill>
                  <a:schemeClr val="tx1">
                    <a:tint val="75000"/>
                  </a:schemeClr>
                </a:solidFill>
              </a:defRPr>
            </a:lvl3pPr>
            <a:lvl4pPr marL="1436684" indent="0">
              <a:buNone/>
              <a:defRPr sz="1500">
                <a:solidFill>
                  <a:schemeClr val="tx1">
                    <a:tint val="75000"/>
                  </a:schemeClr>
                </a:solidFill>
              </a:defRPr>
            </a:lvl4pPr>
            <a:lvl5pPr marL="1915579" indent="0">
              <a:buNone/>
              <a:defRPr sz="1500">
                <a:solidFill>
                  <a:schemeClr val="tx1">
                    <a:tint val="75000"/>
                  </a:schemeClr>
                </a:solidFill>
              </a:defRPr>
            </a:lvl5pPr>
            <a:lvl6pPr marL="2394474" indent="0">
              <a:buNone/>
              <a:defRPr sz="1500">
                <a:solidFill>
                  <a:schemeClr val="tx1">
                    <a:tint val="75000"/>
                  </a:schemeClr>
                </a:solidFill>
              </a:defRPr>
            </a:lvl6pPr>
            <a:lvl7pPr marL="2873369" indent="0">
              <a:buNone/>
              <a:defRPr sz="1500">
                <a:solidFill>
                  <a:schemeClr val="tx1">
                    <a:tint val="75000"/>
                  </a:schemeClr>
                </a:solidFill>
              </a:defRPr>
            </a:lvl7pPr>
            <a:lvl8pPr marL="3352264" indent="0">
              <a:buNone/>
              <a:defRPr sz="1500">
                <a:solidFill>
                  <a:schemeClr val="tx1">
                    <a:tint val="75000"/>
                  </a:schemeClr>
                </a:solidFill>
              </a:defRPr>
            </a:lvl8pPr>
            <a:lvl9pPr marL="383115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36192"/>
            <a:ext cx="3962400" cy="459028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87900" y="1536192"/>
            <a:ext cx="3962400" cy="459028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3962400" cy="639762"/>
          </a:xfrm>
        </p:spPr>
        <p:txBody>
          <a:bodyPr anchor="b">
            <a:noAutofit/>
          </a:bodyPr>
          <a:lstStyle>
            <a:lvl1pPr marL="0" indent="0" algn="ctr">
              <a:buNone/>
              <a:defRPr sz="2100" b="1">
                <a:solidFill>
                  <a:schemeClr val="tx2"/>
                </a:solidFill>
              </a:defRPr>
            </a:lvl1pPr>
            <a:lvl2pPr marL="478895" indent="0">
              <a:buNone/>
              <a:defRPr sz="2100" b="1"/>
            </a:lvl2pPr>
            <a:lvl3pPr marL="957790" indent="0">
              <a:buNone/>
              <a:defRPr sz="1900" b="1"/>
            </a:lvl3pPr>
            <a:lvl4pPr marL="1436684" indent="0">
              <a:buNone/>
              <a:defRPr sz="1600" b="1"/>
            </a:lvl4pPr>
            <a:lvl5pPr marL="1915579" indent="0">
              <a:buNone/>
              <a:defRPr sz="1600" b="1"/>
            </a:lvl5pPr>
            <a:lvl6pPr marL="2394474" indent="0">
              <a:buNone/>
              <a:defRPr sz="1600" b="1"/>
            </a:lvl6pPr>
            <a:lvl7pPr marL="2873369" indent="0">
              <a:buNone/>
              <a:defRPr sz="1600" b="1"/>
            </a:lvl7pPr>
            <a:lvl8pPr marL="3352264" indent="0">
              <a:buNone/>
              <a:defRPr sz="1600" b="1"/>
            </a:lvl8pPr>
            <a:lvl9pPr marL="383115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396240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87900" y="1535113"/>
            <a:ext cx="3962400" cy="639762"/>
          </a:xfrm>
        </p:spPr>
        <p:txBody>
          <a:bodyPr anchor="b">
            <a:noAutofit/>
          </a:bodyPr>
          <a:lstStyle>
            <a:lvl1pPr marL="0" indent="0" algn="ctr">
              <a:buNone/>
              <a:defRPr sz="2100" b="1">
                <a:solidFill>
                  <a:schemeClr val="tx2"/>
                </a:solidFill>
              </a:defRPr>
            </a:lvl1pPr>
            <a:lvl2pPr marL="478895" indent="0">
              <a:buNone/>
              <a:defRPr sz="2100" b="1"/>
            </a:lvl2pPr>
            <a:lvl3pPr marL="957790" indent="0">
              <a:buNone/>
              <a:defRPr sz="1900" b="1"/>
            </a:lvl3pPr>
            <a:lvl4pPr marL="1436684" indent="0">
              <a:buNone/>
              <a:defRPr sz="1600" b="1"/>
            </a:lvl4pPr>
            <a:lvl5pPr marL="1915579" indent="0">
              <a:buNone/>
              <a:defRPr sz="1600" b="1"/>
            </a:lvl5pPr>
            <a:lvl6pPr marL="2394474" indent="0">
              <a:buNone/>
              <a:defRPr sz="1600" b="1"/>
            </a:lvl6pPr>
            <a:lvl7pPr marL="2873369" indent="0">
              <a:buNone/>
              <a:defRPr sz="1600" b="1"/>
            </a:lvl7pPr>
            <a:lvl8pPr marL="3352264" indent="0">
              <a:buNone/>
              <a:defRPr sz="1600" b="1"/>
            </a:lvl8pPr>
            <a:lvl9pPr marL="383115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87900" y="2174875"/>
            <a:ext cx="396240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0201" y="5495544"/>
            <a:ext cx="8420100" cy="594360"/>
          </a:xfrm>
        </p:spPr>
        <p:txBody>
          <a:bodyPr anchor="b"/>
          <a:lstStyle>
            <a:lvl1pPr algn="ctr">
              <a:defRPr sz="23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30200" y="6096001"/>
            <a:ext cx="8420101" cy="609600"/>
          </a:xfrm>
        </p:spPr>
        <p:txBody>
          <a:bodyPr>
            <a:normAutofit/>
          </a:bodyPr>
          <a:lstStyle>
            <a:lvl1pPr marL="0" indent="0" algn="ctr">
              <a:buNone/>
              <a:defRPr sz="1600"/>
            </a:lvl1pPr>
            <a:lvl2pPr marL="478895" indent="0">
              <a:buNone/>
              <a:defRPr sz="1300"/>
            </a:lvl2pPr>
            <a:lvl3pPr marL="957790" indent="0">
              <a:buNone/>
              <a:defRPr sz="1000"/>
            </a:lvl3pPr>
            <a:lvl4pPr marL="1436684" indent="0">
              <a:buNone/>
              <a:defRPr sz="900"/>
            </a:lvl4pPr>
            <a:lvl5pPr marL="1915579" indent="0">
              <a:buNone/>
              <a:defRPr sz="900"/>
            </a:lvl5pPr>
            <a:lvl6pPr marL="2394474" indent="0">
              <a:buNone/>
              <a:defRPr sz="900"/>
            </a:lvl6pPr>
            <a:lvl7pPr marL="2873369" indent="0">
              <a:buNone/>
              <a:defRPr sz="900"/>
            </a:lvl7pPr>
            <a:lvl8pPr marL="3352264" indent="0">
              <a:buNone/>
              <a:defRPr sz="900"/>
            </a:lvl8pPr>
            <a:lvl9pPr marL="383115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
        <p:nvSpPr>
          <p:cNvPr id="9" name="Content Placeholder 8"/>
          <p:cNvSpPr>
            <a:spLocks noGrp="1"/>
          </p:cNvSpPr>
          <p:nvPr>
            <p:ph sz="quarter" idx="13"/>
          </p:nvPr>
        </p:nvSpPr>
        <p:spPr>
          <a:xfrm>
            <a:off x="330200" y="381001"/>
            <a:ext cx="84201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898" y="5495278"/>
            <a:ext cx="8420100" cy="594626"/>
          </a:xfrm>
        </p:spPr>
        <p:txBody>
          <a:bodyPr anchor="b"/>
          <a:lstStyle>
            <a:lvl1pPr algn="ctr">
              <a:defRPr sz="23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9163050" cy="5486400"/>
          </a:xfrm>
        </p:spPr>
        <p:txBody>
          <a:bodyPr/>
          <a:lstStyle>
            <a:lvl1pPr marL="0" indent="0">
              <a:buNone/>
              <a:defRPr sz="3400"/>
            </a:lvl1pPr>
            <a:lvl2pPr marL="478895" indent="0">
              <a:buNone/>
              <a:defRPr sz="2900"/>
            </a:lvl2pPr>
            <a:lvl3pPr marL="957790" indent="0">
              <a:buNone/>
              <a:defRPr sz="2500"/>
            </a:lvl3pPr>
            <a:lvl4pPr marL="1436684" indent="0">
              <a:buNone/>
              <a:defRPr sz="2100"/>
            </a:lvl4pPr>
            <a:lvl5pPr marL="1915579" indent="0">
              <a:buNone/>
              <a:defRPr sz="2100"/>
            </a:lvl5pPr>
            <a:lvl6pPr marL="2394474" indent="0">
              <a:buNone/>
              <a:defRPr sz="2100"/>
            </a:lvl6pPr>
            <a:lvl7pPr marL="2873369" indent="0">
              <a:buNone/>
              <a:defRPr sz="2100"/>
            </a:lvl7pPr>
            <a:lvl8pPr marL="3352264" indent="0">
              <a:buNone/>
              <a:defRPr sz="2100"/>
            </a:lvl8pPr>
            <a:lvl9pPr marL="3831159"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326898" y="6096000"/>
            <a:ext cx="8420100" cy="612648"/>
          </a:xfrm>
        </p:spPr>
        <p:txBody>
          <a:bodyPr>
            <a:normAutofit/>
          </a:bodyPr>
          <a:lstStyle>
            <a:lvl1pPr marL="0" indent="0" algn="ctr">
              <a:buNone/>
              <a:defRPr sz="1600"/>
            </a:lvl1pPr>
            <a:lvl2pPr marL="478895" indent="0">
              <a:buNone/>
              <a:defRPr sz="1300"/>
            </a:lvl2pPr>
            <a:lvl3pPr marL="957790" indent="0">
              <a:buNone/>
              <a:defRPr sz="1000"/>
            </a:lvl3pPr>
            <a:lvl4pPr marL="1436684" indent="0">
              <a:buNone/>
              <a:defRPr sz="900"/>
            </a:lvl4pPr>
            <a:lvl5pPr marL="1915579" indent="0">
              <a:buNone/>
              <a:defRPr sz="900"/>
            </a:lvl5pPr>
            <a:lvl6pPr marL="2394474" indent="0">
              <a:buNone/>
              <a:defRPr sz="900"/>
            </a:lvl6pPr>
            <a:lvl7pPr marL="2873369" indent="0">
              <a:buNone/>
              <a:defRPr sz="900"/>
            </a:lvl7pPr>
            <a:lvl8pPr marL="3352264" indent="0">
              <a:buNone/>
              <a:defRPr sz="900"/>
            </a:lvl8pPr>
            <a:lvl9pPr marL="3831159"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t>4/11/2022</a:t>
            </a:fld>
            <a:endParaRPr lang="en-US"/>
          </a:p>
        </p:txBody>
      </p:sp>
      <p:sp>
        <p:nvSpPr>
          <p:cNvPr id="9" name="Slide Number Placeholder 8"/>
          <p:cNvSpPr>
            <a:spLocks noGrp="1"/>
          </p:cNvSpPr>
          <p:nvPr>
            <p:ph type="sldNum" sz="quarter" idx="11"/>
          </p:nvPr>
        </p:nvSpPr>
        <p:spPr/>
        <p:txBody>
          <a:body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255000" cy="1143000"/>
          </a:xfrm>
          <a:prstGeom prst="rect">
            <a:avLst/>
          </a:prstGeom>
        </p:spPr>
        <p:txBody>
          <a:bodyPr vert="horz" lIns="95779" tIns="47890" rIns="95779" bIns="4789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95300" y="1600200"/>
            <a:ext cx="8255000" cy="4800600"/>
          </a:xfrm>
          <a:prstGeom prst="rect">
            <a:avLst/>
          </a:prstGeom>
        </p:spPr>
        <p:txBody>
          <a:bodyPr vert="horz" lIns="95779" tIns="47890" rIns="95779" bIns="478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9163050" y="0"/>
            <a:ext cx="7429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779" tIns="47890" rIns="95779" bIns="47890" rtlCol="0" anchor="ctr"/>
          <a:lstStyle/>
          <a:p>
            <a:pPr algn="ctr"/>
            <a:endParaRPr lang="en-US"/>
          </a:p>
        </p:txBody>
      </p:sp>
      <p:sp>
        <p:nvSpPr>
          <p:cNvPr id="8" name="Rectangle 7"/>
          <p:cNvSpPr/>
          <p:nvPr/>
        </p:nvSpPr>
        <p:spPr>
          <a:xfrm>
            <a:off x="9163050" y="5486400"/>
            <a:ext cx="74295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5779" tIns="47890" rIns="95779" bIns="47890" rtlCol="0" anchor="ctr"/>
          <a:lstStyle/>
          <a:p>
            <a:pPr algn="ctr"/>
            <a:endParaRPr lang="en-US"/>
          </a:p>
        </p:txBody>
      </p:sp>
      <p:sp>
        <p:nvSpPr>
          <p:cNvPr id="6" name="Slide Number Placeholder 5"/>
          <p:cNvSpPr>
            <a:spLocks noGrp="1"/>
          </p:cNvSpPr>
          <p:nvPr>
            <p:ph type="sldNum" sz="quarter" idx="4"/>
          </p:nvPr>
        </p:nvSpPr>
        <p:spPr>
          <a:xfrm>
            <a:off x="9242770" y="5648960"/>
            <a:ext cx="594360" cy="396240"/>
          </a:xfrm>
          <a:prstGeom prst="bracketPair">
            <a:avLst>
              <a:gd name="adj" fmla="val 17949"/>
            </a:avLst>
          </a:prstGeom>
          <a:ln w="19050">
            <a:solidFill>
              <a:srgbClr val="FFFFFF"/>
            </a:solidFill>
          </a:ln>
        </p:spPr>
        <p:txBody>
          <a:bodyPr vert="horz" lIns="0" tIns="0" rIns="0" bIns="0" rtlCol="0" anchor="ctr"/>
          <a:lstStyle>
            <a:lvl1pPr algn="ctr">
              <a:defRPr sz="1900">
                <a:solidFill>
                  <a:srgbClr val="FFFFFF"/>
                </a:solidFill>
              </a:defRPr>
            </a:lvl1pPr>
          </a:lstStyle>
          <a:p>
            <a:pPr marL="10949">
              <a:lnSpc>
                <a:spcPts val="1121"/>
              </a:lnSpc>
              <a:tabLst>
                <a:tab pos="3083145" algn="l"/>
              </a:tabLst>
            </a:pPr>
            <a:r>
              <a:rPr lang="id-ID" b="1" spc="-4" smtClean="0">
                <a:solidFill>
                  <a:srgbClr val="6F2F9F"/>
                </a:solidFill>
                <a:latin typeface="Carlito"/>
                <a:cs typeface="Carlito"/>
              </a:rPr>
              <a:t>Metodologi Penelitian </a:t>
            </a:r>
            <a:r>
              <a:rPr lang="id-ID" smtClean="0">
                <a:latin typeface="Carlito"/>
                <a:cs typeface="Carlito"/>
              </a:rPr>
              <a:t>| </a:t>
            </a:r>
            <a:r>
              <a:rPr lang="id-ID" spc="13" smtClean="0"/>
              <a:t>Ig. </a:t>
            </a:r>
            <a:r>
              <a:rPr lang="id-ID" spc="-91" smtClean="0"/>
              <a:t>Dodiet </a:t>
            </a:r>
            <a:r>
              <a:rPr lang="id-ID" spc="-60" smtClean="0"/>
              <a:t> </a:t>
            </a:r>
            <a:r>
              <a:rPr lang="id-ID" spc="-47" smtClean="0"/>
              <a:t>Aditya</a:t>
            </a:r>
            <a:r>
              <a:rPr lang="id-ID" spc="22" smtClean="0"/>
              <a:t> </a:t>
            </a:r>
            <a:r>
              <a:rPr lang="id-ID" spc="-43" smtClean="0"/>
              <a:t>Setyawan,SKM_2013	</a:t>
            </a:r>
            <a:fld id="{81D60167-4931-47E6-BA6A-407CBD079E47}" type="slidenum">
              <a:rPr lang="id-ID" smtClean="0">
                <a:latin typeface="Carlito"/>
                <a:cs typeface="Carlito"/>
              </a:rPr>
              <a:pPr marL="10949">
                <a:lnSpc>
                  <a:spcPts val="1121"/>
                </a:lnSpc>
                <a:tabLst>
                  <a:tab pos="3083145" algn="l"/>
                </a:tabLst>
              </a:pPr>
              <a:t>‹#›</a:t>
            </a:fld>
            <a:endParaRPr lang="id-ID" dirty="0">
              <a:latin typeface="Carlito"/>
              <a:cs typeface="Carlito"/>
            </a:endParaRPr>
          </a:p>
        </p:txBody>
      </p:sp>
      <p:sp>
        <p:nvSpPr>
          <p:cNvPr id="5" name="Footer Placeholder 4"/>
          <p:cNvSpPr>
            <a:spLocks noGrp="1"/>
          </p:cNvSpPr>
          <p:nvPr>
            <p:ph type="ftr" sz="quarter" idx="3"/>
          </p:nvPr>
        </p:nvSpPr>
        <p:spPr>
          <a:xfrm rot="16200000">
            <a:off x="8317790" y="4033520"/>
            <a:ext cx="2367281" cy="396240"/>
          </a:xfrm>
          <a:prstGeom prst="rect">
            <a:avLst/>
          </a:prstGeom>
        </p:spPr>
        <p:txBody>
          <a:bodyPr vert="horz" lIns="95779" tIns="47890" rIns="95779" bIns="47890" rtlCol="0" anchor="ctr"/>
          <a:lstStyle>
            <a:lvl1pPr algn="r">
              <a:defRPr sz="1300">
                <a:solidFill>
                  <a:schemeClr val="bg2"/>
                </a:solidFill>
              </a:defRPr>
            </a:lvl1pPr>
          </a:lstStyle>
          <a:p>
            <a:endParaRPr lang="id-ID"/>
          </a:p>
        </p:txBody>
      </p:sp>
      <p:sp>
        <p:nvSpPr>
          <p:cNvPr id="4" name="Date Placeholder 3"/>
          <p:cNvSpPr>
            <a:spLocks noGrp="1"/>
          </p:cNvSpPr>
          <p:nvPr>
            <p:ph type="dt" sz="half" idx="2"/>
          </p:nvPr>
        </p:nvSpPr>
        <p:spPr>
          <a:xfrm rot="16200000">
            <a:off x="8282231" y="1630680"/>
            <a:ext cx="2438399" cy="396240"/>
          </a:xfrm>
          <a:prstGeom prst="rect">
            <a:avLst/>
          </a:prstGeom>
        </p:spPr>
        <p:txBody>
          <a:bodyPr vert="horz" lIns="95779" tIns="47890" rIns="95779" bIns="47890" rtlCol="0" anchor="ctr"/>
          <a:lstStyle>
            <a:lvl1pPr algn="l">
              <a:defRPr sz="1300">
                <a:solidFill>
                  <a:schemeClr val="bg2"/>
                </a:solidFill>
              </a:defRPr>
            </a:lvl1pPr>
          </a:lstStyle>
          <a:p>
            <a:fld id="{1D8BD707-D9CF-40AE-B4C6-C98DA3205C09}" type="datetimeFigureOut">
              <a:rPr lang="en-US" smtClean="0"/>
              <a:t>4/11/2022</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57790" rtl="0" eaLnBrk="1" latinLnBrk="0" hangingPunct="1">
        <a:spcBef>
          <a:spcPct val="0"/>
        </a:spcBef>
        <a:buNone/>
        <a:defRPr sz="4800" kern="1200" cap="none" spc="-105" baseline="0">
          <a:ln>
            <a:noFill/>
          </a:ln>
          <a:solidFill>
            <a:schemeClr val="tx2"/>
          </a:solidFill>
          <a:effectLst/>
          <a:latin typeface="+mj-lt"/>
          <a:ea typeface="+mj-ea"/>
          <a:cs typeface="+mj-cs"/>
        </a:defRPr>
      </a:lvl1pPr>
    </p:titleStyle>
    <p:bodyStyle>
      <a:lvl1pPr marL="359172" indent="-239447" algn="l" defTabSz="957790" rtl="0" eaLnBrk="1" latinLnBrk="0" hangingPunct="1">
        <a:spcBef>
          <a:spcPct val="20000"/>
        </a:spcBef>
        <a:buClr>
          <a:schemeClr val="accent1"/>
        </a:buClr>
        <a:buFont typeface="Arial" pitchFamily="34" charset="0"/>
        <a:buChar char="•"/>
        <a:defRPr sz="2300" kern="1200">
          <a:solidFill>
            <a:schemeClr val="tx1"/>
          </a:solidFill>
          <a:latin typeface="+mn-lt"/>
          <a:ea typeface="+mn-ea"/>
          <a:cs typeface="+mn-cs"/>
        </a:defRPr>
      </a:lvl1pPr>
      <a:lvl2pPr marL="670453" indent="-239447" algn="l" defTabSz="957790" rtl="0" eaLnBrk="1" latinLnBrk="0" hangingPunct="1">
        <a:spcBef>
          <a:spcPct val="20000"/>
        </a:spcBef>
        <a:buClr>
          <a:schemeClr val="accent2"/>
        </a:buClr>
        <a:buFont typeface="Arial" pitchFamily="34" charset="0"/>
        <a:buChar char="•"/>
        <a:defRPr sz="2100" kern="1200">
          <a:solidFill>
            <a:schemeClr val="tx1"/>
          </a:solidFill>
          <a:latin typeface="+mn-lt"/>
          <a:ea typeface="+mn-ea"/>
          <a:cs typeface="+mn-cs"/>
        </a:defRPr>
      </a:lvl2pPr>
      <a:lvl3pPr marL="1053569" indent="-239447" algn="l" defTabSz="957790" rtl="0" eaLnBrk="1" latinLnBrk="0" hangingPunct="1">
        <a:spcBef>
          <a:spcPct val="20000"/>
        </a:spcBef>
        <a:buClr>
          <a:schemeClr val="accent3"/>
        </a:buClr>
        <a:buFont typeface="Arial" pitchFamily="34" charset="0"/>
        <a:buChar char="•"/>
        <a:defRPr sz="1900" kern="1200">
          <a:solidFill>
            <a:schemeClr val="tx1"/>
          </a:solidFill>
          <a:latin typeface="+mn-lt"/>
          <a:ea typeface="+mn-ea"/>
          <a:cs typeface="+mn-cs"/>
        </a:defRPr>
      </a:lvl3pPr>
      <a:lvl4pPr marL="1340905" indent="-239447" algn="l" defTabSz="95779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628242" indent="-239447" algn="l" defTabSz="957790" rtl="0" eaLnBrk="1" latinLnBrk="0" hangingPunct="1">
        <a:spcBef>
          <a:spcPct val="20000"/>
        </a:spcBef>
        <a:buClr>
          <a:schemeClr val="accent5"/>
        </a:buClr>
        <a:buFont typeface="Arial" pitchFamily="34" charset="0"/>
        <a:buChar char="•"/>
        <a:defRPr sz="1500" kern="1200" baseline="0">
          <a:solidFill>
            <a:schemeClr val="tx1"/>
          </a:solidFill>
          <a:latin typeface="+mn-lt"/>
          <a:ea typeface="+mn-ea"/>
          <a:cs typeface="+mn-cs"/>
        </a:defRPr>
      </a:lvl5pPr>
      <a:lvl6pPr marL="1819800" indent="-191558" algn="l" defTabSz="957790" rtl="0" eaLnBrk="1" latinLnBrk="0" hangingPunct="1">
        <a:spcBef>
          <a:spcPct val="20000"/>
        </a:spcBef>
        <a:buClr>
          <a:schemeClr val="accent1"/>
        </a:buClr>
        <a:buFont typeface="Arial" pitchFamily="34" charset="0"/>
        <a:buChar char="•"/>
        <a:defRPr sz="1500" kern="1200" baseline="0">
          <a:solidFill>
            <a:schemeClr val="tx1"/>
          </a:solidFill>
          <a:latin typeface="+mn-lt"/>
          <a:ea typeface="+mn-ea"/>
          <a:cs typeface="+mn-cs"/>
        </a:defRPr>
      </a:lvl6pPr>
      <a:lvl7pPr marL="2011359" indent="-191558" algn="l" defTabSz="957790"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7pPr>
      <a:lvl8pPr marL="2202916" indent="-191558" algn="l" defTabSz="957790" rtl="0" eaLnBrk="1" latinLnBrk="0" hangingPunct="1">
        <a:spcBef>
          <a:spcPct val="20000"/>
        </a:spcBef>
        <a:buClr>
          <a:schemeClr val="accent3"/>
        </a:buClr>
        <a:buFont typeface="Arial" pitchFamily="34" charset="0"/>
        <a:buChar char="•"/>
        <a:defRPr sz="1500" kern="1200">
          <a:solidFill>
            <a:schemeClr val="tx1"/>
          </a:solidFill>
          <a:latin typeface="+mn-lt"/>
          <a:ea typeface="+mn-ea"/>
          <a:cs typeface="+mn-cs"/>
        </a:defRPr>
      </a:lvl8pPr>
      <a:lvl9pPr marL="2394474" indent="-191558" algn="l" defTabSz="957790" rtl="0" eaLnBrk="1" latinLnBrk="0" hangingPunct="1">
        <a:spcBef>
          <a:spcPct val="20000"/>
        </a:spcBef>
        <a:buClr>
          <a:schemeClr val="accent4"/>
        </a:buClr>
        <a:buFont typeface="Arial" pitchFamily="34" charset="0"/>
        <a:buChar char="•"/>
        <a:defRPr sz="1500" kern="1200">
          <a:solidFill>
            <a:schemeClr val="tx1"/>
          </a:solidFill>
          <a:latin typeface="+mn-lt"/>
          <a:ea typeface="+mn-ea"/>
          <a:cs typeface="+mn-cs"/>
        </a:defRPr>
      </a:lvl9pPr>
    </p:bodyStyle>
    <p:otherStyle>
      <a:defPPr>
        <a:defRPr lang="en-US"/>
      </a:defPPr>
      <a:lvl1pPr marL="0" algn="l" defTabSz="957790" rtl="0" eaLnBrk="1" latinLnBrk="0" hangingPunct="1">
        <a:defRPr sz="1900" kern="1200">
          <a:solidFill>
            <a:schemeClr val="tx1"/>
          </a:solidFill>
          <a:latin typeface="+mn-lt"/>
          <a:ea typeface="+mn-ea"/>
          <a:cs typeface="+mn-cs"/>
        </a:defRPr>
      </a:lvl1pPr>
      <a:lvl2pPr marL="478895" algn="l" defTabSz="957790" rtl="0" eaLnBrk="1" latinLnBrk="0" hangingPunct="1">
        <a:defRPr sz="1900" kern="1200">
          <a:solidFill>
            <a:schemeClr val="tx1"/>
          </a:solidFill>
          <a:latin typeface="+mn-lt"/>
          <a:ea typeface="+mn-ea"/>
          <a:cs typeface="+mn-cs"/>
        </a:defRPr>
      </a:lvl2pPr>
      <a:lvl3pPr marL="957790" algn="l" defTabSz="957790" rtl="0" eaLnBrk="1" latinLnBrk="0" hangingPunct="1">
        <a:defRPr sz="1900" kern="1200">
          <a:solidFill>
            <a:schemeClr val="tx1"/>
          </a:solidFill>
          <a:latin typeface="+mn-lt"/>
          <a:ea typeface="+mn-ea"/>
          <a:cs typeface="+mn-cs"/>
        </a:defRPr>
      </a:lvl3pPr>
      <a:lvl4pPr marL="1436684" algn="l" defTabSz="957790" rtl="0" eaLnBrk="1" latinLnBrk="0" hangingPunct="1">
        <a:defRPr sz="1900" kern="1200">
          <a:solidFill>
            <a:schemeClr val="tx1"/>
          </a:solidFill>
          <a:latin typeface="+mn-lt"/>
          <a:ea typeface="+mn-ea"/>
          <a:cs typeface="+mn-cs"/>
        </a:defRPr>
      </a:lvl4pPr>
      <a:lvl5pPr marL="1915579" algn="l" defTabSz="957790" rtl="0" eaLnBrk="1" latinLnBrk="0" hangingPunct="1">
        <a:defRPr sz="1900" kern="1200">
          <a:solidFill>
            <a:schemeClr val="tx1"/>
          </a:solidFill>
          <a:latin typeface="+mn-lt"/>
          <a:ea typeface="+mn-ea"/>
          <a:cs typeface="+mn-cs"/>
        </a:defRPr>
      </a:lvl5pPr>
      <a:lvl6pPr marL="2394474" algn="l" defTabSz="957790" rtl="0" eaLnBrk="1" latinLnBrk="0" hangingPunct="1">
        <a:defRPr sz="1900" kern="1200">
          <a:solidFill>
            <a:schemeClr val="tx1"/>
          </a:solidFill>
          <a:latin typeface="+mn-lt"/>
          <a:ea typeface="+mn-ea"/>
          <a:cs typeface="+mn-cs"/>
        </a:defRPr>
      </a:lvl6pPr>
      <a:lvl7pPr marL="2873369" algn="l" defTabSz="957790" rtl="0" eaLnBrk="1" latinLnBrk="0" hangingPunct="1">
        <a:defRPr sz="1900" kern="1200">
          <a:solidFill>
            <a:schemeClr val="tx1"/>
          </a:solidFill>
          <a:latin typeface="+mn-lt"/>
          <a:ea typeface="+mn-ea"/>
          <a:cs typeface="+mn-cs"/>
        </a:defRPr>
      </a:lvl7pPr>
      <a:lvl8pPr marL="3352264" algn="l" defTabSz="957790" rtl="0" eaLnBrk="1" latinLnBrk="0" hangingPunct="1">
        <a:defRPr sz="1900" kern="1200">
          <a:solidFill>
            <a:schemeClr val="tx1"/>
          </a:solidFill>
          <a:latin typeface="+mn-lt"/>
          <a:ea typeface="+mn-ea"/>
          <a:cs typeface="+mn-cs"/>
        </a:defRPr>
      </a:lvl8pPr>
      <a:lvl9pPr marL="3831159" algn="l" defTabSz="95779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adityasetyawan.files.wordpress.com/2009/09/vaiabel-penelitian.pdf"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1000" y="1354311"/>
            <a:ext cx="4334002" cy="1745302"/>
          </a:xfrm>
        </p:spPr>
        <p:txBody>
          <a:bodyPr/>
          <a:lstStyle/>
          <a:p>
            <a:pPr algn="ctr"/>
            <a:r>
              <a:rPr lang="id-ID" sz="3800" dirty="0"/>
              <a:t>Statistik &amp; Probabiltas</a:t>
            </a:r>
            <a:br>
              <a:rPr lang="id-ID" sz="3800" dirty="0"/>
            </a:br>
            <a:r>
              <a:rPr lang="id-ID" sz="3800" dirty="0"/>
              <a:t>3 sks</a:t>
            </a:r>
            <a:br>
              <a:rPr lang="id-ID" sz="3800" dirty="0"/>
            </a:br>
            <a:r>
              <a:rPr lang="id-ID" sz="1600" b="1" dirty="0"/>
              <a:t>Kode Matakuliah :  224007</a:t>
            </a:r>
            <a:endParaRPr lang="id-ID" sz="1600" b="1" dirty="0"/>
          </a:p>
        </p:txBody>
      </p:sp>
      <p:sp>
        <p:nvSpPr>
          <p:cNvPr id="4" name="Subtitle 3"/>
          <p:cNvSpPr>
            <a:spLocks noGrp="1"/>
          </p:cNvSpPr>
          <p:nvPr>
            <p:ph type="subTitle" idx="1"/>
          </p:nvPr>
        </p:nvSpPr>
        <p:spPr>
          <a:xfrm>
            <a:off x="350489" y="5229200"/>
            <a:ext cx="3276364" cy="1224136"/>
          </a:xfrm>
        </p:spPr>
        <p:txBody>
          <a:bodyPr>
            <a:normAutofit fontScale="92500"/>
          </a:bodyPr>
          <a:lstStyle/>
          <a:p>
            <a:pPr algn="ctr"/>
            <a:r>
              <a:rPr lang="id-ID" dirty="0" smtClean="0">
                <a:solidFill>
                  <a:schemeClr val="tx1"/>
                </a:solidFill>
              </a:rPr>
              <a:t>Dosen Pengajar : Ariman ST MT</a:t>
            </a:r>
          </a:p>
          <a:p>
            <a:pPr algn="ctr"/>
            <a:r>
              <a:rPr lang="id-ID" dirty="0" smtClean="0">
                <a:solidFill>
                  <a:schemeClr val="tx1"/>
                </a:solidFill>
              </a:rPr>
              <a:t>ariman245@gmail</a:t>
            </a:r>
          </a:p>
          <a:p>
            <a:pPr algn="ctr"/>
            <a:r>
              <a:rPr lang="id-ID" dirty="0" smtClean="0">
                <a:solidFill>
                  <a:schemeClr val="tx1"/>
                </a:solidFill>
              </a:rPr>
              <a:t>WhatsApp : 081298193318</a:t>
            </a:r>
            <a:endParaRPr lang="id-ID"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3304" y="116633"/>
            <a:ext cx="1092143" cy="1536202"/>
          </a:xfrm>
          <a:prstGeom prst="rect">
            <a:avLst/>
          </a:prstGeom>
        </p:spPr>
      </p:pic>
    </p:spTree>
    <p:extLst>
      <p:ext uri="{BB962C8B-B14F-4D97-AF65-F5344CB8AC3E}">
        <p14:creationId xmlns:p14="http://schemas.microsoft.com/office/powerpoint/2010/main" val="1273801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782749"/>
            <a:ext cx="8915400" cy="5389451"/>
          </a:xfrm>
          <a:prstGeom prst="rect">
            <a:avLst/>
          </a:prstGeom>
        </p:spPr>
        <p:txBody>
          <a:bodyPr vert="horz" wrap="square" lIns="0" tIns="10949" rIns="0" bIns="0" rtlCol="0">
            <a:spAutoFit/>
          </a:bodyPr>
          <a:lstStyle/>
          <a:p>
            <a:pPr marL="207477" marR="4379" algn="just">
              <a:lnSpc>
                <a:spcPct val="146600"/>
              </a:lnSpc>
              <a:spcBef>
                <a:spcPts val="86"/>
              </a:spcBef>
            </a:pPr>
            <a:r>
              <a:rPr lang="id-ID" sz="1000" b="1" i="1" spc="43" dirty="0" smtClean="0">
                <a:latin typeface="Times New Roman"/>
                <a:cs typeface="Times New Roman"/>
              </a:rPr>
              <a:t>Transformasi ini dikenal sebagai Data Reduction atau </a:t>
            </a:r>
            <a:r>
              <a:rPr sz="1000" b="1" i="1" spc="43" dirty="0" smtClean="0">
                <a:latin typeface="Times New Roman"/>
                <a:cs typeface="Times New Roman"/>
              </a:rPr>
              <a:t>Data </a:t>
            </a:r>
            <a:r>
              <a:rPr sz="1000" b="1" i="1" spc="22" dirty="0">
                <a:latin typeface="Times New Roman"/>
                <a:cs typeface="Times New Roman"/>
              </a:rPr>
              <a:t>Collapsing</a:t>
            </a:r>
            <a:r>
              <a:rPr sz="1000" spc="22" dirty="0">
                <a:latin typeface="Caladea"/>
                <a:cs typeface="Caladea"/>
              </a:rPr>
              <a:t>. </a:t>
            </a:r>
            <a:r>
              <a:rPr sz="1000" spc="-9" dirty="0">
                <a:latin typeface="Caladea"/>
                <a:cs typeface="Caladea"/>
              </a:rPr>
              <a:t>Hal </a:t>
            </a:r>
            <a:r>
              <a:rPr sz="1000" spc="-4" dirty="0">
                <a:latin typeface="Caladea"/>
                <a:cs typeface="Caladea"/>
              </a:rPr>
              <a:t>ini dimaksudkan agar dapat menerapkan metode  </a:t>
            </a:r>
            <a:r>
              <a:rPr sz="1000" dirty="0">
                <a:latin typeface="Caladea"/>
                <a:cs typeface="Caladea"/>
              </a:rPr>
              <a:t>statistik </a:t>
            </a:r>
            <a:r>
              <a:rPr sz="1000" spc="-4" dirty="0">
                <a:latin typeface="Caladea"/>
                <a:cs typeface="Caladea"/>
              </a:rPr>
              <a:t>tertentu, terutama yang menghendaki skala data dalam bentuk Ordinal  atau Nominal. Sebaliknya, Skala Ordinal dan Nominal </a:t>
            </a:r>
            <a:r>
              <a:rPr sz="1000" b="1" spc="-4" dirty="0">
                <a:latin typeface="Caladea"/>
                <a:cs typeface="Caladea"/>
              </a:rPr>
              <a:t>TIDAK DAPAT </a:t>
            </a:r>
            <a:r>
              <a:rPr sz="1000" spc="-4" dirty="0">
                <a:latin typeface="Caladea"/>
                <a:cs typeface="Caladea"/>
              </a:rPr>
              <a:t>diubah  menjadi Interval atau </a:t>
            </a:r>
            <a:r>
              <a:rPr sz="1000" dirty="0">
                <a:latin typeface="Caladea"/>
                <a:cs typeface="Caladea"/>
              </a:rPr>
              <a:t>Ratio. </a:t>
            </a:r>
            <a:r>
              <a:rPr sz="1000" spc="-4" dirty="0">
                <a:latin typeface="Caladea"/>
                <a:cs typeface="Caladea"/>
              </a:rPr>
              <a:t>Skala Nominal yang diberi label 0, 1 atau 2 dikenal  sebagai </a:t>
            </a:r>
            <a:r>
              <a:rPr sz="1000" b="1" i="1" spc="43" dirty="0">
                <a:latin typeface="Times New Roman"/>
                <a:cs typeface="Times New Roman"/>
              </a:rPr>
              <a:t>Dummy </a:t>
            </a:r>
            <a:r>
              <a:rPr sz="1000" b="1" i="1" spc="34" dirty="0">
                <a:latin typeface="Times New Roman"/>
                <a:cs typeface="Times New Roman"/>
              </a:rPr>
              <a:t>Variable </a:t>
            </a:r>
            <a:r>
              <a:rPr sz="1000" spc="-4" dirty="0">
                <a:latin typeface="Caladea"/>
                <a:cs typeface="Caladea"/>
              </a:rPr>
              <a:t>(Variabel Rekayasa). Misalnya : Pemberian label 1  untuk laki </a:t>
            </a:r>
            <a:r>
              <a:rPr sz="1000" dirty="0">
                <a:latin typeface="Times New Roman"/>
                <a:cs typeface="Times New Roman"/>
              </a:rPr>
              <a:t>– </a:t>
            </a:r>
            <a:r>
              <a:rPr sz="1000" spc="-4" dirty="0">
                <a:latin typeface="Caladea"/>
                <a:cs typeface="Caladea"/>
              </a:rPr>
              <a:t>laki dan 2 untuk </a:t>
            </a:r>
            <a:r>
              <a:rPr sz="1000" dirty="0">
                <a:latin typeface="Caladea"/>
                <a:cs typeface="Caladea"/>
              </a:rPr>
              <a:t>perempuan </a:t>
            </a:r>
            <a:r>
              <a:rPr sz="1000" spc="-9" dirty="0">
                <a:latin typeface="Caladea"/>
                <a:cs typeface="Caladea"/>
              </a:rPr>
              <a:t>tidak </a:t>
            </a:r>
            <a:r>
              <a:rPr sz="1000" spc="-4" dirty="0">
                <a:latin typeface="Caladea"/>
                <a:cs typeface="Caladea"/>
              </a:rPr>
              <a:t>mempunyai arti kuantitatif  (tidak mempunyai </a:t>
            </a:r>
            <a:r>
              <a:rPr sz="1000" dirty="0">
                <a:latin typeface="Caladea"/>
                <a:cs typeface="Caladea"/>
              </a:rPr>
              <a:t>nilai / hanya </a:t>
            </a:r>
            <a:r>
              <a:rPr sz="1000" spc="-4" dirty="0">
                <a:latin typeface="Caladea"/>
                <a:cs typeface="Caladea"/>
              </a:rPr>
              <a:t>kode). </a:t>
            </a:r>
            <a:r>
              <a:rPr sz="1000" dirty="0">
                <a:latin typeface="Caladea"/>
                <a:cs typeface="Caladea"/>
              </a:rPr>
              <a:t>Dengan </a:t>
            </a:r>
            <a:r>
              <a:rPr sz="1000" spc="-4" dirty="0">
                <a:latin typeface="Caladea"/>
                <a:cs typeface="Caladea"/>
              </a:rPr>
              <a:t>demikian, perempuan tidak  dapat dikatakan 1 lebih banyak </a:t>
            </a:r>
            <a:r>
              <a:rPr sz="1000" spc="-9" dirty="0">
                <a:latin typeface="Caladea"/>
                <a:cs typeface="Caladea"/>
              </a:rPr>
              <a:t>dari </a:t>
            </a:r>
            <a:r>
              <a:rPr sz="1000" spc="-4" dirty="0">
                <a:latin typeface="Caladea"/>
                <a:cs typeface="Caladea"/>
              </a:rPr>
              <a:t>laki </a:t>
            </a:r>
            <a:r>
              <a:rPr sz="1000" dirty="0">
                <a:latin typeface="Times New Roman"/>
                <a:cs typeface="Times New Roman"/>
              </a:rPr>
              <a:t>– </a:t>
            </a:r>
            <a:r>
              <a:rPr sz="1000" spc="-4" dirty="0">
                <a:latin typeface="Caladea"/>
                <a:cs typeface="Caladea"/>
              </a:rPr>
              <a:t>laki. Pemberian label tersebut  dimaksudkan untuk mengubah kategori huruf (Alfabet) menjadi kategori  Angka (Numerik), sehingga memudahkan analisis</a:t>
            </a:r>
            <a:r>
              <a:rPr sz="1000" spc="9" dirty="0">
                <a:latin typeface="Caladea"/>
                <a:cs typeface="Caladea"/>
              </a:rPr>
              <a:t> </a:t>
            </a:r>
            <a:r>
              <a:rPr sz="1000" spc="-4" dirty="0">
                <a:latin typeface="Caladea"/>
                <a:cs typeface="Caladea"/>
              </a:rPr>
              <a:t>data.</a:t>
            </a:r>
            <a:endParaRPr sz="1000" dirty="0">
              <a:latin typeface="Caladea"/>
              <a:cs typeface="Caladea"/>
            </a:endParaRPr>
          </a:p>
          <a:p>
            <a:pPr>
              <a:spcBef>
                <a:spcPts val="26"/>
              </a:spcBef>
            </a:pPr>
            <a:endParaRPr sz="1200" dirty="0">
              <a:latin typeface="Caladea"/>
              <a:cs typeface="Caladea"/>
            </a:endParaRPr>
          </a:p>
          <a:p>
            <a:pPr marL="207477" indent="-197076">
              <a:buSzPct val="85714"/>
              <a:buAutoNum type="alphaUcPeriod" startAt="4"/>
              <a:tabLst>
                <a:tab pos="208025" algn="l"/>
              </a:tabLst>
            </a:pPr>
            <a:r>
              <a:rPr sz="1200" b="1" spc="-4" dirty="0">
                <a:solidFill>
                  <a:srgbClr val="933634"/>
                </a:solidFill>
                <a:latin typeface="Caladea"/>
                <a:cs typeface="Caladea"/>
              </a:rPr>
              <a:t>PENGUMPULAN</a:t>
            </a:r>
            <a:r>
              <a:rPr sz="1200" b="1" spc="-13" dirty="0">
                <a:solidFill>
                  <a:srgbClr val="933634"/>
                </a:solidFill>
                <a:latin typeface="Caladea"/>
                <a:cs typeface="Caladea"/>
              </a:rPr>
              <a:t> </a:t>
            </a:r>
            <a:r>
              <a:rPr sz="1200" b="1" spc="-4" dirty="0">
                <a:solidFill>
                  <a:srgbClr val="933634"/>
                </a:solidFill>
                <a:latin typeface="Caladea"/>
                <a:cs typeface="Caladea"/>
              </a:rPr>
              <a:t>DATA</a:t>
            </a:r>
            <a:endParaRPr sz="1200" dirty="0">
              <a:latin typeface="Caladea"/>
              <a:cs typeface="Caladea"/>
            </a:endParaRPr>
          </a:p>
          <a:p>
            <a:pPr marL="207477" marR="7664">
              <a:lnSpc>
                <a:spcPct val="146700"/>
              </a:lnSpc>
              <a:spcBef>
                <a:spcPts val="91"/>
              </a:spcBef>
            </a:pPr>
            <a:r>
              <a:rPr sz="1000" dirty="0">
                <a:latin typeface="Caladea"/>
                <a:cs typeface="Caladea"/>
              </a:rPr>
              <a:t>Dalam </a:t>
            </a:r>
            <a:r>
              <a:rPr sz="1000" spc="-4" dirty="0">
                <a:latin typeface="Caladea"/>
                <a:cs typeface="Caladea"/>
              </a:rPr>
              <a:t>proses pengumpulan </a:t>
            </a:r>
            <a:r>
              <a:rPr sz="1000" dirty="0">
                <a:latin typeface="Caladea"/>
                <a:cs typeface="Caladea"/>
              </a:rPr>
              <a:t>Data </a:t>
            </a:r>
            <a:r>
              <a:rPr sz="1000" spc="-4" dirty="0">
                <a:latin typeface="Caladea"/>
                <a:cs typeface="Caladea"/>
              </a:rPr>
              <a:t>Statistik, terdapat </a:t>
            </a:r>
            <a:r>
              <a:rPr sz="1000" dirty="0">
                <a:latin typeface="Caladea"/>
                <a:cs typeface="Caladea"/>
              </a:rPr>
              <a:t>beberapa </a:t>
            </a:r>
            <a:r>
              <a:rPr sz="1000" spc="-4" dirty="0">
                <a:latin typeface="Caladea"/>
                <a:cs typeface="Caladea"/>
              </a:rPr>
              <a:t>Prinsip yang  harus diperhatikan dalam Pengumpulan </a:t>
            </a:r>
            <a:r>
              <a:rPr sz="1000" dirty="0">
                <a:latin typeface="Caladea"/>
                <a:cs typeface="Caladea"/>
              </a:rPr>
              <a:t>Data </a:t>
            </a:r>
            <a:r>
              <a:rPr sz="1000" spc="-4" dirty="0">
                <a:latin typeface="Caladea"/>
                <a:cs typeface="Caladea"/>
              </a:rPr>
              <a:t>Statistik, antara</a:t>
            </a:r>
            <a:r>
              <a:rPr sz="1000" spc="-4" dirty="0">
                <a:latin typeface="Caladea"/>
                <a:cs typeface="Caladea"/>
              </a:rPr>
              <a:t> lain</a:t>
            </a:r>
            <a:r>
              <a:rPr sz="1000" spc="9" dirty="0">
                <a:latin typeface="Caladea"/>
                <a:cs typeface="Caladea"/>
              </a:rPr>
              <a:t> </a:t>
            </a:r>
            <a:r>
              <a:rPr sz="1000" spc="-4" dirty="0">
                <a:latin typeface="Caladea"/>
                <a:cs typeface="Caladea"/>
              </a:rPr>
              <a:t>:</a:t>
            </a:r>
            <a:endParaRPr sz="1000" dirty="0">
              <a:latin typeface="Caladea"/>
              <a:cs typeface="Caladea"/>
            </a:endParaRPr>
          </a:p>
          <a:p>
            <a:pPr marL="601629" marR="5474" lvl="1" indent="-197076">
              <a:lnSpc>
                <a:spcPct val="145800"/>
              </a:lnSpc>
              <a:spcBef>
                <a:spcPts val="9"/>
              </a:spcBef>
              <a:buAutoNum type="arabicPeriod"/>
              <a:tabLst>
                <a:tab pos="602177" algn="l"/>
                <a:tab pos="1641752" algn="l"/>
                <a:tab pos="2064372" algn="l"/>
                <a:tab pos="3509049" algn="l"/>
                <a:tab pos="4092613" algn="l"/>
              </a:tabLst>
            </a:pPr>
            <a:r>
              <a:rPr sz="1000" dirty="0">
                <a:latin typeface="Caladea"/>
                <a:cs typeface="Caladea"/>
              </a:rPr>
              <a:t>M</a:t>
            </a:r>
            <a:r>
              <a:rPr sz="1000" spc="-4" dirty="0">
                <a:latin typeface="Caladea"/>
                <a:cs typeface="Caladea"/>
              </a:rPr>
              <a:t>engu</a:t>
            </a:r>
            <a:r>
              <a:rPr sz="1000" spc="-9" dirty="0">
                <a:latin typeface="Caladea"/>
                <a:cs typeface="Caladea"/>
              </a:rPr>
              <a:t>m</a:t>
            </a:r>
            <a:r>
              <a:rPr sz="1000" dirty="0">
                <a:latin typeface="Caladea"/>
                <a:cs typeface="Caladea"/>
              </a:rPr>
              <a:t>p</a:t>
            </a:r>
            <a:r>
              <a:rPr sz="1000" spc="-4" dirty="0">
                <a:latin typeface="Caladea"/>
                <a:cs typeface="Caladea"/>
              </a:rPr>
              <a:t>ul</a:t>
            </a:r>
            <a:r>
              <a:rPr sz="1000" spc="-9" dirty="0">
                <a:latin typeface="Caladea"/>
                <a:cs typeface="Caladea"/>
              </a:rPr>
              <a:t>k</a:t>
            </a:r>
            <a:r>
              <a:rPr sz="1000" spc="-4" dirty="0">
                <a:latin typeface="Caladea"/>
                <a:cs typeface="Caladea"/>
              </a:rPr>
              <a:t>a</a:t>
            </a:r>
            <a:r>
              <a:rPr sz="1000" dirty="0">
                <a:latin typeface="Caladea"/>
                <a:cs typeface="Caladea"/>
              </a:rPr>
              <a:t>n	Data	sele</a:t>
            </a:r>
            <a:r>
              <a:rPr sz="1000" spc="4" dirty="0">
                <a:latin typeface="Caladea"/>
                <a:cs typeface="Caladea"/>
              </a:rPr>
              <a:t>n</a:t>
            </a:r>
            <a:r>
              <a:rPr sz="1000" spc="-4" dirty="0">
                <a:latin typeface="Caladea"/>
                <a:cs typeface="Caladea"/>
              </a:rPr>
              <a:t>g</a:t>
            </a:r>
            <a:r>
              <a:rPr sz="1000" spc="-9" dirty="0">
                <a:latin typeface="Caladea"/>
                <a:cs typeface="Caladea"/>
              </a:rPr>
              <a:t>k</a:t>
            </a:r>
            <a:r>
              <a:rPr sz="1000" spc="-4" dirty="0">
                <a:latin typeface="Caladea"/>
                <a:cs typeface="Caladea"/>
              </a:rPr>
              <a:t>a</a:t>
            </a:r>
            <a:r>
              <a:rPr sz="1000" spc="4" dirty="0">
                <a:latin typeface="Caladea"/>
                <a:cs typeface="Caladea"/>
              </a:rPr>
              <a:t>p</a:t>
            </a:r>
            <a:r>
              <a:rPr sz="1000" spc="-4" dirty="0">
                <a:latin typeface="Caladea"/>
                <a:cs typeface="Caladea"/>
              </a:rPr>
              <a:t>-leng</a:t>
            </a:r>
            <a:r>
              <a:rPr sz="1000" spc="-9" dirty="0">
                <a:latin typeface="Caladea"/>
                <a:cs typeface="Caladea"/>
              </a:rPr>
              <a:t>k</a:t>
            </a:r>
            <a:r>
              <a:rPr sz="1000" spc="-4" dirty="0">
                <a:latin typeface="Caladea"/>
                <a:cs typeface="Caladea"/>
              </a:rPr>
              <a:t>a</a:t>
            </a:r>
            <a:r>
              <a:rPr sz="1000" spc="4" dirty="0">
                <a:latin typeface="Caladea"/>
                <a:cs typeface="Caladea"/>
              </a:rPr>
              <a:t>p</a:t>
            </a:r>
            <a:r>
              <a:rPr sz="1000" spc="-4" dirty="0">
                <a:latin typeface="Caladea"/>
                <a:cs typeface="Caladea"/>
              </a:rPr>
              <a:t>nya</a:t>
            </a:r>
            <a:r>
              <a:rPr sz="1000" dirty="0">
                <a:latin typeface="Caladea"/>
                <a:cs typeface="Caladea"/>
              </a:rPr>
              <a:t>.	</a:t>
            </a:r>
            <a:r>
              <a:rPr sz="1000" spc="-4" dirty="0">
                <a:latin typeface="Caladea"/>
                <a:cs typeface="Caladea"/>
              </a:rPr>
              <a:t>(</a:t>
            </a:r>
            <a:r>
              <a:rPr sz="1000" spc="-13" dirty="0">
                <a:latin typeface="Caladea"/>
                <a:cs typeface="Caladea"/>
              </a:rPr>
              <a:t>T</a:t>
            </a:r>
            <a:r>
              <a:rPr sz="1000" spc="-9" dirty="0">
                <a:latin typeface="Caladea"/>
                <a:cs typeface="Caladea"/>
              </a:rPr>
              <a:t>I</a:t>
            </a:r>
            <a:r>
              <a:rPr sz="1000" spc="-4" dirty="0">
                <a:latin typeface="Caladea"/>
                <a:cs typeface="Caladea"/>
              </a:rPr>
              <a:t>D</a:t>
            </a:r>
            <a:r>
              <a:rPr sz="1000" spc="-13" dirty="0">
                <a:latin typeface="Caladea"/>
                <a:cs typeface="Caladea"/>
              </a:rPr>
              <a:t>A</a:t>
            </a:r>
            <a:r>
              <a:rPr sz="1000" dirty="0">
                <a:latin typeface="Caladea"/>
                <a:cs typeface="Caladea"/>
              </a:rPr>
              <a:t>K	</a:t>
            </a:r>
            <a:r>
              <a:rPr sz="1000" spc="-4" dirty="0">
                <a:latin typeface="Caladea"/>
                <a:cs typeface="Caladea"/>
              </a:rPr>
              <a:t>se</a:t>
            </a:r>
            <a:r>
              <a:rPr sz="1000" dirty="0">
                <a:latin typeface="Caladea"/>
                <a:cs typeface="Caladea"/>
              </a:rPr>
              <a:t>b</a:t>
            </a:r>
            <a:r>
              <a:rPr sz="1000" spc="-4" dirty="0">
                <a:latin typeface="Caladea"/>
                <a:cs typeface="Caladea"/>
              </a:rPr>
              <a:t>a</a:t>
            </a:r>
            <a:r>
              <a:rPr sz="1000" dirty="0">
                <a:latin typeface="Caladea"/>
                <a:cs typeface="Caladea"/>
              </a:rPr>
              <a:t>n</a:t>
            </a:r>
            <a:r>
              <a:rPr sz="1000" spc="-9" dirty="0">
                <a:latin typeface="Caladea"/>
                <a:cs typeface="Caladea"/>
              </a:rPr>
              <a:t>y</a:t>
            </a:r>
            <a:r>
              <a:rPr sz="1000" spc="-4" dirty="0">
                <a:latin typeface="Caladea"/>
                <a:cs typeface="Caladea"/>
              </a:rPr>
              <a:t>a</a:t>
            </a:r>
            <a:r>
              <a:rPr sz="1000" spc="4" dirty="0">
                <a:latin typeface="Caladea"/>
                <a:cs typeface="Caladea"/>
              </a:rPr>
              <a:t>k</a:t>
            </a:r>
            <a:r>
              <a:rPr sz="1000" dirty="0">
                <a:latin typeface="Caladea"/>
                <a:cs typeface="Caladea"/>
              </a:rPr>
              <a:t>-  </a:t>
            </a:r>
            <a:r>
              <a:rPr sz="1000" spc="-4" dirty="0">
                <a:latin typeface="Caladea"/>
                <a:cs typeface="Caladea"/>
              </a:rPr>
              <a:t>banyaknya</a:t>
            </a:r>
            <a:r>
              <a:rPr sz="1000" spc="-4" dirty="0">
                <a:latin typeface="Caladea"/>
                <a:cs typeface="Caladea"/>
              </a:rPr>
              <a:t>).</a:t>
            </a:r>
            <a:endParaRPr sz="1000" dirty="0">
              <a:latin typeface="Caladea"/>
              <a:cs typeface="Caladea"/>
            </a:endParaRPr>
          </a:p>
          <a:p>
            <a:pPr marL="601629" lvl="1" indent="-197623">
              <a:spcBef>
                <a:spcPts val="582"/>
              </a:spcBef>
              <a:buAutoNum type="arabicPeriod"/>
              <a:tabLst>
                <a:tab pos="602177" algn="l"/>
              </a:tabLst>
            </a:pPr>
            <a:r>
              <a:rPr sz="1000" spc="-4" dirty="0">
                <a:latin typeface="Caladea"/>
                <a:cs typeface="Caladea"/>
              </a:rPr>
              <a:t>Mempertimbangkan Ketepatan Data, </a:t>
            </a:r>
            <a:r>
              <a:rPr sz="1000" spc="-4" dirty="0" err="1">
                <a:latin typeface="Caladea"/>
                <a:cs typeface="Caladea"/>
              </a:rPr>
              <a:t>meliputi</a:t>
            </a:r>
            <a:r>
              <a:rPr sz="1000" spc="9" dirty="0">
                <a:latin typeface="Caladea"/>
                <a:cs typeface="Caladea"/>
              </a:rPr>
              <a:t> </a:t>
            </a:r>
            <a:r>
              <a:rPr sz="1000" spc="-4" dirty="0" smtClean="0">
                <a:latin typeface="Caladea"/>
                <a:cs typeface="Caladea"/>
              </a:rPr>
              <a:t>:</a:t>
            </a:r>
            <a:endParaRPr lang="x-none" sz="1000" spc="-4" smtClean="0">
              <a:latin typeface="Caladea"/>
              <a:cs typeface="Caladea"/>
            </a:endParaRPr>
          </a:p>
          <a:p>
            <a:pPr marL="993775" lvl="1" indent="-171450">
              <a:spcBef>
                <a:spcPts val="582"/>
              </a:spcBef>
            </a:pPr>
            <a:r>
              <a:rPr lang="id-ID" sz="1000" spc="-4" dirty="0" smtClean="0">
                <a:latin typeface="Caladea"/>
                <a:cs typeface="Caladea"/>
              </a:rPr>
              <a:t>-    Jenis data,</a:t>
            </a:r>
          </a:p>
          <a:p>
            <a:pPr marL="993775" lvl="1" indent="-171450">
              <a:spcBef>
                <a:spcPts val="582"/>
              </a:spcBef>
              <a:buFontTx/>
              <a:buChar char="-"/>
              <a:tabLst>
                <a:tab pos="602177" algn="l"/>
              </a:tabLst>
            </a:pPr>
            <a:r>
              <a:rPr lang="id-ID" sz="1000" spc="-4" dirty="0" smtClean="0">
                <a:latin typeface="Caladea"/>
                <a:cs typeface="Caladea"/>
              </a:rPr>
              <a:t>Kegunaan data, 	</a:t>
            </a:r>
          </a:p>
          <a:p>
            <a:pPr marL="993775" lvl="1" indent="-171450">
              <a:spcBef>
                <a:spcPts val="582"/>
              </a:spcBef>
              <a:buFontTx/>
              <a:buChar char="-"/>
              <a:tabLst>
                <a:tab pos="602177" algn="l"/>
              </a:tabLst>
            </a:pPr>
            <a:r>
              <a:rPr lang="id-ID" sz="1000" spc="-4" dirty="0" smtClean="0">
                <a:latin typeface="Caladea"/>
                <a:cs typeface="Caladea"/>
              </a:rPr>
              <a:t>Waktu pengumpulan data,</a:t>
            </a:r>
          </a:p>
          <a:p>
            <a:pPr marL="993775" lvl="1" indent="-171450">
              <a:spcBef>
                <a:spcPts val="582"/>
              </a:spcBef>
              <a:buFontTx/>
              <a:buChar char="-"/>
              <a:tabLst>
                <a:tab pos="602177" algn="l"/>
              </a:tabLst>
            </a:pPr>
            <a:r>
              <a:rPr lang="id-ID" sz="1000" spc="-4" dirty="0" smtClean="0">
                <a:latin typeface="Caladea"/>
                <a:cs typeface="Caladea"/>
              </a:rPr>
              <a:t>Relevansi data, yang dapat</a:t>
            </a:r>
            <a:r>
              <a:rPr lang="id-ID" sz="1000" spc="-4" dirty="0">
                <a:latin typeface="Caladea"/>
                <a:cs typeface="Caladea"/>
              </a:rPr>
              <a:t> </a:t>
            </a:r>
            <a:r>
              <a:rPr lang="id-ID" sz="1000" spc="-4" dirty="0" smtClean="0">
                <a:latin typeface="Caladea"/>
                <a:cs typeface="Caladea"/>
              </a:rPr>
              <a:t>dipercaya kebenarannya baik Data (data sumbernya maupun data itu sendiri)</a:t>
            </a:r>
          </a:p>
          <a:p>
            <a:pPr marL="632606" lvl="1" indent="-228600">
              <a:spcBef>
                <a:spcPts val="582"/>
              </a:spcBef>
              <a:buAutoNum type="arabicPeriod" startAt="3"/>
              <a:tabLst>
                <a:tab pos="602177" algn="l"/>
              </a:tabLst>
            </a:pPr>
            <a:r>
              <a:rPr lang="id-ID" sz="1000" spc="-4" dirty="0" smtClean="0">
                <a:latin typeface="Caladea"/>
                <a:cs typeface="Caladea"/>
              </a:rPr>
              <a:t>Kebenaran</a:t>
            </a:r>
          </a:p>
          <a:p>
            <a:pPr marL="404006" lvl="1">
              <a:spcBef>
                <a:spcPts val="582"/>
              </a:spcBef>
              <a:tabLst>
                <a:tab pos="602177" algn="l"/>
              </a:tabLst>
            </a:pPr>
            <a:r>
              <a:rPr lang="id-ID" sz="1000" spc="-4" dirty="0" smtClean="0">
                <a:latin typeface="Caladea"/>
                <a:cs typeface="Caladea"/>
              </a:rPr>
              <a:t>	</a:t>
            </a:r>
          </a:p>
          <a:p>
            <a:pPr marL="10949" lvl="0"/>
            <a:r>
              <a:rPr lang="id-ID" sz="1000" b="1" spc="-4" dirty="0">
                <a:solidFill>
                  <a:srgbClr val="933634"/>
                </a:solidFill>
                <a:latin typeface="Caladea"/>
                <a:cs typeface="Caladea"/>
              </a:rPr>
              <a:t>E. </a:t>
            </a:r>
            <a:r>
              <a:rPr lang="id-ID" sz="1200" b="1" spc="-4" dirty="0">
                <a:solidFill>
                  <a:srgbClr val="933634"/>
                </a:solidFill>
                <a:latin typeface="Caladea"/>
                <a:cs typeface="Caladea"/>
              </a:rPr>
              <a:t>METODE dan INSTRUMEN PENGUMPULAN</a:t>
            </a:r>
            <a:r>
              <a:rPr lang="id-ID" sz="1200" b="1" spc="39" dirty="0">
                <a:solidFill>
                  <a:srgbClr val="933634"/>
                </a:solidFill>
                <a:latin typeface="Caladea"/>
                <a:cs typeface="Caladea"/>
              </a:rPr>
              <a:t> </a:t>
            </a:r>
            <a:r>
              <a:rPr lang="id-ID" sz="1200" b="1" spc="-4" dirty="0">
                <a:solidFill>
                  <a:srgbClr val="933634"/>
                </a:solidFill>
                <a:latin typeface="Caladea"/>
                <a:cs typeface="Caladea"/>
              </a:rPr>
              <a:t>DATA</a:t>
            </a:r>
            <a:endParaRPr lang="id-ID" sz="1200" dirty="0">
              <a:solidFill>
                <a:srgbClr val="2F2B20"/>
              </a:solidFill>
              <a:latin typeface="Caladea"/>
              <a:cs typeface="Caladea"/>
            </a:endParaRPr>
          </a:p>
          <a:p>
            <a:pPr marL="207477" marR="4379" lvl="0" algn="just">
              <a:lnSpc>
                <a:spcPct val="146500"/>
              </a:lnSpc>
              <a:spcBef>
                <a:spcPts val="103"/>
              </a:spcBef>
            </a:pPr>
            <a:r>
              <a:rPr lang="id-ID" sz="1000" spc="-4" dirty="0">
                <a:solidFill>
                  <a:srgbClr val="2F2B20"/>
                </a:solidFill>
                <a:latin typeface="Caladea"/>
                <a:cs typeface="Caladea"/>
              </a:rPr>
              <a:t>Metode Pengumpulan </a:t>
            </a:r>
            <a:r>
              <a:rPr lang="id-ID" sz="1000" dirty="0">
                <a:solidFill>
                  <a:srgbClr val="2F2B20"/>
                </a:solidFill>
                <a:latin typeface="Caladea"/>
                <a:cs typeface="Caladea"/>
              </a:rPr>
              <a:t>Data </a:t>
            </a:r>
            <a:r>
              <a:rPr lang="id-ID" sz="1000" spc="-4" dirty="0">
                <a:solidFill>
                  <a:srgbClr val="2F2B20"/>
                </a:solidFill>
                <a:latin typeface="Caladea"/>
                <a:cs typeface="Caladea"/>
              </a:rPr>
              <a:t>adalah Teknik atau </a:t>
            </a:r>
            <a:r>
              <a:rPr lang="id-ID" sz="1000" dirty="0">
                <a:solidFill>
                  <a:srgbClr val="2F2B20"/>
                </a:solidFill>
                <a:latin typeface="Caladea"/>
                <a:cs typeface="Caladea"/>
              </a:rPr>
              <a:t>cara-cara </a:t>
            </a:r>
            <a:r>
              <a:rPr lang="id-ID" sz="1000" spc="-4" dirty="0">
                <a:solidFill>
                  <a:srgbClr val="2F2B20"/>
                </a:solidFill>
                <a:latin typeface="Caladea"/>
                <a:cs typeface="Caladea"/>
              </a:rPr>
              <a:t>yang dapat digunakan  oleh peneliti untuk mengumpulkan data. Sedangkan Instrumen Pengumpulan  </a:t>
            </a:r>
            <a:r>
              <a:rPr lang="id-ID" sz="1000" dirty="0">
                <a:solidFill>
                  <a:srgbClr val="2F2B20"/>
                </a:solidFill>
                <a:latin typeface="Caladea"/>
                <a:cs typeface="Caladea"/>
              </a:rPr>
              <a:t>Data </a:t>
            </a:r>
            <a:r>
              <a:rPr lang="id-ID" sz="1000" spc="-4" dirty="0">
                <a:solidFill>
                  <a:srgbClr val="2F2B20"/>
                </a:solidFill>
                <a:latin typeface="Caladea"/>
                <a:cs typeface="Caladea"/>
              </a:rPr>
              <a:t>adalah Alat bantu yang dipilih dan digunakan oleh peneliti dalam kegiatan  pengumpulan data </a:t>
            </a:r>
            <a:r>
              <a:rPr lang="id-ID" sz="1000" spc="-9" dirty="0">
                <a:solidFill>
                  <a:srgbClr val="2F2B20"/>
                </a:solidFill>
                <a:latin typeface="Caladea"/>
                <a:cs typeface="Caladea"/>
              </a:rPr>
              <a:t>agar </a:t>
            </a:r>
            <a:r>
              <a:rPr lang="id-ID" sz="1000" spc="-4" dirty="0">
                <a:solidFill>
                  <a:srgbClr val="2F2B20"/>
                </a:solidFill>
                <a:latin typeface="Caladea"/>
                <a:cs typeface="Caladea"/>
              </a:rPr>
              <a:t>menjadi lebih </a:t>
            </a:r>
            <a:r>
              <a:rPr lang="id-ID" sz="1000" spc="-9" dirty="0">
                <a:solidFill>
                  <a:srgbClr val="2F2B20"/>
                </a:solidFill>
                <a:latin typeface="Caladea"/>
                <a:cs typeface="Caladea"/>
              </a:rPr>
              <a:t>mudah </a:t>
            </a:r>
            <a:r>
              <a:rPr lang="id-ID" sz="1000" spc="-4" dirty="0">
                <a:solidFill>
                  <a:srgbClr val="2F2B20"/>
                </a:solidFill>
                <a:latin typeface="Caladea"/>
                <a:cs typeface="Caladea"/>
              </a:rPr>
              <a:t>dan sistematis. </a:t>
            </a:r>
            <a:r>
              <a:rPr lang="id-ID" sz="1000" dirty="0">
                <a:solidFill>
                  <a:srgbClr val="2F2B20"/>
                </a:solidFill>
                <a:latin typeface="Caladea"/>
                <a:cs typeface="Caladea"/>
              </a:rPr>
              <a:t>Data </a:t>
            </a:r>
            <a:r>
              <a:rPr lang="id-ID" sz="1000" spc="-4" dirty="0">
                <a:solidFill>
                  <a:srgbClr val="2F2B20"/>
                </a:solidFill>
                <a:latin typeface="Caladea"/>
                <a:cs typeface="Caladea"/>
              </a:rPr>
              <a:t>yang  dikumpulkan dalam penelitian akan digunakan untuk menguji hipotesis atau  menjawab pertanyaan atau </a:t>
            </a:r>
            <a:r>
              <a:rPr lang="id-ID" sz="1000" dirty="0">
                <a:solidFill>
                  <a:srgbClr val="2F2B20"/>
                </a:solidFill>
                <a:latin typeface="Caladea"/>
                <a:cs typeface="Caladea"/>
              </a:rPr>
              <a:t>masalah </a:t>
            </a:r>
            <a:r>
              <a:rPr lang="id-ID" sz="1000" spc="-4" dirty="0">
                <a:solidFill>
                  <a:srgbClr val="2F2B20"/>
                </a:solidFill>
                <a:latin typeface="Caladea"/>
                <a:cs typeface="Caladea"/>
              </a:rPr>
              <a:t>yang telah dirumuskan, dan </a:t>
            </a:r>
            <a:r>
              <a:rPr lang="id-ID" sz="1000" dirty="0">
                <a:solidFill>
                  <a:srgbClr val="2F2B20"/>
                </a:solidFill>
                <a:latin typeface="Caladea"/>
                <a:cs typeface="Caladea"/>
              </a:rPr>
              <a:t>yang </a:t>
            </a:r>
            <a:r>
              <a:rPr lang="id-ID" sz="1000" spc="-4" dirty="0">
                <a:solidFill>
                  <a:srgbClr val="2F2B20"/>
                </a:solidFill>
                <a:latin typeface="Caladea"/>
                <a:cs typeface="Caladea"/>
              </a:rPr>
              <a:t>pada  akhirnya akan dipergunakan sebagai dasar dalam pengambilan kesimpulan  atau keputusan. Oleh karena itu, </a:t>
            </a:r>
            <a:r>
              <a:rPr lang="id-ID" sz="1000" dirty="0">
                <a:solidFill>
                  <a:srgbClr val="2F2B20"/>
                </a:solidFill>
                <a:latin typeface="Caladea"/>
                <a:cs typeface="Caladea"/>
              </a:rPr>
              <a:t>Data </a:t>
            </a:r>
            <a:r>
              <a:rPr lang="id-ID" sz="1000" spc="-4" dirty="0">
                <a:solidFill>
                  <a:srgbClr val="2F2B20"/>
                </a:solidFill>
                <a:latin typeface="Caladea"/>
                <a:cs typeface="Caladea"/>
              </a:rPr>
              <a:t>harus merupakan </a:t>
            </a:r>
            <a:r>
              <a:rPr lang="id-ID" sz="1000" dirty="0">
                <a:solidFill>
                  <a:srgbClr val="2F2B20"/>
                </a:solidFill>
                <a:latin typeface="Caladea"/>
                <a:cs typeface="Caladea"/>
              </a:rPr>
              <a:t>Data </a:t>
            </a:r>
            <a:r>
              <a:rPr lang="id-ID" sz="1000" spc="-4" dirty="0">
                <a:solidFill>
                  <a:srgbClr val="2F2B20"/>
                </a:solidFill>
                <a:latin typeface="Caladea"/>
                <a:cs typeface="Caladea"/>
              </a:rPr>
              <a:t>yang baik </a:t>
            </a:r>
            <a:r>
              <a:rPr lang="id-ID" sz="1000" spc="-9" dirty="0">
                <a:solidFill>
                  <a:srgbClr val="2F2B20"/>
                </a:solidFill>
                <a:latin typeface="Caladea"/>
                <a:cs typeface="Caladea"/>
              </a:rPr>
              <a:t>dan  </a:t>
            </a:r>
            <a:r>
              <a:rPr lang="id-ID" sz="1000" spc="-4" dirty="0">
                <a:solidFill>
                  <a:srgbClr val="2F2B20"/>
                </a:solidFill>
                <a:latin typeface="Caladea"/>
                <a:cs typeface="Caladea"/>
              </a:rPr>
              <a:t>benar. Agar </a:t>
            </a:r>
            <a:r>
              <a:rPr lang="id-ID" sz="1000" dirty="0">
                <a:solidFill>
                  <a:srgbClr val="2F2B20"/>
                </a:solidFill>
                <a:latin typeface="Caladea"/>
                <a:cs typeface="Caladea"/>
              </a:rPr>
              <a:t>Data </a:t>
            </a:r>
            <a:r>
              <a:rPr lang="id-ID" sz="1000" spc="-4" dirty="0">
                <a:solidFill>
                  <a:srgbClr val="2F2B20"/>
                </a:solidFill>
                <a:latin typeface="Caladea"/>
                <a:cs typeface="Caladea"/>
              </a:rPr>
              <a:t>yang dikumpulkan baik dan benar, maka Instrumen atau Alat  Bantu Pengumpulan Datanya juga harus Baik </a:t>
            </a:r>
            <a:r>
              <a:rPr lang="id-ID" sz="1000" dirty="0">
                <a:solidFill>
                  <a:srgbClr val="2F2B20"/>
                </a:solidFill>
                <a:latin typeface="Caladea"/>
                <a:cs typeface="Caladea"/>
              </a:rPr>
              <a:t>dan </a:t>
            </a:r>
            <a:r>
              <a:rPr lang="id-ID" sz="1000" spc="-4" dirty="0">
                <a:solidFill>
                  <a:srgbClr val="2F2B20"/>
                </a:solidFill>
                <a:latin typeface="Caladea"/>
                <a:cs typeface="Caladea"/>
              </a:rPr>
              <a:t>Benar.</a:t>
            </a:r>
            <a:endParaRPr lang="id-ID" sz="1000" dirty="0">
              <a:solidFill>
                <a:srgbClr val="2F2B20"/>
              </a:solidFill>
              <a:latin typeface="Caladea"/>
              <a:cs typeface="Caladea"/>
            </a:endParaRPr>
          </a:p>
          <a:p>
            <a:pPr marL="404006" lvl="1">
              <a:spcBef>
                <a:spcPts val="582"/>
              </a:spcBef>
              <a:tabLst>
                <a:tab pos="602177" algn="l"/>
              </a:tabLst>
            </a:pPr>
            <a:endParaRPr sz="1000" spc="-4" dirty="0" smtClean="0">
              <a:latin typeface="Caladea"/>
              <a:cs typeface="Caladea"/>
            </a:endParaRPr>
          </a:p>
        </p:txBody>
      </p:sp>
      <p:sp>
        <p:nvSpPr>
          <p:cNvPr id="5" name="object 5"/>
          <p:cNvSpPr txBox="1"/>
          <p:nvPr/>
        </p:nvSpPr>
        <p:spPr>
          <a:xfrm>
            <a:off x="1187573" y="4080484"/>
            <a:ext cx="7112342" cy="318832"/>
          </a:xfrm>
          <a:prstGeom prst="rect">
            <a:avLst/>
          </a:prstGeom>
        </p:spPr>
        <p:txBody>
          <a:bodyPr vert="horz" wrap="square" lIns="0" tIns="10949" rIns="0" bIns="0" rtlCol="0">
            <a:spAutoFit/>
          </a:bodyPr>
          <a:lstStyle/>
          <a:p>
            <a:pPr>
              <a:lnSpc>
                <a:spcPct val="100000"/>
              </a:lnSpc>
            </a:pPr>
            <a:endParaRPr sz="1000" dirty="0">
              <a:latin typeface="Caladea"/>
              <a:cs typeface="Caladea"/>
            </a:endParaRPr>
          </a:p>
          <a:p>
            <a:pPr>
              <a:spcBef>
                <a:spcPts val="17"/>
              </a:spcBef>
            </a:pPr>
            <a:endParaRPr sz="1000" dirty="0">
              <a:latin typeface="Caladea"/>
              <a:cs typeface="Calad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292256"/>
            <a:ext cx="4265407" cy="164944"/>
          </a:xfrm>
          <a:prstGeom prst="rect">
            <a:avLst/>
          </a:prstGeom>
        </p:spPr>
        <p:txBody>
          <a:bodyPr vert="horz" wrap="square" lIns="0" tIns="10949" rIns="0" bIns="0" rtlCol="0">
            <a:spAutoFit/>
          </a:bodyPr>
          <a:lstStyle/>
          <a:p>
            <a:pPr marL="10949">
              <a:spcBef>
                <a:spcPts val="86"/>
              </a:spcBef>
            </a:pPr>
            <a:r>
              <a:rPr sz="1000" spc="-4" dirty="0">
                <a:latin typeface="Caladea"/>
                <a:cs typeface="Caladea"/>
              </a:rPr>
              <a:t>Tabel Metode dan Instrumen Pengumpulan</a:t>
            </a:r>
            <a:r>
              <a:rPr sz="1000" spc="-4" dirty="0">
                <a:latin typeface="Caladea"/>
                <a:cs typeface="Caladea"/>
              </a:rPr>
              <a:t> </a:t>
            </a:r>
            <a:r>
              <a:rPr sz="1000" dirty="0">
                <a:latin typeface="Caladea"/>
                <a:cs typeface="Caladea"/>
              </a:rPr>
              <a:t>Data</a:t>
            </a:r>
            <a:r>
              <a:rPr sz="1000" spc="17" dirty="0">
                <a:latin typeface="Caladea"/>
                <a:cs typeface="Caladea"/>
              </a:rPr>
              <a:t> </a:t>
            </a:r>
            <a:r>
              <a:rPr sz="1000" spc="-4" dirty="0">
                <a:latin typeface="Caladea"/>
                <a:cs typeface="Caladea"/>
              </a:rPr>
              <a:t>:</a:t>
            </a:r>
            <a:endParaRPr sz="1000" dirty="0">
              <a:latin typeface="Caladea"/>
              <a:cs typeface="Caladea"/>
            </a:endParaRPr>
          </a:p>
        </p:txBody>
      </p:sp>
      <p:graphicFrame>
        <p:nvGraphicFramePr>
          <p:cNvPr id="3" name="object 3"/>
          <p:cNvGraphicFramePr>
            <a:graphicFrameLocks noGrp="1"/>
          </p:cNvGraphicFramePr>
          <p:nvPr>
            <p:extLst>
              <p:ext uri="{D42A27DB-BD31-4B8C-83A1-F6EECF244321}">
                <p14:modId xmlns:p14="http://schemas.microsoft.com/office/powerpoint/2010/main" val="169014233"/>
              </p:ext>
            </p:extLst>
          </p:nvPr>
        </p:nvGraphicFramePr>
        <p:xfrm>
          <a:off x="821231" y="626965"/>
          <a:ext cx="7179769" cy="2192435"/>
        </p:xfrm>
        <a:graphic>
          <a:graphicData uri="http://schemas.openxmlformats.org/drawingml/2006/table">
            <a:tbl>
              <a:tblPr firstRow="1" bandRow="1">
                <a:tableStyleId>{2D5ABB26-0587-4C30-8999-92F81FD0307C}</a:tableStyleId>
              </a:tblPr>
              <a:tblGrid>
                <a:gridCol w="490305"/>
                <a:gridCol w="2659636"/>
                <a:gridCol w="4029828"/>
              </a:tblGrid>
              <a:tr h="165735">
                <a:tc>
                  <a:txBody>
                    <a:bodyPr/>
                    <a:lstStyle/>
                    <a:p>
                      <a:pPr marL="62230">
                        <a:lnSpc>
                          <a:spcPts val="1370"/>
                        </a:lnSpc>
                      </a:pPr>
                      <a:r>
                        <a:rPr sz="700" b="1" dirty="0">
                          <a:solidFill>
                            <a:srgbClr val="FFFFFF"/>
                          </a:solidFill>
                          <a:latin typeface="Caladea"/>
                          <a:cs typeface="Caladea"/>
                        </a:rPr>
                        <a:t>NO</a:t>
                      </a:r>
                      <a:endParaRPr sz="700" dirty="0">
                        <a:latin typeface="Caladea"/>
                        <a:cs typeface="Caladea"/>
                      </a:endParaRPr>
                    </a:p>
                  </a:txBody>
                  <a:tcPr marL="0" marR="0" marT="0" marB="0">
                    <a:lnB w="38100">
                      <a:solidFill>
                        <a:srgbClr val="FFFFFF"/>
                      </a:solidFill>
                      <a:prstDash val="solid"/>
                    </a:lnB>
                    <a:solidFill>
                      <a:srgbClr val="C0504D"/>
                    </a:solidFill>
                  </a:tcPr>
                </a:tc>
                <a:tc>
                  <a:txBody>
                    <a:bodyPr/>
                    <a:lstStyle/>
                    <a:p>
                      <a:pPr marL="67310">
                        <a:lnSpc>
                          <a:spcPts val="1370"/>
                        </a:lnSpc>
                      </a:pPr>
                      <a:r>
                        <a:rPr sz="700" b="1" spc="-5" dirty="0">
                          <a:solidFill>
                            <a:srgbClr val="FFFFFF"/>
                          </a:solidFill>
                          <a:latin typeface="Caladea"/>
                          <a:cs typeface="Caladea"/>
                        </a:rPr>
                        <a:t>JENIS METODE</a:t>
                      </a:r>
                      <a:endParaRPr sz="700">
                        <a:latin typeface="Caladea"/>
                        <a:cs typeface="Caladea"/>
                      </a:endParaRPr>
                    </a:p>
                  </a:txBody>
                  <a:tcPr marL="0" marR="0" marT="0" marB="0">
                    <a:lnR w="19050">
                      <a:solidFill>
                        <a:srgbClr val="FFFFFF"/>
                      </a:solidFill>
                      <a:prstDash val="solid"/>
                    </a:lnR>
                    <a:lnB w="38100">
                      <a:solidFill>
                        <a:srgbClr val="FFFFFF"/>
                      </a:solidFill>
                      <a:prstDash val="solid"/>
                    </a:lnB>
                    <a:solidFill>
                      <a:srgbClr val="C0504D"/>
                    </a:solidFill>
                  </a:tcPr>
                </a:tc>
                <a:tc>
                  <a:txBody>
                    <a:bodyPr/>
                    <a:lstStyle/>
                    <a:p>
                      <a:pPr marL="69215">
                        <a:lnSpc>
                          <a:spcPts val="1370"/>
                        </a:lnSpc>
                      </a:pPr>
                      <a:r>
                        <a:rPr sz="700" b="1" spc="-5" dirty="0">
                          <a:solidFill>
                            <a:srgbClr val="FFFFFF"/>
                          </a:solidFill>
                          <a:latin typeface="Caladea"/>
                          <a:cs typeface="Caladea"/>
                        </a:rPr>
                        <a:t>JENIS INSTRUMEN</a:t>
                      </a:r>
                      <a:endParaRPr sz="700">
                        <a:latin typeface="Caladea"/>
                        <a:cs typeface="Caladea"/>
                      </a:endParaRPr>
                    </a:p>
                  </a:txBody>
                  <a:tcPr marL="0" marR="0" marT="0" marB="0">
                    <a:lnL w="19050">
                      <a:solidFill>
                        <a:srgbClr val="FFFFFF"/>
                      </a:solidFill>
                      <a:prstDash val="solid"/>
                    </a:lnL>
                    <a:lnB w="38100">
                      <a:solidFill>
                        <a:srgbClr val="FFFFFF"/>
                      </a:solidFill>
                      <a:prstDash val="solid"/>
                    </a:lnB>
                    <a:solidFill>
                      <a:srgbClr val="C0504D"/>
                    </a:solidFill>
                  </a:tcPr>
                </a:tc>
              </a:tr>
              <a:tr h="498810">
                <a:tc>
                  <a:txBody>
                    <a:bodyPr/>
                    <a:lstStyle/>
                    <a:p>
                      <a:pPr marL="62230">
                        <a:lnSpc>
                          <a:spcPct val="100000"/>
                        </a:lnSpc>
                        <a:spcBef>
                          <a:spcPts val="75"/>
                        </a:spcBef>
                      </a:pPr>
                      <a:r>
                        <a:rPr sz="700" b="1" dirty="0">
                          <a:solidFill>
                            <a:srgbClr val="FFFFFF"/>
                          </a:solidFill>
                          <a:latin typeface="Caladea"/>
                          <a:cs typeface="Caladea"/>
                        </a:rPr>
                        <a:t>1</a:t>
                      </a:r>
                      <a:endParaRPr sz="700">
                        <a:latin typeface="Caladea"/>
                        <a:cs typeface="Caladea"/>
                      </a:endParaRPr>
                    </a:p>
                  </a:txBody>
                  <a:tcPr marL="0" marR="0" marT="5495" marB="0">
                    <a:lnR w="38100">
                      <a:solidFill>
                        <a:srgbClr val="FFFFFF"/>
                      </a:solidFill>
                      <a:prstDash val="solid"/>
                    </a:lnR>
                    <a:lnT w="38100">
                      <a:solidFill>
                        <a:srgbClr val="FFFFFF"/>
                      </a:solidFill>
                      <a:prstDash val="solid"/>
                    </a:lnT>
                    <a:lnB w="19050">
                      <a:solidFill>
                        <a:srgbClr val="FFFFFF"/>
                      </a:solidFill>
                      <a:prstDash val="solid"/>
                    </a:lnB>
                    <a:solidFill>
                      <a:srgbClr val="C0504D"/>
                    </a:solidFill>
                  </a:tcPr>
                </a:tc>
                <a:tc>
                  <a:txBody>
                    <a:bodyPr/>
                    <a:lstStyle/>
                    <a:p>
                      <a:pPr marL="67310">
                        <a:lnSpc>
                          <a:spcPct val="100000"/>
                        </a:lnSpc>
                        <a:spcBef>
                          <a:spcPts val="75"/>
                        </a:spcBef>
                      </a:pPr>
                      <a:r>
                        <a:rPr sz="700" spc="-5" dirty="0">
                          <a:latin typeface="Caladea"/>
                          <a:cs typeface="Caladea"/>
                        </a:rPr>
                        <a:t>ANGKET</a:t>
                      </a:r>
                      <a:endParaRPr sz="700">
                        <a:latin typeface="Caladea"/>
                        <a:cs typeface="Caladea"/>
                      </a:endParaRPr>
                    </a:p>
                    <a:p>
                      <a:pPr marL="67310">
                        <a:lnSpc>
                          <a:spcPct val="100000"/>
                        </a:lnSpc>
                        <a:spcBef>
                          <a:spcPts val="675"/>
                        </a:spcBef>
                      </a:pPr>
                      <a:r>
                        <a:rPr sz="700" spc="-5" dirty="0">
                          <a:latin typeface="Caladea"/>
                          <a:cs typeface="Caladea"/>
                        </a:rPr>
                        <a:t>(KUESIONER)</a:t>
                      </a:r>
                      <a:endParaRPr sz="700">
                        <a:latin typeface="Caladea"/>
                        <a:cs typeface="Caladea"/>
                      </a:endParaRPr>
                    </a:p>
                  </a:txBody>
                  <a:tcPr marL="0" marR="0" marT="5495" marB="0">
                    <a:lnL w="38100">
                      <a:solidFill>
                        <a:srgbClr val="FFFFFF"/>
                      </a:solidFill>
                      <a:prstDash val="solid"/>
                    </a:lnL>
                    <a:lnR w="19050">
                      <a:solidFill>
                        <a:srgbClr val="FFFFFF"/>
                      </a:solidFill>
                      <a:prstDash val="solid"/>
                    </a:lnR>
                    <a:lnT w="38100">
                      <a:solidFill>
                        <a:srgbClr val="FFFFFF"/>
                      </a:solidFill>
                      <a:prstDash val="solid"/>
                    </a:lnT>
                    <a:lnB w="19050">
                      <a:solidFill>
                        <a:srgbClr val="FFFFFF"/>
                      </a:solidFill>
                      <a:prstDash val="solid"/>
                    </a:lnB>
                    <a:solidFill>
                      <a:srgbClr val="DFA7A6"/>
                    </a:solidFill>
                  </a:tcPr>
                </a:tc>
                <a:tc>
                  <a:txBody>
                    <a:bodyPr/>
                    <a:lstStyle/>
                    <a:p>
                      <a:pPr marL="297815" indent="-229235">
                        <a:lnSpc>
                          <a:spcPct val="100000"/>
                        </a:lnSpc>
                        <a:spcBef>
                          <a:spcPts val="75"/>
                        </a:spcBef>
                        <a:buAutoNum type="arabicPeriod"/>
                        <a:tabLst>
                          <a:tab pos="298450" algn="l"/>
                        </a:tabLst>
                      </a:pPr>
                      <a:r>
                        <a:rPr sz="700" spc="-5" dirty="0">
                          <a:latin typeface="Caladea"/>
                          <a:cs typeface="Caladea"/>
                        </a:rPr>
                        <a:t>Angket (Kuesioner)</a:t>
                      </a:r>
                      <a:endParaRPr sz="700">
                        <a:latin typeface="Caladea"/>
                        <a:cs typeface="Caladea"/>
                      </a:endParaRPr>
                    </a:p>
                    <a:p>
                      <a:pPr marL="297815" indent="-229235">
                        <a:lnSpc>
                          <a:spcPct val="100000"/>
                        </a:lnSpc>
                        <a:spcBef>
                          <a:spcPts val="675"/>
                        </a:spcBef>
                        <a:buAutoNum type="arabicPeriod"/>
                        <a:tabLst>
                          <a:tab pos="298450" algn="l"/>
                        </a:tabLst>
                      </a:pPr>
                      <a:r>
                        <a:rPr sz="700" dirty="0">
                          <a:latin typeface="Caladea"/>
                          <a:cs typeface="Caladea"/>
                        </a:rPr>
                        <a:t>Daftar </a:t>
                      </a:r>
                      <a:r>
                        <a:rPr sz="700" spc="-5" dirty="0">
                          <a:latin typeface="Caladea"/>
                          <a:cs typeface="Caladea"/>
                        </a:rPr>
                        <a:t>Cocok</a:t>
                      </a:r>
                      <a:r>
                        <a:rPr sz="700" spc="-15" dirty="0">
                          <a:latin typeface="Caladea"/>
                          <a:cs typeface="Caladea"/>
                        </a:rPr>
                        <a:t> </a:t>
                      </a:r>
                      <a:r>
                        <a:rPr sz="700" spc="-5" dirty="0">
                          <a:latin typeface="Caladea"/>
                          <a:cs typeface="Caladea"/>
                        </a:rPr>
                        <a:t>(</a:t>
                      </a:r>
                      <a:r>
                        <a:rPr sz="700" i="1" spc="-5" dirty="0">
                          <a:latin typeface="Caladea"/>
                          <a:cs typeface="Caladea"/>
                        </a:rPr>
                        <a:t>Checklist</a:t>
                      </a:r>
                      <a:r>
                        <a:rPr sz="700" spc="-5" dirty="0">
                          <a:latin typeface="Caladea"/>
                          <a:cs typeface="Caladea"/>
                        </a:rPr>
                        <a:t>)</a:t>
                      </a:r>
                      <a:endParaRPr sz="700">
                        <a:latin typeface="Caladea"/>
                        <a:cs typeface="Caladea"/>
                      </a:endParaRPr>
                    </a:p>
                    <a:p>
                      <a:pPr marL="297815" indent="-229235">
                        <a:lnSpc>
                          <a:spcPct val="100000"/>
                        </a:lnSpc>
                        <a:spcBef>
                          <a:spcPts val="670"/>
                        </a:spcBef>
                        <a:buAutoNum type="arabicPeriod"/>
                        <a:tabLst>
                          <a:tab pos="298450" algn="l"/>
                        </a:tabLst>
                      </a:pPr>
                      <a:r>
                        <a:rPr sz="700" spc="-5" dirty="0">
                          <a:latin typeface="Caladea"/>
                          <a:cs typeface="Caladea"/>
                        </a:rPr>
                        <a:t>Skala</a:t>
                      </a:r>
                      <a:endParaRPr sz="700">
                        <a:latin typeface="Caladea"/>
                        <a:cs typeface="Caladea"/>
                      </a:endParaRPr>
                    </a:p>
                  </a:txBody>
                  <a:tcPr marL="0" marR="0" marT="5495" marB="0">
                    <a:lnL w="19050">
                      <a:solidFill>
                        <a:srgbClr val="FFFFFF"/>
                      </a:solidFill>
                      <a:prstDash val="solid"/>
                    </a:lnL>
                    <a:lnT w="38100">
                      <a:solidFill>
                        <a:srgbClr val="FFFFFF"/>
                      </a:solidFill>
                      <a:prstDash val="solid"/>
                    </a:lnT>
                    <a:lnB w="19050">
                      <a:solidFill>
                        <a:srgbClr val="FFFFFF"/>
                      </a:solidFill>
                      <a:prstDash val="solid"/>
                    </a:lnB>
                    <a:solidFill>
                      <a:srgbClr val="DFA7A6"/>
                    </a:solidFill>
                  </a:tcPr>
                </a:tc>
              </a:tr>
              <a:tr h="352697">
                <a:tc>
                  <a:txBody>
                    <a:bodyPr/>
                    <a:lstStyle/>
                    <a:p>
                      <a:pPr marL="62230">
                        <a:lnSpc>
                          <a:spcPts val="1420"/>
                        </a:lnSpc>
                      </a:pPr>
                      <a:r>
                        <a:rPr sz="700" b="1" dirty="0">
                          <a:solidFill>
                            <a:srgbClr val="FFFFFF"/>
                          </a:solidFill>
                          <a:latin typeface="Caladea"/>
                          <a:cs typeface="Caladea"/>
                        </a:rPr>
                        <a:t>2</a:t>
                      </a:r>
                      <a:endParaRPr sz="700">
                        <a:latin typeface="Caladea"/>
                        <a:cs typeface="Caladea"/>
                      </a:endParaRPr>
                    </a:p>
                  </a:txBody>
                  <a:tcPr marL="0" marR="0" marT="0" marB="0">
                    <a:lnT w="19050">
                      <a:solidFill>
                        <a:srgbClr val="FFFFFF"/>
                      </a:solidFill>
                      <a:prstDash val="solid"/>
                    </a:lnT>
                    <a:lnB w="19050">
                      <a:solidFill>
                        <a:srgbClr val="FFFFFF"/>
                      </a:solidFill>
                      <a:prstDash val="solid"/>
                    </a:lnB>
                    <a:solidFill>
                      <a:srgbClr val="C0504D"/>
                    </a:solidFill>
                  </a:tcPr>
                </a:tc>
                <a:tc>
                  <a:txBody>
                    <a:bodyPr/>
                    <a:lstStyle/>
                    <a:p>
                      <a:pPr marL="67310">
                        <a:lnSpc>
                          <a:spcPts val="1420"/>
                        </a:lnSpc>
                      </a:pPr>
                      <a:r>
                        <a:rPr sz="700" spc="-5" dirty="0">
                          <a:latin typeface="Caladea"/>
                          <a:cs typeface="Caladea"/>
                        </a:rPr>
                        <a:t>WAWANCARA</a:t>
                      </a:r>
                      <a:endParaRPr sz="700" dirty="0">
                        <a:latin typeface="Caladea"/>
                        <a:cs typeface="Caladea"/>
                      </a:endParaRPr>
                    </a:p>
                    <a:p>
                      <a:pPr marL="67310">
                        <a:lnSpc>
                          <a:spcPct val="100000"/>
                        </a:lnSpc>
                        <a:spcBef>
                          <a:spcPts val="670"/>
                        </a:spcBef>
                      </a:pPr>
                      <a:r>
                        <a:rPr sz="700" spc="-5" dirty="0">
                          <a:latin typeface="Caladea"/>
                          <a:cs typeface="Caladea"/>
                        </a:rPr>
                        <a:t>(</a:t>
                      </a:r>
                      <a:r>
                        <a:rPr sz="700" i="1" spc="-5" dirty="0">
                          <a:latin typeface="Caladea"/>
                          <a:cs typeface="Caladea"/>
                        </a:rPr>
                        <a:t>INTERVIEW</a:t>
                      </a:r>
                      <a:r>
                        <a:rPr sz="700" spc="-5" dirty="0">
                          <a:latin typeface="Caladea"/>
                          <a:cs typeface="Caladea"/>
                        </a:rPr>
                        <a:t>)</a:t>
                      </a:r>
                      <a:endParaRPr sz="700" dirty="0">
                        <a:latin typeface="Caladea"/>
                        <a:cs typeface="Caladea"/>
                      </a:endParaRPr>
                    </a:p>
                  </a:txBody>
                  <a:tcPr marL="0" marR="0" marT="0" marB="0">
                    <a:lnR w="19050">
                      <a:solidFill>
                        <a:srgbClr val="FFFFFF"/>
                      </a:solidFill>
                      <a:prstDash val="solid"/>
                    </a:lnR>
                    <a:lnT w="19050">
                      <a:solidFill>
                        <a:srgbClr val="FFFFFF"/>
                      </a:solidFill>
                      <a:prstDash val="solid"/>
                    </a:lnT>
                    <a:lnB w="19050">
                      <a:solidFill>
                        <a:srgbClr val="FFFFFF"/>
                      </a:solidFill>
                      <a:prstDash val="solid"/>
                    </a:lnB>
                    <a:solidFill>
                      <a:srgbClr val="EED2D2"/>
                    </a:solidFill>
                  </a:tcPr>
                </a:tc>
                <a:tc>
                  <a:txBody>
                    <a:bodyPr/>
                    <a:lstStyle/>
                    <a:p>
                      <a:pPr marL="297815" indent="-229235">
                        <a:lnSpc>
                          <a:spcPts val="1420"/>
                        </a:lnSpc>
                        <a:buAutoNum type="arabicPeriod"/>
                        <a:tabLst>
                          <a:tab pos="298450" algn="l"/>
                        </a:tabLst>
                      </a:pPr>
                      <a:r>
                        <a:rPr sz="700" spc="-5" dirty="0">
                          <a:latin typeface="Caladea"/>
                          <a:cs typeface="Caladea"/>
                        </a:rPr>
                        <a:t>Pedoman Wawancara (</a:t>
                      </a:r>
                      <a:r>
                        <a:rPr sz="700" i="1" spc="-5" dirty="0">
                          <a:latin typeface="Caladea"/>
                          <a:cs typeface="Caladea"/>
                        </a:rPr>
                        <a:t>Interview</a:t>
                      </a:r>
                      <a:r>
                        <a:rPr sz="700" i="1" dirty="0">
                          <a:latin typeface="Caladea"/>
                          <a:cs typeface="Caladea"/>
                        </a:rPr>
                        <a:t> </a:t>
                      </a:r>
                      <a:r>
                        <a:rPr sz="700" i="1" spc="-5" dirty="0">
                          <a:latin typeface="Caladea"/>
                          <a:cs typeface="Caladea"/>
                        </a:rPr>
                        <a:t>Guide</a:t>
                      </a:r>
                      <a:r>
                        <a:rPr sz="700" spc="-5" dirty="0">
                          <a:latin typeface="Caladea"/>
                          <a:cs typeface="Caladea"/>
                        </a:rPr>
                        <a:t>)</a:t>
                      </a:r>
                      <a:endParaRPr sz="700">
                        <a:latin typeface="Caladea"/>
                        <a:cs typeface="Caladea"/>
                      </a:endParaRPr>
                    </a:p>
                    <a:p>
                      <a:pPr marL="297815" indent="-229235">
                        <a:lnSpc>
                          <a:spcPct val="100000"/>
                        </a:lnSpc>
                        <a:spcBef>
                          <a:spcPts val="670"/>
                        </a:spcBef>
                        <a:buAutoNum type="arabicPeriod"/>
                        <a:tabLst>
                          <a:tab pos="298450" algn="l"/>
                        </a:tabLst>
                      </a:pPr>
                      <a:r>
                        <a:rPr sz="700" dirty="0">
                          <a:latin typeface="Caladea"/>
                          <a:cs typeface="Caladea"/>
                        </a:rPr>
                        <a:t>Daftar </a:t>
                      </a:r>
                      <a:r>
                        <a:rPr sz="700" spc="-5" dirty="0">
                          <a:latin typeface="Caladea"/>
                          <a:cs typeface="Caladea"/>
                        </a:rPr>
                        <a:t>Cocok</a:t>
                      </a:r>
                      <a:r>
                        <a:rPr sz="700" spc="-15" dirty="0">
                          <a:latin typeface="Caladea"/>
                          <a:cs typeface="Caladea"/>
                        </a:rPr>
                        <a:t> </a:t>
                      </a:r>
                      <a:r>
                        <a:rPr sz="700" spc="-5" dirty="0">
                          <a:latin typeface="Caladea"/>
                          <a:cs typeface="Caladea"/>
                        </a:rPr>
                        <a:t>(</a:t>
                      </a:r>
                      <a:r>
                        <a:rPr sz="700" i="1" spc="-5" dirty="0">
                          <a:latin typeface="Caladea"/>
                          <a:cs typeface="Caladea"/>
                        </a:rPr>
                        <a:t>Checklist</a:t>
                      </a:r>
                      <a:r>
                        <a:rPr sz="700" spc="-5" dirty="0">
                          <a:latin typeface="Caladea"/>
                          <a:cs typeface="Caladea"/>
                        </a:rPr>
                        <a:t>)</a:t>
                      </a:r>
                      <a:endParaRPr sz="700">
                        <a:latin typeface="Caladea"/>
                        <a:cs typeface="Caladea"/>
                      </a:endParaRPr>
                    </a:p>
                  </a:txBody>
                  <a:tcPr marL="0" marR="0" marT="0" marB="0">
                    <a:lnL w="19050">
                      <a:solidFill>
                        <a:srgbClr val="FFFFFF"/>
                      </a:solidFill>
                      <a:prstDash val="solid"/>
                    </a:lnL>
                    <a:lnT w="19050">
                      <a:solidFill>
                        <a:srgbClr val="FFFFFF"/>
                      </a:solidFill>
                      <a:prstDash val="solid"/>
                    </a:lnT>
                    <a:lnB w="19050">
                      <a:solidFill>
                        <a:srgbClr val="FFFFFF"/>
                      </a:solidFill>
                      <a:prstDash val="solid"/>
                    </a:lnB>
                    <a:solidFill>
                      <a:srgbClr val="EED2D2"/>
                    </a:solidFill>
                  </a:tcPr>
                </a:tc>
              </a:tr>
              <a:tr h="735362">
                <a:tc>
                  <a:txBody>
                    <a:bodyPr/>
                    <a:lstStyle/>
                    <a:p>
                      <a:pPr marL="62230">
                        <a:lnSpc>
                          <a:spcPts val="1420"/>
                        </a:lnSpc>
                      </a:pPr>
                      <a:r>
                        <a:rPr sz="700" b="1" dirty="0">
                          <a:solidFill>
                            <a:srgbClr val="FFFFFF"/>
                          </a:solidFill>
                          <a:latin typeface="Caladea"/>
                          <a:cs typeface="Caladea"/>
                        </a:rPr>
                        <a:t>3</a:t>
                      </a:r>
                      <a:endParaRPr sz="700">
                        <a:latin typeface="Caladea"/>
                        <a:cs typeface="Caladea"/>
                      </a:endParaRPr>
                    </a:p>
                  </a:txBody>
                  <a:tcPr marL="0" marR="0" marT="0" marB="0">
                    <a:lnR w="38100">
                      <a:solidFill>
                        <a:srgbClr val="FFFFFF"/>
                      </a:solidFill>
                      <a:prstDash val="solid"/>
                    </a:lnR>
                    <a:lnT w="19050">
                      <a:solidFill>
                        <a:srgbClr val="FFFFFF"/>
                      </a:solidFill>
                      <a:prstDash val="solid"/>
                    </a:lnT>
                    <a:lnB w="12700">
                      <a:solidFill>
                        <a:srgbClr val="FFFFFF"/>
                      </a:solidFill>
                      <a:prstDash val="solid"/>
                    </a:lnB>
                    <a:solidFill>
                      <a:srgbClr val="C0504D"/>
                    </a:solidFill>
                  </a:tcPr>
                </a:tc>
                <a:tc>
                  <a:txBody>
                    <a:bodyPr/>
                    <a:lstStyle/>
                    <a:p>
                      <a:pPr marL="67310">
                        <a:lnSpc>
                          <a:spcPts val="1420"/>
                        </a:lnSpc>
                      </a:pPr>
                      <a:r>
                        <a:rPr sz="700" spc="-5" dirty="0">
                          <a:latin typeface="Caladea"/>
                          <a:cs typeface="Caladea"/>
                        </a:rPr>
                        <a:t>PENGAMATAN/OBSERVASI</a:t>
                      </a:r>
                      <a:endParaRPr sz="700">
                        <a:latin typeface="Caladea"/>
                        <a:cs typeface="Caladea"/>
                      </a:endParaRPr>
                    </a:p>
                    <a:p>
                      <a:pPr marL="67310">
                        <a:lnSpc>
                          <a:spcPct val="100000"/>
                        </a:lnSpc>
                        <a:spcBef>
                          <a:spcPts val="670"/>
                        </a:spcBef>
                      </a:pPr>
                      <a:r>
                        <a:rPr sz="700" spc="-5" dirty="0">
                          <a:latin typeface="Caladea"/>
                          <a:cs typeface="Caladea"/>
                        </a:rPr>
                        <a:t>(</a:t>
                      </a:r>
                      <a:r>
                        <a:rPr sz="700" i="1" spc="-5" dirty="0">
                          <a:latin typeface="Caladea"/>
                          <a:cs typeface="Caladea"/>
                        </a:rPr>
                        <a:t>OBSERVATION</a:t>
                      </a:r>
                      <a:r>
                        <a:rPr sz="700" spc="-5" dirty="0">
                          <a:latin typeface="Caladea"/>
                          <a:cs typeface="Caladea"/>
                        </a:rPr>
                        <a:t>)</a:t>
                      </a:r>
                      <a:endParaRPr sz="700">
                        <a:latin typeface="Caladea"/>
                        <a:cs typeface="Caladea"/>
                      </a:endParaRPr>
                    </a:p>
                  </a:txBody>
                  <a:tcPr marL="0" marR="0" marT="0" marB="0">
                    <a:lnL w="38100">
                      <a:solidFill>
                        <a:srgbClr val="FFFFFF"/>
                      </a:solidFill>
                      <a:prstDash val="solid"/>
                    </a:lnL>
                    <a:lnR w="19050">
                      <a:solidFill>
                        <a:srgbClr val="FFFFFF"/>
                      </a:solidFill>
                      <a:prstDash val="solid"/>
                    </a:lnR>
                    <a:lnT w="19050">
                      <a:solidFill>
                        <a:srgbClr val="FFFFFF"/>
                      </a:solidFill>
                      <a:prstDash val="solid"/>
                    </a:lnT>
                    <a:lnB w="12700">
                      <a:solidFill>
                        <a:srgbClr val="FFFFFF"/>
                      </a:solidFill>
                      <a:prstDash val="solid"/>
                    </a:lnB>
                    <a:solidFill>
                      <a:srgbClr val="DFA7A6"/>
                    </a:solidFill>
                  </a:tcPr>
                </a:tc>
                <a:tc>
                  <a:txBody>
                    <a:bodyPr/>
                    <a:lstStyle/>
                    <a:p>
                      <a:pPr marL="297815" indent="-229235">
                        <a:lnSpc>
                          <a:spcPts val="1420"/>
                        </a:lnSpc>
                        <a:buAutoNum type="arabicPeriod"/>
                        <a:tabLst>
                          <a:tab pos="298450" algn="l"/>
                        </a:tabLst>
                      </a:pPr>
                      <a:r>
                        <a:rPr sz="700" dirty="0">
                          <a:latin typeface="Caladea"/>
                          <a:cs typeface="Caladea"/>
                        </a:rPr>
                        <a:t>Lembar</a:t>
                      </a:r>
                      <a:r>
                        <a:rPr sz="700" spc="-10" dirty="0">
                          <a:latin typeface="Caladea"/>
                          <a:cs typeface="Caladea"/>
                        </a:rPr>
                        <a:t> </a:t>
                      </a:r>
                      <a:r>
                        <a:rPr sz="700" spc="-5" dirty="0">
                          <a:latin typeface="Caladea"/>
                          <a:cs typeface="Caladea"/>
                        </a:rPr>
                        <a:t>Pengamatan</a:t>
                      </a:r>
                      <a:endParaRPr sz="700" dirty="0">
                        <a:latin typeface="Caladea"/>
                        <a:cs typeface="Caladea"/>
                      </a:endParaRPr>
                    </a:p>
                    <a:p>
                      <a:pPr marL="297815" indent="-229235">
                        <a:lnSpc>
                          <a:spcPct val="100000"/>
                        </a:lnSpc>
                        <a:spcBef>
                          <a:spcPts val="670"/>
                        </a:spcBef>
                        <a:buAutoNum type="arabicPeriod"/>
                        <a:tabLst>
                          <a:tab pos="298450" algn="l"/>
                        </a:tabLst>
                      </a:pPr>
                      <a:r>
                        <a:rPr sz="700" spc="-5" dirty="0">
                          <a:latin typeface="Caladea"/>
                          <a:cs typeface="Caladea"/>
                        </a:rPr>
                        <a:t>Panduan</a:t>
                      </a:r>
                      <a:r>
                        <a:rPr sz="700" spc="-10" dirty="0">
                          <a:latin typeface="Caladea"/>
                          <a:cs typeface="Caladea"/>
                        </a:rPr>
                        <a:t> </a:t>
                      </a:r>
                      <a:r>
                        <a:rPr sz="700" spc="-5" dirty="0">
                          <a:latin typeface="Caladea"/>
                          <a:cs typeface="Caladea"/>
                        </a:rPr>
                        <a:t>pengamatan</a:t>
                      </a:r>
                      <a:endParaRPr sz="700" dirty="0">
                        <a:latin typeface="Caladea"/>
                        <a:cs typeface="Caladea"/>
                      </a:endParaRPr>
                    </a:p>
                    <a:p>
                      <a:pPr marL="297815" indent="-229235">
                        <a:lnSpc>
                          <a:spcPct val="100000"/>
                        </a:lnSpc>
                        <a:spcBef>
                          <a:spcPts val="665"/>
                        </a:spcBef>
                        <a:buAutoNum type="arabicPeriod"/>
                        <a:tabLst>
                          <a:tab pos="298450" algn="l"/>
                        </a:tabLst>
                      </a:pPr>
                      <a:r>
                        <a:rPr sz="700" spc="-5" dirty="0">
                          <a:latin typeface="Caladea"/>
                          <a:cs typeface="Caladea"/>
                        </a:rPr>
                        <a:t>Panduan</a:t>
                      </a:r>
                      <a:r>
                        <a:rPr sz="700" spc="-10" dirty="0">
                          <a:latin typeface="Caladea"/>
                          <a:cs typeface="Caladea"/>
                        </a:rPr>
                        <a:t> </a:t>
                      </a:r>
                      <a:r>
                        <a:rPr sz="700" spc="-5" dirty="0">
                          <a:latin typeface="Caladea"/>
                          <a:cs typeface="Caladea"/>
                        </a:rPr>
                        <a:t>Observasi</a:t>
                      </a:r>
                      <a:endParaRPr sz="700" dirty="0">
                        <a:latin typeface="Caladea"/>
                        <a:cs typeface="Caladea"/>
                      </a:endParaRPr>
                    </a:p>
                    <a:p>
                      <a:pPr marL="297815" indent="-229235">
                        <a:lnSpc>
                          <a:spcPct val="100000"/>
                        </a:lnSpc>
                        <a:spcBef>
                          <a:spcPts val="670"/>
                        </a:spcBef>
                        <a:buAutoNum type="arabicPeriod"/>
                        <a:tabLst>
                          <a:tab pos="298450" algn="l"/>
                        </a:tabLst>
                      </a:pPr>
                      <a:r>
                        <a:rPr sz="700" dirty="0">
                          <a:latin typeface="Caladea"/>
                          <a:cs typeface="Caladea"/>
                        </a:rPr>
                        <a:t>Daftar </a:t>
                      </a:r>
                      <a:r>
                        <a:rPr sz="700" spc="-5" dirty="0">
                          <a:latin typeface="Caladea"/>
                          <a:cs typeface="Caladea"/>
                        </a:rPr>
                        <a:t>Cocok</a:t>
                      </a:r>
                      <a:r>
                        <a:rPr sz="700" spc="-15" dirty="0">
                          <a:latin typeface="Caladea"/>
                          <a:cs typeface="Caladea"/>
                        </a:rPr>
                        <a:t> </a:t>
                      </a:r>
                      <a:r>
                        <a:rPr sz="700" spc="-5" dirty="0">
                          <a:latin typeface="Caladea"/>
                          <a:cs typeface="Caladea"/>
                        </a:rPr>
                        <a:t>(</a:t>
                      </a:r>
                      <a:r>
                        <a:rPr sz="700" i="1" spc="-5" dirty="0">
                          <a:latin typeface="Caladea"/>
                          <a:cs typeface="Caladea"/>
                        </a:rPr>
                        <a:t>Checklist</a:t>
                      </a:r>
                      <a:r>
                        <a:rPr sz="700" spc="-5" dirty="0">
                          <a:latin typeface="Caladea"/>
                          <a:cs typeface="Caladea"/>
                        </a:rPr>
                        <a:t>)</a:t>
                      </a:r>
                      <a:endParaRPr sz="700" dirty="0">
                        <a:latin typeface="Caladea"/>
                        <a:cs typeface="Caladea"/>
                      </a:endParaRPr>
                    </a:p>
                  </a:txBody>
                  <a:tcPr marL="0" marR="0" marT="0" marB="0">
                    <a:lnL w="19050">
                      <a:solidFill>
                        <a:srgbClr val="FFFFFF"/>
                      </a:solidFill>
                      <a:prstDash val="solid"/>
                    </a:lnL>
                    <a:lnT w="19050">
                      <a:solidFill>
                        <a:srgbClr val="FFFFFF"/>
                      </a:solidFill>
                      <a:prstDash val="solid"/>
                    </a:lnT>
                    <a:lnB w="12700">
                      <a:solidFill>
                        <a:srgbClr val="FFFFFF"/>
                      </a:solidFill>
                      <a:prstDash val="solid"/>
                    </a:lnB>
                    <a:solidFill>
                      <a:srgbClr val="DFA7A6"/>
                    </a:solidFill>
                  </a:tcPr>
                </a:tc>
              </a:tr>
              <a:tr h="352697">
                <a:tc>
                  <a:txBody>
                    <a:bodyPr/>
                    <a:lstStyle/>
                    <a:p>
                      <a:pPr marL="62230">
                        <a:lnSpc>
                          <a:spcPts val="1415"/>
                        </a:lnSpc>
                      </a:pPr>
                      <a:r>
                        <a:rPr sz="700" b="1" dirty="0">
                          <a:solidFill>
                            <a:srgbClr val="FFFFFF"/>
                          </a:solidFill>
                          <a:latin typeface="Caladea"/>
                          <a:cs typeface="Caladea"/>
                        </a:rPr>
                        <a:t>4</a:t>
                      </a:r>
                      <a:endParaRPr sz="700">
                        <a:latin typeface="Caladea"/>
                        <a:cs typeface="Caladea"/>
                      </a:endParaRPr>
                    </a:p>
                  </a:txBody>
                  <a:tcPr marL="0" marR="0" marT="0" marB="0">
                    <a:lnR w="38100">
                      <a:solidFill>
                        <a:srgbClr val="FFFFFF"/>
                      </a:solidFill>
                      <a:prstDash val="solid"/>
                    </a:lnR>
                    <a:lnT w="12700">
                      <a:solidFill>
                        <a:srgbClr val="FFFFFF"/>
                      </a:solidFill>
                      <a:prstDash val="solid"/>
                    </a:lnT>
                    <a:solidFill>
                      <a:srgbClr val="C0504D"/>
                    </a:solidFill>
                  </a:tcPr>
                </a:tc>
                <a:tc>
                  <a:txBody>
                    <a:bodyPr/>
                    <a:lstStyle/>
                    <a:p>
                      <a:pPr marL="67310">
                        <a:lnSpc>
                          <a:spcPts val="1415"/>
                        </a:lnSpc>
                      </a:pPr>
                      <a:r>
                        <a:rPr sz="700" spc="-5" dirty="0">
                          <a:latin typeface="Caladea"/>
                          <a:cs typeface="Caladea"/>
                        </a:rPr>
                        <a:t>DOKUMENTASI</a:t>
                      </a:r>
                      <a:endParaRPr sz="700" dirty="0">
                        <a:latin typeface="Caladea"/>
                        <a:cs typeface="Caladea"/>
                      </a:endParaRPr>
                    </a:p>
                  </a:txBody>
                  <a:tcPr marL="0" marR="0" marT="0" marB="0">
                    <a:lnL w="38100">
                      <a:solidFill>
                        <a:srgbClr val="FFFFFF"/>
                      </a:solidFill>
                      <a:prstDash val="solid"/>
                    </a:lnL>
                    <a:lnR w="19050">
                      <a:solidFill>
                        <a:srgbClr val="FFFFFF"/>
                      </a:solidFill>
                      <a:prstDash val="solid"/>
                    </a:lnR>
                    <a:lnT w="12700">
                      <a:solidFill>
                        <a:srgbClr val="FFFFFF"/>
                      </a:solidFill>
                      <a:prstDash val="solid"/>
                    </a:lnT>
                    <a:solidFill>
                      <a:srgbClr val="EED2D2"/>
                    </a:solidFill>
                  </a:tcPr>
                </a:tc>
                <a:tc>
                  <a:txBody>
                    <a:bodyPr/>
                    <a:lstStyle/>
                    <a:p>
                      <a:pPr marL="297815" indent="-229235">
                        <a:lnSpc>
                          <a:spcPts val="1415"/>
                        </a:lnSpc>
                        <a:buAutoNum type="arabicPeriod"/>
                        <a:tabLst>
                          <a:tab pos="298450" algn="l"/>
                        </a:tabLst>
                      </a:pPr>
                      <a:r>
                        <a:rPr sz="700" dirty="0">
                          <a:latin typeface="Caladea"/>
                          <a:cs typeface="Caladea"/>
                        </a:rPr>
                        <a:t>Daftar </a:t>
                      </a:r>
                      <a:r>
                        <a:rPr sz="700" spc="-5" dirty="0">
                          <a:latin typeface="Caladea"/>
                          <a:cs typeface="Caladea"/>
                        </a:rPr>
                        <a:t>Cocok</a:t>
                      </a:r>
                      <a:r>
                        <a:rPr sz="700" spc="-15" dirty="0">
                          <a:latin typeface="Caladea"/>
                          <a:cs typeface="Caladea"/>
                        </a:rPr>
                        <a:t> </a:t>
                      </a:r>
                      <a:r>
                        <a:rPr sz="700" spc="-5" dirty="0">
                          <a:latin typeface="Caladea"/>
                          <a:cs typeface="Caladea"/>
                        </a:rPr>
                        <a:t>(</a:t>
                      </a:r>
                      <a:r>
                        <a:rPr sz="700" i="1" spc="-5" dirty="0">
                          <a:latin typeface="Caladea"/>
                          <a:cs typeface="Caladea"/>
                        </a:rPr>
                        <a:t>Checklist</a:t>
                      </a:r>
                      <a:r>
                        <a:rPr sz="700" spc="-5" dirty="0">
                          <a:latin typeface="Caladea"/>
                          <a:cs typeface="Caladea"/>
                        </a:rPr>
                        <a:t>)</a:t>
                      </a:r>
                      <a:endParaRPr sz="700" dirty="0">
                        <a:latin typeface="Caladea"/>
                        <a:cs typeface="Caladea"/>
                      </a:endParaRPr>
                    </a:p>
                    <a:p>
                      <a:pPr marL="297815" indent="-229235">
                        <a:lnSpc>
                          <a:spcPct val="100000"/>
                        </a:lnSpc>
                        <a:spcBef>
                          <a:spcPts val="670"/>
                        </a:spcBef>
                        <a:buAutoNum type="arabicPeriod"/>
                        <a:tabLst>
                          <a:tab pos="298450" algn="l"/>
                        </a:tabLst>
                      </a:pPr>
                      <a:r>
                        <a:rPr sz="700" spc="-5" dirty="0">
                          <a:latin typeface="Caladea"/>
                          <a:cs typeface="Caladea"/>
                        </a:rPr>
                        <a:t>Tabel</a:t>
                      </a:r>
                      <a:endParaRPr sz="700" dirty="0">
                        <a:latin typeface="Caladea"/>
                        <a:cs typeface="Caladea"/>
                      </a:endParaRPr>
                    </a:p>
                  </a:txBody>
                  <a:tcPr marL="0" marR="0" marT="0" marB="0">
                    <a:lnL w="19050">
                      <a:solidFill>
                        <a:srgbClr val="FFFFFF"/>
                      </a:solidFill>
                      <a:prstDash val="solid"/>
                    </a:lnL>
                    <a:lnT w="12700">
                      <a:solidFill>
                        <a:srgbClr val="FFFFFF"/>
                      </a:solidFill>
                      <a:prstDash val="solid"/>
                    </a:lnT>
                    <a:solidFill>
                      <a:srgbClr val="EED2D2"/>
                    </a:solidFill>
                  </a:tcPr>
                </a:tc>
              </a:tr>
            </a:tbl>
          </a:graphicData>
        </a:graphic>
      </p:graphicFrame>
      <p:sp>
        <p:nvSpPr>
          <p:cNvPr id="4" name="object 4"/>
          <p:cNvSpPr txBox="1"/>
          <p:nvPr/>
        </p:nvSpPr>
        <p:spPr>
          <a:xfrm>
            <a:off x="228600" y="3048000"/>
            <a:ext cx="8839200" cy="3119599"/>
          </a:xfrm>
          <a:prstGeom prst="rect">
            <a:avLst/>
          </a:prstGeom>
        </p:spPr>
        <p:txBody>
          <a:bodyPr vert="horz" wrap="square" lIns="0" tIns="10949" rIns="0" bIns="0" rtlCol="0">
            <a:spAutoFit/>
          </a:bodyPr>
          <a:lstStyle/>
          <a:p>
            <a:pPr marL="193243" algn="ctr">
              <a:spcBef>
                <a:spcPts val="86"/>
              </a:spcBef>
            </a:pPr>
            <a:r>
              <a:rPr sz="1000" spc="-4" dirty="0">
                <a:latin typeface="Caladea"/>
                <a:cs typeface="Caladea"/>
              </a:rPr>
              <a:t>Sumber : Arikunto </a:t>
            </a:r>
            <a:r>
              <a:rPr sz="1000" dirty="0">
                <a:latin typeface="Caladea"/>
                <a:cs typeface="Caladea"/>
              </a:rPr>
              <a:t>(1995) </a:t>
            </a:r>
            <a:r>
              <a:rPr sz="1000" spc="-4" dirty="0">
                <a:latin typeface="Caladea"/>
                <a:cs typeface="Caladea"/>
              </a:rPr>
              <a:t>dalam Riduwan</a:t>
            </a:r>
            <a:r>
              <a:rPr sz="1000" spc="-4" dirty="0">
                <a:latin typeface="Caladea"/>
                <a:cs typeface="Caladea"/>
              </a:rPr>
              <a:t> (2010)</a:t>
            </a:r>
            <a:endParaRPr sz="1000" dirty="0">
              <a:latin typeface="Caladea"/>
              <a:cs typeface="Caladea"/>
            </a:endParaRPr>
          </a:p>
          <a:p>
            <a:pPr>
              <a:lnSpc>
                <a:spcPct val="100000"/>
              </a:lnSpc>
            </a:pPr>
            <a:endParaRPr sz="1000" dirty="0">
              <a:latin typeface="Caladea"/>
              <a:cs typeface="Caladea"/>
            </a:endParaRPr>
          </a:p>
          <a:p>
            <a:pPr>
              <a:spcBef>
                <a:spcPts val="13"/>
              </a:spcBef>
            </a:pPr>
            <a:endParaRPr sz="1000" dirty="0">
              <a:latin typeface="Caladea"/>
              <a:cs typeface="Caladea"/>
            </a:endParaRPr>
          </a:p>
          <a:p>
            <a:pPr marL="207477" indent="-197076">
              <a:buAutoNum type="alphaUcPeriod" startAt="6"/>
              <a:tabLst>
                <a:tab pos="208025" algn="l"/>
              </a:tabLst>
            </a:pPr>
            <a:r>
              <a:rPr sz="1000" b="1" spc="-4" dirty="0">
                <a:solidFill>
                  <a:srgbClr val="933634"/>
                </a:solidFill>
                <a:latin typeface="Caladea"/>
                <a:cs typeface="Caladea"/>
              </a:rPr>
              <a:t>INSTRUMEN PENELITIAN</a:t>
            </a:r>
            <a:endParaRPr sz="1000" dirty="0">
              <a:latin typeface="Caladea"/>
              <a:cs typeface="Caladea"/>
            </a:endParaRPr>
          </a:p>
          <a:p>
            <a:pPr marL="404553" lvl="1" indent="-197623" algn="just">
              <a:spcBef>
                <a:spcPts val="582"/>
              </a:spcBef>
              <a:buAutoNum type="arabicPeriod"/>
              <a:tabLst>
                <a:tab pos="405101" algn="l"/>
              </a:tabLst>
            </a:pPr>
            <a:r>
              <a:rPr sz="1000" b="1" spc="-4" dirty="0">
                <a:latin typeface="Caladea"/>
                <a:cs typeface="Caladea"/>
              </a:rPr>
              <a:t>Pendahuluan</a:t>
            </a:r>
            <a:endParaRPr sz="1000" dirty="0">
              <a:latin typeface="Caladea"/>
              <a:cs typeface="Caladea"/>
            </a:endParaRPr>
          </a:p>
          <a:p>
            <a:pPr marL="404553" marR="4379" indent="382109" algn="just">
              <a:lnSpc>
                <a:spcPct val="146500"/>
              </a:lnSpc>
              <a:spcBef>
                <a:spcPts val="4"/>
              </a:spcBef>
            </a:pPr>
            <a:r>
              <a:rPr sz="1000" spc="-4" dirty="0">
                <a:latin typeface="Caladea"/>
                <a:cs typeface="Caladea"/>
              </a:rPr>
              <a:t>Instrumen atau alat pengumpul data adalah alat yang digunakan  untuk mengumpulkan data dalam </a:t>
            </a:r>
            <a:r>
              <a:rPr sz="1000" dirty="0">
                <a:latin typeface="Caladea"/>
                <a:cs typeface="Caladea"/>
              </a:rPr>
              <a:t>suatu </a:t>
            </a:r>
            <a:r>
              <a:rPr sz="1000" spc="-4" dirty="0">
                <a:latin typeface="Caladea"/>
                <a:cs typeface="Caladea"/>
              </a:rPr>
              <a:t>penelitian. Instrumen Penelitian  adalah </a:t>
            </a:r>
            <a:r>
              <a:rPr sz="1000" dirty="0">
                <a:latin typeface="Caladea"/>
                <a:cs typeface="Caladea"/>
              </a:rPr>
              <a:t>segala </a:t>
            </a:r>
            <a:r>
              <a:rPr sz="1000" spc="-4" dirty="0">
                <a:latin typeface="Caladea"/>
                <a:cs typeface="Caladea"/>
              </a:rPr>
              <a:t>peralatan yang digunakan untuk memperoleh, </a:t>
            </a:r>
            <a:r>
              <a:rPr sz="1000" dirty="0">
                <a:latin typeface="Caladea"/>
                <a:cs typeface="Caladea"/>
              </a:rPr>
              <a:t>mengelola, </a:t>
            </a:r>
            <a:r>
              <a:rPr sz="1000" spc="-9" dirty="0">
                <a:latin typeface="Caladea"/>
                <a:cs typeface="Caladea"/>
              </a:rPr>
              <a:t>dan  </a:t>
            </a:r>
            <a:r>
              <a:rPr sz="1000" spc="-4" dirty="0">
                <a:latin typeface="Caladea"/>
                <a:cs typeface="Caladea"/>
              </a:rPr>
              <a:t>mengiterpretasikan </a:t>
            </a:r>
            <a:r>
              <a:rPr sz="1000" spc="-9" dirty="0">
                <a:latin typeface="Caladea"/>
                <a:cs typeface="Caladea"/>
              </a:rPr>
              <a:t>informasi dari </a:t>
            </a:r>
            <a:r>
              <a:rPr sz="1000" spc="-4" dirty="0">
                <a:latin typeface="Caladea"/>
                <a:cs typeface="Caladea"/>
              </a:rPr>
              <a:t>para responden yang dilakukan dengan  </a:t>
            </a:r>
            <a:r>
              <a:rPr sz="1000" dirty="0">
                <a:latin typeface="Caladea"/>
                <a:cs typeface="Caladea"/>
              </a:rPr>
              <a:t>pola </a:t>
            </a:r>
            <a:r>
              <a:rPr sz="1000" spc="-4" dirty="0">
                <a:latin typeface="Caladea"/>
                <a:cs typeface="Caladea"/>
              </a:rPr>
              <a:t>pengukuran yang </a:t>
            </a:r>
            <a:r>
              <a:rPr sz="1000" dirty="0">
                <a:latin typeface="Caladea"/>
                <a:cs typeface="Caladea"/>
              </a:rPr>
              <a:t>sama. </a:t>
            </a:r>
            <a:r>
              <a:rPr sz="1000" spc="-4" dirty="0">
                <a:latin typeface="Caladea"/>
                <a:cs typeface="Caladea"/>
              </a:rPr>
              <a:t>Instrumen penelitian dirancang </a:t>
            </a:r>
            <a:r>
              <a:rPr sz="1000" spc="-9" dirty="0">
                <a:latin typeface="Caladea"/>
                <a:cs typeface="Caladea"/>
              </a:rPr>
              <a:t>untuk </a:t>
            </a:r>
            <a:r>
              <a:rPr sz="1000" dirty="0">
                <a:latin typeface="Caladea"/>
                <a:cs typeface="Caladea"/>
              </a:rPr>
              <a:t>satu  </a:t>
            </a:r>
            <a:r>
              <a:rPr sz="1000" spc="-4" dirty="0">
                <a:latin typeface="Caladea"/>
                <a:cs typeface="Caladea"/>
              </a:rPr>
              <a:t>tujuan dan tidak </a:t>
            </a:r>
            <a:r>
              <a:rPr sz="1000" dirty="0">
                <a:latin typeface="Caladea"/>
                <a:cs typeface="Caladea"/>
              </a:rPr>
              <a:t>bisa </a:t>
            </a:r>
            <a:r>
              <a:rPr sz="1000" spc="-9" dirty="0">
                <a:latin typeface="Caladea"/>
                <a:cs typeface="Caladea"/>
              </a:rPr>
              <a:t>digunakan </a:t>
            </a:r>
            <a:r>
              <a:rPr sz="1000" spc="-4" dirty="0">
                <a:latin typeface="Caladea"/>
                <a:cs typeface="Caladea"/>
              </a:rPr>
              <a:t>pada penelitian yang lain. Kekhasan setiap  </a:t>
            </a:r>
            <a:r>
              <a:rPr sz="1000" dirty="0">
                <a:latin typeface="Caladea"/>
                <a:cs typeface="Caladea"/>
              </a:rPr>
              <a:t>objek </a:t>
            </a:r>
            <a:r>
              <a:rPr sz="1000" spc="-4" dirty="0">
                <a:latin typeface="Caladea"/>
                <a:cs typeface="Caladea"/>
              </a:rPr>
              <a:t>penelitian menyebabkan seorang peneliti harus merancang sendiri  instrumen yang digunakan. Susunan instrument untuk </a:t>
            </a:r>
            <a:r>
              <a:rPr sz="1000" dirty="0">
                <a:latin typeface="Caladea"/>
                <a:cs typeface="Caladea"/>
              </a:rPr>
              <a:t>setiap </a:t>
            </a:r>
            <a:r>
              <a:rPr sz="1000" spc="-4" dirty="0">
                <a:latin typeface="Caladea"/>
                <a:cs typeface="Caladea"/>
              </a:rPr>
              <a:t>penelitian  tidak </a:t>
            </a:r>
            <a:r>
              <a:rPr sz="1000" dirty="0">
                <a:latin typeface="Caladea"/>
                <a:cs typeface="Caladea"/>
              </a:rPr>
              <a:t>selalu sama </a:t>
            </a:r>
            <a:r>
              <a:rPr sz="1000" spc="-4" dirty="0">
                <a:latin typeface="Caladea"/>
                <a:cs typeface="Caladea"/>
              </a:rPr>
              <a:t>dengan peneliti lain. Hal ini mengingat tujuan </a:t>
            </a:r>
            <a:r>
              <a:rPr sz="1000" spc="-9" dirty="0">
                <a:latin typeface="Caladea"/>
                <a:cs typeface="Caladea"/>
              </a:rPr>
              <a:t>dan  </a:t>
            </a:r>
            <a:r>
              <a:rPr sz="1000" spc="-4" dirty="0">
                <a:latin typeface="Caladea"/>
                <a:cs typeface="Caladea"/>
              </a:rPr>
              <a:t>mekanisme kerja dalam </a:t>
            </a:r>
            <a:r>
              <a:rPr sz="1000" dirty="0">
                <a:latin typeface="Caladea"/>
                <a:cs typeface="Caladea"/>
              </a:rPr>
              <a:t>setiap </a:t>
            </a:r>
            <a:r>
              <a:rPr sz="1000" spc="-4" dirty="0">
                <a:latin typeface="Caladea"/>
                <a:cs typeface="Caladea"/>
              </a:rPr>
              <a:t>teknik penelitian juga </a:t>
            </a:r>
            <a:r>
              <a:rPr sz="1000" dirty="0">
                <a:latin typeface="Caladea"/>
                <a:cs typeface="Caladea"/>
              </a:rPr>
              <a:t>berbeda-beda. Data  </a:t>
            </a:r>
            <a:r>
              <a:rPr sz="1000" spc="-4" dirty="0">
                <a:latin typeface="Caladea"/>
                <a:cs typeface="Caladea"/>
              </a:rPr>
              <a:t>yang terkumpul dengan menggunakan instrumen tertentu akan  dideskripsikan dan dilampirkan atau digunakan untuk menguji hipotesis  yang diajukan dalam suatu penelitian. Untuk mengumpulkan data dalam  </a:t>
            </a:r>
            <a:r>
              <a:rPr sz="1000" dirty="0" err="1">
                <a:latin typeface="Caladea"/>
                <a:cs typeface="Caladea"/>
              </a:rPr>
              <a:t>suatu</a:t>
            </a:r>
            <a:r>
              <a:rPr sz="1000" dirty="0">
                <a:latin typeface="Caladea"/>
                <a:cs typeface="Caladea"/>
              </a:rPr>
              <a:t> </a:t>
            </a:r>
            <a:r>
              <a:rPr sz="1000" spc="-4" dirty="0" err="1" smtClean="0">
                <a:latin typeface="Caladea"/>
                <a:cs typeface="Caladea"/>
              </a:rPr>
              <a:t>penelitian</a:t>
            </a:r>
            <a:r>
              <a:rPr sz="1000" spc="-4" dirty="0" smtClean="0">
                <a:latin typeface="Caladea"/>
                <a:cs typeface="Caladea"/>
              </a:rPr>
              <a:t>, </a:t>
            </a:r>
            <a:r>
              <a:rPr sz="1000" spc="-4" dirty="0" err="1" smtClean="0">
                <a:latin typeface="Caladea"/>
                <a:cs typeface="Caladea"/>
              </a:rPr>
              <a:t>dapat</a:t>
            </a:r>
            <a:r>
              <a:rPr sz="1000" spc="-4" dirty="0" smtClean="0">
                <a:latin typeface="Caladea"/>
                <a:cs typeface="Caladea"/>
              </a:rPr>
              <a:t> </a:t>
            </a:r>
            <a:r>
              <a:rPr sz="1000" spc="-4" dirty="0" err="1" smtClean="0">
                <a:latin typeface="Caladea"/>
                <a:cs typeface="Caladea"/>
              </a:rPr>
              <a:t>digunakan</a:t>
            </a:r>
            <a:r>
              <a:rPr sz="1000" spc="-4" dirty="0" smtClean="0">
                <a:latin typeface="Caladea"/>
                <a:cs typeface="Caladea"/>
              </a:rPr>
              <a:t> </a:t>
            </a:r>
            <a:r>
              <a:rPr sz="1000" spc="-4" dirty="0">
                <a:latin typeface="Caladea"/>
                <a:cs typeface="Caladea"/>
              </a:rPr>
              <a:t>instrumen yang telah tersedia  dan dapat pula menggunkan instrumen yang dibuat sendiri. Instrumen yang  telah tersedia pada </a:t>
            </a:r>
            <a:r>
              <a:rPr sz="1000" spc="-9" dirty="0">
                <a:latin typeface="Caladea"/>
                <a:cs typeface="Caladea"/>
              </a:rPr>
              <a:t>umumnya </a:t>
            </a:r>
            <a:r>
              <a:rPr sz="1000" spc="-4" dirty="0">
                <a:latin typeface="Caladea"/>
                <a:cs typeface="Caladea"/>
              </a:rPr>
              <a:t>adalah instrument yang sudah dianggap baku  untuk mengumpulkan data variabel-variabel tertentu. </a:t>
            </a:r>
            <a:r>
              <a:rPr sz="1000" dirty="0">
                <a:latin typeface="Caladea"/>
                <a:cs typeface="Caladea"/>
              </a:rPr>
              <a:t>Dengan </a:t>
            </a:r>
            <a:r>
              <a:rPr sz="1000" spc="-4" dirty="0">
                <a:latin typeface="Caladea"/>
                <a:cs typeface="Caladea"/>
              </a:rPr>
              <a:t>demikian,  </a:t>
            </a:r>
            <a:r>
              <a:rPr sz="1000" dirty="0">
                <a:latin typeface="Caladea"/>
                <a:cs typeface="Caladea"/>
              </a:rPr>
              <a:t>jika </a:t>
            </a:r>
            <a:r>
              <a:rPr sz="1000" spc="-4" dirty="0">
                <a:latin typeface="Caladea"/>
                <a:cs typeface="Caladea"/>
              </a:rPr>
              <a:t>instrumen baku telah tersedia untuk mengumpulkan data variabel  penelitian </a:t>
            </a:r>
            <a:r>
              <a:rPr sz="1000" spc="-4" dirty="0" err="1">
                <a:latin typeface="Caladea"/>
                <a:cs typeface="Caladea"/>
              </a:rPr>
              <a:t>maka</a:t>
            </a:r>
            <a:r>
              <a:rPr sz="1000" spc="-4" dirty="0">
                <a:latin typeface="Caladea"/>
                <a:cs typeface="Caladea"/>
              </a:rPr>
              <a:t> </a:t>
            </a:r>
            <a:r>
              <a:rPr sz="1000" spc="-4" dirty="0" err="1" smtClean="0">
                <a:latin typeface="Caladea"/>
                <a:cs typeface="Caladea"/>
              </a:rPr>
              <a:t>dapat</a:t>
            </a:r>
            <a:r>
              <a:rPr sz="1000" spc="-4" dirty="0" smtClean="0">
                <a:latin typeface="Caladea"/>
                <a:cs typeface="Caladea"/>
              </a:rPr>
              <a:t> </a:t>
            </a:r>
            <a:r>
              <a:rPr sz="1000" spc="-4" dirty="0">
                <a:latin typeface="Caladea"/>
                <a:cs typeface="Caladea"/>
              </a:rPr>
              <a:t>langsung menggunakan instrumen tersebut</a:t>
            </a:r>
            <a:r>
              <a:rPr sz="1000" spc="-4" dirty="0">
                <a:latin typeface="Caladea"/>
                <a:cs typeface="Caladea"/>
              </a:rPr>
              <a:t>,</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920222"/>
            <a:ext cx="8763000" cy="5251978"/>
          </a:xfrm>
          <a:prstGeom prst="rect">
            <a:avLst/>
          </a:prstGeom>
        </p:spPr>
        <p:txBody>
          <a:bodyPr vert="horz" wrap="square" lIns="0" tIns="10949" rIns="0" bIns="0" rtlCol="0">
            <a:spAutoFit/>
          </a:bodyPr>
          <a:lstStyle/>
          <a:p>
            <a:pPr marL="208025" marR="5474" algn="just">
              <a:lnSpc>
                <a:spcPct val="146500"/>
              </a:lnSpc>
              <a:spcBef>
                <a:spcPts val="86"/>
              </a:spcBef>
            </a:pPr>
            <a:r>
              <a:rPr sz="1000" spc="-4" dirty="0">
                <a:latin typeface="Caladea"/>
                <a:cs typeface="Caladea"/>
              </a:rPr>
              <a:t>dengan catatan </a:t>
            </a:r>
            <a:r>
              <a:rPr sz="1000" spc="-9" dirty="0">
                <a:latin typeface="Caladea"/>
                <a:cs typeface="Caladea"/>
              </a:rPr>
              <a:t>bahwa </a:t>
            </a:r>
            <a:r>
              <a:rPr sz="1000" spc="-4" dirty="0">
                <a:latin typeface="Caladea"/>
                <a:cs typeface="Caladea"/>
              </a:rPr>
              <a:t>teori yang dijadikan landasan penyusunan  instrumen tersebut sesuai dengan teori yang diacu </a:t>
            </a:r>
            <a:r>
              <a:rPr sz="1000" spc="-4" dirty="0" err="1">
                <a:latin typeface="Caladea"/>
                <a:cs typeface="Caladea"/>
              </a:rPr>
              <a:t>dalam</a:t>
            </a:r>
            <a:r>
              <a:rPr sz="1000" spc="-4" dirty="0">
                <a:latin typeface="Caladea"/>
                <a:cs typeface="Caladea"/>
              </a:rPr>
              <a:t> </a:t>
            </a:r>
            <a:r>
              <a:rPr sz="1000" spc="-4" dirty="0" err="1" smtClean="0">
                <a:latin typeface="Caladea"/>
                <a:cs typeface="Caladea"/>
              </a:rPr>
              <a:t>penelitian</a:t>
            </a:r>
            <a:r>
              <a:rPr sz="1000" spc="-4" dirty="0" smtClean="0">
                <a:latin typeface="Caladea"/>
                <a:cs typeface="Caladea"/>
              </a:rPr>
              <a:t>.  </a:t>
            </a:r>
            <a:r>
              <a:rPr sz="1000" dirty="0">
                <a:latin typeface="Caladea"/>
                <a:cs typeface="Caladea"/>
              </a:rPr>
              <a:t>Selain </a:t>
            </a:r>
            <a:r>
              <a:rPr sz="1000" spc="-4" dirty="0">
                <a:latin typeface="Caladea"/>
                <a:cs typeface="Caladea"/>
              </a:rPr>
              <a:t>itu, konstruk variabel yang diukur oleh instrumen tersebut juga </a:t>
            </a:r>
            <a:r>
              <a:rPr sz="1000" dirty="0">
                <a:latin typeface="Caladea"/>
                <a:cs typeface="Caladea"/>
              </a:rPr>
              <a:t>sama  </a:t>
            </a:r>
            <a:r>
              <a:rPr sz="1000" spc="-4" dirty="0">
                <a:latin typeface="Caladea"/>
                <a:cs typeface="Caladea"/>
              </a:rPr>
              <a:t>dengan konstruk variabel yang hendak kita ukur </a:t>
            </a:r>
            <a:r>
              <a:rPr sz="1000" spc="-4" dirty="0" err="1">
                <a:latin typeface="Caladea"/>
                <a:cs typeface="Caladea"/>
              </a:rPr>
              <a:t>dalam</a:t>
            </a:r>
            <a:r>
              <a:rPr sz="1000" spc="-4" dirty="0">
                <a:latin typeface="Caladea"/>
                <a:cs typeface="Caladea"/>
              </a:rPr>
              <a:t> </a:t>
            </a:r>
            <a:r>
              <a:rPr sz="1000" spc="-4" dirty="0" err="1" smtClean="0">
                <a:latin typeface="Caladea"/>
                <a:cs typeface="Caladea"/>
              </a:rPr>
              <a:t>penelitian</a:t>
            </a:r>
            <a:r>
              <a:rPr sz="1000" spc="-4" dirty="0" smtClean="0">
                <a:latin typeface="Caladea"/>
                <a:cs typeface="Caladea"/>
              </a:rPr>
              <a:t>.  </a:t>
            </a:r>
            <a:r>
              <a:rPr sz="1000" spc="-4" dirty="0">
                <a:latin typeface="Caladea"/>
                <a:cs typeface="Caladea"/>
              </a:rPr>
              <a:t>Akan tetapi, </a:t>
            </a:r>
            <a:r>
              <a:rPr sz="1000" dirty="0">
                <a:latin typeface="Caladea"/>
                <a:cs typeface="Caladea"/>
              </a:rPr>
              <a:t>jika </a:t>
            </a:r>
            <a:r>
              <a:rPr sz="1000" spc="-4" dirty="0">
                <a:latin typeface="Caladea"/>
                <a:cs typeface="Caladea"/>
              </a:rPr>
              <a:t>instrumen yang baku </a:t>
            </a:r>
            <a:r>
              <a:rPr sz="1000" dirty="0">
                <a:latin typeface="Caladea"/>
                <a:cs typeface="Caladea"/>
              </a:rPr>
              <a:t>belum </a:t>
            </a:r>
            <a:r>
              <a:rPr sz="1000" spc="-4" dirty="0">
                <a:latin typeface="Caladea"/>
                <a:cs typeface="Caladea"/>
              </a:rPr>
              <a:t>tersedia untuk mengumpulkan  data variabel tersebut harus dibuat sendiri oleh</a:t>
            </a:r>
            <a:r>
              <a:rPr sz="1000" spc="22" dirty="0">
                <a:latin typeface="Caladea"/>
                <a:cs typeface="Caladea"/>
              </a:rPr>
              <a:t> </a:t>
            </a:r>
            <a:r>
              <a:rPr sz="1000" spc="-4" dirty="0">
                <a:latin typeface="Caladea"/>
                <a:cs typeface="Caladea"/>
              </a:rPr>
              <a:t>peneliti</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208025" indent="-197076">
              <a:buAutoNum type="arabicPeriod" startAt="2"/>
              <a:tabLst>
                <a:tab pos="208025" algn="l"/>
              </a:tabLst>
            </a:pPr>
            <a:r>
              <a:rPr sz="1000" b="1" spc="-4" dirty="0">
                <a:latin typeface="Caladea"/>
                <a:cs typeface="Caladea"/>
              </a:rPr>
              <a:t>Kegunaan Instrumen Penelitian</a:t>
            </a:r>
            <a:r>
              <a:rPr sz="1000" b="1" spc="-4" dirty="0">
                <a:latin typeface="Caladea"/>
                <a:cs typeface="Caladea"/>
              </a:rPr>
              <a:t> Antara lain</a:t>
            </a:r>
            <a:r>
              <a:rPr sz="1000" b="1" spc="-13" dirty="0">
                <a:latin typeface="Caladea"/>
                <a:cs typeface="Caladea"/>
              </a:rPr>
              <a:t> </a:t>
            </a:r>
            <a:r>
              <a:rPr sz="1000" b="1" spc="-4" dirty="0">
                <a:latin typeface="Caladea"/>
                <a:cs typeface="Caladea"/>
              </a:rPr>
              <a:t>:</a:t>
            </a:r>
            <a:endParaRPr sz="1000" dirty="0">
              <a:latin typeface="Caladea"/>
              <a:cs typeface="Caladea"/>
            </a:endParaRPr>
          </a:p>
          <a:p>
            <a:pPr marL="405101" lvl="1" indent="-197076">
              <a:spcBef>
                <a:spcPts val="582"/>
              </a:spcBef>
              <a:buAutoNum type="alphaLcPeriod"/>
              <a:tabLst>
                <a:tab pos="405101" algn="l"/>
              </a:tabLst>
            </a:pPr>
            <a:r>
              <a:rPr sz="1000" spc="-4" dirty="0">
                <a:latin typeface="Caladea"/>
                <a:cs typeface="Caladea"/>
              </a:rPr>
              <a:t>Sebagai alat pencatat informasi </a:t>
            </a:r>
            <a:r>
              <a:rPr sz="1000" dirty="0">
                <a:latin typeface="Caladea"/>
                <a:cs typeface="Caladea"/>
              </a:rPr>
              <a:t>yang </a:t>
            </a:r>
            <a:r>
              <a:rPr sz="1000" spc="-4" dirty="0">
                <a:latin typeface="Caladea"/>
                <a:cs typeface="Caladea"/>
              </a:rPr>
              <a:t>disampaikan oleh</a:t>
            </a:r>
            <a:r>
              <a:rPr sz="1000" spc="17" dirty="0">
                <a:latin typeface="Caladea"/>
                <a:cs typeface="Caladea"/>
              </a:rPr>
              <a:t> </a:t>
            </a:r>
            <a:r>
              <a:rPr sz="1000" spc="-4" dirty="0">
                <a:latin typeface="Caladea"/>
                <a:cs typeface="Caladea"/>
              </a:rPr>
              <a:t>responden</a:t>
            </a:r>
            <a:r>
              <a:rPr sz="1000" spc="-4" dirty="0">
                <a:latin typeface="Caladea"/>
                <a:cs typeface="Caladea"/>
              </a:rPr>
              <a:t>,</a:t>
            </a:r>
            <a:endParaRPr sz="1000" dirty="0">
              <a:latin typeface="Caladea"/>
              <a:cs typeface="Caladea"/>
            </a:endParaRPr>
          </a:p>
          <a:p>
            <a:pPr marL="405101" lvl="1" indent="-197076">
              <a:spcBef>
                <a:spcPts val="569"/>
              </a:spcBef>
              <a:buAutoNum type="alphaLcPeriod"/>
              <a:tabLst>
                <a:tab pos="405101" algn="l"/>
              </a:tabLst>
            </a:pPr>
            <a:r>
              <a:rPr sz="1000" spc="-4" dirty="0">
                <a:latin typeface="Caladea"/>
                <a:cs typeface="Caladea"/>
              </a:rPr>
              <a:t>Sebagai alat untuk mengorganisasi proses</a:t>
            </a:r>
            <a:r>
              <a:rPr sz="1000" spc="30" dirty="0">
                <a:latin typeface="Caladea"/>
                <a:cs typeface="Caladea"/>
              </a:rPr>
              <a:t> </a:t>
            </a:r>
            <a:r>
              <a:rPr sz="1000" spc="-4" dirty="0">
                <a:latin typeface="Caladea"/>
                <a:cs typeface="Caladea"/>
              </a:rPr>
              <a:t>wawancara</a:t>
            </a:r>
            <a:r>
              <a:rPr sz="1000" spc="-4" dirty="0">
                <a:latin typeface="Caladea"/>
                <a:cs typeface="Caladea"/>
              </a:rPr>
              <a:t>,</a:t>
            </a:r>
            <a:endParaRPr sz="1000" dirty="0">
              <a:latin typeface="Caladea"/>
              <a:cs typeface="Caladea"/>
            </a:endParaRPr>
          </a:p>
          <a:p>
            <a:pPr marL="405101" lvl="1" indent="-197076">
              <a:spcBef>
                <a:spcPts val="582"/>
              </a:spcBef>
              <a:buAutoNum type="alphaLcPeriod"/>
              <a:tabLst>
                <a:tab pos="404553" algn="l"/>
                <a:tab pos="405101" algn="l"/>
              </a:tabLst>
            </a:pPr>
            <a:r>
              <a:rPr sz="1000" spc="-4" dirty="0">
                <a:latin typeface="Caladea"/>
                <a:cs typeface="Caladea"/>
              </a:rPr>
              <a:t>Sebagai alat evakuasi performa pekerjaan staf</a:t>
            </a:r>
            <a:r>
              <a:rPr sz="1000" spc="17" dirty="0">
                <a:latin typeface="Caladea"/>
                <a:cs typeface="Caladea"/>
              </a:rPr>
              <a:t> </a:t>
            </a:r>
            <a:r>
              <a:rPr sz="1000" spc="-4" dirty="0">
                <a:latin typeface="Caladea"/>
                <a:cs typeface="Caladea"/>
              </a:rPr>
              <a:t>peneliti</a:t>
            </a:r>
            <a:r>
              <a:rPr sz="1000" spc="-4" dirty="0">
                <a:latin typeface="Caladea"/>
                <a:cs typeface="Caladea"/>
              </a:rPr>
              <a:t>.</a:t>
            </a:r>
            <a:endParaRPr sz="1000" dirty="0">
              <a:latin typeface="Caladea"/>
              <a:cs typeface="Caladea"/>
            </a:endParaRPr>
          </a:p>
          <a:p>
            <a:pPr lvl="1">
              <a:lnSpc>
                <a:spcPct val="100000"/>
              </a:lnSpc>
              <a:buFont typeface="Caladea"/>
              <a:buAutoNum type="alphaLcPeriod"/>
            </a:pPr>
            <a:endParaRPr sz="1000" dirty="0">
              <a:latin typeface="Caladea"/>
              <a:cs typeface="Caladea"/>
            </a:endParaRPr>
          </a:p>
          <a:p>
            <a:pPr lvl="1">
              <a:spcBef>
                <a:spcPts val="22"/>
              </a:spcBef>
              <a:buFont typeface="Caladea"/>
              <a:buAutoNum type="alphaLcPeriod"/>
            </a:pPr>
            <a:endParaRPr sz="1000" dirty="0">
              <a:latin typeface="Caladea"/>
              <a:cs typeface="Caladea"/>
            </a:endParaRPr>
          </a:p>
          <a:p>
            <a:pPr marL="208025" indent="-197076" algn="just">
              <a:buAutoNum type="arabicPeriod" startAt="2"/>
              <a:tabLst>
                <a:tab pos="208025" algn="l"/>
              </a:tabLst>
            </a:pPr>
            <a:r>
              <a:rPr sz="1000" b="1" spc="-4" dirty="0">
                <a:latin typeface="Caladea"/>
                <a:cs typeface="Caladea"/>
              </a:rPr>
              <a:t>Penyusunan Instrumen</a:t>
            </a:r>
            <a:r>
              <a:rPr sz="1000" b="1" spc="-9" dirty="0">
                <a:latin typeface="Caladea"/>
                <a:cs typeface="Caladea"/>
              </a:rPr>
              <a:t> </a:t>
            </a:r>
            <a:r>
              <a:rPr sz="1000" b="1" spc="-4" dirty="0">
                <a:latin typeface="Caladea"/>
                <a:cs typeface="Caladea"/>
              </a:rPr>
              <a:t>Penelitian</a:t>
            </a:r>
            <a:endParaRPr sz="1000" dirty="0">
              <a:latin typeface="Caladea"/>
              <a:cs typeface="Caladea"/>
            </a:endParaRPr>
          </a:p>
          <a:p>
            <a:pPr marL="208025" marR="4379" indent="382109" algn="just">
              <a:lnSpc>
                <a:spcPct val="146600"/>
              </a:lnSpc>
              <a:spcBef>
                <a:spcPts val="4"/>
              </a:spcBef>
            </a:pPr>
            <a:r>
              <a:rPr sz="1000" spc="-4" dirty="0">
                <a:latin typeface="Caladea"/>
                <a:cs typeface="Caladea"/>
              </a:rPr>
              <a:t>Daftar kuesioner adalah serangkaian pertanyaan yang diajukan  kepada responden mengenai objek yang sedang diteliti, baik berupa  pendapat, tanggapan ataupun dirinya sendiri. Sebagai </a:t>
            </a:r>
            <a:r>
              <a:rPr sz="1000" dirty="0">
                <a:latin typeface="Caladea"/>
                <a:cs typeface="Caladea"/>
              </a:rPr>
              <a:t>suatu </a:t>
            </a:r>
            <a:r>
              <a:rPr sz="1000" spc="-4" dirty="0">
                <a:latin typeface="Caladea"/>
                <a:cs typeface="Caladea"/>
              </a:rPr>
              <a:t>instrumen  penelitian, maka pertanyaan-pertanyaan tersebut tidak </a:t>
            </a:r>
            <a:r>
              <a:rPr sz="1000" dirty="0">
                <a:latin typeface="Caladea"/>
                <a:cs typeface="Caladea"/>
              </a:rPr>
              <a:t>boleh menyimpang  </a:t>
            </a:r>
            <a:r>
              <a:rPr sz="1000" spc="-9" dirty="0">
                <a:latin typeface="Caladea"/>
                <a:cs typeface="Caladea"/>
              </a:rPr>
              <a:t>dari </a:t>
            </a:r>
            <a:r>
              <a:rPr sz="1000" spc="-4" dirty="0">
                <a:latin typeface="Caladea"/>
                <a:cs typeface="Caladea"/>
              </a:rPr>
              <a:t>arah yang akan dicapai oleh usulan proyek penelitian, yang tercermin  dalam rumusan hipotesis. </a:t>
            </a:r>
            <a:r>
              <a:rPr sz="1000" dirty="0">
                <a:latin typeface="Caladea"/>
                <a:cs typeface="Caladea"/>
              </a:rPr>
              <a:t>Dengan </a:t>
            </a:r>
            <a:r>
              <a:rPr sz="1000" spc="-4" dirty="0">
                <a:latin typeface="Caladea"/>
                <a:cs typeface="Caladea"/>
              </a:rPr>
              <a:t>demikian daftar perntanyaan yang harus  diajukan dengan taktis dan strategik sehingga mampu menyaring informasi  yang dibutuhkan oleh</a:t>
            </a:r>
            <a:r>
              <a:rPr sz="1000" spc="4" dirty="0">
                <a:latin typeface="Caladea"/>
                <a:cs typeface="Caladea"/>
              </a:rPr>
              <a:t> </a:t>
            </a:r>
            <a:r>
              <a:rPr sz="1000" dirty="0">
                <a:latin typeface="Caladea"/>
                <a:cs typeface="Caladea"/>
              </a:rPr>
              <a:t>responden</a:t>
            </a:r>
            <a:r>
              <a:rPr sz="1000" dirty="0">
                <a:latin typeface="Caladea"/>
                <a:cs typeface="Caladea"/>
              </a:rPr>
              <a:t>.</a:t>
            </a:r>
          </a:p>
          <a:p>
            <a:pPr marL="208025" marR="4379" indent="382109" algn="just">
              <a:lnSpc>
                <a:spcPct val="146600"/>
              </a:lnSpc>
            </a:pPr>
            <a:r>
              <a:rPr sz="1000" spc="-4" dirty="0">
                <a:latin typeface="Caladea"/>
                <a:cs typeface="Caladea"/>
              </a:rPr>
              <a:t>Pertanyaan yang diajukan oleh responden </a:t>
            </a:r>
            <a:r>
              <a:rPr sz="1000" spc="-9" dirty="0">
                <a:latin typeface="Caladea"/>
                <a:cs typeface="Caladea"/>
              </a:rPr>
              <a:t>harus </a:t>
            </a:r>
            <a:r>
              <a:rPr sz="1000" dirty="0">
                <a:latin typeface="Caladea"/>
                <a:cs typeface="Caladea"/>
              </a:rPr>
              <a:t>jelas </a:t>
            </a:r>
            <a:r>
              <a:rPr sz="1000" spc="-4" dirty="0">
                <a:latin typeface="Caladea"/>
                <a:cs typeface="Caladea"/>
              </a:rPr>
              <a:t>rumusannya,  sehingga peneliti akan menerima informasi dengan tepat </a:t>
            </a:r>
            <a:r>
              <a:rPr sz="1000" spc="-9" dirty="0">
                <a:latin typeface="Caladea"/>
                <a:cs typeface="Caladea"/>
              </a:rPr>
              <a:t>dari </a:t>
            </a:r>
            <a:r>
              <a:rPr sz="1000" spc="-4" dirty="0">
                <a:latin typeface="Caladea"/>
                <a:cs typeface="Caladea"/>
              </a:rPr>
              <a:t>responden.  </a:t>
            </a:r>
            <a:r>
              <a:rPr sz="1000" dirty="0">
                <a:latin typeface="Caladea"/>
                <a:cs typeface="Caladea"/>
              </a:rPr>
              <a:t>Sebab </a:t>
            </a:r>
            <a:r>
              <a:rPr sz="1000" spc="-4" dirty="0">
                <a:latin typeface="Caladea"/>
                <a:cs typeface="Caladea"/>
              </a:rPr>
              <a:t>responden dan pewawancara dapat </a:t>
            </a:r>
            <a:r>
              <a:rPr sz="1000" dirty="0">
                <a:latin typeface="Caladea"/>
                <a:cs typeface="Caladea"/>
              </a:rPr>
              <a:t>menginterpretasi </a:t>
            </a:r>
            <a:r>
              <a:rPr sz="1000" spc="-4" dirty="0">
                <a:latin typeface="Caladea"/>
                <a:cs typeface="Caladea"/>
              </a:rPr>
              <a:t>makna </a:t>
            </a:r>
            <a:r>
              <a:rPr sz="1000" dirty="0">
                <a:latin typeface="Caladea"/>
                <a:cs typeface="Caladea"/>
              </a:rPr>
              <a:t>suatu  </a:t>
            </a:r>
            <a:r>
              <a:rPr sz="1000" spc="-4" dirty="0">
                <a:latin typeface="Caladea"/>
                <a:cs typeface="Caladea"/>
              </a:rPr>
              <a:t>kalimat yang berbeda dengan </a:t>
            </a:r>
            <a:r>
              <a:rPr sz="1000" dirty="0">
                <a:latin typeface="Caladea"/>
                <a:cs typeface="Caladea"/>
              </a:rPr>
              <a:t>maksud </a:t>
            </a:r>
            <a:r>
              <a:rPr sz="1000" spc="-4" dirty="0">
                <a:latin typeface="Caladea"/>
                <a:cs typeface="Caladea"/>
              </a:rPr>
              <a:t>peneliti, sehingga isi pertanyaan  justru tidak dapat dijawab. Di samping </a:t>
            </a:r>
            <a:r>
              <a:rPr sz="1000" dirty="0">
                <a:latin typeface="Caladea"/>
                <a:cs typeface="Caladea"/>
              </a:rPr>
              <a:t>itu </a:t>
            </a:r>
            <a:r>
              <a:rPr sz="1000" spc="-4" dirty="0">
                <a:latin typeface="Caladea"/>
                <a:cs typeface="Caladea"/>
              </a:rPr>
              <a:t>harus pula diperhatikan ke </a:t>
            </a:r>
            <a:r>
              <a:rPr sz="1000" dirty="0">
                <a:latin typeface="Caladea"/>
                <a:cs typeface="Caladea"/>
              </a:rPr>
              <a:t>mana  </a:t>
            </a:r>
            <a:r>
              <a:rPr sz="1000" spc="-4" dirty="0">
                <a:latin typeface="Caladea"/>
                <a:cs typeface="Caladea"/>
              </a:rPr>
              <a:t>arah yang dicapai, mengingat tanpa arah yang </a:t>
            </a:r>
            <a:r>
              <a:rPr sz="1000" dirty="0">
                <a:latin typeface="Caladea"/>
                <a:cs typeface="Caladea"/>
              </a:rPr>
              <a:t>jelas </a:t>
            </a:r>
            <a:r>
              <a:rPr sz="1000" spc="-4" dirty="0">
                <a:latin typeface="Caladea"/>
                <a:cs typeface="Caladea"/>
              </a:rPr>
              <a:t>tidak mungkin dapat  disusun </a:t>
            </a:r>
            <a:r>
              <a:rPr sz="1000" dirty="0">
                <a:latin typeface="Caladea"/>
                <a:cs typeface="Caladea"/>
              </a:rPr>
              <a:t>suatu </a:t>
            </a:r>
            <a:r>
              <a:rPr sz="1000" spc="-4" dirty="0">
                <a:latin typeface="Caladea"/>
                <a:cs typeface="Caladea"/>
              </a:rPr>
              <a:t>daftar pertanyaan yang</a:t>
            </a:r>
            <a:r>
              <a:rPr sz="1000" dirty="0">
                <a:latin typeface="Caladea"/>
                <a:cs typeface="Caladea"/>
              </a:rPr>
              <a:t> memadai</a:t>
            </a:r>
            <a:r>
              <a:rPr sz="1000" dirty="0">
                <a:latin typeface="Caladea"/>
                <a:cs typeface="Caladea"/>
              </a:rPr>
              <a:t>.</a:t>
            </a:r>
          </a:p>
          <a:p>
            <a:pPr marL="208025" marR="5474" indent="382109" algn="just">
              <a:lnSpc>
                <a:spcPct val="146700"/>
              </a:lnSpc>
            </a:pPr>
            <a:r>
              <a:rPr sz="1000" dirty="0">
                <a:latin typeface="Caladea"/>
                <a:cs typeface="Caladea"/>
              </a:rPr>
              <a:t>Dalam </a:t>
            </a:r>
            <a:r>
              <a:rPr sz="1000" spc="-4" dirty="0">
                <a:latin typeface="Caladea"/>
                <a:cs typeface="Caladea"/>
              </a:rPr>
              <a:t>menyususn daftar pertanyaan, seorang </a:t>
            </a:r>
            <a:r>
              <a:rPr sz="1000" dirty="0">
                <a:latin typeface="Caladea"/>
                <a:cs typeface="Caladea"/>
              </a:rPr>
              <a:t>peneliti </a:t>
            </a:r>
            <a:r>
              <a:rPr sz="1000" spc="-4" dirty="0">
                <a:latin typeface="Caladea"/>
                <a:cs typeface="Caladea"/>
              </a:rPr>
              <a:t>hendaknya  mempertimbangkan </a:t>
            </a:r>
            <a:r>
              <a:rPr sz="1000" dirty="0">
                <a:latin typeface="Caladea"/>
                <a:cs typeface="Caladea"/>
              </a:rPr>
              <a:t>hal-hal </a:t>
            </a:r>
            <a:r>
              <a:rPr sz="1000" spc="-4" dirty="0">
                <a:latin typeface="Caladea"/>
                <a:cs typeface="Caladea"/>
              </a:rPr>
              <a:t>berikut</a:t>
            </a:r>
            <a:r>
              <a:rPr sz="1000" spc="-4" dirty="0">
                <a:latin typeface="Caladea"/>
                <a:cs typeface="Caladea"/>
              </a:rPr>
              <a:t> :</a:t>
            </a:r>
            <a:endParaRPr sz="1000" dirty="0">
              <a:latin typeface="Caladea"/>
              <a:cs typeface="Caladea"/>
            </a:endParaRPr>
          </a:p>
          <a:p>
            <a:pPr marL="405101" marR="8212" lvl="1" indent="-197076" algn="just">
              <a:lnSpc>
                <a:spcPts val="1819"/>
              </a:lnSpc>
              <a:spcBef>
                <a:spcPts val="147"/>
              </a:spcBef>
              <a:buAutoNum type="alphaLcPeriod"/>
              <a:tabLst>
                <a:tab pos="405101" algn="l"/>
              </a:tabLst>
            </a:pPr>
            <a:r>
              <a:rPr sz="1000" spc="-4" dirty="0">
                <a:latin typeface="Caladea"/>
                <a:cs typeface="Caladea"/>
              </a:rPr>
              <a:t>Apakah Anda menggunakan tipe pertanyaan terbuka atau tertutup atau  gabungan keduanya</a:t>
            </a:r>
            <a:r>
              <a:rPr sz="1000" spc="-4" dirty="0">
                <a:latin typeface="Caladea"/>
                <a:cs typeface="Caladea"/>
              </a:rPr>
              <a:t>.</a:t>
            </a:r>
            <a:endParaRPr sz="1000" dirty="0">
              <a:latin typeface="Caladea"/>
              <a:cs typeface="Caladea"/>
            </a:endParaRPr>
          </a:p>
          <a:p>
            <a:pPr marL="405101" marR="4379" lvl="1" indent="-197076" algn="just">
              <a:lnSpc>
                <a:spcPts val="1819"/>
              </a:lnSpc>
              <a:spcBef>
                <a:spcPts val="4"/>
              </a:spcBef>
              <a:buAutoNum type="alphaLcPeriod"/>
              <a:tabLst>
                <a:tab pos="405101" algn="l"/>
              </a:tabLst>
            </a:pPr>
            <a:r>
              <a:rPr sz="1000" dirty="0">
                <a:latin typeface="Caladea"/>
                <a:cs typeface="Caladea"/>
              </a:rPr>
              <a:t>Dalam </a:t>
            </a:r>
            <a:r>
              <a:rPr sz="1000" spc="-4" dirty="0">
                <a:latin typeface="Caladea"/>
                <a:cs typeface="Caladea"/>
              </a:rPr>
              <a:t>mengajukan pertanyaan hendaknya jangan langsung pada  </a:t>
            </a:r>
            <a:r>
              <a:rPr sz="1000" dirty="0">
                <a:latin typeface="Caladea"/>
                <a:cs typeface="Caladea"/>
              </a:rPr>
              <a:t>masalah </a:t>
            </a:r>
            <a:r>
              <a:rPr sz="1000" spc="-4" dirty="0">
                <a:latin typeface="Caladea"/>
                <a:cs typeface="Caladea"/>
              </a:rPr>
              <a:t>inti/pokok dalam penelitian Anda. Buatlah pertanyaan </a:t>
            </a:r>
            <a:r>
              <a:rPr sz="1000" dirty="0">
                <a:latin typeface="Caladea"/>
                <a:cs typeface="Caladea"/>
              </a:rPr>
              <a:t>yang  </a:t>
            </a:r>
            <a:r>
              <a:rPr sz="1000" spc="-4" dirty="0">
                <a:latin typeface="Caladea"/>
                <a:cs typeface="Caladea"/>
              </a:rPr>
              <a:t>setahap demi setahap, sehingga mampu mengorek informasi</a:t>
            </a:r>
            <a:r>
              <a:rPr sz="1000" spc="56" dirty="0">
                <a:latin typeface="Caladea"/>
                <a:cs typeface="Caladea"/>
              </a:rPr>
              <a:t> </a:t>
            </a:r>
            <a:r>
              <a:rPr sz="1000" spc="-4" dirty="0">
                <a:latin typeface="Caladea"/>
                <a:cs typeface="Caladea"/>
              </a:rPr>
              <a:t>yang</a:t>
            </a:r>
            <a:endParaRPr sz="1000" dirty="0">
              <a:latin typeface="Caladea"/>
              <a:cs typeface="Caladea"/>
            </a:endParaRPr>
          </a:p>
          <a:p>
            <a:pPr marL="405101">
              <a:spcBef>
                <a:spcPts val="427"/>
              </a:spcBef>
            </a:pPr>
            <a:r>
              <a:rPr sz="1000" spc="-4" dirty="0">
                <a:latin typeface="Caladea"/>
                <a:cs typeface="Caladea"/>
              </a:rPr>
              <a:t>dibutuhkan</a:t>
            </a:r>
            <a:r>
              <a:rPr sz="1000" spc="-4" dirty="0">
                <a:latin typeface="Caladea"/>
                <a:cs typeface="Caladea"/>
              </a:rPr>
              <a:t>.</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591465"/>
            <a:ext cx="8839200" cy="5733135"/>
          </a:xfrm>
          <a:prstGeom prst="rect">
            <a:avLst/>
          </a:prstGeom>
        </p:spPr>
        <p:txBody>
          <a:bodyPr vert="horz" wrap="square" lIns="0" tIns="10949" rIns="0" bIns="0" rtlCol="0">
            <a:spAutoFit/>
          </a:bodyPr>
          <a:lstStyle/>
          <a:p>
            <a:pPr marL="405101" marR="6022" indent="-197076" algn="just">
              <a:lnSpc>
                <a:spcPct val="146700"/>
              </a:lnSpc>
              <a:spcBef>
                <a:spcPts val="86"/>
              </a:spcBef>
              <a:buAutoNum type="alphaLcPeriod" startAt="3"/>
              <a:tabLst>
                <a:tab pos="405101" algn="l"/>
              </a:tabLst>
            </a:pPr>
            <a:r>
              <a:rPr sz="1000" spc="-4" dirty="0">
                <a:latin typeface="Caladea"/>
                <a:cs typeface="Caladea"/>
              </a:rPr>
              <a:t>Pertanyaan hendaknya disusun dengan menggunakan bahasa Nasional  atau setempat agar mudah dipahami </a:t>
            </a:r>
            <a:r>
              <a:rPr sz="1000" dirty="0">
                <a:latin typeface="Caladea"/>
                <a:cs typeface="Caladea"/>
              </a:rPr>
              <a:t>oleh</a:t>
            </a:r>
            <a:r>
              <a:rPr sz="1000" spc="-9" dirty="0">
                <a:latin typeface="Caladea"/>
                <a:cs typeface="Caladea"/>
              </a:rPr>
              <a:t> </a:t>
            </a:r>
            <a:r>
              <a:rPr sz="1000" spc="-4" dirty="0">
                <a:latin typeface="Caladea"/>
                <a:cs typeface="Caladea"/>
              </a:rPr>
              <a:t>responden</a:t>
            </a:r>
            <a:r>
              <a:rPr sz="1000" spc="-4" dirty="0">
                <a:latin typeface="Caladea"/>
                <a:cs typeface="Caladea"/>
              </a:rPr>
              <a:t>.</a:t>
            </a:r>
            <a:endParaRPr sz="1000" dirty="0">
              <a:latin typeface="Caladea"/>
              <a:cs typeface="Caladea"/>
            </a:endParaRPr>
          </a:p>
          <a:p>
            <a:pPr marL="405101" marR="6022" indent="-197076" algn="just">
              <a:lnSpc>
                <a:spcPts val="1819"/>
              </a:lnSpc>
              <a:spcBef>
                <a:spcPts val="147"/>
              </a:spcBef>
              <a:buAutoNum type="alphaLcPeriod" startAt="3"/>
              <a:tabLst>
                <a:tab pos="405101" algn="l"/>
              </a:tabLst>
            </a:pPr>
            <a:r>
              <a:rPr sz="1000" spc="-4" dirty="0">
                <a:latin typeface="Caladea"/>
                <a:cs typeface="Caladea"/>
              </a:rPr>
              <a:t>Apabila menggunakan pertanyaan tertutup, hendaknya setiap  pertanyaan maupun jawaban diidentifikasi dan diberi </a:t>
            </a:r>
            <a:r>
              <a:rPr sz="1000" spc="-9" dirty="0">
                <a:latin typeface="Caladea"/>
                <a:cs typeface="Caladea"/>
              </a:rPr>
              <a:t>kode </a:t>
            </a:r>
            <a:r>
              <a:rPr sz="1000" spc="-4" dirty="0">
                <a:latin typeface="Caladea"/>
                <a:cs typeface="Caladea"/>
              </a:rPr>
              <a:t>guna  memudahkan dalam pengolahan</a:t>
            </a:r>
            <a:r>
              <a:rPr sz="1000" spc="4" dirty="0">
                <a:latin typeface="Caladea"/>
                <a:cs typeface="Caladea"/>
              </a:rPr>
              <a:t> </a:t>
            </a:r>
            <a:r>
              <a:rPr sz="1000" spc="-4" dirty="0">
                <a:latin typeface="Caladea"/>
                <a:cs typeface="Caladea"/>
              </a:rPr>
              <a:t>informasi</a:t>
            </a:r>
            <a:endParaRPr sz="1000" dirty="0">
              <a:latin typeface="Caladea"/>
              <a:cs typeface="Caladea"/>
            </a:endParaRPr>
          </a:p>
          <a:p>
            <a:pPr marL="405101" marR="8759" indent="-197076" algn="just">
              <a:lnSpc>
                <a:spcPts val="1819"/>
              </a:lnSpc>
              <a:spcBef>
                <a:spcPts val="4"/>
              </a:spcBef>
              <a:buAutoNum type="alphaLcPeriod" startAt="3"/>
              <a:tabLst>
                <a:tab pos="405101" algn="l"/>
              </a:tabLst>
            </a:pPr>
            <a:r>
              <a:rPr sz="1000" dirty="0">
                <a:latin typeface="Caladea"/>
                <a:cs typeface="Caladea"/>
              </a:rPr>
              <a:t>Dalam membuat </a:t>
            </a:r>
            <a:r>
              <a:rPr sz="1000" spc="-4" dirty="0">
                <a:latin typeface="Caladea"/>
                <a:cs typeface="Caladea"/>
              </a:rPr>
              <a:t>daftar pertanyaan, hendaknya diingat bahwa Anda  bukanlah seorang introgator, tetapi </a:t>
            </a:r>
            <a:r>
              <a:rPr sz="1000" dirty="0">
                <a:latin typeface="Caladea"/>
                <a:cs typeface="Caladea"/>
              </a:rPr>
              <a:t>pihak </a:t>
            </a:r>
            <a:r>
              <a:rPr sz="1000" spc="-4" dirty="0">
                <a:latin typeface="Caladea"/>
                <a:cs typeface="Caladea"/>
              </a:rPr>
              <a:t>yang membutuhkan informasi  </a:t>
            </a:r>
            <a:r>
              <a:rPr sz="1000" spc="-9" dirty="0">
                <a:latin typeface="Caladea"/>
                <a:cs typeface="Caladea"/>
              </a:rPr>
              <a:t>dari </a:t>
            </a:r>
            <a:r>
              <a:rPr sz="1000" dirty="0">
                <a:latin typeface="Caladea"/>
                <a:cs typeface="Caladea"/>
              </a:rPr>
              <a:t>pihak</a:t>
            </a:r>
            <a:r>
              <a:rPr sz="1000" dirty="0">
                <a:latin typeface="Caladea"/>
                <a:cs typeface="Caladea"/>
              </a:rPr>
              <a:t> </a:t>
            </a:r>
            <a:r>
              <a:rPr sz="1000" spc="-4" dirty="0">
                <a:latin typeface="Caladea"/>
                <a:cs typeface="Caladea"/>
              </a:rPr>
              <a:t>lain.</a:t>
            </a:r>
            <a:endParaRPr sz="1000" dirty="0">
              <a:latin typeface="Caladea"/>
              <a:cs typeface="Caladea"/>
            </a:endParaRPr>
          </a:p>
          <a:p>
            <a:pPr marL="208025" marR="4927" indent="382109" algn="just">
              <a:lnSpc>
                <a:spcPts val="1810"/>
              </a:lnSpc>
              <a:spcBef>
                <a:spcPts val="13"/>
              </a:spcBef>
            </a:pPr>
            <a:r>
              <a:rPr sz="1000" spc="-4" dirty="0">
                <a:latin typeface="Caladea"/>
                <a:cs typeface="Caladea"/>
              </a:rPr>
              <a:t>Untuk itu, dalam menyusun </a:t>
            </a:r>
            <a:r>
              <a:rPr sz="1000" dirty="0">
                <a:latin typeface="Caladea"/>
                <a:cs typeface="Caladea"/>
              </a:rPr>
              <a:t>suatu </a:t>
            </a:r>
            <a:r>
              <a:rPr sz="1000" spc="-4" dirty="0">
                <a:latin typeface="Caladea"/>
                <a:cs typeface="Caladea"/>
              </a:rPr>
              <a:t>rancangan daftar pertanyaan  sebetulnya</a:t>
            </a:r>
            <a:r>
              <a:rPr sz="1000" spc="95" dirty="0">
                <a:latin typeface="Caladea"/>
                <a:cs typeface="Caladea"/>
              </a:rPr>
              <a:t> </a:t>
            </a:r>
            <a:r>
              <a:rPr sz="1000" spc="-4" dirty="0">
                <a:latin typeface="Caladea"/>
                <a:cs typeface="Caladea"/>
              </a:rPr>
              <a:t>merupakan</a:t>
            </a:r>
            <a:r>
              <a:rPr sz="1000" spc="95" dirty="0">
                <a:latin typeface="Caladea"/>
                <a:cs typeface="Caladea"/>
              </a:rPr>
              <a:t> </a:t>
            </a:r>
            <a:r>
              <a:rPr sz="1000" spc="-4" dirty="0">
                <a:latin typeface="Caladea"/>
                <a:cs typeface="Caladea"/>
              </a:rPr>
              <a:t>kerja</a:t>
            </a:r>
            <a:r>
              <a:rPr sz="1000" spc="95" dirty="0">
                <a:latin typeface="Caladea"/>
                <a:cs typeface="Caladea"/>
              </a:rPr>
              <a:t> </a:t>
            </a:r>
            <a:r>
              <a:rPr sz="1000" spc="-4" dirty="0">
                <a:latin typeface="Caladea"/>
                <a:cs typeface="Caladea"/>
              </a:rPr>
              <a:t>kolektif</a:t>
            </a:r>
            <a:r>
              <a:rPr sz="1000" spc="95" dirty="0">
                <a:latin typeface="Caladea"/>
                <a:cs typeface="Caladea"/>
              </a:rPr>
              <a:t> </a:t>
            </a:r>
            <a:r>
              <a:rPr sz="1000" dirty="0">
                <a:latin typeface="Caladea"/>
                <a:cs typeface="Caladea"/>
              </a:rPr>
              <a:t>seluruh</a:t>
            </a:r>
            <a:r>
              <a:rPr sz="1000" spc="78" dirty="0">
                <a:latin typeface="Caladea"/>
                <a:cs typeface="Caladea"/>
              </a:rPr>
              <a:t> </a:t>
            </a:r>
            <a:r>
              <a:rPr sz="1000" spc="-4" dirty="0">
                <a:latin typeface="Caladea"/>
                <a:cs typeface="Caladea"/>
              </a:rPr>
              <a:t>anggota</a:t>
            </a:r>
            <a:r>
              <a:rPr sz="1000" spc="95" dirty="0">
                <a:latin typeface="Caladea"/>
                <a:cs typeface="Caladea"/>
              </a:rPr>
              <a:t> </a:t>
            </a:r>
            <a:r>
              <a:rPr sz="1000" spc="-4" dirty="0">
                <a:latin typeface="Caladea"/>
                <a:cs typeface="Caladea"/>
              </a:rPr>
              <a:t>team</a:t>
            </a:r>
            <a:r>
              <a:rPr sz="1000" spc="91" dirty="0">
                <a:latin typeface="Caladea"/>
                <a:cs typeface="Caladea"/>
              </a:rPr>
              <a:t> </a:t>
            </a:r>
            <a:r>
              <a:rPr sz="1000" spc="-4" dirty="0">
                <a:latin typeface="Caladea"/>
                <a:cs typeface="Caladea"/>
              </a:rPr>
              <a:t>peneliti</a:t>
            </a:r>
            <a:r>
              <a:rPr sz="1000" spc="-4" dirty="0">
                <a:latin typeface="Caladea"/>
                <a:cs typeface="Caladea"/>
              </a:rPr>
              <a:t>.</a:t>
            </a:r>
            <a:endParaRPr sz="1000" dirty="0">
              <a:latin typeface="Caladea"/>
              <a:cs typeface="Caladea"/>
            </a:endParaRPr>
          </a:p>
          <a:p>
            <a:pPr marL="208025" marR="6022" algn="just">
              <a:lnSpc>
                <a:spcPts val="1819"/>
              </a:lnSpc>
              <a:spcBef>
                <a:spcPts val="4"/>
              </a:spcBef>
            </a:pPr>
            <a:r>
              <a:rPr sz="1000" spc="-4" dirty="0">
                <a:latin typeface="Caladea"/>
                <a:cs typeface="Caladea"/>
              </a:rPr>
              <a:t>Keterlibatan semua anggota team peneliti akan memberikan konstribusi  penyempurnaan kontruksi instrumen penelitian. Berikut adalah langkah-  langkah dalam menyusun daftar pertanyaan</a:t>
            </a:r>
            <a:r>
              <a:rPr sz="1000" spc="-4" dirty="0">
                <a:latin typeface="Caladea"/>
                <a:cs typeface="Caladea"/>
              </a:rPr>
              <a:t> :</a:t>
            </a:r>
            <a:endParaRPr sz="1000" dirty="0">
              <a:latin typeface="Caladea"/>
              <a:cs typeface="Caladea"/>
            </a:endParaRPr>
          </a:p>
          <a:p>
            <a:pPr marL="405101" indent="-197076">
              <a:spcBef>
                <a:spcPts val="427"/>
              </a:spcBef>
              <a:buAutoNum type="alphaLcPeriod"/>
              <a:tabLst>
                <a:tab pos="405101" algn="l"/>
              </a:tabLst>
            </a:pPr>
            <a:r>
              <a:rPr sz="1000" spc="-4" dirty="0">
                <a:latin typeface="Caladea"/>
                <a:cs typeface="Caladea"/>
              </a:rPr>
              <a:t>Penentuan </a:t>
            </a:r>
            <a:r>
              <a:rPr sz="1000" spc="-9" dirty="0">
                <a:latin typeface="Caladea"/>
                <a:cs typeface="Caladea"/>
              </a:rPr>
              <a:t>informasi </a:t>
            </a:r>
            <a:r>
              <a:rPr sz="1000" dirty="0">
                <a:latin typeface="Caladea"/>
                <a:cs typeface="Caladea"/>
              </a:rPr>
              <a:t>yang </a:t>
            </a:r>
            <a:r>
              <a:rPr sz="1000" spc="-4" dirty="0">
                <a:latin typeface="Caladea"/>
                <a:cs typeface="Caladea"/>
              </a:rPr>
              <a:t>dibutuhkan</a:t>
            </a:r>
            <a:r>
              <a:rPr sz="1000" spc="-4" dirty="0">
                <a:latin typeface="Caladea"/>
                <a:cs typeface="Caladea"/>
              </a:rPr>
              <a:t>,</a:t>
            </a:r>
            <a:endParaRPr sz="1000" dirty="0">
              <a:latin typeface="Caladea"/>
              <a:cs typeface="Caladea"/>
            </a:endParaRPr>
          </a:p>
          <a:p>
            <a:pPr marL="405101" indent="-197076">
              <a:spcBef>
                <a:spcPts val="582"/>
              </a:spcBef>
              <a:buAutoNum type="alphaLcPeriod"/>
              <a:tabLst>
                <a:tab pos="405101" algn="l"/>
              </a:tabLst>
            </a:pPr>
            <a:r>
              <a:rPr sz="1000" spc="-4" dirty="0">
                <a:latin typeface="Caladea"/>
                <a:cs typeface="Caladea"/>
              </a:rPr>
              <a:t>Penentuan proses pengumpulan</a:t>
            </a:r>
            <a:r>
              <a:rPr sz="1000" spc="-13" dirty="0">
                <a:latin typeface="Caladea"/>
                <a:cs typeface="Caladea"/>
              </a:rPr>
              <a:t> </a:t>
            </a:r>
            <a:r>
              <a:rPr sz="1000" spc="-4" dirty="0">
                <a:latin typeface="Caladea"/>
                <a:cs typeface="Caladea"/>
              </a:rPr>
              <a:t>data,</a:t>
            </a:r>
            <a:endParaRPr sz="1000" dirty="0">
              <a:latin typeface="Caladea"/>
              <a:cs typeface="Caladea"/>
            </a:endParaRPr>
          </a:p>
          <a:p>
            <a:pPr marL="405101" indent="-197076">
              <a:spcBef>
                <a:spcPts val="578"/>
              </a:spcBef>
              <a:buAutoNum type="alphaLcPeriod"/>
              <a:tabLst>
                <a:tab pos="404553" algn="l"/>
                <a:tab pos="405101" algn="l"/>
              </a:tabLst>
            </a:pPr>
            <a:r>
              <a:rPr sz="1000" spc="-4" dirty="0">
                <a:latin typeface="Caladea"/>
                <a:cs typeface="Caladea"/>
              </a:rPr>
              <a:t>Penyusunan instrumen</a:t>
            </a:r>
            <a:r>
              <a:rPr sz="1000" dirty="0">
                <a:latin typeface="Caladea"/>
                <a:cs typeface="Caladea"/>
              </a:rPr>
              <a:t> </a:t>
            </a:r>
            <a:r>
              <a:rPr sz="1000" spc="-4" dirty="0">
                <a:latin typeface="Caladea"/>
                <a:cs typeface="Caladea"/>
              </a:rPr>
              <a:t>penelitian</a:t>
            </a:r>
            <a:r>
              <a:rPr sz="1000" spc="-4" dirty="0">
                <a:latin typeface="Caladea"/>
                <a:cs typeface="Caladea"/>
              </a:rPr>
              <a:t>,</a:t>
            </a:r>
            <a:endParaRPr sz="1000" dirty="0">
              <a:latin typeface="Caladea"/>
              <a:cs typeface="Caladea"/>
            </a:endParaRPr>
          </a:p>
          <a:p>
            <a:pPr marL="405101" indent="-197076">
              <a:spcBef>
                <a:spcPts val="569"/>
              </a:spcBef>
              <a:buAutoNum type="alphaLcPeriod"/>
              <a:tabLst>
                <a:tab pos="405101" algn="l"/>
              </a:tabLst>
            </a:pPr>
            <a:r>
              <a:rPr sz="1000" spc="-4" dirty="0">
                <a:latin typeface="Caladea"/>
                <a:cs typeface="Caladea"/>
              </a:rPr>
              <a:t>Pengujian instrumen penelitian</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208025" indent="-197076" algn="just">
              <a:buAutoNum type="arabicPeriod" startAt="4"/>
              <a:tabLst>
                <a:tab pos="208025" algn="l"/>
              </a:tabLst>
            </a:pPr>
            <a:r>
              <a:rPr sz="1000" b="1" spc="-4" dirty="0">
                <a:latin typeface="Caladea"/>
                <a:cs typeface="Caladea"/>
              </a:rPr>
              <a:t>Prinsip-prinsip </a:t>
            </a:r>
            <a:r>
              <a:rPr sz="1000" b="1" dirty="0">
                <a:latin typeface="Caladea"/>
                <a:cs typeface="Caladea"/>
              </a:rPr>
              <a:t>Pemilihan </a:t>
            </a:r>
            <a:r>
              <a:rPr sz="1000" b="1" spc="-4" dirty="0">
                <a:latin typeface="Caladea"/>
                <a:cs typeface="Caladea"/>
              </a:rPr>
              <a:t>Instrumen</a:t>
            </a:r>
            <a:r>
              <a:rPr sz="1000" b="1" spc="-13" dirty="0">
                <a:latin typeface="Caladea"/>
                <a:cs typeface="Caladea"/>
              </a:rPr>
              <a:t> </a:t>
            </a:r>
            <a:r>
              <a:rPr sz="1000" b="1" spc="-4" dirty="0">
                <a:latin typeface="Caladea"/>
                <a:cs typeface="Caladea"/>
              </a:rPr>
              <a:t>Penelitian</a:t>
            </a:r>
            <a:endParaRPr sz="1000" dirty="0">
              <a:latin typeface="Caladea"/>
              <a:cs typeface="Caladea"/>
            </a:endParaRPr>
          </a:p>
          <a:p>
            <a:pPr marL="405101" marR="7117" lvl="1" indent="-197076" algn="just">
              <a:lnSpc>
                <a:spcPct val="146700"/>
              </a:lnSpc>
              <a:buAutoNum type="alphaLcPeriod"/>
              <a:tabLst>
                <a:tab pos="405101" algn="l"/>
              </a:tabLst>
            </a:pPr>
            <a:r>
              <a:rPr sz="1000" spc="-4" dirty="0">
                <a:latin typeface="Caladea"/>
                <a:cs typeface="Caladea"/>
              </a:rPr>
              <a:t>Prinsip utama pemilihan instrumen adalah memahami sepenuhnya  tujuan penelitian, sehingga peneliti dapat memilih instrumen yang  dirahapkan dapat mengantar ke tujuan</a:t>
            </a:r>
            <a:r>
              <a:rPr sz="1000" spc="13" dirty="0">
                <a:latin typeface="Caladea"/>
                <a:cs typeface="Caladea"/>
              </a:rPr>
              <a:t> </a:t>
            </a:r>
            <a:r>
              <a:rPr sz="1000" spc="-4" dirty="0">
                <a:latin typeface="Caladea"/>
                <a:cs typeface="Caladea"/>
              </a:rPr>
              <a:t>penelitian</a:t>
            </a:r>
            <a:r>
              <a:rPr sz="1000" spc="-4" dirty="0">
                <a:latin typeface="Caladea"/>
                <a:cs typeface="Caladea"/>
              </a:rPr>
              <a:t>.</a:t>
            </a:r>
            <a:endParaRPr sz="1000" dirty="0">
              <a:latin typeface="Caladea"/>
              <a:cs typeface="Caladea"/>
            </a:endParaRPr>
          </a:p>
          <a:p>
            <a:pPr marL="405101" lvl="1" indent="-197076" algn="just">
              <a:spcBef>
                <a:spcPts val="582"/>
              </a:spcBef>
              <a:buAutoNum type="alphaLcPeriod"/>
              <a:tabLst>
                <a:tab pos="405101" algn="l"/>
              </a:tabLst>
            </a:pPr>
            <a:r>
              <a:rPr sz="1000" spc="-4" dirty="0">
                <a:latin typeface="Caladea"/>
                <a:cs typeface="Caladea"/>
              </a:rPr>
              <a:t>Tujuan penelitian menentukan instrumen </a:t>
            </a:r>
            <a:r>
              <a:rPr sz="1000" dirty="0">
                <a:latin typeface="Caladea"/>
                <a:cs typeface="Caladea"/>
              </a:rPr>
              <a:t>apa yang </a:t>
            </a:r>
            <a:r>
              <a:rPr sz="1000" spc="-4" dirty="0">
                <a:latin typeface="Caladea"/>
                <a:cs typeface="Caladea"/>
              </a:rPr>
              <a:t>akan</a:t>
            </a:r>
            <a:r>
              <a:rPr sz="1000" spc="9" dirty="0">
                <a:latin typeface="Caladea"/>
                <a:cs typeface="Caladea"/>
              </a:rPr>
              <a:t> </a:t>
            </a:r>
            <a:r>
              <a:rPr sz="1000" spc="-4" dirty="0">
                <a:latin typeface="Caladea"/>
                <a:cs typeface="Caladea"/>
              </a:rPr>
              <a:t>digunakan</a:t>
            </a:r>
            <a:r>
              <a:rPr sz="1000" spc="-4" dirty="0">
                <a:latin typeface="Caladea"/>
                <a:cs typeface="Caladea"/>
              </a:rPr>
              <a:t>.</a:t>
            </a:r>
            <a:endParaRPr sz="1000" dirty="0">
              <a:latin typeface="Caladea"/>
              <a:cs typeface="Caladea"/>
            </a:endParaRPr>
          </a:p>
          <a:p>
            <a:pPr marL="405101" marR="5474" lvl="1" indent="-197076" algn="just">
              <a:lnSpc>
                <a:spcPts val="1819"/>
              </a:lnSpc>
              <a:spcBef>
                <a:spcPts val="147"/>
              </a:spcBef>
              <a:buAutoNum type="alphaLcPeriod"/>
              <a:tabLst>
                <a:tab pos="405101" algn="l"/>
              </a:tabLst>
            </a:pPr>
            <a:r>
              <a:rPr sz="1000" spc="-4" dirty="0">
                <a:latin typeface="Caladea"/>
                <a:cs typeface="Caladea"/>
              </a:rPr>
              <a:t>Kadang terjadi </a:t>
            </a:r>
            <a:r>
              <a:rPr sz="1000" spc="-9" dirty="0">
                <a:latin typeface="Caladea"/>
                <a:cs typeface="Caladea"/>
              </a:rPr>
              <a:t>bahwa </a:t>
            </a:r>
            <a:r>
              <a:rPr sz="1000" spc="-4" dirty="0">
                <a:latin typeface="Caladea"/>
                <a:cs typeface="Caladea"/>
              </a:rPr>
              <a:t>tujuan penelitian justru ditentukan oleh  instrument yang tersedia, </a:t>
            </a:r>
            <a:r>
              <a:rPr sz="1000" dirty="0">
                <a:latin typeface="Caladea"/>
                <a:cs typeface="Caladea"/>
              </a:rPr>
              <a:t>atau </a:t>
            </a:r>
            <a:r>
              <a:rPr sz="1000" spc="-4" dirty="0">
                <a:latin typeface="Caladea"/>
                <a:cs typeface="Caladea"/>
              </a:rPr>
              <a:t>digunakan instrumen yang sudah  popular, walaupun sebenarnya tidak cocok </a:t>
            </a:r>
            <a:r>
              <a:rPr sz="1000" dirty="0">
                <a:latin typeface="Caladea"/>
                <a:cs typeface="Caladea"/>
              </a:rPr>
              <a:t>dengan </a:t>
            </a:r>
            <a:r>
              <a:rPr sz="1000" spc="-4" dirty="0">
                <a:latin typeface="Caladea"/>
                <a:cs typeface="Caladea"/>
              </a:rPr>
              <a:t>tujuan</a:t>
            </a:r>
            <a:r>
              <a:rPr sz="1000" spc="9" dirty="0">
                <a:latin typeface="Caladea"/>
                <a:cs typeface="Caladea"/>
              </a:rPr>
              <a:t> </a:t>
            </a:r>
            <a:r>
              <a:rPr sz="1000" spc="-4" dirty="0">
                <a:latin typeface="Caladea"/>
                <a:cs typeface="Caladea"/>
              </a:rPr>
              <a:t>penelitiannya</a:t>
            </a:r>
            <a:r>
              <a:rPr sz="1000" spc="-4" dirty="0">
                <a:latin typeface="Caladea"/>
                <a:cs typeface="Caladea"/>
              </a:rPr>
              <a:t>.</a:t>
            </a:r>
            <a:endParaRPr sz="1000" dirty="0">
              <a:latin typeface="Caladea"/>
              <a:cs typeface="Caladea"/>
            </a:endParaRPr>
          </a:p>
          <a:p>
            <a:pPr marL="405101" marR="8212" lvl="1" indent="-197076" algn="just">
              <a:lnSpc>
                <a:spcPts val="1819"/>
              </a:lnSpc>
              <a:spcBef>
                <a:spcPts val="9"/>
              </a:spcBef>
              <a:buFont typeface="Caladea"/>
              <a:buAutoNum type="alphaLcPeriod"/>
              <a:tabLst>
                <a:tab pos="405101" algn="l"/>
              </a:tabLst>
            </a:pPr>
            <a:r>
              <a:rPr sz="1000" spc="26" dirty="0">
                <a:latin typeface="Times New Roman"/>
                <a:cs typeface="Times New Roman"/>
              </a:rPr>
              <a:t>Suatu</a:t>
            </a:r>
            <a:r>
              <a:rPr sz="1000" dirty="0">
                <a:latin typeface="Times New Roman"/>
                <a:cs typeface="Times New Roman"/>
              </a:rPr>
              <a:t> </a:t>
            </a:r>
            <a:r>
              <a:rPr sz="1000" spc="52" dirty="0">
                <a:latin typeface="Times New Roman"/>
                <a:cs typeface="Times New Roman"/>
              </a:rPr>
              <a:t>pendapat</a:t>
            </a:r>
            <a:r>
              <a:rPr sz="1000" spc="9" dirty="0">
                <a:latin typeface="Times New Roman"/>
                <a:cs typeface="Times New Roman"/>
              </a:rPr>
              <a:t> </a:t>
            </a:r>
            <a:r>
              <a:rPr sz="1000" spc="22" dirty="0">
                <a:latin typeface="Times New Roman"/>
                <a:cs typeface="Times New Roman"/>
              </a:rPr>
              <a:t>yang</a:t>
            </a:r>
            <a:r>
              <a:rPr sz="1000" spc="-4" dirty="0">
                <a:latin typeface="Times New Roman"/>
                <a:cs typeface="Times New Roman"/>
              </a:rPr>
              <a:t> </a:t>
            </a:r>
            <a:r>
              <a:rPr sz="1000" spc="30" dirty="0">
                <a:latin typeface="Times New Roman"/>
                <a:cs typeface="Times New Roman"/>
              </a:rPr>
              <a:t>tidak</a:t>
            </a:r>
            <a:r>
              <a:rPr sz="1000" spc="4" dirty="0">
                <a:latin typeface="Times New Roman"/>
                <a:cs typeface="Times New Roman"/>
              </a:rPr>
              <a:t> </a:t>
            </a:r>
            <a:r>
              <a:rPr sz="1000" spc="26" dirty="0">
                <a:latin typeface="Times New Roman"/>
                <a:cs typeface="Times New Roman"/>
              </a:rPr>
              <a:t>selalu</a:t>
            </a:r>
            <a:r>
              <a:rPr sz="1000" spc="4" dirty="0">
                <a:latin typeface="Times New Roman"/>
                <a:cs typeface="Times New Roman"/>
              </a:rPr>
              <a:t> </a:t>
            </a:r>
            <a:r>
              <a:rPr sz="1000" spc="52" dirty="0">
                <a:latin typeface="Times New Roman"/>
                <a:cs typeface="Times New Roman"/>
              </a:rPr>
              <a:t>benar</a:t>
            </a:r>
            <a:r>
              <a:rPr sz="1000" dirty="0">
                <a:latin typeface="Times New Roman"/>
                <a:cs typeface="Times New Roman"/>
              </a:rPr>
              <a:t> </a:t>
            </a:r>
            <a:r>
              <a:rPr sz="1000" spc="43" dirty="0">
                <a:latin typeface="Times New Roman"/>
                <a:cs typeface="Times New Roman"/>
              </a:rPr>
              <a:t>bahwa</a:t>
            </a:r>
            <a:r>
              <a:rPr sz="1000" spc="9" dirty="0">
                <a:latin typeface="Times New Roman"/>
                <a:cs typeface="Times New Roman"/>
              </a:rPr>
              <a:t> </a:t>
            </a:r>
            <a:r>
              <a:rPr sz="1000" spc="34" dirty="0">
                <a:latin typeface="Times New Roman"/>
                <a:cs typeface="Times New Roman"/>
              </a:rPr>
              <a:t>“instrumen</a:t>
            </a:r>
            <a:r>
              <a:rPr sz="1000" spc="4" dirty="0">
                <a:latin typeface="Times New Roman"/>
                <a:cs typeface="Times New Roman"/>
              </a:rPr>
              <a:t> </a:t>
            </a:r>
            <a:r>
              <a:rPr sz="1000" spc="22" dirty="0">
                <a:latin typeface="Times New Roman"/>
                <a:cs typeface="Times New Roman"/>
              </a:rPr>
              <a:t>yang</a:t>
            </a:r>
            <a:r>
              <a:rPr sz="1000" dirty="0">
                <a:latin typeface="Times New Roman"/>
                <a:cs typeface="Times New Roman"/>
              </a:rPr>
              <a:t> </a:t>
            </a:r>
            <a:r>
              <a:rPr sz="1000" spc="17" dirty="0">
                <a:latin typeface="Times New Roman"/>
                <a:cs typeface="Times New Roman"/>
              </a:rPr>
              <a:t>canggih  </a:t>
            </a:r>
            <a:r>
              <a:rPr sz="1000" spc="34" dirty="0">
                <a:latin typeface="Times New Roman"/>
                <a:cs typeface="Times New Roman"/>
              </a:rPr>
              <a:t>adalah </a:t>
            </a:r>
            <a:r>
              <a:rPr sz="1000" spc="22" dirty="0">
                <a:latin typeface="Times New Roman"/>
                <a:cs typeface="Times New Roman"/>
              </a:rPr>
              <a:t>yang</a:t>
            </a:r>
            <a:r>
              <a:rPr sz="1000" spc="-112" dirty="0">
                <a:latin typeface="Times New Roman"/>
                <a:cs typeface="Times New Roman"/>
              </a:rPr>
              <a:t> </a:t>
            </a:r>
            <a:r>
              <a:rPr sz="1000" spc="17" dirty="0">
                <a:latin typeface="Times New Roman"/>
                <a:cs typeface="Times New Roman"/>
              </a:rPr>
              <a:t>terbaik</a:t>
            </a:r>
            <a:r>
              <a:rPr sz="1000" spc="17" dirty="0">
                <a:latin typeface="Times New Roman"/>
                <a:cs typeface="Times New Roman"/>
              </a:rPr>
              <a:t>”.</a:t>
            </a:r>
            <a:endParaRPr sz="1000" dirty="0">
              <a:latin typeface="Times New Roman"/>
              <a:cs typeface="Times New Roman"/>
            </a:endParaRPr>
          </a:p>
          <a:p>
            <a:pPr marL="405101" marR="4379" lvl="1" indent="-197076">
              <a:lnSpc>
                <a:spcPts val="1819"/>
              </a:lnSpc>
              <a:spcBef>
                <a:spcPts val="4"/>
              </a:spcBef>
              <a:buAutoNum type="alphaLcPeriod"/>
              <a:tabLst>
                <a:tab pos="405101" algn="l"/>
              </a:tabLst>
            </a:pPr>
            <a:r>
              <a:rPr sz="1000" spc="-4" dirty="0">
                <a:latin typeface="Caladea"/>
                <a:cs typeface="Caladea"/>
              </a:rPr>
              <a:t>Pedoman umum yang </a:t>
            </a:r>
            <a:r>
              <a:rPr sz="1000" dirty="0">
                <a:latin typeface="Caladea"/>
                <a:cs typeface="Caladea"/>
              </a:rPr>
              <a:t>dapat </a:t>
            </a:r>
            <a:r>
              <a:rPr sz="1000" spc="-4" dirty="0">
                <a:latin typeface="Caladea"/>
                <a:cs typeface="Caladea"/>
              </a:rPr>
              <a:t>digunakan dalam </a:t>
            </a:r>
            <a:r>
              <a:rPr sz="1000" dirty="0">
                <a:latin typeface="Caladea"/>
                <a:cs typeface="Caladea"/>
              </a:rPr>
              <a:t>pemilihan instrumen,  </a:t>
            </a:r>
            <a:r>
              <a:rPr sz="1000" spc="-4" dirty="0">
                <a:latin typeface="Caladea"/>
                <a:cs typeface="Caladea"/>
              </a:rPr>
              <a:t>khususnya bagi peneliti </a:t>
            </a:r>
            <a:r>
              <a:rPr sz="1000" dirty="0">
                <a:latin typeface="Caladea"/>
                <a:cs typeface="Caladea"/>
              </a:rPr>
              <a:t>pemula </a:t>
            </a:r>
            <a:r>
              <a:rPr sz="1000" spc="-4" dirty="0">
                <a:latin typeface="Caladea"/>
                <a:cs typeface="Caladea"/>
              </a:rPr>
              <a:t>adalah</a:t>
            </a:r>
            <a:r>
              <a:rPr sz="1000" spc="-9" dirty="0">
                <a:latin typeface="Caladea"/>
                <a:cs typeface="Caladea"/>
              </a:rPr>
              <a:t> </a:t>
            </a:r>
            <a:r>
              <a:rPr sz="1000" spc="-4" dirty="0">
                <a:latin typeface="Caladea"/>
                <a:cs typeface="Caladea"/>
              </a:rPr>
              <a:t>:</a:t>
            </a:r>
            <a:endParaRPr sz="1000" dirty="0">
              <a:latin typeface="Caladea"/>
              <a:cs typeface="Caladea"/>
            </a:endParaRPr>
          </a:p>
          <a:p>
            <a:pPr marL="602177" lvl="2" indent="-197076">
              <a:spcBef>
                <a:spcPts val="414"/>
              </a:spcBef>
              <a:buAutoNum type="arabicParenR"/>
              <a:tabLst>
                <a:tab pos="602177" algn="l"/>
              </a:tabLst>
            </a:pPr>
            <a:r>
              <a:rPr sz="1000" spc="-4" dirty="0">
                <a:latin typeface="Caladea"/>
                <a:cs typeface="Caladea"/>
              </a:rPr>
              <a:t>Pakailah instrumen </a:t>
            </a:r>
            <a:r>
              <a:rPr sz="1000" dirty="0">
                <a:latin typeface="Caladea"/>
                <a:cs typeface="Caladea"/>
              </a:rPr>
              <a:t>seperti </a:t>
            </a:r>
            <a:r>
              <a:rPr sz="1000" spc="-4" dirty="0">
                <a:latin typeface="Caladea"/>
                <a:cs typeface="Caladea"/>
              </a:rPr>
              <a:t>yang telah digunakan oleh</a:t>
            </a:r>
            <a:r>
              <a:rPr sz="1000" dirty="0">
                <a:latin typeface="Caladea"/>
                <a:cs typeface="Caladea"/>
              </a:rPr>
              <a:t> </a:t>
            </a:r>
            <a:r>
              <a:rPr sz="1000" spc="-4" dirty="0">
                <a:latin typeface="Caladea"/>
                <a:cs typeface="Caladea"/>
              </a:rPr>
              <a:t>peneliti</a:t>
            </a:r>
            <a:endParaRPr sz="1000" dirty="0">
              <a:latin typeface="Caladea"/>
              <a:cs typeface="Caladea"/>
            </a:endParaRPr>
          </a:p>
          <a:p>
            <a:pPr marL="602177">
              <a:spcBef>
                <a:spcPts val="578"/>
              </a:spcBef>
            </a:pPr>
            <a:r>
              <a:rPr sz="1000" spc="-4" dirty="0">
                <a:latin typeface="Caladea"/>
                <a:cs typeface="Caladea"/>
              </a:rPr>
              <a:t>terdahulu</a:t>
            </a:r>
            <a:r>
              <a:rPr sz="1000" spc="-4" dirty="0">
                <a:latin typeface="Caladea"/>
                <a:cs typeface="Caladea"/>
              </a:rPr>
              <a:t>.</a:t>
            </a:r>
            <a:endParaRPr sz="1000" dirty="0">
              <a:latin typeface="Caladea"/>
              <a:cs typeface="Caladea"/>
            </a:endParaRPr>
          </a:p>
          <a:p>
            <a:pPr marL="602177" marR="5474" lvl="2" indent="-197076" algn="just">
              <a:lnSpc>
                <a:spcPct val="146700"/>
              </a:lnSpc>
              <a:buAutoNum type="arabicParenR" startAt="2"/>
              <a:tabLst>
                <a:tab pos="602177" algn="l"/>
              </a:tabLst>
            </a:pPr>
            <a:r>
              <a:rPr sz="1000" spc="-4" dirty="0">
                <a:latin typeface="Caladea"/>
                <a:cs typeface="Caladea"/>
              </a:rPr>
              <a:t>Buatlah daftar </a:t>
            </a:r>
            <a:r>
              <a:rPr sz="1000" dirty="0">
                <a:latin typeface="Caladea"/>
                <a:cs typeface="Caladea"/>
              </a:rPr>
              <a:t>instrumen </a:t>
            </a:r>
            <a:r>
              <a:rPr sz="1000" spc="-4" dirty="0">
                <a:latin typeface="Caladea"/>
                <a:cs typeface="Caladea"/>
              </a:rPr>
              <a:t>yang tersedia, kemudian kategorikan tiap  instrumen sesuai </a:t>
            </a:r>
            <a:r>
              <a:rPr sz="1000" spc="-9" dirty="0">
                <a:latin typeface="Caladea"/>
                <a:cs typeface="Caladea"/>
              </a:rPr>
              <a:t>dengan </a:t>
            </a:r>
            <a:r>
              <a:rPr sz="1000" spc="-4" dirty="0">
                <a:latin typeface="Caladea"/>
                <a:cs typeface="Caladea"/>
              </a:rPr>
              <a:t>input yang diperlukan dan output yang  dihasilkan, baru dipilih yang paling</a:t>
            </a:r>
            <a:r>
              <a:rPr sz="1000" dirty="0">
                <a:latin typeface="Caladea"/>
                <a:cs typeface="Caladea"/>
              </a:rPr>
              <a:t> </a:t>
            </a:r>
            <a:r>
              <a:rPr sz="1000" spc="-4" dirty="0">
                <a:latin typeface="Caladea"/>
                <a:cs typeface="Caladea"/>
              </a:rPr>
              <a:t>sesuai</a:t>
            </a:r>
            <a:r>
              <a:rPr sz="1000" spc="-4" dirty="0">
                <a:latin typeface="Caladea"/>
                <a:cs typeface="Caladea"/>
              </a:rPr>
              <a:t>.</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948540"/>
            <a:ext cx="8839200" cy="4614060"/>
          </a:xfrm>
          <a:prstGeom prst="rect">
            <a:avLst/>
          </a:prstGeom>
        </p:spPr>
        <p:txBody>
          <a:bodyPr vert="horz" wrap="square" lIns="0" tIns="84305" rIns="0" bIns="0" rtlCol="0">
            <a:spAutoFit/>
          </a:bodyPr>
          <a:lstStyle/>
          <a:p>
            <a:pPr marL="208025" indent="-197076" algn="just">
              <a:spcBef>
                <a:spcPts val="664"/>
              </a:spcBef>
              <a:buAutoNum type="arabicPeriod" startAt="5"/>
              <a:tabLst>
                <a:tab pos="208025" algn="l"/>
              </a:tabLst>
            </a:pPr>
            <a:r>
              <a:rPr sz="1000" b="1" spc="-4" dirty="0">
                <a:latin typeface="Caladea"/>
                <a:cs typeface="Caladea"/>
              </a:rPr>
              <a:t>Syarat-syarat Instrumen</a:t>
            </a:r>
            <a:r>
              <a:rPr sz="1000" b="1" spc="-17" dirty="0">
                <a:latin typeface="Caladea"/>
                <a:cs typeface="Caladea"/>
              </a:rPr>
              <a:t> </a:t>
            </a:r>
            <a:r>
              <a:rPr sz="1000" b="1" spc="-4" dirty="0">
                <a:latin typeface="Caladea"/>
                <a:cs typeface="Caladea"/>
              </a:rPr>
              <a:t>Penelitian</a:t>
            </a:r>
            <a:endParaRPr sz="1000" dirty="0">
              <a:latin typeface="Caladea"/>
              <a:cs typeface="Caladea"/>
            </a:endParaRPr>
          </a:p>
          <a:p>
            <a:pPr marL="208025" marR="7664" indent="382109" algn="just">
              <a:lnSpc>
                <a:spcPct val="145800"/>
              </a:lnSpc>
              <a:spcBef>
                <a:spcPts val="13"/>
              </a:spcBef>
            </a:pPr>
            <a:r>
              <a:rPr sz="1000" spc="-4" dirty="0">
                <a:latin typeface="Caladea"/>
                <a:cs typeface="Caladea"/>
              </a:rPr>
              <a:t>Ada </a:t>
            </a:r>
            <a:r>
              <a:rPr sz="1000" dirty="0">
                <a:latin typeface="Caladea"/>
                <a:cs typeface="Caladea"/>
              </a:rPr>
              <a:t>beberapa </a:t>
            </a:r>
            <a:r>
              <a:rPr sz="1000" spc="-4" dirty="0">
                <a:latin typeface="Caladea"/>
                <a:cs typeface="Caladea"/>
              </a:rPr>
              <a:t>kriteria penampilan instrumen yang baik, baik yang  digunakan untuk </a:t>
            </a:r>
            <a:r>
              <a:rPr sz="1000" dirty="0">
                <a:latin typeface="Caladea"/>
                <a:cs typeface="Caladea"/>
              </a:rPr>
              <a:t>mengontrol </a:t>
            </a:r>
            <a:r>
              <a:rPr sz="1000" spc="-4" dirty="0">
                <a:latin typeface="Caladea"/>
                <a:cs typeface="Caladea"/>
              </a:rPr>
              <a:t>ataupun untuk mengukur variabel, yaitu</a:t>
            </a:r>
            <a:r>
              <a:rPr sz="1000" spc="9" dirty="0">
                <a:latin typeface="Caladea"/>
                <a:cs typeface="Caladea"/>
              </a:rPr>
              <a:t> </a:t>
            </a:r>
            <a:r>
              <a:rPr sz="1000" spc="-4" dirty="0">
                <a:latin typeface="Caladea"/>
                <a:cs typeface="Caladea"/>
              </a:rPr>
              <a:t>:</a:t>
            </a:r>
            <a:endParaRPr sz="1000" dirty="0">
              <a:latin typeface="Caladea"/>
              <a:cs typeface="Caladea"/>
            </a:endParaRPr>
          </a:p>
          <a:p>
            <a:pPr marL="405101" lvl="1" indent="-197076" algn="just">
              <a:spcBef>
                <a:spcPts val="578"/>
              </a:spcBef>
              <a:buAutoNum type="alphaLcPeriod"/>
              <a:tabLst>
                <a:tab pos="405101" algn="l"/>
              </a:tabLst>
            </a:pPr>
            <a:r>
              <a:rPr sz="1000" spc="-9" dirty="0">
                <a:latin typeface="Caladea"/>
                <a:cs typeface="Caladea"/>
              </a:rPr>
              <a:t>Akurasi</a:t>
            </a:r>
            <a:r>
              <a:rPr sz="1000" spc="-4" dirty="0">
                <a:latin typeface="Caladea"/>
                <a:cs typeface="Caladea"/>
              </a:rPr>
              <a:t> (</a:t>
            </a:r>
            <a:r>
              <a:rPr sz="1000" i="1" spc="-4" dirty="0">
                <a:latin typeface="Caladea"/>
                <a:cs typeface="Caladea"/>
              </a:rPr>
              <a:t>accuracy</a:t>
            </a:r>
            <a:r>
              <a:rPr sz="1000" spc="-4" dirty="0">
                <a:latin typeface="Caladea"/>
                <a:cs typeface="Caladea"/>
              </a:rPr>
              <a:t>)</a:t>
            </a:r>
            <a:endParaRPr sz="1000" dirty="0">
              <a:latin typeface="Caladea"/>
              <a:cs typeface="Caladea"/>
            </a:endParaRPr>
          </a:p>
          <a:p>
            <a:pPr marL="602177" marR="6569" lvl="2" indent="-197076" algn="just">
              <a:lnSpc>
                <a:spcPct val="146700"/>
              </a:lnSpc>
              <a:buAutoNum type="arabicParenR"/>
              <a:tabLst>
                <a:tab pos="602177" algn="l"/>
              </a:tabLst>
            </a:pPr>
            <a:r>
              <a:rPr sz="1000" spc="-9" dirty="0">
                <a:latin typeface="Caladea"/>
                <a:cs typeface="Caladea"/>
              </a:rPr>
              <a:t>Akurasi dari </a:t>
            </a:r>
            <a:r>
              <a:rPr sz="1000" dirty="0">
                <a:latin typeface="Caladea"/>
                <a:cs typeface="Caladea"/>
              </a:rPr>
              <a:t>suatu instrument </a:t>
            </a:r>
            <a:r>
              <a:rPr sz="1000" spc="-4" dirty="0">
                <a:latin typeface="Caladea"/>
                <a:cs typeface="Caladea"/>
              </a:rPr>
              <a:t>pada hakekatnya berkaitan </a:t>
            </a:r>
            <a:r>
              <a:rPr sz="1000" dirty="0">
                <a:latin typeface="Caladea"/>
                <a:cs typeface="Caladea"/>
              </a:rPr>
              <a:t>erat  </a:t>
            </a:r>
            <a:r>
              <a:rPr sz="1000" spc="-4" dirty="0">
                <a:latin typeface="Caladea"/>
                <a:cs typeface="Caladea"/>
              </a:rPr>
              <a:t>dengan validitas </a:t>
            </a:r>
            <a:r>
              <a:rPr sz="1000" dirty="0">
                <a:latin typeface="Caladea"/>
                <a:cs typeface="Caladea"/>
              </a:rPr>
              <a:t>(</a:t>
            </a:r>
            <a:r>
              <a:rPr sz="1000" i="1" dirty="0">
                <a:latin typeface="Caladea"/>
                <a:cs typeface="Caladea"/>
              </a:rPr>
              <a:t>kesahihan</a:t>
            </a:r>
            <a:r>
              <a:rPr sz="1000" dirty="0">
                <a:latin typeface="Caladea"/>
                <a:cs typeface="Caladea"/>
              </a:rPr>
              <a:t>) </a:t>
            </a:r>
            <a:r>
              <a:rPr sz="1000" spc="-4" dirty="0">
                <a:latin typeface="Caladea"/>
                <a:cs typeface="Caladea"/>
              </a:rPr>
              <a:t>instrumen</a:t>
            </a:r>
            <a:r>
              <a:rPr sz="1000" dirty="0">
                <a:latin typeface="Caladea"/>
                <a:cs typeface="Caladea"/>
              </a:rPr>
              <a:t> </a:t>
            </a:r>
            <a:r>
              <a:rPr sz="1000" spc="-4" dirty="0">
                <a:latin typeface="Caladea"/>
                <a:cs typeface="Caladea"/>
              </a:rPr>
              <a:t>tersebut</a:t>
            </a:r>
            <a:r>
              <a:rPr sz="1000" spc="-4" dirty="0">
                <a:latin typeface="Caladea"/>
                <a:cs typeface="Caladea"/>
              </a:rPr>
              <a:t>.</a:t>
            </a:r>
            <a:endParaRPr sz="1000" dirty="0">
              <a:latin typeface="Caladea"/>
              <a:cs typeface="Caladea"/>
            </a:endParaRPr>
          </a:p>
          <a:p>
            <a:pPr marL="602177" marR="7117" lvl="2" indent="-197076" algn="just">
              <a:lnSpc>
                <a:spcPct val="146700"/>
              </a:lnSpc>
              <a:buAutoNum type="arabicParenR"/>
              <a:tabLst>
                <a:tab pos="602177" algn="l"/>
              </a:tabLst>
            </a:pPr>
            <a:r>
              <a:rPr sz="1000" spc="-4" dirty="0">
                <a:latin typeface="Caladea"/>
                <a:cs typeface="Caladea"/>
              </a:rPr>
              <a:t>Apakah instrumen benar-benar dapat mengukur </a:t>
            </a:r>
            <a:r>
              <a:rPr sz="1000" dirty="0">
                <a:latin typeface="Caladea"/>
                <a:cs typeface="Caladea"/>
              </a:rPr>
              <a:t>apa </a:t>
            </a:r>
            <a:r>
              <a:rPr sz="1000" spc="-4" dirty="0">
                <a:latin typeface="Caladea"/>
                <a:cs typeface="Caladea"/>
              </a:rPr>
              <a:t>yang hendak  diukur</a:t>
            </a:r>
            <a:r>
              <a:rPr sz="1000" spc="-4" dirty="0">
                <a:latin typeface="Caladea"/>
                <a:cs typeface="Caladea"/>
              </a:rPr>
              <a:t>.</a:t>
            </a:r>
            <a:endParaRPr sz="1000" dirty="0">
              <a:latin typeface="Caladea"/>
              <a:cs typeface="Caladea"/>
            </a:endParaRPr>
          </a:p>
          <a:p>
            <a:pPr marL="602177" marR="6022" lvl="2" indent="-197076" algn="just">
              <a:lnSpc>
                <a:spcPct val="146400"/>
              </a:lnSpc>
              <a:spcBef>
                <a:spcPts val="4"/>
              </a:spcBef>
              <a:buAutoNum type="arabicParenR"/>
              <a:tabLst>
                <a:tab pos="602177" algn="l"/>
              </a:tabLst>
            </a:pPr>
            <a:r>
              <a:rPr sz="1000" spc="-4" dirty="0">
                <a:latin typeface="Caladea"/>
                <a:cs typeface="Caladea"/>
              </a:rPr>
              <a:t>Apakah masukan </a:t>
            </a:r>
            <a:r>
              <a:rPr sz="1000" dirty="0">
                <a:latin typeface="Caladea"/>
                <a:cs typeface="Caladea"/>
              </a:rPr>
              <a:t>yang </a:t>
            </a:r>
            <a:r>
              <a:rPr sz="1000" spc="-4" dirty="0">
                <a:latin typeface="Caladea"/>
                <a:cs typeface="Caladea"/>
              </a:rPr>
              <a:t>diukur </a:t>
            </a:r>
            <a:r>
              <a:rPr sz="1000" dirty="0">
                <a:latin typeface="Caladea"/>
                <a:cs typeface="Caladea"/>
              </a:rPr>
              <a:t>(</a:t>
            </a:r>
            <a:r>
              <a:rPr sz="1000" i="1" dirty="0">
                <a:latin typeface="Caladea"/>
                <a:cs typeface="Caladea"/>
              </a:rPr>
              <a:t>measured</a:t>
            </a:r>
            <a:r>
              <a:rPr sz="1000" dirty="0">
                <a:latin typeface="Caladea"/>
                <a:cs typeface="Caladea"/>
              </a:rPr>
              <a:t>) hanya </a:t>
            </a:r>
            <a:r>
              <a:rPr sz="1000" spc="-4" dirty="0">
                <a:latin typeface="Caladea"/>
                <a:cs typeface="Caladea"/>
              </a:rPr>
              <a:t>terdiri </a:t>
            </a:r>
            <a:r>
              <a:rPr sz="1000" spc="-9" dirty="0">
                <a:latin typeface="Caladea"/>
                <a:cs typeface="Caladea"/>
              </a:rPr>
              <a:t>dari  </a:t>
            </a:r>
            <a:r>
              <a:rPr sz="1000" spc="-4" dirty="0">
                <a:latin typeface="Caladea"/>
                <a:cs typeface="Caladea"/>
              </a:rPr>
              <a:t>masukan yang hendak </a:t>
            </a:r>
            <a:r>
              <a:rPr sz="1000" dirty="0">
                <a:latin typeface="Caladea"/>
                <a:cs typeface="Caladea"/>
              </a:rPr>
              <a:t>diukur saja </a:t>
            </a:r>
            <a:r>
              <a:rPr sz="1000" spc="-4" dirty="0">
                <a:latin typeface="Caladea"/>
                <a:cs typeface="Caladea"/>
              </a:rPr>
              <a:t>ataukah kemasukan unsur-unsur</a:t>
            </a:r>
            <a:r>
              <a:rPr sz="1000" spc="-4" dirty="0">
                <a:latin typeface="Caladea"/>
                <a:cs typeface="Caladea"/>
              </a:rPr>
              <a:t>  lain.</a:t>
            </a:r>
            <a:endParaRPr sz="1000" dirty="0">
              <a:latin typeface="Caladea"/>
              <a:cs typeface="Caladea"/>
            </a:endParaRPr>
          </a:p>
          <a:p>
            <a:pPr marL="602177" marR="7664" lvl="2" indent="-197076" algn="just">
              <a:lnSpc>
                <a:spcPct val="146700"/>
              </a:lnSpc>
              <a:buAutoNum type="arabicParenR"/>
              <a:tabLst>
                <a:tab pos="602177" algn="l"/>
              </a:tabLst>
            </a:pPr>
            <a:r>
              <a:rPr sz="1000" spc="-4" dirty="0">
                <a:latin typeface="Caladea"/>
                <a:cs typeface="Caladea"/>
              </a:rPr>
              <a:t>Pengontrolan yang </a:t>
            </a:r>
            <a:r>
              <a:rPr sz="1000" dirty="0">
                <a:latin typeface="Caladea"/>
                <a:cs typeface="Caladea"/>
              </a:rPr>
              <a:t>ketat </a:t>
            </a:r>
            <a:r>
              <a:rPr sz="1000" spc="-4" dirty="0">
                <a:latin typeface="Caladea"/>
                <a:cs typeface="Caladea"/>
              </a:rPr>
              <a:t>terhadap kemurnian masukan ini adalah  sangat penting agar pengaruh </a:t>
            </a:r>
            <a:r>
              <a:rPr sz="1000" dirty="0">
                <a:latin typeface="Caladea"/>
                <a:cs typeface="Caladea"/>
              </a:rPr>
              <a:t>luar </a:t>
            </a:r>
            <a:r>
              <a:rPr sz="1000" spc="-4" dirty="0">
                <a:latin typeface="Caladea"/>
                <a:cs typeface="Caladea"/>
              </a:rPr>
              <a:t>dapat</a:t>
            </a:r>
            <a:r>
              <a:rPr sz="1000" spc="-9" dirty="0">
                <a:latin typeface="Caladea"/>
                <a:cs typeface="Caladea"/>
              </a:rPr>
              <a:t> </a:t>
            </a:r>
            <a:r>
              <a:rPr sz="1000" spc="-4" dirty="0">
                <a:latin typeface="Caladea"/>
                <a:cs typeface="Caladea"/>
              </a:rPr>
              <a:t>dieliminasi</a:t>
            </a:r>
            <a:r>
              <a:rPr sz="1000" spc="-4" dirty="0">
                <a:latin typeface="Caladea"/>
                <a:cs typeface="Caladea"/>
              </a:rPr>
              <a:t>.</a:t>
            </a:r>
            <a:endParaRPr sz="1000" dirty="0">
              <a:latin typeface="Caladea"/>
              <a:cs typeface="Caladea"/>
            </a:endParaRPr>
          </a:p>
          <a:p>
            <a:pPr marL="602177" marR="8759" lvl="2" indent="-197076" algn="just">
              <a:lnSpc>
                <a:spcPct val="146700"/>
              </a:lnSpc>
              <a:buAutoNum type="arabicParenR"/>
              <a:tabLst>
                <a:tab pos="602177" algn="l"/>
              </a:tabLst>
            </a:pPr>
            <a:r>
              <a:rPr sz="1000" spc="-4" dirty="0">
                <a:latin typeface="Caladea"/>
                <a:cs typeface="Caladea"/>
              </a:rPr>
              <a:t>Kegagalan pengontrolan ini akan menyebabkan menurunnya </a:t>
            </a:r>
            <a:r>
              <a:rPr sz="1000" spc="-9" dirty="0">
                <a:latin typeface="Caladea"/>
                <a:cs typeface="Caladea"/>
              </a:rPr>
              <a:t>akurasi  </a:t>
            </a:r>
            <a:r>
              <a:rPr sz="1000" spc="-4" dirty="0">
                <a:latin typeface="Caladea"/>
                <a:cs typeface="Caladea"/>
              </a:rPr>
              <a:t>output atau validitas </a:t>
            </a:r>
            <a:r>
              <a:rPr sz="1000" dirty="0">
                <a:latin typeface="Caladea"/>
                <a:cs typeface="Caladea"/>
              </a:rPr>
              <a:t>hasil</a:t>
            </a:r>
            <a:r>
              <a:rPr sz="1000" spc="-9" dirty="0">
                <a:latin typeface="Caladea"/>
                <a:cs typeface="Caladea"/>
              </a:rPr>
              <a:t> </a:t>
            </a:r>
            <a:r>
              <a:rPr sz="1000" spc="-4" dirty="0">
                <a:latin typeface="Caladea"/>
                <a:cs typeface="Caladea"/>
              </a:rPr>
              <a:t>pengukuran</a:t>
            </a:r>
            <a:r>
              <a:rPr sz="1000" spc="-4" dirty="0">
                <a:latin typeface="Caladea"/>
                <a:cs typeface="Caladea"/>
              </a:rPr>
              <a:t>.</a:t>
            </a:r>
            <a:endParaRPr sz="1000" dirty="0">
              <a:latin typeface="Caladea"/>
              <a:cs typeface="Caladea"/>
            </a:endParaRPr>
          </a:p>
          <a:p>
            <a:pPr marL="602177" lvl="2" indent="-197076" algn="just">
              <a:spcBef>
                <a:spcPts val="578"/>
              </a:spcBef>
              <a:buAutoNum type="arabicParenR"/>
              <a:tabLst>
                <a:tab pos="602177" algn="l"/>
              </a:tabLst>
            </a:pPr>
            <a:r>
              <a:rPr sz="1000" spc="-4" dirty="0">
                <a:latin typeface="Caladea"/>
                <a:cs typeface="Caladea"/>
              </a:rPr>
              <a:t>Validitas tentang apa yang hendak diukur disebut validitas</a:t>
            </a:r>
            <a:r>
              <a:rPr sz="1000" spc="17" dirty="0">
                <a:latin typeface="Caladea"/>
                <a:cs typeface="Caladea"/>
              </a:rPr>
              <a:t> </a:t>
            </a:r>
            <a:r>
              <a:rPr sz="1000" spc="-4" dirty="0">
                <a:latin typeface="Caladea"/>
                <a:cs typeface="Caladea"/>
              </a:rPr>
              <a:t>kualitatif</a:t>
            </a:r>
            <a:r>
              <a:rPr sz="1000" spc="-4" dirty="0">
                <a:latin typeface="Caladea"/>
                <a:cs typeface="Caladea"/>
              </a:rPr>
              <a:t>.</a:t>
            </a:r>
            <a:endParaRPr sz="1000" dirty="0">
              <a:latin typeface="Caladea"/>
              <a:cs typeface="Caladea"/>
            </a:endParaRPr>
          </a:p>
          <a:p>
            <a:pPr marL="602177" marR="8759" lvl="2" indent="-197076" algn="just">
              <a:lnSpc>
                <a:spcPts val="1819"/>
              </a:lnSpc>
              <a:spcBef>
                <a:spcPts val="147"/>
              </a:spcBef>
              <a:buAutoNum type="arabicParenR"/>
              <a:tabLst>
                <a:tab pos="602177" algn="l"/>
              </a:tabLst>
            </a:pPr>
            <a:r>
              <a:rPr sz="1000" spc="-4" dirty="0">
                <a:latin typeface="Caladea"/>
                <a:cs typeface="Caladea"/>
              </a:rPr>
              <a:t>Instrument dapat mengukur dengan </a:t>
            </a:r>
            <a:r>
              <a:rPr sz="1000" dirty="0">
                <a:latin typeface="Caladea"/>
                <a:cs typeface="Caladea"/>
              </a:rPr>
              <a:t>cermat </a:t>
            </a:r>
            <a:r>
              <a:rPr sz="1000" spc="-4" dirty="0">
                <a:latin typeface="Caladea"/>
                <a:cs typeface="Caladea"/>
              </a:rPr>
              <a:t>dalam batas yang  hendak diukur, maka validitas yang diperoleh adalah validitas  kuantitatif</a:t>
            </a:r>
            <a:r>
              <a:rPr sz="1000" spc="-4" dirty="0">
                <a:latin typeface="Caladea"/>
                <a:cs typeface="Caladea"/>
              </a:rPr>
              <a:t>.</a:t>
            </a:r>
            <a:endParaRPr sz="1000" dirty="0">
              <a:latin typeface="Caladea"/>
              <a:cs typeface="Caladea"/>
            </a:endParaRPr>
          </a:p>
          <a:p>
            <a:pPr marL="405101" lvl="1" indent="-197076" algn="just">
              <a:spcBef>
                <a:spcPts val="427"/>
              </a:spcBef>
              <a:buAutoNum type="alphaLcPeriod"/>
              <a:tabLst>
                <a:tab pos="405101" algn="l"/>
              </a:tabLst>
            </a:pPr>
            <a:r>
              <a:rPr sz="1000" spc="-4" dirty="0">
                <a:latin typeface="Caladea"/>
                <a:cs typeface="Caladea"/>
              </a:rPr>
              <a:t>Persisi</a:t>
            </a:r>
            <a:r>
              <a:rPr sz="1000" spc="-4" dirty="0">
                <a:latin typeface="Caladea"/>
                <a:cs typeface="Caladea"/>
              </a:rPr>
              <a:t> (</a:t>
            </a:r>
            <a:r>
              <a:rPr sz="1000" i="1" spc="-4" dirty="0">
                <a:latin typeface="Caladea"/>
                <a:cs typeface="Caladea"/>
              </a:rPr>
              <a:t>precision</a:t>
            </a:r>
            <a:r>
              <a:rPr sz="1000" spc="-4" dirty="0">
                <a:latin typeface="Caladea"/>
                <a:cs typeface="Caladea"/>
              </a:rPr>
              <a:t>)</a:t>
            </a:r>
            <a:endParaRPr sz="1000" dirty="0">
              <a:latin typeface="Caladea"/>
              <a:cs typeface="Caladea"/>
            </a:endParaRPr>
          </a:p>
          <a:p>
            <a:pPr marL="602177" marR="4379" lvl="2" indent="-197076" algn="just">
              <a:lnSpc>
                <a:spcPct val="146700"/>
              </a:lnSpc>
              <a:buAutoNum type="arabicParenR"/>
              <a:tabLst>
                <a:tab pos="602177" algn="l"/>
              </a:tabLst>
            </a:pPr>
            <a:r>
              <a:rPr sz="1000" spc="-4" dirty="0">
                <a:latin typeface="Caladea"/>
                <a:cs typeface="Caladea"/>
              </a:rPr>
              <a:t>Persisi instrumen berkaitan </a:t>
            </a:r>
            <a:r>
              <a:rPr sz="1000" dirty="0">
                <a:latin typeface="Caladea"/>
                <a:cs typeface="Caladea"/>
              </a:rPr>
              <a:t>erat </a:t>
            </a:r>
            <a:r>
              <a:rPr sz="1000" spc="-4" dirty="0">
                <a:latin typeface="Caladea"/>
                <a:cs typeface="Caladea"/>
              </a:rPr>
              <a:t>dengan keterandalan </a:t>
            </a:r>
            <a:r>
              <a:rPr sz="1000" dirty="0">
                <a:latin typeface="Caladea"/>
                <a:cs typeface="Caladea"/>
              </a:rPr>
              <a:t>(</a:t>
            </a:r>
            <a:r>
              <a:rPr sz="1000" i="1" dirty="0">
                <a:latin typeface="Caladea"/>
                <a:cs typeface="Caladea"/>
              </a:rPr>
              <a:t>reliability</a:t>
            </a:r>
            <a:r>
              <a:rPr sz="1000" dirty="0">
                <a:latin typeface="Caladea"/>
                <a:cs typeface="Caladea"/>
              </a:rPr>
              <a:t>),  </a:t>
            </a:r>
            <a:r>
              <a:rPr sz="1000" spc="-4" dirty="0">
                <a:latin typeface="Caladea"/>
                <a:cs typeface="Caladea"/>
              </a:rPr>
              <a:t>yaitu kemampuan memberikan kesesuaian </a:t>
            </a:r>
            <a:r>
              <a:rPr sz="1000" dirty="0">
                <a:latin typeface="Caladea"/>
                <a:cs typeface="Caladea"/>
              </a:rPr>
              <a:t>hasil </a:t>
            </a:r>
            <a:r>
              <a:rPr sz="1000" spc="-4" dirty="0">
                <a:latin typeface="Caladea"/>
                <a:cs typeface="Caladea"/>
              </a:rPr>
              <a:t>pada pengulangan  pengukuran</a:t>
            </a:r>
            <a:r>
              <a:rPr sz="1000" spc="-4" dirty="0">
                <a:latin typeface="Caladea"/>
                <a:cs typeface="Caladea"/>
              </a:rPr>
              <a:t>.</a:t>
            </a:r>
            <a:endParaRPr sz="1000" dirty="0">
              <a:latin typeface="Caladea"/>
              <a:cs typeface="Caladea"/>
            </a:endParaRPr>
          </a:p>
          <a:p>
            <a:pPr marL="602177" marR="6022" lvl="2" indent="-197076" algn="just">
              <a:lnSpc>
                <a:spcPts val="1819"/>
              </a:lnSpc>
              <a:spcBef>
                <a:spcPts val="151"/>
              </a:spcBef>
              <a:buAutoNum type="arabicParenR"/>
              <a:tabLst>
                <a:tab pos="602177" algn="l"/>
              </a:tabLst>
            </a:pPr>
            <a:r>
              <a:rPr sz="1000" spc="-4" dirty="0">
                <a:latin typeface="Caladea"/>
                <a:cs typeface="Caladea"/>
              </a:rPr>
              <a:t>Instrumen mempunyai presisi yang baik </a:t>
            </a:r>
            <a:r>
              <a:rPr sz="1000" dirty="0">
                <a:latin typeface="Caladea"/>
                <a:cs typeface="Caladea"/>
              </a:rPr>
              <a:t>jika </a:t>
            </a:r>
            <a:r>
              <a:rPr sz="1000" spc="-4" dirty="0">
                <a:latin typeface="Caladea"/>
                <a:cs typeface="Caladea"/>
              </a:rPr>
              <a:t>dapat menjamin bahwa  inputnya </a:t>
            </a:r>
            <a:r>
              <a:rPr sz="1000" dirty="0">
                <a:latin typeface="Caladea"/>
                <a:cs typeface="Caladea"/>
              </a:rPr>
              <a:t>sama </a:t>
            </a:r>
            <a:r>
              <a:rPr sz="1000" spc="-4" dirty="0">
                <a:latin typeface="Caladea"/>
                <a:cs typeface="Caladea"/>
              </a:rPr>
              <a:t>memberikan output yang selalu </a:t>
            </a:r>
            <a:r>
              <a:rPr sz="1000" dirty="0">
                <a:latin typeface="Caladea"/>
                <a:cs typeface="Caladea"/>
              </a:rPr>
              <a:t>sama </a:t>
            </a:r>
            <a:r>
              <a:rPr sz="1000" spc="-4" dirty="0">
                <a:latin typeface="Caladea"/>
                <a:cs typeface="Caladea"/>
              </a:rPr>
              <a:t>baik kapan  </a:t>
            </a:r>
            <a:r>
              <a:rPr sz="1000" dirty="0">
                <a:latin typeface="Caladea"/>
                <a:cs typeface="Caladea"/>
              </a:rPr>
              <a:t>saja, </a:t>
            </a:r>
            <a:r>
              <a:rPr sz="1000" spc="-9" dirty="0">
                <a:latin typeface="Caladea"/>
                <a:cs typeface="Caladea"/>
              </a:rPr>
              <a:t>di </a:t>
            </a:r>
            <a:r>
              <a:rPr sz="1000" dirty="0">
                <a:latin typeface="Caladea"/>
                <a:cs typeface="Caladea"/>
              </a:rPr>
              <a:t>mana </a:t>
            </a:r>
            <a:r>
              <a:rPr sz="1000" spc="-4" dirty="0">
                <a:latin typeface="Caladea"/>
                <a:cs typeface="Caladea"/>
              </a:rPr>
              <a:t>saja, </a:t>
            </a:r>
            <a:r>
              <a:rPr sz="1000" spc="-9" dirty="0">
                <a:latin typeface="Caladea"/>
                <a:cs typeface="Caladea"/>
              </a:rPr>
              <a:t>oleh </a:t>
            </a:r>
            <a:r>
              <a:rPr sz="1000" spc="-4" dirty="0">
                <a:latin typeface="Caladea"/>
                <a:cs typeface="Caladea"/>
              </a:rPr>
              <a:t>dan kepada siapa </a:t>
            </a:r>
            <a:r>
              <a:rPr sz="1000" dirty="0">
                <a:latin typeface="Caladea"/>
                <a:cs typeface="Caladea"/>
              </a:rPr>
              <a:t>saja </a:t>
            </a:r>
            <a:r>
              <a:rPr sz="1000" spc="-4" dirty="0" err="1">
                <a:latin typeface="Caladea"/>
                <a:cs typeface="Caladea"/>
              </a:rPr>
              <a:t>instrumen</a:t>
            </a:r>
            <a:r>
              <a:rPr sz="1000" spc="203" dirty="0">
                <a:latin typeface="Caladea"/>
                <a:cs typeface="Caladea"/>
              </a:rPr>
              <a:t> </a:t>
            </a:r>
            <a:r>
              <a:rPr sz="1000" spc="-4" dirty="0" err="1" smtClean="0">
                <a:latin typeface="Caladea"/>
                <a:cs typeface="Caladea"/>
              </a:rPr>
              <a:t>ini</a:t>
            </a:r>
            <a:r>
              <a:rPr sz="1000" spc="-4" dirty="0" smtClean="0">
                <a:latin typeface="Caladea"/>
                <a:cs typeface="Caladea"/>
              </a:rPr>
              <a:t> </a:t>
            </a:r>
            <a:r>
              <a:rPr sz="1000" spc="-4" dirty="0" err="1" smtClean="0">
                <a:latin typeface="Caladea"/>
                <a:cs typeface="Caladea"/>
              </a:rPr>
              <a:t>digunakan</a:t>
            </a:r>
            <a:r>
              <a:rPr sz="1000" spc="-4" dirty="0" smtClean="0">
                <a:latin typeface="Caladea"/>
                <a:cs typeface="Caladea"/>
              </a:rPr>
              <a:t> </a:t>
            </a:r>
            <a:r>
              <a:rPr sz="1000" spc="-4" dirty="0">
                <a:latin typeface="Caladea"/>
                <a:cs typeface="Caladea"/>
              </a:rPr>
              <a:t>memberikan </a:t>
            </a:r>
            <a:r>
              <a:rPr sz="1000" dirty="0" err="1">
                <a:latin typeface="Caladea"/>
                <a:cs typeface="Caladea"/>
              </a:rPr>
              <a:t>hasil</a:t>
            </a:r>
            <a:r>
              <a:rPr sz="1000" dirty="0">
                <a:latin typeface="Caladea"/>
                <a:cs typeface="Caladea"/>
              </a:rPr>
              <a:t> </a:t>
            </a:r>
            <a:r>
              <a:rPr sz="1000" spc="-4" dirty="0" err="1" smtClean="0">
                <a:latin typeface="Caladea"/>
                <a:cs typeface="Caladea"/>
              </a:rPr>
              <a:t>konsisten</a:t>
            </a:r>
            <a:r>
              <a:rPr sz="1000" spc="-4" dirty="0" smtClean="0">
                <a:latin typeface="Caladea"/>
                <a:cs typeface="Caladea"/>
              </a:rPr>
              <a:t>.</a:t>
            </a:r>
            <a:endParaRPr sz="1000" dirty="0">
              <a:latin typeface="Caladea"/>
              <a:cs typeface="Caladea"/>
            </a:endParaRPr>
          </a:p>
          <a:p>
            <a:pPr marL="602177" marR="8212" lvl="2" indent="-197076" algn="just">
              <a:lnSpc>
                <a:spcPct val="146700"/>
              </a:lnSpc>
              <a:buAutoNum type="arabicParenR" startAt="3"/>
              <a:tabLst>
                <a:tab pos="602177" algn="l"/>
              </a:tabLst>
            </a:pPr>
            <a:r>
              <a:rPr sz="1000" spc="-4" dirty="0">
                <a:latin typeface="Caladea"/>
                <a:cs typeface="Caladea"/>
              </a:rPr>
              <a:t>Instrumen dengan presisi yang baik </a:t>
            </a:r>
            <a:r>
              <a:rPr sz="1000" dirty="0">
                <a:latin typeface="Caladea"/>
                <a:cs typeface="Caladea"/>
              </a:rPr>
              <a:t>belum </a:t>
            </a:r>
            <a:r>
              <a:rPr sz="1000" spc="-4" dirty="0">
                <a:latin typeface="Caladea"/>
                <a:cs typeface="Caladea"/>
              </a:rPr>
              <a:t>tentu akurasinya baik  dan sebaliknya</a:t>
            </a:r>
            <a:r>
              <a:rPr sz="1000" spc="-4" dirty="0">
                <a:latin typeface="Caladea"/>
                <a:cs typeface="Caladea"/>
              </a:rPr>
              <a:t>.</a:t>
            </a:r>
            <a:endParaRPr sz="1000" dirty="0">
              <a:latin typeface="Caladea"/>
              <a:cs typeface="Caladea"/>
            </a:endParaRPr>
          </a:p>
          <a:p>
            <a:pPr marL="602177" lvl="2" indent="-197076" algn="just">
              <a:spcBef>
                <a:spcPts val="578"/>
              </a:spcBef>
              <a:buAutoNum type="arabicParenR" startAt="3"/>
              <a:tabLst>
                <a:tab pos="602177" algn="l"/>
              </a:tabLst>
            </a:pPr>
            <a:r>
              <a:rPr sz="1000" spc="-4" dirty="0">
                <a:latin typeface="Caladea"/>
                <a:cs typeface="Caladea"/>
              </a:rPr>
              <a:t>Instrumen yang baik tentu </a:t>
            </a:r>
            <a:r>
              <a:rPr sz="1000" spc="-9" dirty="0">
                <a:latin typeface="Caladea"/>
                <a:cs typeface="Caladea"/>
              </a:rPr>
              <a:t>akusari </a:t>
            </a:r>
            <a:r>
              <a:rPr sz="1000" spc="-4" dirty="0">
                <a:latin typeface="Caladea"/>
                <a:cs typeface="Caladea"/>
              </a:rPr>
              <a:t>dan presisinya</a:t>
            </a:r>
            <a:r>
              <a:rPr sz="1000" spc="13" dirty="0">
                <a:latin typeface="Caladea"/>
                <a:cs typeface="Caladea"/>
              </a:rPr>
              <a:t> </a:t>
            </a:r>
            <a:r>
              <a:rPr sz="1000" spc="-4" dirty="0">
                <a:latin typeface="Caladea"/>
                <a:cs typeface="Caladea"/>
              </a:rPr>
              <a:t>baik</a:t>
            </a:r>
            <a:r>
              <a:rPr sz="1000" spc="-4" dirty="0">
                <a:latin typeface="Caladea"/>
                <a:cs typeface="Caladea"/>
              </a:rPr>
              <a:t>.</a:t>
            </a:r>
            <a:endParaRPr sz="1000" dirty="0">
              <a:latin typeface="Caladea"/>
              <a:cs typeface="Caladea"/>
            </a:endParaRPr>
          </a:p>
          <a:p>
            <a:pPr marL="405101" lvl="1" indent="-197076" algn="just">
              <a:spcBef>
                <a:spcPts val="569"/>
              </a:spcBef>
              <a:buAutoNum type="alphaLcPeriod"/>
              <a:tabLst>
                <a:tab pos="405101" algn="l"/>
              </a:tabLst>
            </a:pPr>
            <a:r>
              <a:rPr sz="1000" dirty="0">
                <a:latin typeface="Caladea"/>
                <a:cs typeface="Caladea"/>
              </a:rPr>
              <a:t>Kepekaan</a:t>
            </a:r>
            <a:r>
              <a:rPr sz="1000" spc="-4" dirty="0">
                <a:latin typeface="Caladea"/>
                <a:cs typeface="Caladea"/>
              </a:rPr>
              <a:t> (</a:t>
            </a:r>
            <a:r>
              <a:rPr sz="1000" i="1" spc="-4" dirty="0">
                <a:latin typeface="Caladea"/>
                <a:cs typeface="Caladea"/>
              </a:rPr>
              <a:t>sensitivity</a:t>
            </a:r>
            <a:r>
              <a:rPr sz="1000" spc="-4" dirty="0">
                <a:latin typeface="Caladea"/>
                <a:cs typeface="Caladea"/>
              </a:rPr>
              <a:t>)</a:t>
            </a:r>
            <a:endParaRPr sz="1000" dirty="0">
              <a:latin typeface="Caladea"/>
              <a:cs typeface="Caladea"/>
            </a:endParaRPr>
          </a:p>
          <a:p>
            <a:pPr marL="602177" marR="6569" lvl="2" indent="-197076" algn="just">
              <a:lnSpc>
                <a:spcPct val="146700"/>
              </a:lnSpc>
              <a:buAutoNum type="arabicParenR"/>
              <a:tabLst>
                <a:tab pos="602177" algn="l"/>
              </a:tabLst>
            </a:pPr>
            <a:r>
              <a:rPr sz="1000" spc="-4" dirty="0">
                <a:latin typeface="Caladea"/>
                <a:cs typeface="Caladea"/>
              </a:rPr>
              <a:t>Penelitian yang ingin </a:t>
            </a:r>
            <a:r>
              <a:rPr sz="1000" dirty="0">
                <a:latin typeface="Caladea"/>
                <a:cs typeface="Caladea"/>
              </a:rPr>
              <a:t>mengetahui </a:t>
            </a:r>
            <a:r>
              <a:rPr sz="1000" spc="-4" dirty="0">
                <a:latin typeface="Caladea"/>
                <a:cs typeface="Caladea"/>
              </a:rPr>
              <a:t>adanya perubahan harga variabel  tertentu membutuhkan instrumen yang dapat mendeteksi besarnya  perubahan tersebut</a:t>
            </a:r>
            <a:r>
              <a:rPr sz="1000" spc="-4" dirty="0">
                <a:latin typeface="Caladea"/>
                <a:cs typeface="Caladea"/>
              </a:rPr>
              <a:t>.</a:t>
            </a:r>
            <a:endParaRPr sz="1000" dirty="0">
              <a:latin typeface="Caladea"/>
              <a:cs typeface="Caladea"/>
            </a:endParaRPr>
          </a:p>
          <a:p>
            <a:pPr marL="602177" marR="6569" lvl="2" indent="-197076" algn="just">
              <a:lnSpc>
                <a:spcPts val="1819"/>
              </a:lnSpc>
              <a:spcBef>
                <a:spcPts val="159"/>
              </a:spcBef>
              <a:buAutoNum type="arabicParenR"/>
              <a:tabLst>
                <a:tab pos="602177" algn="l"/>
              </a:tabLst>
            </a:pPr>
            <a:r>
              <a:rPr sz="1000" spc="-4" dirty="0">
                <a:latin typeface="Caladea"/>
                <a:cs typeface="Caladea"/>
              </a:rPr>
              <a:t>Makin kecil perubahan yang terjadi harus makin </a:t>
            </a:r>
            <a:r>
              <a:rPr sz="1000" dirty="0">
                <a:latin typeface="Caladea"/>
                <a:cs typeface="Caladea"/>
              </a:rPr>
              <a:t>peka </a:t>
            </a:r>
            <a:r>
              <a:rPr sz="1000" spc="-4" dirty="0">
                <a:latin typeface="Caladea"/>
                <a:cs typeface="Caladea"/>
              </a:rPr>
              <a:t>instrumen  yang</a:t>
            </a:r>
            <a:r>
              <a:rPr sz="1000" spc="-9" dirty="0">
                <a:latin typeface="Caladea"/>
                <a:cs typeface="Caladea"/>
              </a:rPr>
              <a:t> </a:t>
            </a:r>
            <a:r>
              <a:rPr sz="1000" spc="-4" dirty="0">
                <a:latin typeface="Caladea"/>
                <a:cs typeface="Caladea"/>
              </a:rPr>
              <a:t>digunakan</a:t>
            </a:r>
            <a:r>
              <a:rPr sz="1000" spc="-4" dirty="0">
                <a:latin typeface="Caladea"/>
                <a:cs typeface="Caladea"/>
              </a:rPr>
              <a:t>.</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15518" y="4822312"/>
            <a:ext cx="165653" cy="6804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52400" y="457200"/>
            <a:ext cx="8839200" cy="5984263"/>
          </a:xfrm>
          <a:prstGeom prst="rect">
            <a:avLst/>
          </a:prstGeom>
        </p:spPr>
        <p:txBody>
          <a:bodyPr vert="horz" wrap="square" lIns="0" tIns="92516" rIns="0" bIns="0" rtlCol="0">
            <a:spAutoFit/>
          </a:bodyPr>
          <a:lstStyle/>
          <a:p>
            <a:pPr marL="602177" indent="-197076">
              <a:spcBef>
                <a:spcPts val="728"/>
              </a:spcBef>
              <a:buAutoNum type="arabicParenR" startAt="3"/>
              <a:tabLst>
                <a:tab pos="602177" algn="l"/>
              </a:tabLst>
            </a:pPr>
            <a:r>
              <a:rPr sz="1000" spc="-4" dirty="0">
                <a:latin typeface="Caladea"/>
                <a:cs typeface="Caladea"/>
              </a:rPr>
              <a:t>Sebagai ilustrasi</a:t>
            </a:r>
            <a:r>
              <a:rPr sz="1000" spc="4" dirty="0">
                <a:latin typeface="Caladea"/>
                <a:cs typeface="Caladea"/>
              </a:rPr>
              <a:t> </a:t>
            </a:r>
            <a:r>
              <a:rPr sz="1000" spc="-4" dirty="0">
                <a:latin typeface="Caladea"/>
                <a:cs typeface="Caladea"/>
              </a:rPr>
              <a:t>:</a:t>
            </a:r>
            <a:endParaRPr sz="1000" dirty="0">
              <a:latin typeface="Caladea"/>
              <a:cs typeface="Caladea"/>
            </a:endParaRPr>
          </a:p>
          <a:p>
            <a:pPr marL="799253" marR="7664" lvl="1" indent="-197076">
              <a:lnSpc>
                <a:spcPct val="145800"/>
              </a:lnSpc>
              <a:spcBef>
                <a:spcPts val="69"/>
              </a:spcBef>
              <a:buFont typeface="Symbol"/>
              <a:buChar char=""/>
              <a:tabLst>
                <a:tab pos="798705" algn="l"/>
                <a:tab pos="799253" algn="l"/>
              </a:tabLst>
            </a:pPr>
            <a:r>
              <a:rPr sz="1000" spc="-4" dirty="0">
                <a:latin typeface="Caladea"/>
                <a:cs typeface="Caladea"/>
              </a:rPr>
              <a:t>Stopwatch dengan </a:t>
            </a:r>
            <a:r>
              <a:rPr sz="1000" dirty="0">
                <a:latin typeface="Caladea"/>
                <a:cs typeface="Caladea"/>
              </a:rPr>
              <a:t>presisi </a:t>
            </a:r>
            <a:r>
              <a:rPr sz="1000" spc="-4" dirty="0">
                <a:latin typeface="Caladea"/>
                <a:cs typeface="Caladea"/>
              </a:rPr>
              <a:t>0,1 detik tidak dapat untuk mengukur  kecepatan gerak refleks</a:t>
            </a:r>
            <a:r>
              <a:rPr sz="1000" spc="-4" dirty="0">
                <a:latin typeface="Caladea"/>
                <a:cs typeface="Caladea"/>
              </a:rPr>
              <a:t>.</a:t>
            </a:r>
            <a:endParaRPr sz="1000" dirty="0">
              <a:latin typeface="Caladea"/>
              <a:cs typeface="Caladea"/>
            </a:endParaRPr>
          </a:p>
          <a:p>
            <a:pPr marL="799253" marR="7664" lvl="1" indent="-197076">
              <a:lnSpc>
                <a:spcPct val="145800"/>
              </a:lnSpc>
              <a:spcBef>
                <a:spcPts val="73"/>
              </a:spcBef>
              <a:buFont typeface="Symbol"/>
              <a:buChar char=""/>
              <a:tabLst>
                <a:tab pos="798705" algn="l"/>
                <a:tab pos="799253" algn="l"/>
              </a:tabLst>
            </a:pPr>
            <a:r>
              <a:rPr sz="1000" spc="-4" dirty="0">
                <a:latin typeface="Caladea"/>
                <a:cs typeface="Caladea"/>
              </a:rPr>
              <a:t>Penggaris dengan presisi 1,1 </a:t>
            </a:r>
            <a:r>
              <a:rPr sz="1000" dirty="0">
                <a:latin typeface="Caladea"/>
                <a:cs typeface="Caladea"/>
              </a:rPr>
              <a:t>mm </a:t>
            </a:r>
            <a:r>
              <a:rPr sz="1000" spc="-4" dirty="0">
                <a:latin typeface="Caladea"/>
                <a:cs typeface="Caladea"/>
              </a:rPr>
              <a:t>tidak dapat mendeteksi  perubahan panjang ikatan dalam perubahan stuktur</a:t>
            </a:r>
            <a:r>
              <a:rPr sz="1000" spc="4" dirty="0">
                <a:latin typeface="Caladea"/>
                <a:cs typeface="Caladea"/>
              </a:rPr>
              <a:t> </a:t>
            </a:r>
            <a:r>
              <a:rPr sz="1000" spc="-4" dirty="0">
                <a:latin typeface="Caladea"/>
                <a:cs typeface="Caladea"/>
              </a:rPr>
              <a:t>molekul</a:t>
            </a:r>
            <a:r>
              <a:rPr sz="1000" spc="-4" dirty="0">
                <a:latin typeface="Caladea"/>
                <a:cs typeface="Caladea"/>
              </a:rPr>
              <a:t>.</a:t>
            </a:r>
            <a:endParaRPr sz="1000" dirty="0">
              <a:latin typeface="Caladea"/>
              <a:cs typeface="Caladea"/>
            </a:endParaRPr>
          </a:p>
          <a:p>
            <a:pPr marL="602177" indent="-197076">
              <a:spcBef>
                <a:spcPts val="582"/>
              </a:spcBef>
              <a:buAutoNum type="arabicParenR" startAt="3"/>
              <a:tabLst>
                <a:tab pos="602177" algn="l"/>
              </a:tabLst>
            </a:pPr>
            <a:r>
              <a:rPr sz="1000" dirty="0">
                <a:latin typeface="Caladea"/>
                <a:cs typeface="Caladea"/>
              </a:rPr>
              <a:t>Dalam </a:t>
            </a:r>
            <a:r>
              <a:rPr sz="1000" spc="-4" dirty="0">
                <a:latin typeface="Caladea"/>
                <a:cs typeface="Caladea"/>
              </a:rPr>
              <a:t>contoh tersebut kepekaan instrumen tidak</a:t>
            </a:r>
            <a:r>
              <a:rPr sz="1000" spc="4" dirty="0">
                <a:latin typeface="Caladea"/>
                <a:cs typeface="Caladea"/>
              </a:rPr>
              <a:t> </a:t>
            </a:r>
            <a:r>
              <a:rPr sz="1000" spc="-4" dirty="0">
                <a:latin typeface="Caladea"/>
                <a:cs typeface="Caladea"/>
              </a:rPr>
              <a:t>memadahi</a:t>
            </a:r>
            <a:r>
              <a:rPr sz="1000" spc="-4" dirty="0">
                <a:latin typeface="Caladea"/>
                <a:cs typeface="Caladea"/>
              </a:rPr>
              <a:t>.</a:t>
            </a:r>
            <a:endParaRPr sz="1000" dirty="0">
              <a:latin typeface="Caladea"/>
              <a:cs typeface="Caladea"/>
            </a:endParaRPr>
          </a:p>
          <a:p>
            <a:pPr marL="602177" indent="-197076">
              <a:spcBef>
                <a:spcPts val="578"/>
              </a:spcBef>
              <a:buAutoNum type="arabicParenR" startAt="3"/>
              <a:tabLst>
                <a:tab pos="602177" algn="l"/>
              </a:tabLst>
            </a:pPr>
            <a:r>
              <a:rPr sz="1000" spc="-4" dirty="0">
                <a:latin typeface="Caladea"/>
                <a:cs typeface="Caladea"/>
              </a:rPr>
              <a:t>Kepekaan berkaitan </a:t>
            </a:r>
            <a:r>
              <a:rPr sz="1000" dirty="0">
                <a:latin typeface="Caladea"/>
                <a:cs typeface="Caladea"/>
              </a:rPr>
              <a:t>erat </a:t>
            </a:r>
            <a:r>
              <a:rPr sz="1000" spc="-4" dirty="0">
                <a:latin typeface="Caladea"/>
                <a:cs typeface="Caladea"/>
              </a:rPr>
              <a:t>dengan validitas</a:t>
            </a:r>
            <a:r>
              <a:rPr sz="1000" dirty="0">
                <a:latin typeface="Caladea"/>
                <a:cs typeface="Caladea"/>
              </a:rPr>
              <a:t> </a:t>
            </a:r>
            <a:r>
              <a:rPr sz="1000" spc="-4" dirty="0">
                <a:latin typeface="Caladea"/>
                <a:cs typeface="Caladea"/>
              </a:rPr>
              <a:t>kuantitatif</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208025" indent="-197076" algn="just">
              <a:buAutoNum type="arabicPeriod" startAt="6"/>
              <a:tabLst>
                <a:tab pos="208025" algn="l"/>
              </a:tabLst>
            </a:pPr>
            <a:r>
              <a:rPr sz="1000" b="1" spc="-4" dirty="0">
                <a:latin typeface="Caladea"/>
                <a:cs typeface="Caladea"/>
              </a:rPr>
              <a:t>Klasifikasi</a:t>
            </a:r>
            <a:r>
              <a:rPr sz="1000" b="1" spc="-13" dirty="0">
                <a:latin typeface="Caladea"/>
                <a:cs typeface="Caladea"/>
              </a:rPr>
              <a:t> </a:t>
            </a:r>
            <a:r>
              <a:rPr sz="1000" b="1" spc="-4" dirty="0">
                <a:latin typeface="Caladea"/>
                <a:cs typeface="Caladea"/>
              </a:rPr>
              <a:t>Instrumen</a:t>
            </a:r>
            <a:endParaRPr sz="1000" dirty="0">
              <a:latin typeface="Caladea"/>
              <a:cs typeface="Caladea"/>
            </a:endParaRPr>
          </a:p>
          <a:p>
            <a:pPr marL="405101" lvl="1" indent="-197076" algn="just">
              <a:spcBef>
                <a:spcPts val="573"/>
              </a:spcBef>
              <a:buAutoNum type="alphaLcPeriod"/>
              <a:tabLst>
                <a:tab pos="405101" algn="l"/>
              </a:tabLst>
            </a:pPr>
            <a:r>
              <a:rPr sz="1000" spc="-4" dirty="0">
                <a:latin typeface="Caladea"/>
                <a:cs typeface="Caladea"/>
              </a:rPr>
              <a:t>Klasifikasi Berdasarkan Katagori</a:t>
            </a:r>
            <a:r>
              <a:rPr sz="1000" spc="17" dirty="0">
                <a:latin typeface="Caladea"/>
                <a:cs typeface="Caladea"/>
              </a:rPr>
              <a:t> </a:t>
            </a:r>
            <a:r>
              <a:rPr sz="1000" spc="-4" dirty="0">
                <a:latin typeface="Caladea"/>
                <a:cs typeface="Caladea"/>
              </a:rPr>
              <a:t>Instrumen</a:t>
            </a:r>
            <a:endParaRPr sz="1000" dirty="0">
              <a:latin typeface="Caladea"/>
              <a:cs typeface="Caladea"/>
            </a:endParaRPr>
          </a:p>
          <a:p>
            <a:pPr marL="405101" marR="6022" indent="339956" algn="just">
              <a:lnSpc>
                <a:spcPct val="146700"/>
              </a:lnSpc>
            </a:pPr>
            <a:r>
              <a:rPr sz="1000" spc="-4" dirty="0">
                <a:latin typeface="Caladea"/>
                <a:cs typeface="Caladea"/>
              </a:rPr>
              <a:t>Berdasarkan kategorinya, instrumen penelitian terdiri </a:t>
            </a:r>
            <a:r>
              <a:rPr sz="1000" spc="-9" dirty="0">
                <a:latin typeface="Caladea"/>
                <a:cs typeface="Caladea"/>
              </a:rPr>
              <a:t>dari dua  </a:t>
            </a:r>
            <a:r>
              <a:rPr sz="1000" spc="-4" dirty="0">
                <a:latin typeface="Caladea"/>
                <a:cs typeface="Caladea"/>
              </a:rPr>
              <a:t>kategori alat atau instrumen (seterusnya </a:t>
            </a:r>
            <a:r>
              <a:rPr sz="1000" dirty="0">
                <a:latin typeface="Caladea"/>
                <a:cs typeface="Caladea"/>
              </a:rPr>
              <a:t>disebut </a:t>
            </a:r>
            <a:r>
              <a:rPr sz="1000" spc="-4" dirty="0">
                <a:latin typeface="Caladea"/>
                <a:cs typeface="Caladea"/>
              </a:rPr>
              <a:t>instrumen) yang  digunakan dalam penelitian, yaitu</a:t>
            </a:r>
            <a:r>
              <a:rPr sz="1000" spc="4" dirty="0">
                <a:latin typeface="Caladea"/>
                <a:cs typeface="Caladea"/>
              </a:rPr>
              <a:t> </a:t>
            </a:r>
            <a:r>
              <a:rPr sz="1000" spc="-4" dirty="0">
                <a:latin typeface="Caladea"/>
                <a:cs typeface="Caladea"/>
              </a:rPr>
              <a:t>:</a:t>
            </a:r>
            <a:endParaRPr sz="1000" dirty="0">
              <a:latin typeface="Caladea"/>
              <a:cs typeface="Caladea"/>
            </a:endParaRPr>
          </a:p>
          <a:p>
            <a:pPr marL="602177" marR="8212" lvl="2" indent="-197076" algn="just">
              <a:lnSpc>
                <a:spcPct val="146700"/>
              </a:lnSpc>
              <a:buAutoNum type="arabicParenR"/>
              <a:tabLst>
                <a:tab pos="602177" algn="l"/>
              </a:tabLst>
            </a:pPr>
            <a:r>
              <a:rPr sz="1000" spc="-4" dirty="0">
                <a:latin typeface="Caladea"/>
                <a:cs typeface="Caladea"/>
              </a:rPr>
              <a:t>Instrumen yang digunakan untuk memperoleh informasi atau data  tentang keadaan </a:t>
            </a:r>
            <a:r>
              <a:rPr sz="1000" dirty="0">
                <a:latin typeface="Caladea"/>
                <a:cs typeface="Caladea"/>
              </a:rPr>
              <a:t>objek </a:t>
            </a:r>
            <a:r>
              <a:rPr sz="1000" spc="-4" dirty="0">
                <a:latin typeface="Caladea"/>
                <a:cs typeface="Caladea"/>
              </a:rPr>
              <a:t>atau proses yang</a:t>
            </a:r>
            <a:r>
              <a:rPr sz="1000" spc="-13" dirty="0">
                <a:latin typeface="Caladea"/>
                <a:cs typeface="Caladea"/>
              </a:rPr>
              <a:t> </a:t>
            </a:r>
            <a:r>
              <a:rPr sz="1000" spc="-4" dirty="0">
                <a:latin typeface="Caladea"/>
                <a:cs typeface="Caladea"/>
              </a:rPr>
              <a:t>diteliti</a:t>
            </a:r>
            <a:r>
              <a:rPr sz="1000" spc="-4" dirty="0">
                <a:latin typeface="Caladea"/>
                <a:cs typeface="Caladea"/>
              </a:rPr>
              <a:t>.</a:t>
            </a:r>
            <a:endParaRPr sz="1000" dirty="0">
              <a:latin typeface="Caladea"/>
              <a:cs typeface="Caladea"/>
            </a:endParaRPr>
          </a:p>
          <a:p>
            <a:pPr marL="602177" marR="6569" lvl="2" indent="-197076" algn="just">
              <a:lnSpc>
                <a:spcPct val="145800"/>
              </a:lnSpc>
              <a:spcBef>
                <a:spcPts val="9"/>
              </a:spcBef>
              <a:buAutoNum type="arabicParenR"/>
              <a:tabLst>
                <a:tab pos="602177" algn="l"/>
              </a:tabLst>
            </a:pPr>
            <a:r>
              <a:rPr sz="1000" spc="-4" dirty="0">
                <a:latin typeface="Caladea"/>
                <a:cs typeface="Caladea"/>
              </a:rPr>
              <a:t>Instrumen yang digunakan untuk mengontrol </a:t>
            </a:r>
            <a:r>
              <a:rPr sz="1000" dirty="0">
                <a:latin typeface="Caladea"/>
                <a:cs typeface="Caladea"/>
              </a:rPr>
              <a:t>objek </a:t>
            </a:r>
            <a:r>
              <a:rPr sz="1000" spc="-4" dirty="0">
                <a:latin typeface="Caladea"/>
                <a:cs typeface="Caladea"/>
              </a:rPr>
              <a:t>atau proses  penelitian</a:t>
            </a:r>
            <a:r>
              <a:rPr sz="1000" spc="-4" dirty="0">
                <a:latin typeface="Caladea"/>
                <a:cs typeface="Caladea"/>
              </a:rPr>
              <a:t>.</a:t>
            </a:r>
            <a:endParaRPr sz="1000" dirty="0">
              <a:latin typeface="Caladea"/>
              <a:cs typeface="Caladea"/>
            </a:endParaRPr>
          </a:p>
          <a:p>
            <a:pPr marL="405101" marR="7664" indent="339956" algn="just">
              <a:lnSpc>
                <a:spcPct val="146700"/>
              </a:lnSpc>
            </a:pPr>
            <a:r>
              <a:rPr sz="1000" dirty="0">
                <a:latin typeface="Caladea"/>
                <a:cs typeface="Caladea"/>
              </a:rPr>
              <a:t>Dengan </a:t>
            </a:r>
            <a:r>
              <a:rPr sz="1000" spc="-4" dirty="0">
                <a:latin typeface="Caladea"/>
                <a:cs typeface="Caladea"/>
              </a:rPr>
              <a:t>adanya dua jenis instrumen tersebut, maka kondisi </a:t>
            </a:r>
            <a:r>
              <a:rPr sz="1000" dirty="0">
                <a:latin typeface="Caladea"/>
                <a:cs typeface="Caladea"/>
              </a:rPr>
              <a:t>objek  </a:t>
            </a:r>
            <a:r>
              <a:rPr sz="1000" spc="-4" dirty="0">
                <a:latin typeface="Caladea"/>
                <a:cs typeface="Caladea"/>
              </a:rPr>
              <a:t>atau proses penelitian diukur dalam kondisi yang spesifik dan dapat  diulangi lagi</a:t>
            </a:r>
            <a:r>
              <a:rPr sz="1000" spc="4" dirty="0">
                <a:latin typeface="Caladea"/>
                <a:cs typeface="Caladea"/>
              </a:rPr>
              <a:t> </a:t>
            </a:r>
            <a:r>
              <a:rPr sz="1000" spc="-4" dirty="0">
                <a:latin typeface="Caladea"/>
                <a:cs typeface="Caladea"/>
              </a:rPr>
              <a:t>(</a:t>
            </a:r>
            <a:r>
              <a:rPr sz="1000" i="1" spc="-4" dirty="0">
                <a:latin typeface="Caladea"/>
                <a:cs typeface="Caladea"/>
              </a:rPr>
              <a:t>reproducible</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marL="405101" marR="9854" lvl="1" indent="-197076" algn="just">
              <a:lnSpc>
                <a:spcPct val="146700"/>
              </a:lnSpc>
              <a:spcBef>
                <a:spcPts val="608"/>
              </a:spcBef>
              <a:buAutoNum type="alphaLcPeriod" startAt="2"/>
              <a:tabLst>
                <a:tab pos="405101" algn="l"/>
              </a:tabLst>
            </a:pPr>
            <a:r>
              <a:rPr sz="1000" spc="-4" dirty="0">
                <a:latin typeface="Caladea"/>
                <a:cs typeface="Caladea"/>
              </a:rPr>
              <a:t>Berdasarkan wujudnya, instrumen penelitian dibedakan atas </a:t>
            </a:r>
            <a:r>
              <a:rPr sz="1000" spc="-9" dirty="0">
                <a:latin typeface="Caladea"/>
                <a:cs typeface="Caladea"/>
              </a:rPr>
              <a:t>dua  </a:t>
            </a:r>
            <a:r>
              <a:rPr sz="1000" spc="-4" dirty="0">
                <a:latin typeface="Caladea"/>
                <a:cs typeface="Caladea"/>
              </a:rPr>
              <a:t>bentuk, yaitu</a:t>
            </a:r>
            <a:r>
              <a:rPr sz="1000" spc="-4" dirty="0">
                <a:latin typeface="Caladea"/>
                <a:cs typeface="Caladea"/>
              </a:rPr>
              <a:t> :</a:t>
            </a:r>
            <a:endParaRPr sz="1000" dirty="0">
              <a:latin typeface="Caladea"/>
              <a:cs typeface="Caladea"/>
            </a:endParaRPr>
          </a:p>
          <a:p>
            <a:pPr marL="602177" lvl="2" indent="-197076" algn="just">
              <a:spcBef>
                <a:spcPts val="569"/>
              </a:spcBef>
              <a:buAutoNum type="arabicParenR"/>
              <a:tabLst>
                <a:tab pos="602177" algn="l"/>
              </a:tabLst>
            </a:pPr>
            <a:r>
              <a:rPr sz="1000" spc="-4" dirty="0">
                <a:latin typeface="Caladea"/>
                <a:cs typeface="Caladea"/>
              </a:rPr>
              <a:t>Perangkat keras</a:t>
            </a:r>
            <a:r>
              <a:rPr sz="1000" dirty="0">
                <a:latin typeface="Caladea"/>
                <a:cs typeface="Caladea"/>
              </a:rPr>
              <a:t> </a:t>
            </a:r>
            <a:r>
              <a:rPr sz="1000" spc="-4" dirty="0">
                <a:latin typeface="Caladea"/>
                <a:cs typeface="Caladea"/>
              </a:rPr>
              <a:t>(</a:t>
            </a:r>
            <a:r>
              <a:rPr sz="1000" i="1" spc="-4" dirty="0">
                <a:latin typeface="Caladea"/>
                <a:cs typeface="Caladea"/>
              </a:rPr>
              <a:t>hardware</a:t>
            </a:r>
            <a:r>
              <a:rPr sz="1000" spc="-4" dirty="0">
                <a:latin typeface="Caladea"/>
                <a:cs typeface="Caladea"/>
              </a:rPr>
              <a:t>)</a:t>
            </a:r>
            <a:endParaRPr sz="1000" dirty="0">
              <a:latin typeface="Caladea"/>
              <a:cs typeface="Caladea"/>
            </a:endParaRPr>
          </a:p>
          <a:p>
            <a:pPr marL="602177" marR="6022" algn="just">
              <a:lnSpc>
                <a:spcPct val="146700"/>
              </a:lnSpc>
            </a:pPr>
            <a:r>
              <a:rPr sz="1000" dirty="0">
                <a:latin typeface="Caladea"/>
                <a:cs typeface="Caladea"/>
              </a:rPr>
              <a:t>Dalam </a:t>
            </a:r>
            <a:r>
              <a:rPr sz="1000" spc="-4" dirty="0">
                <a:latin typeface="Caladea"/>
                <a:cs typeface="Caladea"/>
              </a:rPr>
              <a:t>penelitian </a:t>
            </a:r>
            <a:r>
              <a:rPr sz="1000" spc="-9" dirty="0">
                <a:latin typeface="Caladea"/>
                <a:cs typeface="Caladea"/>
              </a:rPr>
              <a:t>instrumen </a:t>
            </a:r>
            <a:r>
              <a:rPr sz="1000" spc="-4" dirty="0">
                <a:latin typeface="Caladea"/>
                <a:cs typeface="Caladea"/>
              </a:rPr>
              <a:t>penelitian dibedakan </a:t>
            </a:r>
            <a:r>
              <a:rPr sz="1000" dirty="0">
                <a:latin typeface="Caladea"/>
                <a:cs typeface="Caladea"/>
              </a:rPr>
              <a:t>atas </a:t>
            </a:r>
            <a:r>
              <a:rPr sz="1000" spc="-4" dirty="0">
                <a:latin typeface="Caladea"/>
                <a:cs typeface="Caladea"/>
              </a:rPr>
              <a:t>perangkat  keras misalnya : spektofometer, stetoskop, thermometer,</a:t>
            </a:r>
            <a:r>
              <a:rPr sz="1000" spc="22" dirty="0">
                <a:latin typeface="Caladea"/>
                <a:cs typeface="Caladea"/>
              </a:rPr>
              <a:t> </a:t>
            </a:r>
            <a:r>
              <a:rPr sz="1000" spc="-4" dirty="0">
                <a:latin typeface="Caladea"/>
                <a:cs typeface="Caladea"/>
              </a:rPr>
              <a:t>dsb</a:t>
            </a:r>
            <a:r>
              <a:rPr sz="1000" spc="-4" dirty="0">
                <a:latin typeface="Caladea"/>
                <a:cs typeface="Caladea"/>
              </a:rPr>
              <a:t>.</a:t>
            </a:r>
            <a:endParaRPr sz="1000" dirty="0">
              <a:latin typeface="Caladea"/>
              <a:cs typeface="Caladea"/>
            </a:endParaRPr>
          </a:p>
          <a:p>
            <a:pPr marL="602177" lvl="2" indent="-197076" algn="just">
              <a:spcBef>
                <a:spcPts val="582"/>
              </a:spcBef>
              <a:buAutoNum type="arabicParenR" startAt="2"/>
              <a:tabLst>
                <a:tab pos="602177" algn="l"/>
              </a:tabLst>
            </a:pPr>
            <a:r>
              <a:rPr sz="1000" spc="-4" dirty="0">
                <a:latin typeface="Caladea"/>
                <a:cs typeface="Caladea"/>
              </a:rPr>
              <a:t>Perangkat lunak</a:t>
            </a:r>
            <a:r>
              <a:rPr sz="1000" spc="-9" dirty="0">
                <a:latin typeface="Caladea"/>
                <a:cs typeface="Caladea"/>
              </a:rPr>
              <a:t> </a:t>
            </a:r>
            <a:r>
              <a:rPr sz="1000" dirty="0">
                <a:latin typeface="Caladea"/>
                <a:cs typeface="Caladea"/>
              </a:rPr>
              <a:t>(</a:t>
            </a:r>
            <a:r>
              <a:rPr sz="1000" i="1" dirty="0">
                <a:latin typeface="Caladea"/>
                <a:cs typeface="Caladea"/>
              </a:rPr>
              <a:t>software</a:t>
            </a:r>
            <a:r>
              <a:rPr sz="1000" dirty="0">
                <a:latin typeface="Caladea"/>
                <a:cs typeface="Caladea"/>
              </a:rPr>
              <a:t>)</a:t>
            </a:r>
          </a:p>
          <a:p>
            <a:pPr marL="799253" marR="4379" algn="just">
              <a:lnSpc>
                <a:spcPct val="146400"/>
              </a:lnSpc>
              <a:spcBef>
                <a:spcPts val="4"/>
              </a:spcBef>
            </a:pPr>
            <a:r>
              <a:rPr sz="1000" spc="-4" dirty="0">
                <a:latin typeface="Caladea"/>
                <a:cs typeface="Caladea"/>
              </a:rPr>
              <a:t>Perangkat lunak digunakan untuk memperoleh informasi atau  respon </a:t>
            </a:r>
            <a:r>
              <a:rPr sz="1000" spc="-9" dirty="0">
                <a:latin typeface="Caladea"/>
                <a:cs typeface="Caladea"/>
              </a:rPr>
              <a:t>dari </a:t>
            </a:r>
            <a:r>
              <a:rPr sz="1000" dirty="0">
                <a:latin typeface="Caladea"/>
                <a:cs typeface="Caladea"/>
              </a:rPr>
              <a:t>subyek </a:t>
            </a:r>
            <a:r>
              <a:rPr sz="1000" spc="-4" dirty="0">
                <a:latin typeface="Caladea"/>
                <a:cs typeface="Caladea"/>
              </a:rPr>
              <a:t>baik langsung </a:t>
            </a:r>
            <a:r>
              <a:rPr sz="1000" dirty="0">
                <a:latin typeface="Caladea"/>
                <a:cs typeface="Caladea"/>
              </a:rPr>
              <a:t>maupun </a:t>
            </a:r>
            <a:r>
              <a:rPr sz="1000" spc="-4" dirty="0">
                <a:latin typeface="Caladea"/>
                <a:cs typeface="Caladea"/>
              </a:rPr>
              <a:t>tidak langsung.  </a:t>
            </a:r>
            <a:r>
              <a:rPr sz="1000" dirty="0">
                <a:latin typeface="Caladea"/>
                <a:cs typeface="Caladea"/>
              </a:rPr>
              <a:t>Dengan </a:t>
            </a:r>
            <a:r>
              <a:rPr sz="1000" spc="-4" dirty="0">
                <a:latin typeface="Caladea"/>
                <a:cs typeface="Caladea"/>
              </a:rPr>
              <a:t>perangkat lunak akan dapat dilakukan pengukuran  tentang</a:t>
            </a:r>
            <a:r>
              <a:rPr sz="1000" spc="-9" dirty="0">
                <a:latin typeface="Caladea"/>
                <a:cs typeface="Caladea"/>
              </a:rPr>
              <a:t> </a:t>
            </a:r>
            <a:r>
              <a:rPr sz="1000" spc="-4" dirty="0">
                <a:latin typeface="Caladea"/>
                <a:cs typeface="Caladea"/>
              </a:rPr>
              <a:t>:</a:t>
            </a:r>
            <a:endParaRPr sz="1000" dirty="0">
              <a:latin typeface="Caladea"/>
              <a:cs typeface="Caladea"/>
            </a:endParaRPr>
          </a:p>
          <a:p>
            <a:pPr marL="996329" lvl="3" indent="-197076">
              <a:spcBef>
                <a:spcPts val="642"/>
              </a:spcBef>
              <a:buFont typeface="Symbol"/>
              <a:buChar char=""/>
              <a:tabLst>
                <a:tab pos="995782" algn="l"/>
                <a:tab pos="996329" algn="l"/>
              </a:tabLst>
            </a:pPr>
            <a:r>
              <a:rPr sz="1000" spc="-9" dirty="0">
                <a:latin typeface="Caladea"/>
                <a:cs typeface="Caladea"/>
              </a:rPr>
              <a:t>Infofmasi </a:t>
            </a:r>
            <a:r>
              <a:rPr sz="1000" spc="-4" dirty="0">
                <a:latin typeface="Caladea"/>
                <a:cs typeface="Caladea"/>
              </a:rPr>
              <a:t>lansung dari</a:t>
            </a:r>
            <a:r>
              <a:rPr sz="1000" dirty="0">
                <a:latin typeface="Caladea"/>
                <a:cs typeface="Caladea"/>
              </a:rPr>
              <a:t> objek</a:t>
            </a:r>
            <a:r>
              <a:rPr sz="1000" dirty="0">
                <a:latin typeface="Caladea"/>
                <a:cs typeface="Caladea"/>
              </a:rPr>
              <a:t>.</a:t>
            </a:r>
          </a:p>
          <a:p>
            <a:pPr marL="996329" lvl="3" indent="-197076">
              <a:spcBef>
                <a:spcPts val="642"/>
              </a:spcBef>
              <a:buFont typeface="Symbol"/>
              <a:buChar char=""/>
              <a:tabLst>
                <a:tab pos="995782" algn="l"/>
                <a:tab pos="996329" algn="l"/>
              </a:tabLst>
            </a:pPr>
            <a:r>
              <a:rPr sz="1000" spc="-4" dirty="0">
                <a:latin typeface="Caladea"/>
                <a:cs typeface="Caladea"/>
              </a:rPr>
              <a:t>Mengevaluasi </a:t>
            </a:r>
            <a:r>
              <a:rPr sz="1000" dirty="0">
                <a:latin typeface="Caladea"/>
                <a:cs typeface="Caladea"/>
              </a:rPr>
              <a:t>objek </a:t>
            </a:r>
            <a:r>
              <a:rPr sz="1000" spc="-4" dirty="0">
                <a:latin typeface="Caladea"/>
                <a:cs typeface="Caladea"/>
              </a:rPr>
              <a:t>atau tindakan </a:t>
            </a:r>
            <a:r>
              <a:rPr sz="1000" dirty="0">
                <a:latin typeface="Caladea"/>
                <a:cs typeface="Caladea"/>
              </a:rPr>
              <a:t>objek </a:t>
            </a:r>
            <a:r>
              <a:rPr sz="1000" spc="-4" dirty="0">
                <a:latin typeface="Caladea"/>
                <a:cs typeface="Caladea"/>
              </a:rPr>
              <a:t>oleh pengamat</a:t>
            </a:r>
            <a:r>
              <a:rPr sz="1000" spc="-4" dirty="0">
                <a:latin typeface="Caladea"/>
                <a:cs typeface="Caladea"/>
              </a:rPr>
              <a:t>.</a:t>
            </a:r>
            <a:endParaRPr sz="1000" dirty="0">
              <a:latin typeface="Caladea"/>
              <a:cs typeface="Caladea"/>
            </a:endParaRPr>
          </a:p>
          <a:p>
            <a:pPr marL="996329" lvl="3" indent="-197076">
              <a:spcBef>
                <a:spcPts val="629"/>
              </a:spcBef>
              <a:buFont typeface="Symbol"/>
              <a:buChar char=""/>
              <a:tabLst>
                <a:tab pos="995782" algn="l"/>
                <a:tab pos="996329" algn="l"/>
              </a:tabLst>
            </a:pPr>
            <a:r>
              <a:rPr sz="1000" spc="-4" dirty="0">
                <a:latin typeface="Caladea"/>
                <a:cs typeface="Caladea"/>
              </a:rPr>
              <a:t>Mengukur langsung </a:t>
            </a:r>
            <a:r>
              <a:rPr sz="1000" dirty="0">
                <a:latin typeface="Caladea"/>
                <a:cs typeface="Caladea"/>
              </a:rPr>
              <a:t>kemampuan </a:t>
            </a:r>
            <a:r>
              <a:rPr sz="1000" spc="-4" dirty="0">
                <a:latin typeface="Caladea"/>
                <a:cs typeface="Caladea"/>
              </a:rPr>
              <a:t>dan pengetahuan </a:t>
            </a:r>
            <a:r>
              <a:rPr sz="1000" dirty="0">
                <a:latin typeface="Caladea"/>
                <a:cs typeface="Caladea"/>
              </a:rPr>
              <a:t>objek</a:t>
            </a:r>
            <a:r>
              <a:rPr sz="1000" dirty="0">
                <a:latin typeface="Caladea"/>
                <a:cs typeface="Caladea"/>
              </a:rPr>
              <a:t>.</a:t>
            </a:r>
          </a:p>
          <a:p>
            <a:pPr marL="996329" marR="7664" lvl="3" indent="-197076">
              <a:lnSpc>
                <a:spcPct val="146700"/>
              </a:lnSpc>
              <a:spcBef>
                <a:spcPts val="52"/>
              </a:spcBef>
              <a:buFont typeface="Symbol"/>
              <a:buChar char=""/>
              <a:tabLst>
                <a:tab pos="995782" algn="l"/>
                <a:tab pos="996329" algn="l"/>
              </a:tabLst>
            </a:pPr>
            <a:r>
              <a:rPr sz="1000" spc="-4" dirty="0">
                <a:latin typeface="Caladea"/>
                <a:cs typeface="Caladea"/>
              </a:rPr>
              <a:t>Mengukur secara tidak langsung tentang kepercayaan, </a:t>
            </a:r>
            <a:r>
              <a:rPr sz="1000" dirty="0">
                <a:latin typeface="Caladea"/>
                <a:cs typeface="Caladea"/>
              </a:rPr>
              <a:t>sikap  </a:t>
            </a:r>
            <a:r>
              <a:rPr sz="1000" spc="-4" dirty="0">
                <a:latin typeface="Caladea"/>
                <a:cs typeface="Caladea"/>
              </a:rPr>
              <a:t>atau perilaku</a:t>
            </a:r>
            <a:r>
              <a:rPr sz="1000" spc="-9" dirty="0">
                <a:latin typeface="Caladea"/>
                <a:cs typeface="Caladea"/>
              </a:rPr>
              <a:t> </a:t>
            </a:r>
            <a:r>
              <a:rPr sz="1000" dirty="0" err="1">
                <a:latin typeface="Caladea"/>
                <a:cs typeface="Caladea"/>
              </a:rPr>
              <a:t>objek</a:t>
            </a:r>
            <a:r>
              <a:rPr sz="1000" dirty="0" smtClean="0">
                <a:latin typeface="Caladea"/>
                <a:cs typeface="Caladea"/>
              </a:rPr>
              <a:t>.</a:t>
            </a:r>
            <a:r>
              <a:rPr lang="id-ID" sz="1000" dirty="0" smtClean="0">
                <a:latin typeface="Caladea"/>
                <a:cs typeface="Caladea"/>
              </a:rPr>
              <a:t> Adapun yang termasuk dalam kategori perangkat lunak misalnya: kuesioner, ceklist, rating scale, ujian tertulis, wawancara dan  lain-lainnya.</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94930" y="783980"/>
            <a:ext cx="8763000" cy="5083420"/>
          </a:xfrm>
          <a:prstGeom prst="rect">
            <a:avLst/>
          </a:prstGeom>
        </p:spPr>
        <p:txBody>
          <a:bodyPr vert="horz" wrap="square" lIns="0" tIns="84305" rIns="0" bIns="0" rtlCol="0">
            <a:spAutoFit/>
          </a:bodyPr>
          <a:lstStyle/>
          <a:p>
            <a:pPr marL="208025" indent="-197076">
              <a:spcBef>
                <a:spcPts val="4"/>
              </a:spcBef>
              <a:buAutoNum type="arabicPeriod" startAt="7"/>
              <a:tabLst>
                <a:tab pos="208025" algn="l"/>
              </a:tabLst>
            </a:pPr>
            <a:r>
              <a:rPr sz="1000" b="1" spc="-4" dirty="0" err="1" smtClean="0">
                <a:latin typeface="Caladea"/>
                <a:cs typeface="Caladea"/>
              </a:rPr>
              <a:t>Prinsip</a:t>
            </a:r>
            <a:r>
              <a:rPr sz="1000" b="1" spc="-4" dirty="0" smtClean="0">
                <a:latin typeface="Caladea"/>
                <a:cs typeface="Caladea"/>
              </a:rPr>
              <a:t> </a:t>
            </a:r>
            <a:r>
              <a:rPr sz="1000" b="1" spc="-4" dirty="0">
                <a:latin typeface="Caladea"/>
                <a:cs typeface="Caladea"/>
              </a:rPr>
              <a:t>Pengukuran dengan Instrumen</a:t>
            </a:r>
            <a:endParaRPr sz="1000" dirty="0">
              <a:latin typeface="Caladea"/>
              <a:cs typeface="Caladea"/>
            </a:endParaRPr>
          </a:p>
          <a:p>
            <a:pPr marL="405101" marR="4927">
              <a:lnSpc>
                <a:spcPct val="146700"/>
              </a:lnSpc>
              <a:tabLst>
                <a:tab pos="891222" algn="l"/>
                <a:tab pos="1646133" algn="l"/>
                <a:tab pos="2387357" algn="l"/>
                <a:tab pos="3288980" algn="l"/>
                <a:tab pos="3660688" algn="l"/>
                <a:tab pos="4013782" algn="l"/>
              </a:tabLst>
            </a:pPr>
            <a:r>
              <a:rPr sz="1000" dirty="0">
                <a:latin typeface="Caladea"/>
                <a:cs typeface="Caladea"/>
              </a:rPr>
              <a:t>Dalam	p</a:t>
            </a:r>
            <a:r>
              <a:rPr sz="1000" spc="-4" dirty="0">
                <a:latin typeface="Caladea"/>
                <a:cs typeface="Caladea"/>
              </a:rPr>
              <a:t>en</a:t>
            </a:r>
            <a:r>
              <a:rPr sz="1000" dirty="0">
                <a:latin typeface="Caladea"/>
                <a:cs typeface="Caladea"/>
              </a:rPr>
              <a:t>el</a:t>
            </a:r>
            <a:r>
              <a:rPr sz="1000" spc="-9" dirty="0">
                <a:latin typeface="Caladea"/>
                <a:cs typeface="Caladea"/>
              </a:rPr>
              <a:t>i</a:t>
            </a:r>
            <a:r>
              <a:rPr sz="1000" spc="-4" dirty="0">
                <a:latin typeface="Caladea"/>
                <a:cs typeface="Caladea"/>
              </a:rPr>
              <a:t>a</a:t>
            </a:r>
            <a:r>
              <a:rPr sz="1000" dirty="0">
                <a:latin typeface="Caladea"/>
                <a:cs typeface="Caladea"/>
              </a:rPr>
              <a:t>tian	</a:t>
            </a:r>
            <a:r>
              <a:rPr sz="1000" spc="-13" dirty="0">
                <a:latin typeface="Caladea"/>
                <a:cs typeface="Caladea"/>
              </a:rPr>
              <a:t>d</a:t>
            </a:r>
            <a:r>
              <a:rPr sz="1000" dirty="0">
                <a:latin typeface="Caladea"/>
                <a:cs typeface="Caladea"/>
              </a:rPr>
              <a:t>i</a:t>
            </a:r>
            <a:r>
              <a:rPr sz="1000" spc="4" dirty="0">
                <a:latin typeface="Caladea"/>
                <a:cs typeface="Caladea"/>
              </a:rPr>
              <a:t>p</a:t>
            </a:r>
            <a:r>
              <a:rPr sz="1000" dirty="0">
                <a:latin typeface="Caladea"/>
                <a:cs typeface="Caladea"/>
              </a:rPr>
              <a:t>erl</a:t>
            </a:r>
            <a:r>
              <a:rPr sz="1000" spc="-9" dirty="0">
                <a:latin typeface="Caladea"/>
                <a:cs typeface="Caladea"/>
              </a:rPr>
              <a:t>uk</a:t>
            </a:r>
            <a:r>
              <a:rPr sz="1000" spc="-4" dirty="0">
                <a:latin typeface="Caladea"/>
                <a:cs typeface="Caladea"/>
              </a:rPr>
              <a:t>a</a:t>
            </a:r>
            <a:r>
              <a:rPr sz="1000" dirty="0">
                <a:latin typeface="Caladea"/>
                <a:cs typeface="Caladea"/>
              </a:rPr>
              <a:t>n	p</a:t>
            </a:r>
            <a:r>
              <a:rPr sz="1000" spc="-4" dirty="0">
                <a:latin typeface="Caladea"/>
                <a:cs typeface="Caladea"/>
              </a:rPr>
              <a:t>engu</a:t>
            </a:r>
            <a:r>
              <a:rPr sz="1000" spc="-9" dirty="0">
                <a:latin typeface="Caladea"/>
                <a:cs typeface="Caladea"/>
              </a:rPr>
              <a:t>m</a:t>
            </a:r>
            <a:r>
              <a:rPr sz="1000" dirty="0">
                <a:latin typeface="Caladea"/>
                <a:cs typeface="Caladea"/>
              </a:rPr>
              <a:t>p</a:t>
            </a:r>
            <a:r>
              <a:rPr sz="1000" spc="-4" dirty="0">
                <a:latin typeface="Caladea"/>
                <a:cs typeface="Caladea"/>
              </a:rPr>
              <a:t>ula</a:t>
            </a:r>
            <a:r>
              <a:rPr sz="1000" dirty="0">
                <a:latin typeface="Caladea"/>
                <a:cs typeface="Caladea"/>
              </a:rPr>
              <a:t>n	</a:t>
            </a:r>
            <a:r>
              <a:rPr sz="1000" spc="-13" dirty="0">
                <a:latin typeface="Caladea"/>
                <a:cs typeface="Caladea"/>
              </a:rPr>
              <a:t>d</a:t>
            </a:r>
            <a:r>
              <a:rPr sz="1000" spc="-4" dirty="0">
                <a:latin typeface="Caladea"/>
                <a:cs typeface="Caladea"/>
              </a:rPr>
              <a:t>a</a:t>
            </a:r>
            <a:r>
              <a:rPr sz="1000" dirty="0">
                <a:latin typeface="Caladea"/>
                <a:cs typeface="Caladea"/>
              </a:rPr>
              <a:t>ta	</a:t>
            </a:r>
            <a:r>
              <a:rPr sz="1000" spc="-13" dirty="0">
                <a:latin typeface="Caladea"/>
                <a:cs typeface="Caladea"/>
              </a:rPr>
              <a:t>d</a:t>
            </a:r>
            <a:r>
              <a:rPr sz="1000" spc="-9" dirty="0">
                <a:latin typeface="Caladea"/>
                <a:cs typeface="Caladea"/>
              </a:rPr>
              <a:t>ar</a:t>
            </a:r>
            <a:r>
              <a:rPr sz="1000" spc="-4" dirty="0">
                <a:latin typeface="Caladea"/>
                <a:cs typeface="Caladea"/>
              </a:rPr>
              <a:t>i</a:t>
            </a:r>
            <a:r>
              <a:rPr sz="1000" dirty="0">
                <a:latin typeface="Caladea"/>
                <a:cs typeface="Caladea"/>
              </a:rPr>
              <a:t>	</a:t>
            </a:r>
            <a:r>
              <a:rPr sz="1000" spc="-9" dirty="0">
                <a:latin typeface="Caladea"/>
                <a:cs typeface="Caladea"/>
              </a:rPr>
              <a:t>v</a:t>
            </a:r>
            <a:r>
              <a:rPr sz="1000" spc="-4" dirty="0">
                <a:latin typeface="Caladea"/>
                <a:cs typeface="Caladea"/>
              </a:rPr>
              <a:t>ari</a:t>
            </a:r>
            <a:r>
              <a:rPr sz="1000" spc="-9" dirty="0">
                <a:latin typeface="Caladea"/>
                <a:cs typeface="Caladea"/>
              </a:rPr>
              <a:t>a</a:t>
            </a:r>
            <a:r>
              <a:rPr sz="1000" dirty="0">
                <a:latin typeface="Caladea"/>
                <a:cs typeface="Caladea"/>
              </a:rPr>
              <a:t>bel  </a:t>
            </a:r>
            <a:r>
              <a:rPr sz="1000" spc="-4" dirty="0">
                <a:latin typeface="Caladea"/>
                <a:cs typeface="Caladea"/>
              </a:rPr>
              <a:t>penelitiannya memulai proses</a:t>
            </a:r>
            <a:r>
              <a:rPr sz="1000" spc="-9" dirty="0">
                <a:latin typeface="Caladea"/>
                <a:cs typeface="Caladea"/>
              </a:rPr>
              <a:t> </a:t>
            </a:r>
            <a:r>
              <a:rPr sz="1000" spc="-4" dirty="0">
                <a:latin typeface="Caladea"/>
                <a:cs typeface="Caladea"/>
              </a:rPr>
              <a:t>pengukuran</a:t>
            </a:r>
            <a:r>
              <a:rPr sz="1000" spc="-4" dirty="0">
                <a:latin typeface="Caladea"/>
                <a:cs typeface="Caladea"/>
              </a:rPr>
              <a:t>.</a:t>
            </a:r>
            <a:endParaRPr sz="1000" dirty="0">
              <a:latin typeface="Caladea"/>
              <a:cs typeface="Caladea"/>
            </a:endParaRPr>
          </a:p>
          <a:p>
            <a:pPr marL="405101" marR="6569">
              <a:lnSpc>
                <a:spcPct val="146700"/>
              </a:lnSpc>
            </a:pPr>
            <a:r>
              <a:rPr sz="1000" spc="-4" dirty="0">
                <a:latin typeface="Caladea"/>
                <a:cs typeface="Caladea"/>
              </a:rPr>
              <a:t>Pengukuran </a:t>
            </a:r>
            <a:r>
              <a:rPr sz="1000" dirty="0">
                <a:latin typeface="Caladea"/>
                <a:cs typeface="Caladea"/>
              </a:rPr>
              <a:t>suatu </a:t>
            </a:r>
            <a:r>
              <a:rPr sz="1000" spc="-4" dirty="0">
                <a:latin typeface="Caladea"/>
                <a:cs typeface="Caladea"/>
              </a:rPr>
              <a:t>variabel pada dasarnya adalah penerapan </a:t>
            </a:r>
            <a:r>
              <a:rPr sz="1000" dirty="0">
                <a:latin typeface="Caladea"/>
                <a:cs typeface="Caladea"/>
              </a:rPr>
              <a:t>suatu  </a:t>
            </a:r>
            <a:r>
              <a:rPr sz="1000" spc="-4" dirty="0">
                <a:latin typeface="Caladea"/>
                <a:cs typeface="Caladea"/>
              </a:rPr>
              <a:t>fungsi </a:t>
            </a:r>
            <a:r>
              <a:rPr sz="1000" dirty="0">
                <a:latin typeface="Caladea"/>
                <a:cs typeface="Caladea"/>
              </a:rPr>
              <a:t>matematik </a:t>
            </a:r>
            <a:r>
              <a:rPr sz="1000" spc="-4" dirty="0">
                <a:latin typeface="Caladea"/>
                <a:cs typeface="Caladea"/>
              </a:rPr>
              <a:t>yang</a:t>
            </a:r>
            <a:r>
              <a:rPr sz="1000" spc="4" dirty="0">
                <a:latin typeface="Caladea"/>
                <a:cs typeface="Caladea"/>
              </a:rPr>
              <a:t> </a:t>
            </a:r>
            <a:r>
              <a:rPr sz="1000" spc="-4" dirty="0">
                <a:latin typeface="Caladea"/>
                <a:cs typeface="Caladea"/>
              </a:rPr>
              <a:t>korespondensi</a:t>
            </a:r>
            <a:r>
              <a:rPr sz="1000" spc="-4" dirty="0">
                <a:latin typeface="Caladea"/>
                <a:cs typeface="Caladea"/>
              </a:rPr>
              <a:t>.</a:t>
            </a:r>
            <a:endParaRPr sz="1000" dirty="0">
              <a:latin typeface="Caladea"/>
              <a:cs typeface="Caladea"/>
            </a:endParaRPr>
          </a:p>
          <a:p>
            <a:pPr marL="405101">
              <a:spcBef>
                <a:spcPts val="569"/>
              </a:spcBef>
            </a:pPr>
            <a:r>
              <a:rPr sz="1000" dirty="0">
                <a:latin typeface="Caladea"/>
                <a:cs typeface="Caladea"/>
              </a:rPr>
              <a:t>Dalam </a:t>
            </a:r>
            <a:r>
              <a:rPr sz="1000" spc="-4" dirty="0">
                <a:latin typeface="Caladea"/>
                <a:cs typeface="Caladea"/>
              </a:rPr>
              <a:t>proses pengukuran diperlukan tiga unsur, yaitu</a:t>
            </a:r>
            <a:r>
              <a:rPr sz="1000" spc="4" dirty="0">
                <a:latin typeface="Caladea"/>
                <a:cs typeface="Caladea"/>
              </a:rPr>
              <a:t> </a:t>
            </a:r>
            <a:r>
              <a:rPr sz="1000" spc="-4" dirty="0">
                <a:latin typeface="Caladea"/>
                <a:cs typeface="Caladea"/>
              </a:rPr>
              <a:t>:</a:t>
            </a:r>
            <a:endParaRPr sz="1000" dirty="0">
              <a:latin typeface="Caladea"/>
              <a:cs typeface="Caladea"/>
            </a:endParaRPr>
          </a:p>
          <a:p>
            <a:pPr marL="602177" lvl="1" indent="-197076">
              <a:spcBef>
                <a:spcPts val="642"/>
              </a:spcBef>
              <a:buFont typeface="Symbol"/>
              <a:buChar char=""/>
              <a:tabLst>
                <a:tab pos="601629" algn="l"/>
                <a:tab pos="602177" algn="l"/>
              </a:tabLst>
            </a:pPr>
            <a:r>
              <a:rPr sz="1000" spc="-4" dirty="0">
                <a:latin typeface="Caladea"/>
                <a:cs typeface="Caladea"/>
              </a:rPr>
              <a:t>Himpunan objek yang</a:t>
            </a:r>
            <a:r>
              <a:rPr sz="1000" dirty="0">
                <a:latin typeface="Caladea"/>
                <a:cs typeface="Caladea"/>
              </a:rPr>
              <a:t> </a:t>
            </a:r>
            <a:r>
              <a:rPr sz="1000" spc="-4" dirty="0">
                <a:latin typeface="Caladea"/>
                <a:cs typeface="Caladea"/>
              </a:rPr>
              <a:t>diukur</a:t>
            </a:r>
            <a:r>
              <a:rPr sz="1000" spc="-4" dirty="0">
                <a:latin typeface="Caladea"/>
                <a:cs typeface="Caladea"/>
              </a:rPr>
              <a:t>,</a:t>
            </a:r>
            <a:endParaRPr sz="1000" dirty="0">
              <a:latin typeface="Caladea"/>
              <a:cs typeface="Caladea"/>
            </a:endParaRPr>
          </a:p>
          <a:p>
            <a:pPr marL="602177" lvl="1" indent="-197076">
              <a:spcBef>
                <a:spcPts val="642"/>
              </a:spcBef>
              <a:buFont typeface="Symbol"/>
              <a:buChar char=""/>
              <a:tabLst>
                <a:tab pos="601629" algn="l"/>
                <a:tab pos="602177" algn="l"/>
              </a:tabLst>
            </a:pPr>
            <a:r>
              <a:rPr sz="1000" spc="-4" dirty="0">
                <a:latin typeface="Caladea"/>
                <a:cs typeface="Caladea"/>
              </a:rPr>
              <a:t>Himpunan angka dalam instrumen,</a:t>
            </a:r>
            <a:r>
              <a:rPr sz="1000" dirty="0">
                <a:latin typeface="Caladea"/>
                <a:cs typeface="Caladea"/>
              </a:rPr>
              <a:t> </a:t>
            </a:r>
            <a:r>
              <a:rPr sz="1000" spc="-9" dirty="0">
                <a:latin typeface="Caladea"/>
                <a:cs typeface="Caladea"/>
              </a:rPr>
              <a:t>dan</a:t>
            </a:r>
            <a:endParaRPr sz="1000" dirty="0">
              <a:latin typeface="Caladea"/>
              <a:cs typeface="Caladea"/>
            </a:endParaRPr>
          </a:p>
          <a:p>
            <a:pPr marL="602177" lvl="1" indent="-197076">
              <a:spcBef>
                <a:spcPts val="629"/>
              </a:spcBef>
              <a:buFont typeface="Symbol"/>
              <a:buChar char=""/>
              <a:tabLst>
                <a:tab pos="601629" algn="l"/>
                <a:tab pos="602177" algn="l"/>
              </a:tabLst>
            </a:pPr>
            <a:r>
              <a:rPr sz="1000" spc="-4" dirty="0">
                <a:latin typeface="Caladea"/>
                <a:cs typeface="Caladea"/>
              </a:rPr>
              <a:t>Pemetaan sebagai kriteria </a:t>
            </a:r>
            <a:r>
              <a:rPr sz="1000" dirty="0">
                <a:latin typeface="Caladea"/>
                <a:cs typeface="Caladea"/>
              </a:rPr>
              <a:t>hasil</a:t>
            </a:r>
            <a:r>
              <a:rPr sz="1000" spc="4" dirty="0">
                <a:latin typeface="Caladea"/>
                <a:cs typeface="Caladea"/>
              </a:rPr>
              <a:t> </a:t>
            </a:r>
            <a:r>
              <a:rPr sz="1000" spc="-4" dirty="0">
                <a:latin typeface="Caladea"/>
                <a:cs typeface="Caladea"/>
              </a:rPr>
              <a:t>pengukuran</a:t>
            </a:r>
            <a:r>
              <a:rPr sz="1000" spc="-4" dirty="0">
                <a:latin typeface="Caladea"/>
                <a:cs typeface="Caladea"/>
              </a:rPr>
              <a:t>.</a:t>
            </a:r>
            <a:endParaRPr sz="1000" dirty="0">
              <a:latin typeface="Caladea"/>
              <a:cs typeface="Caladea"/>
            </a:endParaRPr>
          </a:p>
          <a:p>
            <a:pPr marL="405101" marR="6022">
              <a:lnSpc>
                <a:spcPts val="1819"/>
              </a:lnSpc>
              <a:spcBef>
                <a:spcPts val="147"/>
              </a:spcBef>
            </a:pPr>
            <a:r>
              <a:rPr sz="1000" spc="-4" dirty="0">
                <a:latin typeface="Caladea"/>
                <a:cs typeface="Caladea"/>
              </a:rPr>
              <a:t>Sebagai contoh : akan dilakukan pengukuran pendapat sekelompok  responden terhadap penampilan produk</a:t>
            </a:r>
            <a:r>
              <a:rPr sz="1000" spc="17" dirty="0">
                <a:latin typeface="Caladea"/>
                <a:cs typeface="Caladea"/>
              </a:rPr>
              <a:t> </a:t>
            </a:r>
            <a:r>
              <a:rPr sz="1000" spc="-4" dirty="0">
                <a:latin typeface="Caladea"/>
                <a:cs typeface="Caladea"/>
              </a:rPr>
              <a:t>X.</a:t>
            </a:r>
            <a:endParaRPr sz="1000" dirty="0">
              <a:latin typeface="Caladea"/>
              <a:cs typeface="Caladea"/>
            </a:endParaRPr>
          </a:p>
          <a:p>
            <a:pPr marL="602177" marR="8212" indent="-197076">
              <a:lnSpc>
                <a:spcPts val="1810"/>
              </a:lnSpc>
              <a:spcBef>
                <a:spcPts val="73"/>
              </a:spcBef>
              <a:buFont typeface="Symbol"/>
              <a:buChar char=""/>
              <a:tabLst>
                <a:tab pos="601629" algn="l"/>
                <a:tab pos="602177" algn="l"/>
              </a:tabLst>
            </a:pPr>
            <a:r>
              <a:rPr sz="1000" spc="-4" dirty="0">
                <a:latin typeface="Caladea"/>
                <a:cs typeface="Caladea"/>
              </a:rPr>
              <a:t>Himpunan responden yang akan diukur pendapatnya adalah : si A, B,  C, D dan</a:t>
            </a:r>
            <a:r>
              <a:rPr sz="1000" spc="9" dirty="0">
                <a:latin typeface="Caladea"/>
                <a:cs typeface="Caladea"/>
              </a:rPr>
              <a:t> </a:t>
            </a:r>
            <a:r>
              <a:rPr sz="1000" spc="-4" dirty="0">
                <a:latin typeface="Caladea"/>
                <a:cs typeface="Caladea"/>
              </a:rPr>
              <a:t>seterusnya</a:t>
            </a:r>
            <a:r>
              <a:rPr sz="1000" spc="-4" dirty="0">
                <a:latin typeface="Caladea"/>
                <a:cs typeface="Caladea"/>
              </a:rPr>
              <a:t>.</a:t>
            </a:r>
            <a:endParaRPr sz="1000" dirty="0">
              <a:latin typeface="Caladea"/>
              <a:cs typeface="Caladea"/>
            </a:endParaRPr>
          </a:p>
          <a:p>
            <a:pPr marL="602177" indent="-197076">
              <a:spcBef>
                <a:spcPts val="487"/>
              </a:spcBef>
              <a:buFont typeface="Symbol"/>
              <a:buChar char=""/>
              <a:tabLst>
                <a:tab pos="601629" algn="l"/>
                <a:tab pos="602177" algn="l"/>
              </a:tabLst>
            </a:pPr>
            <a:r>
              <a:rPr sz="1000" spc="-4" dirty="0">
                <a:latin typeface="Caladea"/>
                <a:cs typeface="Caladea"/>
              </a:rPr>
              <a:t>Himpunan angka dalam instrumen : 1, 2 dan</a:t>
            </a:r>
            <a:r>
              <a:rPr sz="1000" spc="22" dirty="0">
                <a:latin typeface="Caladea"/>
                <a:cs typeface="Caladea"/>
              </a:rPr>
              <a:t> </a:t>
            </a:r>
            <a:r>
              <a:rPr sz="1000" spc="-4" dirty="0">
                <a:latin typeface="Caladea"/>
                <a:cs typeface="Caladea"/>
              </a:rPr>
              <a:t>3.</a:t>
            </a:r>
            <a:endParaRPr sz="1000" dirty="0">
              <a:latin typeface="Caladea"/>
              <a:cs typeface="Caladea"/>
            </a:endParaRPr>
          </a:p>
          <a:p>
            <a:pPr marL="602177" indent="-197076">
              <a:spcBef>
                <a:spcPts val="642"/>
              </a:spcBef>
              <a:buFont typeface="Symbol"/>
              <a:buChar char=""/>
              <a:tabLst>
                <a:tab pos="601629" algn="l"/>
                <a:tab pos="602177" algn="l"/>
              </a:tabLst>
            </a:pPr>
            <a:r>
              <a:rPr sz="1000" spc="-4" dirty="0">
                <a:latin typeface="Caladea"/>
                <a:cs typeface="Caladea"/>
              </a:rPr>
              <a:t>Pemetaannya adalah</a:t>
            </a:r>
            <a:r>
              <a:rPr sz="1000" spc="-4" dirty="0">
                <a:latin typeface="Caladea"/>
                <a:cs typeface="Caladea"/>
              </a:rPr>
              <a:t> :</a:t>
            </a:r>
            <a:endParaRPr sz="1000" dirty="0">
              <a:latin typeface="Caladea"/>
              <a:cs typeface="Caladea"/>
            </a:endParaRPr>
          </a:p>
          <a:p>
            <a:pPr marL="799253" marR="7117" lvl="1" indent="-197076">
              <a:lnSpc>
                <a:spcPct val="145800"/>
              </a:lnSpc>
              <a:spcBef>
                <a:spcPts val="65"/>
              </a:spcBef>
              <a:buFont typeface="Symbol"/>
              <a:buChar char=""/>
              <a:tabLst>
                <a:tab pos="798705" algn="l"/>
                <a:tab pos="799253" algn="l"/>
              </a:tabLst>
            </a:pPr>
            <a:r>
              <a:rPr sz="1000" spc="-4" dirty="0">
                <a:latin typeface="Caladea"/>
                <a:cs typeface="Caladea"/>
              </a:rPr>
              <a:t>Jika responden mengatakan baik, penampilan produk diberi  angka skor</a:t>
            </a:r>
            <a:r>
              <a:rPr sz="1000" spc="-4" dirty="0">
                <a:latin typeface="Caladea"/>
                <a:cs typeface="Caladea"/>
              </a:rPr>
              <a:t> 3,</a:t>
            </a:r>
            <a:endParaRPr sz="1000" dirty="0">
              <a:latin typeface="Caladea"/>
              <a:cs typeface="Caladea"/>
            </a:endParaRPr>
          </a:p>
          <a:p>
            <a:pPr marL="799253" lvl="1" indent="-197076">
              <a:spcBef>
                <a:spcPts val="638"/>
              </a:spcBef>
              <a:buFont typeface="Symbol"/>
              <a:buChar char=""/>
              <a:tabLst>
                <a:tab pos="798705" algn="l"/>
                <a:tab pos="799253" algn="l"/>
              </a:tabLst>
            </a:pPr>
            <a:r>
              <a:rPr sz="1000" spc="-4" dirty="0">
                <a:latin typeface="Caladea"/>
                <a:cs typeface="Caladea"/>
              </a:rPr>
              <a:t>Jika responden menyatakan cukup baik diberi angka skor</a:t>
            </a:r>
            <a:r>
              <a:rPr sz="1000" spc="34" dirty="0">
                <a:latin typeface="Caladea"/>
                <a:cs typeface="Caladea"/>
              </a:rPr>
              <a:t> </a:t>
            </a:r>
            <a:r>
              <a:rPr sz="1000" spc="-4" dirty="0">
                <a:latin typeface="Caladea"/>
                <a:cs typeface="Caladea"/>
              </a:rPr>
              <a:t>2,</a:t>
            </a:r>
            <a:endParaRPr sz="1000" dirty="0">
              <a:latin typeface="Caladea"/>
              <a:cs typeface="Caladea"/>
            </a:endParaRPr>
          </a:p>
          <a:p>
            <a:pPr marL="799253" lvl="1" indent="-197076">
              <a:spcBef>
                <a:spcPts val="642"/>
              </a:spcBef>
              <a:buFont typeface="Symbol"/>
              <a:buChar char=""/>
              <a:tabLst>
                <a:tab pos="798705" algn="l"/>
                <a:tab pos="799253" algn="l"/>
              </a:tabLst>
            </a:pPr>
            <a:r>
              <a:rPr sz="1000" spc="-4" dirty="0">
                <a:latin typeface="Caladea"/>
                <a:cs typeface="Caladea"/>
              </a:rPr>
              <a:t>Jika responden menyatakan buruk diberi angka skor</a:t>
            </a:r>
            <a:r>
              <a:rPr sz="1000" spc="4" dirty="0">
                <a:latin typeface="Caladea"/>
                <a:cs typeface="Caladea"/>
              </a:rPr>
              <a:t> </a:t>
            </a:r>
            <a:r>
              <a:rPr sz="1000" spc="-4" dirty="0">
                <a:latin typeface="Caladea"/>
                <a:cs typeface="Caladea"/>
              </a:rPr>
              <a:t>1.</a:t>
            </a:r>
            <a:endParaRPr sz="1000" dirty="0">
              <a:latin typeface="Caladea"/>
              <a:cs typeface="Caladea"/>
            </a:endParaRPr>
          </a:p>
          <a:p>
            <a:pPr>
              <a:lnSpc>
                <a:spcPct val="100000"/>
              </a:lnSpc>
            </a:pPr>
            <a:endParaRPr sz="1200" dirty="0">
              <a:latin typeface="Caladea"/>
              <a:cs typeface="Caladea"/>
            </a:endParaRPr>
          </a:p>
          <a:p>
            <a:pPr marL="208025" indent="-197076" algn="just">
              <a:spcBef>
                <a:spcPts val="978"/>
              </a:spcBef>
              <a:buAutoNum type="arabicPeriod" startAt="8"/>
              <a:tabLst>
                <a:tab pos="208025" algn="l"/>
              </a:tabLst>
            </a:pPr>
            <a:r>
              <a:rPr sz="1000" b="1" spc="-4" dirty="0">
                <a:latin typeface="Caladea"/>
                <a:cs typeface="Caladea"/>
              </a:rPr>
              <a:t>Jenis Instrumen Penelitian</a:t>
            </a:r>
            <a:endParaRPr sz="1000" dirty="0">
              <a:latin typeface="Caladea"/>
              <a:cs typeface="Caladea"/>
            </a:endParaRPr>
          </a:p>
          <a:p>
            <a:pPr marL="208025" marR="4379" indent="382109" algn="just">
              <a:lnSpc>
                <a:spcPts val="1819"/>
              </a:lnSpc>
              <a:spcBef>
                <a:spcPts val="155"/>
              </a:spcBef>
            </a:pPr>
            <a:r>
              <a:rPr sz="1000" spc="-4" dirty="0">
                <a:latin typeface="Caladea"/>
                <a:cs typeface="Caladea"/>
              </a:rPr>
              <a:t>Beberapa jenis instrumen dalam </a:t>
            </a:r>
            <a:r>
              <a:rPr sz="1000" dirty="0">
                <a:latin typeface="Caladea"/>
                <a:cs typeface="Caladea"/>
              </a:rPr>
              <a:t>suatu </a:t>
            </a:r>
            <a:r>
              <a:rPr sz="1000" spc="-4" dirty="0">
                <a:latin typeface="Caladea"/>
                <a:cs typeface="Caladea"/>
              </a:rPr>
              <a:t>penelitian adalah sebagai  berikut</a:t>
            </a:r>
            <a:r>
              <a:rPr sz="1000" spc="-9" dirty="0">
                <a:latin typeface="Caladea"/>
                <a:cs typeface="Caladea"/>
              </a:rPr>
              <a:t> </a:t>
            </a:r>
            <a:r>
              <a:rPr sz="1000" spc="-4" dirty="0">
                <a:latin typeface="Caladea"/>
                <a:cs typeface="Caladea"/>
              </a:rPr>
              <a:t>:</a:t>
            </a:r>
            <a:endParaRPr sz="1000" dirty="0">
              <a:latin typeface="Caladea"/>
              <a:cs typeface="Caladea"/>
            </a:endParaRPr>
          </a:p>
          <a:p>
            <a:pPr marL="405101" lvl="1" indent="-197076" algn="just">
              <a:spcBef>
                <a:spcPts val="417"/>
              </a:spcBef>
              <a:buAutoNum type="alphaLcPeriod"/>
              <a:tabLst>
                <a:tab pos="405101" algn="l"/>
              </a:tabLst>
            </a:pPr>
            <a:r>
              <a:rPr sz="1000" spc="-4" dirty="0">
                <a:latin typeface="Caladea"/>
                <a:cs typeface="Caladea"/>
              </a:rPr>
              <a:t>Tes</a:t>
            </a:r>
            <a:endParaRPr sz="1000" dirty="0">
              <a:latin typeface="Caladea"/>
              <a:cs typeface="Caladea"/>
            </a:endParaRPr>
          </a:p>
          <a:p>
            <a:pPr marL="405101" marR="4379" algn="just">
              <a:lnSpc>
                <a:spcPct val="146600"/>
              </a:lnSpc>
            </a:pPr>
            <a:r>
              <a:rPr sz="1000" spc="-4" dirty="0">
                <a:latin typeface="Caladea"/>
                <a:cs typeface="Caladea"/>
              </a:rPr>
              <a:t>Tes adalah sederetan pertanyaan atau latihan atau alat lain yang  digunakan untuk mengukur ketrampilan, pengukuran, inteligensi,  kemampuan atau bakat yang dimiliki oleh individu atau kelompok.  Merupakan prosedur </a:t>
            </a:r>
            <a:r>
              <a:rPr sz="1000" dirty="0">
                <a:latin typeface="Caladea"/>
                <a:cs typeface="Caladea"/>
              </a:rPr>
              <a:t>sistematik </a:t>
            </a:r>
            <a:r>
              <a:rPr sz="1000" spc="-4" dirty="0">
                <a:latin typeface="Caladea"/>
                <a:cs typeface="Caladea"/>
              </a:rPr>
              <a:t>yang dibuat dalam bentuk tugas-tugas  yang distandardisasikan dan </a:t>
            </a:r>
            <a:r>
              <a:rPr sz="1000" dirty="0">
                <a:latin typeface="Caladea"/>
                <a:cs typeface="Caladea"/>
              </a:rPr>
              <a:t>diberikan </a:t>
            </a:r>
            <a:r>
              <a:rPr sz="1000" spc="-4" dirty="0">
                <a:latin typeface="Caladea"/>
                <a:cs typeface="Caladea"/>
              </a:rPr>
              <a:t>kepada individu atau </a:t>
            </a:r>
            <a:r>
              <a:rPr sz="1000" dirty="0">
                <a:latin typeface="Caladea"/>
                <a:cs typeface="Caladea"/>
              </a:rPr>
              <a:t>kelompok  </a:t>
            </a:r>
            <a:r>
              <a:rPr sz="1000" spc="-4" dirty="0">
                <a:latin typeface="Caladea"/>
                <a:cs typeface="Caladea"/>
              </a:rPr>
              <a:t>untuk dikerjakan, dijawab, atau direspons, baik dalam bentuk tertulis,  lisan maupun perbuatan. Secara khusus untuk keperluan pengukuran  dan</a:t>
            </a:r>
            <a:r>
              <a:rPr sz="1000" spc="138" dirty="0">
                <a:latin typeface="Caladea"/>
                <a:cs typeface="Caladea"/>
              </a:rPr>
              <a:t> </a:t>
            </a:r>
            <a:r>
              <a:rPr sz="1000" spc="-4" dirty="0">
                <a:latin typeface="Caladea"/>
                <a:cs typeface="Caladea"/>
              </a:rPr>
              <a:t>penyesuaian</a:t>
            </a:r>
            <a:r>
              <a:rPr sz="1000" spc="142" dirty="0">
                <a:latin typeface="Caladea"/>
                <a:cs typeface="Caladea"/>
              </a:rPr>
              <a:t> </a:t>
            </a:r>
            <a:r>
              <a:rPr sz="1000" spc="-4" dirty="0">
                <a:latin typeface="Caladea"/>
                <a:cs typeface="Caladea"/>
              </a:rPr>
              <a:t>dengan</a:t>
            </a:r>
            <a:r>
              <a:rPr sz="1000" spc="142" dirty="0">
                <a:latin typeface="Caladea"/>
                <a:cs typeface="Caladea"/>
              </a:rPr>
              <a:t> </a:t>
            </a:r>
            <a:r>
              <a:rPr sz="1000" spc="-4" dirty="0">
                <a:latin typeface="Caladea"/>
                <a:cs typeface="Caladea"/>
              </a:rPr>
              <a:t>jenis</a:t>
            </a:r>
            <a:r>
              <a:rPr sz="1000" spc="142" dirty="0">
                <a:latin typeface="Caladea"/>
                <a:cs typeface="Caladea"/>
              </a:rPr>
              <a:t> </a:t>
            </a:r>
            <a:r>
              <a:rPr sz="1000" spc="-4" dirty="0">
                <a:latin typeface="Caladea"/>
                <a:cs typeface="Caladea"/>
              </a:rPr>
              <a:t>instrumen,</a:t>
            </a:r>
            <a:r>
              <a:rPr sz="1000" spc="147" dirty="0">
                <a:latin typeface="Caladea"/>
                <a:cs typeface="Caladea"/>
              </a:rPr>
              <a:t> </a:t>
            </a:r>
            <a:r>
              <a:rPr sz="1000" spc="-4" dirty="0">
                <a:latin typeface="Caladea"/>
                <a:cs typeface="Caladea"/>
              </a:rPr>
              <a:t>maka</a:t>
            </a:r>
            <a:r>
              <a:rPr sz="1000" spc="142" dirty="0">
                <a:latin typeface="Caladea"/>
                <a:cs typeface="Caladea"/>
              </a:rPr>
              <a:t> </a:t>
            </a:r>
            <a:r>
              <a:rPr sz="1000" spc="-4" dirty="0">
                <a:latin typeface="Caladea"/>
                <a:cs typeface="Caladea"/>
              </a:rPr>
              <a:t>variabel-variabel</a:t>
            </a:r>
            <a:r>
              <a:rPr sz="1000" spc="142" dirty="0">
                <a:latin typeface="Caladea"/>
                <a:cs typeface="Caladea"/>
              </a:rPr>
              <a:t> </a:t>
            </a:r>
            <a:r>
              <a:rPr sz="1000" spc="-4" dirty="0">
                <a:latin typeface="Caladea"/>
                <a:cs typeface="Caladea"/>
              </a:rPr>
              <a:t>yang</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990600"/>
            <a:ext cx="8763000" cy="4333778"/>
          </a:xfrm>
          <a:prstGeom prst="rect">
            <a:avLst/>
          </a:prstGeom>
        </p:spPr>
        <p:txBody>
          <a:bodyPr vert="horz" wrap="square" lIns="0" tIns="10949" rIns="0" bIns="0" rtlCol="0">
            <a:spAutoFit/>
          </a:bodyPr>
          <a:lstStyle/>
          <a:p>
            <a:pPr marL="208025" marR="4379" algn="just">
              <a:lnSpc>
                <a:spcPct val="146500"/>
              </a:lnSpc>
              <a:spcBef>
                <a:spcPts val="86"/>
              </a:spcBef>
            </a:pPr>
            <a:r>
              <a:rPr sz="1000" spc="-4" dirty="0">
                <a:latin typeface="Caladea"/>
                <a:cs typeface="Caladea"/>
              </a:rPr>
              <a:t>akan diukur atau diteliti dibedakan atas dua kelompok yaitu variabel  konseptual dan variabel faktual. Variabel konseptual dapat dibedakan  lagi atas dua </a:t>
            </a:r>
            <a:r>
              <a:rPr sz="1000" dirty="0">
                <a:latin typeface="Caladea"/>
                <a:cs typeface="Caladea"/>
              </a:rPr>
              <a:t>macam, </a:t>
            </a:r>
            <a:r>
              <a:rPr sz="1000" spc="-4" dirty="0">
                <a:latin typeface="Caladea"/>
                <a:cs typeface="Caladea"/>
              </a:rPr>
              <a:t>yaitu variabel yang sifatnya </a:t>
            </a:r>
            <a:r>
              <a:rPr sz="1000" dirty="0">
                <a:latin typeface="Caladea"/>
                <a:cs typeface="Caladea"/>
              </a:rPr>
              <a:t>konstruk seperti </a:t>
            </a:r>
            <a:r>
              <a:rPr sz="1000" spc="-4" dirty="0">
                <a:latin typeface="Caladea"/>
                <a:cs typeface="Caladea"/>
              </a:rPr>
              <a:t>sikap,  motivasi, kreativitas, </a:t>
            </a:r>
            <a:r>
              <a:rPr sz="1000" spc="-9" dirty="0">
                <a:latin typeface="Caladea"/>
                <a:cs typeface="Caladea"/>
              </a:rPr>
              <a:t>gaya </a:t>
            </a:r>
            <a:r>
              <a:rPr sz="1000" spc="-4" dirty="0">
                <a:latin typeface="Caladea"/>
                <a:cs typeface="Caladea"/>
              </a:rPr>
              <a:t>kepemimpinan, konsep diri, kecemasan, </a:t>
            </a:r>
            <a:r>
              <a:rPr sz="1000" spc="-9" dirty="0">
                <a:latin typeface="Caladea"/>
                <a:cs typeface="Caladea"/>
              </a:rPr>
              <a:t>dan  </a:t>
            </a:r>
            <a:r>
              <a:rPr sz="1000" spc="-4" dirty="0">
                <a:latin typeface="Caladea"/>
                <a:cs typeface="Caladea"/>
              </a:rPr>
              <a:t>lain-lain; serta variabel yang </a:t>
            </a:r>
            <a:r>
              <a:rPr sz="1000" dirty="0">
                <a:latin typeface="Caladea"/>
                <a:cs typeface="Caladea"/>
              </a:rPr>
              <a:t>sifatnya </a:t>
            </a:r>
            <a:r>
              <a:rPr sz="1000" spc="-4" dirty="0">
                <a:latin typeface="Caladea"/>
                <a:cs typeface="Caladea"/>
              </a:rPr>
              <a:t>konten atau bersifat pengetahuan,  yaitu berupa penguasaan responden terhadap seperangkat konten atau  pengetahuan yang semestinya dikuasai atau diujikan dalam </a:t>
            </a:r>
            <a:r>
              <a:rPr sz="1000" dirty="0">
                <a:latin typeface="Caladea"/>
                <a:cs typeface="Caladea"/>
              </a:rPr>
              <a:t>suatu tes  </a:t>
            </a:r>
            <a:r>
              <a:rPr sz="1000" spc="-4" dirty="0">
                <a:latin typeface="Caladea"/>
                <a:cs typeface="Caladea"/>
              </a:rPr>
              <a:t>atau</a:t>
            </a:r>
            <a:r>
              <a:rPr sz="1000" spc="-9" dirty="0">
                <a:latin typeface="Caladea"/>
                <a:cs typeface="Caladea"/>
              </a:rPr>
              <a:t> </a:t>
            </a:r>
            <a:r>
              <a:rPr sz="1000" spc="-4" dirty="0">
                <a:latin typeface="Caladea"/>
                <a:cs typeface="Caladea"/>
              </a:rPr>
              <a:t>ujian</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17"/>
              </a:spcBef>
            </a:pPr>
            <a:endParaRPr sz="1000" dirty="0">
              <a:latin typeface="Caladea"/>
              <a:cs typeface="Caladea"/>
            </a:endParaRPr>
          </a:p>
          <a:p>
            <a:pPr marL="236491" indent="-226090" algn="just">
              <a:buAutoNum type="alphaLcPeriod" startAt="2"/>
              <a:tabLst>
                <a:tab pos="237039" algn="l"/>
              </a:tabLst>
            </a:pPr>
            <a:r>
              <a:rPr sz="1000" spc="-4" dirty="0">
                <a:latin typeface="Caladea"/>
                <a:cs typeface="Caladea"/>
              </a:rPr>
              <a:t>Angket atau kuesioner</a:t>
            </a:r>
            <a:endParaRPr sz="1000" dirty="0">
              <a:latin typeface="Caladea"/>
              <a:cs typeface="Caladea"/>
            </a:endParaRPr>
          </a:p>
          <a:p>
            <a:pPr marL="208025" marR="4379" algn="just">
              <a:lnSpc>
                <a:spcPct val="146600"/>
              </a:lnSpc>
              <a:spcBef>
                <a:spcPts val="4"/>
              </a:spcBef>
            </a:pPr>
            <a:r>
              <a:rPr sz="1000" spc="-4" dirty="0">
                <a:latin typeface="Caladea"/>
                <a:cs typeface="Caladea"/>
              </a:rPr>
              <a:t>Kuesioner adalah sejumlah pertanyaan tertulis yang digunakan  memeperoleh informasi </a:t>
            </a:r>
            <a:r>
              <a:rPr sz="1000" spc="-9" dirty="0">
                <a:latin typeface="Caladea"/>
                <a:cs typeface="Caladea"/>
              </a:rPr>
              <a:t>dari </a:t>
            </a:r>
            <a:r>
              <a:rPr sz="1000" spc="-4" dirty="0">
                <a:latin typeface="Caladea"/>
                <a:cs typeface="Caladea"/>
              </a:rPr>
              <a:t>responden dalam arti laporan tentang  pribadinya, atau hal-hal yang </a:t>
            </a:r>
            <a:r>
              <a:rPr sz="1000" dirty="0">
                <a:latin typeface="Caladea"/>
                <a:cs typeface="Caladea"/>
              </a:rPr>
              <a:t>ia </a:t>
            </a:r>
            <a:r>
              <a:rPr sz="1000" spc="-4" dirty="0">
                <a:latin typeface="Caladea"/>
                <a:cs typeface="Caladea"/>
              </a:rPr>
              <a:t>ketahui. Merupakan </a:t>
            </a:r>
            <a:r>
              <a:rPr sz="1000" dirty="0">
                <a:latin typeface="Caladea"/>
                <a:cs typeface="Caladea"/>
              </a:rPr>
              <a:t>alat </a:t>
            </a:r>
            <a:r>
              <a:rPr sz="1000" spc="-4" dirty="0">
                <a:latin typeface="Caladea"/>
                <a:cs typeface="Caladea"/>
              </a:rPr>
              <a:t>pengumpul  data berbentuk pertanyaan yang akan diisi atau </a:t>
            </a:r>
            <a:r>
              <a:rPr sz="1000" dirty="0">
                <a:latin typeface="Caladea"/>
                <a:cs typeface="Caladea"/>
              </a:rPr>
              <a:t>dijawab </a:t>
            </a:r>
            <a:r>
              <a:rPr sz="1000" spc="-9" dirty="0">
                <a:latin typeface="Caladea"/>
                <a:cs typeface="Caladea"/>
              </a:rPr>
              <a:t>oleh  </a:t>
            </a:r>
            <a:r>
              <a:rPr sz="1000" spc="-4" dirty="0">
                <a:latin typeface="Caladea"/>
                <a:cs typeface="Caladea"/>
              </a:rPr>
              <a:t>responden. Beberapa alasan digunakannya kuesioner adalah : (1)  kuesioner terutama dipakai untuk mengukur variabel yang bersifat  faktual, (2) untuk </a:t>
            </a:r>
            <a:r>
              <a:rPr sz="1000" dirty="0">
                <a:latin typeface="Caladea"/>
                <a:cs typeface="Caladea"/>
              </a:rPr>
              <a:t>memperoleh </a:t>
            </a:r>
            <a:r>
              <a:rPr sz="1000" spc="-4" dirty="0">
                <a:latin typeface="Caladea"/>
                <a:cs typeface="Caladea"/>
              </a:rPr>
              <a:t>informasi </a:t>
            </a:r>
            <a:r>
              <a:rPr sz="1000" dirty="0">
                <a:latin typeface="Caladea"/>
                <a:cs typeface="Caladea"/>
              </a:rPr>
              <a:t>yang </a:t>
            </a:r>
            <a:r>
              <a:rPr sz="1000" spc="-4" dirty="0">
                <a:latin typeface="Caladea"/>
                <a:cs typeface="Caladea"/>
              </a:rPr>
              <a:t>relevan </a:t>
            </a:r>
            <a:r>
              <a:rPr sz="1000" dirty="0">
                <a:latin typeface="Caladea"/>
                <a:cs typeface="Caladea"/>
              </a:rPr>
              <a:t>dengan </a:t>
            </a:r>
            <a:r>
              <a:rPr sz="1000" spc="-4" dirty="0">
                <a:latin typeface="Caladea"/>
                <a:cs typeface="Caladea"/>
              </a:rPr>
              <a:t>tujuan  penelitian, dan (3) untuk memperoleh informasi dengan validitas </a:t>
            </a:r>
            <a:r>
              <a:rPr sz="1000" dirty="0">
                <a:latin typeface="Caladea"/>
                <a:cs typeface="Caladea"/>
              </a:rPr>
              <a:t>dan  </a:t>
            </a:r>
            <a:r>
              <a:rPr sz="1000" spc="-4" dirty="0">
                <a:latin typeface="Caladea"/>
                <a:cs typeface="Caladea"/>
              </a:rPr>
              <a:t>reliabilitas setinggi mungkin</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2"/>
              </a:spcBef>
            </a:pPr>
            <a:endParaRPr sz="1000" dirty="0">
              <a:latin typeface="Caladea"/>
              <a:cs typeface="Caladea"/>
            </a:endParaRPr>
          </a:p>
          <a:p>
            <a:pPr marL="208025" indent="-197076" algn="just">
              <a:buAutoNum type="alphaLcPeriod" startAt="3"/>
              <a:tabLst>
                <a:tab pos="208025" algn="l"/>
              </a:tabLst>
            </a:pPr>
            <a:r>
              <a:rPr sz="1000" spc="-4" dirty="0">
                <a:latin typeface="Caladea"/>
                <a:cs typeface="Caladea"/>
              </a:rPr>
              <a:t>Interviu</a:t>
            </a:r>
            <a:r>
              <a:rPr sz="1000" spc="-4" dirty="0">
                <a:latin typeface="Caladea"/>
                <a:cs typeface="Caladea"/>
              </a:rPr>
              <a:t> </a:t>
            </a:r>
            <a:r>
              <a:rPr sz="1000" dirty="0">
                <a:latin typeface="Caladea"/>
                <a:cs typeface="Caladea"/>
              </a:rPr>
              <a:t>(</a:t>
            </a:r>
            <a:r>
              <a:rPr sz="1000" i="1" dirty="0">
                <a:latin typeface="Caladea"/>
                <a:cs typeface="Caladea"/>
              </a:rPr>
              <a:t>interview</a:t>
            </a:r>
            <a:r>
              <a:rPr sz="1000" dirty="0">
                <a:latin typeface="Caladea"/>
                <a:cs typeface="Caladea"/>
              </a:rPr>
              <a:t>)</a:t>
            </a:r>
          </a:p>
          <a:p>
            <a:pPr marL="208025" marR="4379" algn="just">
              <a:lnSpc>
                <a:spcPct val="146500"/>
              </a:lnSpc>
              <a:spcBef>
                <a:spcPts val="4"/>
              </a:spcBef>
            </a:pPr>
            <a:r>
              <a:rPr sz="1000" spc="-4" dirty="0">
                <a:latin typeface="Caladea"/>
                <a:cs typeface="Caladea"/>
              </a:rPr>
              <a:t>Interviu atau wawancara merupakan </a:t>
            </a:r>
            <a:r>
              <a:rPr sz="1000" dirty="0">
                <a:latin typeface="Caladea"/>
                <a:cs typeface="Caladea"/>
              </a:rPr>
              <a:t>pertemuan </a:t>
            </a:r>
            <a:r>
              <a:rPr sz="1000" spc="-4" dirty="0">
                <a:latin typeface="Caladea"/>
                <a:cs typeface="Caladea"/>
              </a:rPr>
              <a:t>antara dua </a:t>
            </a:r>
            <a:r>
              <a:rPr sz="1000" dirty="0">
                <a:latin typeface="Caladea"/>
                <a:cs typeface="Caladea"/>
              </a:rPr>
              <a:t>orang  </a:t>
            </a:r>
            <a:r>
              <a:rPr sz="1000" spc="-4" dirty="0">
                <a:latin typeface="Caladea"/>
                <a:cs typeface="Caladea"/>
              </a:rPr>
              <a:t>untuk bertukar informasi dan ide melalui Tanya jawab sehingga </a:t>
            </a:r>
            <a:r>
              <a:rPr sz="1000" dirty="0">
                <a:latin typeface="Caladea"/>
                <a:cs typeface="Caladea"/>
              </a:rPr>
              <a:t>dapat  </a:t>
            </a:r>
            <a:r>
              <a:rPr sz="1000" spc="-4" dirty="0">
                <a:latin typeface="Caladea"/>
                <a:cs typeface="Caladea"/>
              </a:rPr>
              <a:t>dikonstruksikan makna dalam </a:t>
            </a:r>
            <a:r>
              <a:rPr sz="1000" dirty="0">
                <a:latin typeface="Caladea"/>
                <a:cs typeface="Caladea"/>
              </a:rPr>
              <a:t>suatu </a:t>
            </a:r>
            <a:r>
              <a:rPr sz="1000" spc="-4" dirty="0">
                <a:latin typeface="Caladea"/>
                <a:cs typeface="Caladea"/>
              </a:rPr>
              <a:t>topik tertentu. Interviu digunakan  oleh peneliti untuk menilai keadaan sesorang, misalnya untuk mencari  data tentang variabel latar belakang </a:t>
            </a:r>
            <a:r>
              <a:rPr sz="1000" dirty="0">
                <a:latin typeface="Caladea"/>
                <a:cs typeface="Caladea"/>
              </a:rPr>
              <a:t>murid, </a:t>
            </a:r>
            <a:r>
              <a:rPr sz="1000" spc="-4" dirty="0">
                <a:latin typeface="Caladea"/>
                <a:cs typeface="Caladea"/>
              </a:rPr>
              <a:t>orang tua, pendidikan,  perhatian, sikap terhadap</a:t>
            </a:r>
            <a:r>
              <a:rPr sz="1000" spc="13" dirty="0">
                <a:latin typeface="Caladea"/>
                <a:cs typeface="Caladea"/>
              </a:rPr>
              <a:t> </a:t>
            </a:r>
            <a:r>
              <a:rPr sz="1000" spc="-4" dirty="0">
                <a:latin typeface="Caladea"/>
                <a:cs typeface="Caladea"/>
              </a:rPr>
              <a:t>sesuatu</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208025" indent="-197076" algn="just">
              <a:buAutoNum type="alphaLcPeriod" startAt="4"/>
              <a:tabLst>
                <a:tab pos="208025" algn="l"/>
              </a:tabLst>
            </a:pPr>
            <a:r>
              <a:rPr sz="1000" spc="-9" dirty="0">
                <a:latin typeface="Caladea"/>
                <a:cs typeface="Caladea"/>
              </a:rPr>
              <a:t>Observasi</a:t>
            </a:r>
            <a:endParaRPr sz="1000" dirty="0">
              <a:latin typeface="Caladea"/>
              <a:cs typeface="Caladea"/>
            </a:endParaRPr>
          </a:p>
          <a:p>
            <a:pPr marL="208025" marR="6569" algn="just">
              <a:lnSpc>
                <a:spcPct val="146400"/>
              </a:lnSpc>
              <a:spcBef>
                <a:spcPts val="4"/>
              </a:spcBef>
            </a:pPr>
            <a:r>
              <a:rPr sz="1000" spc="-4" dirty="0">
                <a:latin typeface="Caladea"/>
                <a:cs typeface="Caladea"/>
              </a:rPr>
              <a:t>Di dalam artian penelitian, observasi adalah mengadakan pengamatan  secara langsung, observasi dapat dilakukan dengan tes, kuesioner,  ragam gambar, dan rekam </a:t>
            </a:r>
            <a:r>
              <a:rPr sz="1000" dirty="0">
                <a:latin typeface="Caladea"/>
                <a:cs typeface="Caladea"/>
              </a:rPr>
              <a:t>suara. </a:t>
            </a:r>
            <a:r>
              <a:rPr sz="1000" spc="-4" dirty="0">
                <a:latin typeface="Caladea"/>
                <a:cs typeface="Caladea"/>
              </a:rPr>
              <a:t>Pedoman observasi berisi sebuah  daftar jenis kegiatan </a:t>
            </a:r>
            <a:r>
              <a:rPr sz="1000" dirty="0">
                <a:latin typeface="Caladea"/>
                <a:cs typeface="Caladea"/>
              </a:rPr>
              <a:t>yang </a:t>
            </a:r>
            <a:r>
              <a:rPr sz="1000" spc="-4" dirty="0">
                <a:latin typeface="Caladea"/>
                <a:cs typeface="Caladea"/>
              </a:rPr>
              <a:t>mungkin timbul dan akan</a:t>
            </a:r>
            <a:r>
              <a:rPr sz="1000" spc="17" dirty="0">
                <a:latin typeface="Caladea"/>
                <a:cs typeface="Caladea"/>
              </a:rPr>
              <a:t> </a:t>
            </a:r>
            <a:r>
              <a:rPr sz="1000" spc="-4" dirty="0">
                <a:latin typeface="Caladea"/>
                <a:cs typeface="Caladea"/>
              </a:rPr>
              <a:t>diamati</a:t>
            </a:r>
            <a:r>
              <a:rPr sz="1000" spc="-4" dirty="0">
                <a:latin typeface="Caladea"/>
                <a:cs typeface="Caladea"/>
              </a:rPr>
              <a:t>.</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164879"/>
            <a:ext cx="8839200" cy="4778721"/>
          </a:xfrm>
          <a:prstGeom prst="rect">
            <a:avLst/>
          </a:prstGeom>
        </p:spPr>
        <p:txBody>
          <a:bodyPr vert="horz" wrap="square" lIns="0" tIns="84305" rIns="0" bIns="0" rtlCol="0">
            <a:spAutoFit/>
          </a:bodyPr>
          <a:lstStyle/>
          <a:p>
            <a:pPr marL="601629" indent="-197623" algn="just">
              <a:spcBef>
                <a:spcPts val="664"/>
              </a:spcBef>
              <a:buAutoNum type="alphaLcPeriod" startAt="5"/>
              <a:tabLst>
                <a:tab pos="602177" algn="l"/>
              </a:tabLst>
            </a:pPr>
            <a:r>
              <a:rPr sz="1000" spc="-4" dirty="0">
                <a:latin typeface="Caladea"/>
                <a:cs typeface="Caladea"/>
              </a:rPr>
              <a:t>Skala bertingkat</a:t>
            </a:r>
            <a:r>
              <a:rPr sz="1000" dirty="0">
                <a:latin typeface="Caladea"/>
                <a:cs typeface="Caladea"/>
              </a:rPr>
              <a:t> </a:t>
            </a:r>
            <a:r>
              <a:rPr sz="1000" spc="-4" dirty="0">
                <a:latin typeface="Caladea"/>
                <a:cs typeface="Caladea"/>
              </a:rPr>
              <a:t>(</a:t>
            </a:r>
            <a:r>
              <a:rPr sz="1000" i="1" spc="-4" dirty="0">
                <a:latin typeface="Caladea"/>
                <a:cs typeface="Caladea"/>
              </a:rPr>
              <a:t>ratings</a:t>
            </a:r>
            <a:r>
              <a:rPr sz="1000" spc="-4" dirty="0">
                <a:latin typeface="Caladea"/>
                <a:cs typeface="Caladea"/>
              </a:rPr>
              <a:t>)</a:t>
            </a:r>
            <a:endParaRPr sz="1000" dirty="0">
              <a:latin typeface="Caladea"/>
              <a:cs typeface="Caladea"/>
            </a:endParaRPr>
          </a:p>
          <a:p>
            <a:pPr marL="601629" marR="4379" algn="just">
              <a:lnSpc>
                <a:spcPct val="146500"/>
              </a:lnSpc>
              <a:spcBef>
                <a:spcPts val="4"/>
              </a:spcBef>
            </a:pPr>
            <a:r>
              <a:rPr sz="1000" spc="-4" dirty="0">
                <a:latin typeface="Caladea"/>
                <a:cs typeface="Caladea"/>
              </a:rPr>
              <a:t>Rating atau skala bertingkat adalah </a:t>
            </a:r>
            <a:r>
              <a:rPr sz="1000" dirty="0">
                <a:latin typeface="Caladea"/>
                <a:cs typeface="Caladea"/>
              </a:rPr>
              <a:t>suatu </a:t>
            </a:r>
            <a:r>
              <a:rPr sz="1000" spc="-4" dirty="0">
                <a:latin typeface="Caladea"/>
                <a:cs typeface="Caladea"/>
              </a:rPr>
              <a:t>ukuran subyektif yang dibuat  bersekala. Walaupun skala bertingkat ini menghasilkan data yang kasar,  tetapi cukup memberikan informasi tertentu tentang program atau  orang. Instrumen ini dapat dengan mudah memberikan gambaran  penampilan, terutama penampilan </a:t>
            </a:r>
            <a:r>
              <a:rPr sz="1000" spc="-9" dirty="0">
                <a:latin typeface="Caladea"/>
                <a:cs typeface="Caladea"/>
              </a:rPr>
              <a:t>di </a:t>
            </a:r>
            <a:r>
              <a:rPr sz="1000" spc="-4" dirty="0">
                <a:latin typeface="Caladea"/>
                <a:cs typeface="Caladea"/>
              </a:rPr>
              <a:t>dalam orang menjalankan </a:t>
            </a:r>
            <a:r>
              <a:rPr sz="1000" spc="-9" dirty="0">
                <a:latin typeface="Caladea"/>
                <a:cs typeface="Caladea"/>
              </a:rPr>
              <a:t>tugas,  </a:t>
            </a:r>
            <a:r>
              <a:rPr sz="1000" spc="-4" dirty="0">
                <a:latin typeface="Caladea"/>
                <a:cs typeface="Caladea"/>
              </a:rPr>
              <a:t>yang menunjukkan frekuensi munculnya </a:t>
            </a:r>
            <a:r>
              <a:rPr sz="1000" dirty="0">
                <a:latin typeface="Caladea"/>
                <a:cs typeface="Caladea"/>
              </a:rPr>
              <a:t>sifat-sifat. </a:t>
            </a:r>
            <a:r>
              <a:rPr sz="1000" spc="-4" dirty="0">
                <a:latin typeface="Caladea"/>
                <a:cs typeface="Caladea"/>
              </a:rPr>
              <a:t>Sehingga skala  bertingkat merupakan alat pengumpul data untuk memperoleh  gambaran kuantitatif aspek-aspek tertentu </a:t>
            </a:r>
            <a:r>
              <a:rPr sz="1000" spc="-9" dirty="0">
                <a:latin typeface="Caladea"/>
                <a:cs typeface="Caladea"/>
              </a:rPr>
              <a:t>dari </a:t>
            </a:r>
            <a:r>
              <a:rPr sz="1000" dirty="0">
                <a:latin typeface="Caladea"/>
                <a:cs typeface="Caladea"/>
              </a:rPr>
              <a:t>suatu </a:t>
            </a:r>
            <a:r>
              <a:rPr sz="1000" spc="-4" dirty="0">
                <a:latin typeface="Caladea"/>
                <a:cs typeface="Caladea"/>
              </a:rPr>
              <a:t>barang, atau </a:t>
            </a:r>
            <a:r>
              <a:rPr sz="1000" dirty="0">
                <a:latin typeface="Caladea"/>
                <a:cs typeface="Caladea"/>
              </a:rPr>
              <a:t>sifat-  sifat </a:t>
            </a:r>
            <a:r>
              <a:rPr sz="1000" spc="-4" dirty="0">
                <a:latin typeface="Caladea"/>
                <a:cs typeface="Caladea"/>
              </a:rPr>
              <a:t>seseorang dalam bentuk skala yang sifatnya ordinal, </a:t>
            </a:r>
            <a:r>
              <a:rPr sz="1000" dirty="0">
                <a:latin typeface="Caladea"/>
                <a:cs typeface="Caladea"/>
              </a:rPr>
              <a:t>misalnya  </a:t>
            </a:r>
            <a:r>
              <a:rPr sz="1000" spc="-4" dirty="0">
                <a:latin typeface="Caladea"/>
                <a:cs typeface="Caladea"/>
              </a:rPr>
              <a:t>sangat baik, baik, sedang, tidak baik, dan sangat tidak baik; atau sangat  setuju, setuju, netral, tidak setuju, sangat </a:t>
            </a:r>
            <a:r>
              <a:rPr sz="1000" spc="-9" dirty="0">
                <a:latin typeface="Caladea"/>
                <a:cs typeface="Caladea"/>
              </a:rPr>
              <a:t>tidak </a:t>
            </a:r>
            <a:r>
              <a:rPr sz="1000" spc="-4" dirty="0">
                <a:latin typeface="Caladea"/>
                <a:cs typeface="Caladea"/>
              </a:rPr>
              <a:t>setuju; atau sangat  sering, sering, kadang-kadang, jarang, dan tidak </a:t>
            </a:r>
            <a:r>
              <a:rPr sz="1000" dirty="0">
                <a:latin typeface="Caladea"/>
                <a:cs typeface="Caladea"/>
              </a:rPr>
              <a:t>pernah. </a:t>
            </a:r>
            <a:r>
              <a:rPr sz="1000" spc="-4" dirty="0">
                <a:latin typeface="Caladea"/>
                <a:cs typeface="Caladea"/>
              </a:rPr>
              <a:t>Skala dapat  berbentuk skala </a:t>
            </a:r>
            <a:r>
              <a:rPr sz="1000" dirty="0">
                <a:latin typeface="Caladea"/>
                <a:cs typeface="Caladea"/>
              </a:rPr>
              <a:t>sikap </a:t>
            </a:r>
            <a:r>
              <a:rPr sz="1000" spc="-4" dirty="0">
                <a:latin typeface="Caladea"/>
                <a:cs typeface="Caladea"/>
              </a:rPr>
              <a:t>yang biasanya ditujukan untuk mengkur </a:t>
            </a:r>
            <a:r>
              <a:rPr sz="1000" dirty="0">
                <a:latin typeface="Caladea"/>
                <a:cs typeface="Caladea"/>
              </a:rPr>
              <a:t>variabel  </a:t>
            </a:r>
            <a:r>
              <a:rPr sz="1000" spc="-4" dirty="0">
                <a:latin typeface="Caladea"/>
                <a:cs typeface="Caladea"/>
              </a:rPr>
              <a:t>yang bersifat internal psikologis dan diisi oleh responden yang  bersangkutan. </a:t>
            </a:r>
            <a:r>
              <a:rPr sz="1000" dirty="0">
                <a:latin typeface="Caladea"/>
                <a:cs typeface="Caladea"/>
              </a:rPr>
              <a:t>Selain </a:t>
            </a:r>
            <a:r>
              <a:rPr sz="1000" spc="-4" dirty="0">
                <a:latin typeface="Caladea"/>
                <a:cs typeface="Caladea"/>
              </a:rPr>
              <a:t>itu, skala dapat pula berbentuk skala penilaian  yakni apabila skala tersebut ditujukan </a:t>
            </a:r>
            <a:r>
              <a:rPr sz="1000" dirty="0">
                <a:latin typeface="Caladea"/>
                <a:cs typeface="Caladea"/>
              </a:rPr>
              <a:t>untuk </a:t>
            </a:r>
            <a:r>
              <a:rPr sz="1000" spc="-4" dirty="0">
                <a:latin typeface="Caladea"/>
                <a:cs typeface="Caladea"/>
              </a:rPr>
              <a:t>mengukur variabel yang  indikator-indikatornya dapat diamati oleh orang lain, sehingga skala  penilaian bukan biberikan kepada unit analisis penelitian </a:t>
            </a:r>
            <a:r>
              <a:rPr sz="1000" spc="-9" dirty="0">
                <a:latin typeface="Caladea"/>
                <a:cs typeface="Caladea"/>
              </a:rPr>
              <a:t>(yang  </a:t>
            </a:r>
            <a:r>
              <a:rPr sz="1000" spc="-4" dirty="0">
                <a:latin typeface="Caladea"/>
                <a:cs typeface="Caladea"/>
              </a:rPr>
              <a:t>bersangkutan) tetapi diberikan atau diisi oleh orang lain yang  mempunyai pengetahuan atau pengalaman yang cukup memadai  tentang keadaan subyek yang menjadi unit analisis dalam </a:t>
            </a:r>
            <a:r>
              <a:rPr sz="1000" spc="-9" dirty="0">
                <a:latin typeface="Caladea"/>
                <a:cs typeface="Caladea"/>
              </a:rPr>
              <a:t>kaitannya  </a:t>
            </a:r>
            <a:r>
              <a:rPr sz="1000" spc="-4" dirty="0">
                <a:latin typeface="Caladea"/>
                <a:cs typeface="Caladea"/>
              </a:rPr>
              <a:t>dengan variabel yang </a:t>
            </a:r>
            <a:r>
              <a:rPr sz="1000" spc="-9" dirty="0">
                <a:latin typeface="Caladea"/>
                <a:cs typeface="Caladea"/>
              </a:rPr>
              <a:t>akan </a:t>
            </a:r>
            <a:r>
              <a:rPr sz="1000" spc="-4" dirty="0">
                <a:latin typeface="Caladea"/>
                <a:cs typeface="Caladea"/>
              </a:rPr>
              <a:t>diukur. Di dalam menyusun skala, yang </a:t>
            </a:r>
            <a:r>
              <a:rPr sz="1000" spc="-9" dirty="0">
                <a:latin typeface="Caladea"/>
                <a:cs typeface="Caladea"/>
              </a:rPr>
              <a:t>perlu  </a:t>
            </a:r>
            <a:r>
              <a:rPr sz="1000" spc="-4" dirty="0">
                <a:latin typeface="Caladea"/>
                <a:cs typeface="Caladea"/>
              </a:rPr>
              <a:t>diperhatikan adalah bagaimana menentukan variabel skala. Apa </a:t>
            </a:r>
            <a:r>
              <a:rPr sz="1000" spc="-9" dirty="0">
                <a:latin typeface="Caladea"/>
                <a:cs typeface="Caladea"/>
              </a:rPr>
              <a:t>yang  </a:t>
            </a:r>
            <a:r>
              <a:rPr sz="1000" spc="-4" dirty="0">
                <a:latin typeface="Caladea"/>
                <a:cs typeface="Caladea"/>
              </a:rPr>
              <a:t>ditanyakan harus </a:t>
            </a:r>
            <a:r>
              <a:rPr sz="1000" dirty="0">
                <a:latin typeface="Caladea"/>
                <a:cs typeface="Caladea"/>
              </a:rPr>
              <a:t>apa yang </a:t>
            </a:r>
            <a:r>
              <a:rPr sz="1000" spc="-4" dirty="0">
                <a:latin typeface="Caladea"/>
                <a:cs typeface="Caladea"/>
              </a:rPr>
              <a:t>diamati</a:t>
            </a:r>
            <a:r>
              <a:rPr sz="1000" dirty="0">
                <a:latin typeface="Caladea"/>
                <a:cs typeface="Caladea"/>
              </a:rPr>
              <a:t> </a:t>
            </a:r>
            <a:r>
              <a:rPr sz="1000" spc="-4" dirty="0">
                <a:latin typeface="Caladea"/>
                <a:cs typeface="Caladea"/>
              </a:rPr>
              <a:t>responden</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601629" indent="-197623" algn="just">
              <a:buAutoNum type="alphaLcPeriod" startAt="6"/>
              <a:tabLst>
                <a:tab pos="602177" algn="l"/>
              </a:tabLst>
            </a:pPr>
            <a:r>
              <a:rPr sz="1000" spc="-4" dirty="0">
                <a:latin typeface="Caladea"/>
                <a:cs typeface="Caladea"/>
              </a:rPr>
              <a:t>Dokumentasi</a:t>
            </a:r>
            <a:endParaRPr sz="1000" dirty="0">
              <a:latin typeface="Caladea"/>
              <a:cs typeface="Caladea"/>
            </a:endParaRPr>
          </a:p>
          <a:p>
            <a:pPr marL="601629" marR="4927" algn="just">
              <a:lnSpc>
                <a:spcPct val="146400"/>
              </a:lnSpc>
              <a:spcBef>
                <a:spcPts val="4"/>
              </a:spcBef>
            </a:pPr>
            <a:r>
              <a:rPr sz="1000" spc="-4" dirty="0">
                <a:latin typeface="Caladea"/>
                <a:cs typeface="Caladea"/>
              </a:rPr>
              <a:t>Dokumentasi, </a:t>
            </a:r>
            <a:r>
              <a:rPr sz="1000" spc="-9" dirty="0">
                <a:latin typeface="Caladea"/>
                <a:cs typeface="Caladea"/>
              </a:rPr>
              <a:t>dari </a:t>
            </a:r>
            <a:r>
              <a:rPr sz="1000" spc="-4" dirty="0">
                <a:latin typeface="Caladea"/>
                <a:cs typeface="Caladea"/>
              </a:rPr>
              <a:t>asal kata dokumen, yang artinya barang-barang  tertulis. Di dalam melaksanakan metode dokumentasi, penelitian  menyelidiki benda-benda tertulis </a:t>
            </a:r>
            <a:r>
              <a:rPr sz="1000" dirty="0">
                <a:latin typeface="Caladea"/>
                <a:cs typeface="Caladea"/>
              </a:rPr>
              <a:t>seperti </a:t>
            </a:r>
            <a:r>
              <a:rPr sz="1000" spc="-4" dirty="0">
                <a:latin typeface="Caladea"/>
                <a:cs typeface="Caladea"/>
              </a:rPr>
              <a:t>buku-buku, majalah, dokumen,  peraturan-peraturan, notulen rapat, dan</a:t>
            </a:r>
            <a:r>
              <a:rPr sz="1000" spc="17" dirty="0">
                <a:latin typeface="Caladea"/>
                <a:cs typeface="Caladea"/>
              </a:rPr>
              <a:t> </a:t>
            </a:r>
            <a:r>
              <a:rPr sz="1000" spc="-4" dirty="0">
                <a:latin typeface="Caladea"/>
                <a:cs typeface="Caladea"/>
              </a:rPr>
              <a:t>sebagainya</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10949" algn="just"/>
            <a:r>
              <a:rPr sz="1000" b="1" dirty="0">
                <a:latin typeface="Caladea"/>
                <a:cs typeface="Caladea"/>
              </a:rPr>
              <a:t>G. </a:t>
            </a:r>
            <a:r>
              <a:rPr sz="1000" b="1" spc="-4" dirty="0">
                <a:latin typeface="Caladea"/>
                <a:cs typeface="Caladea"/>
              </a:rPr>
              <a:t>Pengembangan Instrumen</a:t>
            </a:r>
            <a:r>
              <a:rPr sz="1000" b="1" spc="-56" dirty="0">
                <a:latin typeface="Caladea"/>
                <a:cs typeface="Caladea"/>
              </a:rPr>
              <a:t> </a:t>
            </a:r>
            <a:r>
              <a:rPr sz="1000" b="1" spc="-4" dirty="0">
                <a:latin typeface="Caladea"/>
                <a:cs typeface="Caladea"/>
              </a:rPr>
              <a:t>Penelitian</a:t>
            </a:r>
            <a:endParaRPr sz="1000" dirty="0">
              <a:latin typeface="Caladea"/>
              <a:cs typeface="Caladea"/>
            </a:endParaRPr>
          </a:p>
          <a:p>
            <a:pPr marL="207477" marR="7664" indent="422619" algn="just">
              <a:lnSpc>
                <a:spcPct val="146700"/>
              </a:lnSpc>
            </a:pPr>
            <a:r>
              <a:rPr sz="1000" spc="-4" dirty="0">
                <a:latin typeface="Caladea"/>
                <a:cs typeface="Caladea"/>
              </a:rPr>
              <a:t>Instrumen atau alat ukur merupakan </a:t>
            </a:r>
            <a:r>
              <a:rPr sz="1000" dirty="0">
                <a:latin typeface="Caladea"/>
                <a:cs typeface="Caladea"/>
              </a:rPr>
              <a:t>hal </a:t>
            </a:r>
            <a:r>
              <a:rPr sz="1000" spc="-4" dirty="0">
                <a:latin typeface="Caladea"/>
                <a:cs typeface="Caladea"/>
              </a:rPr>
              <a:t>yang sangat penting </a:t>
            </a:r>
            <a:r>
              <a:rPr sz="1000" spc="-9" dirty="0">
                <a:latin typeface="Caladea"/>
                <a:cs typeface="Caladea"/>
              </a:rPr>
              <a:t>di </a:t>
            </a:r>
            <a:r>
              <a:rPr sz="1000" spc="-4" dirty="0">
                <a:latin typeface="Caladea"/>
                <a:cs typeface="Caladea"/>
              </a:rPr>
              <a:t>dalam  kegiatan penelitian. Instrumen penelitian memegang </a:t>
            </a:r>
            <a:r>
              <a:rPr sz="1000" dirty="0">
                <a:latin typeface="Caladea"/>
                <a:cs typeface="Caladea"/>
              </a:rPr>
              <a:t>peranan </a:t>
            </a:r>
            <a:r>
              <a:rPr sz="1000" spc="-4" dirty="0">
                <a:latin typeface="Caladea"/>
                <a:cs typeface="Caladea"/>
              </a:rPr>
              <a:t>yang sangat  penting dalam menentukan mutu </a:t>
            </a:r>
            <a:r>
              <a:rPr sz="1000" dirty="0">
                <a:latin typeface="Caladea"/>
                <a:cs typeface="Caladea"/>
              </a:rPr>
              <a:t>suatu </a:t>
            </a:r>
            <a:r>
              <a:rPr sz="1000" spc="-4" dirty="0">
                <a:latin typeface="Caladea"/>
                <a:cs typeface="Caladea"/>
              </a:rPr>
              <a:t>penelitian, karena validitas</a:t>
            </a:r>
            <a:r>
              <a:rPr sz="1000" spc="60" dirty="0">
                <a:latin typeface="Caladea"/>
                <a:cs typeface="Caladea"/>
              </a:rPr>
              <a:t> </a:t>
            </a:r>
            <a:r>
              <a:rPr sz="1000" spc="-4" dirty="0">
                <a:latin typeface="Caladea"/>
                <a:cs typeface="Caladea"/>
              </a:rPr>
              <a:t>atau</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152400" y="775878"/>
            <a:ext cx="8839200" cy="4786722"/>
          </a:xfrm>
          <a:prstGeom prst="rect">
            <a:avLst/>
          </a:prstGeom>
        </p:spPr>
        <p:txBody>
          <a:bodyPr vert="horz" wrap="square" lIns="0" tIns="10949" rIns="0" bIns="0" rtlCol="0">
            <a:spAutoFit/>
          </a:bodyPr>
          <a:lstStyle/>
          <a:p>
            <a:pPr marL="10949" marR="4379" algn="just">
              <a:lnSpc>
                <a:spcPct val="146600"/>
              </a:lnSpc>
              <a:spcBef>
                <a:spcPts val="86"/>
              </a:spcBef>
            </a:pPr>
            <a:r>
              <a:rPr sz="1000" spc="-4" dirty="0">
                <a:latin typeface="Caladea"/>
                <a:cs typeface="Caladea"/>
              </a:rPr>
              <a:t>kesahihan data </a:t>
            </a:r>
            <a:r>
              <a:rPr sz="1000" dirty="0">
                <a:latin typeface="Caladea"/>
                <a:cs typeface="Caladea"/>
              </a:rPr>
              <a:t>yang </a:t>
            </a:r>
            <a:r>
              <a:rPr sz="1000" spc="-4" dirty="0">
                <a:latin typeface="Caladea"/>
                <a:cs typeface="Caladea"/>
              </a:rPr>
              <a:t>diperoleh akan sangat ditentukan oleh kualitas </a:t>
            </a:r>
            <a:r>
              <a:rPr sz="1000" dirty="0">
                <a:latin typeface="Caladea"/>
                <a:cs typeface="Caladea"/>
              </a:rPr>
              <a:t>instrumen  </a:t>
            </a:r>
            <a:r>
              <a:rPr sz="1000" spc="-4" dirty="0">
                <a:latin typeface="Caladea"/>
                <a:cs typeface="Caladea"/>
              </a:rPr>
              <a:t>yang digunakan, </a:t>
            </a:r>
            <a:r>
              <a:rPr sz="1000" spc="-9" dirty="0">
                <a:latin typeface="Caladea"/>
                <a:cs typeface="Caladea"/>
              </a:rPr>
              <a:t>di </a:t>
            </a:r>
            <a:r>
              <a:rPr sz="1000" dirty="0">
                <a:latin typeface="Caladea"/>
                <a:cs typeface="Caladea"/>
              </a:rPr>
              <a:t>samping </a:t>
            </a:r>
            <a:r>
              <a:rPr sz="1000" spc="-4" dirty="0">
                <a:latin typeface="Caladea"/>
                <a:cs typeface="Caladea"/>
              </a:rPr>
              <a:t>prosedur </a:t>
            </a:r>
            <a:r>
              <a:rPr sz="1000" dirty="0">
                <a:latin typeface="Caladea"/>
                <a:cs typeface="Caladea"/>
              </a:rPr>
              <a:t>pengumpulan </a:t>
            </a:r>
            <a:r>
              <a:rPr sz="1000" spc="-4" dirty="0">
                <a:latin typeface="Caladea"/>
                <a:cs typeface="Caladea"/>
              </a:rPr>
              <a:t>data yang </a:t>
            </a:r>
            <a:r>
              <a:rPr sz="1000" dirty="0">
                <a:latin typeface="Caladea"/>
                <a:cs typeface="Caladea"/>
              </a:rPr>
              <a:t>ditempuh. </a:t>
            </a:r>
            <a:r>
              <a:rPr sz="1000" spc="-4" dirty="0">
                <a:latin typeface="Caladea"/>
                <a:cs typeface="Caladea"/>
              </a:rPr>
              <a:t>Hal  ini mudah dipahami karena instrumen berfungsi mengungkapkan fakta  menjadi data, sehingga </a:t>
            </a:r>
            <a:r>
              <a:rPr sz="1000" dirty="0">
                <a:latin typeface="Caladea"/>
                <a:cs typeface="Caladea"/>
              </a:rPr>
              <a:t>jika </a:t>
            </a:r>
            <a:r>
              <a:rPr sz="1000" spc="-4" dirty="0">
                <a:latin typeface="Caladea"/>
                <a:cs typeface="Caladea"/>
              </a:rPr>
              <a:t>instrumen yang digunakan </a:t>
            </a:r>
            <a:r>
              <a:rPr sz="1000" dirty="0">
                <a:latin typeface="Caladea"/>
                <a:cs typeface="Caladea"/>
              </a:rPr>
              <a:t>mempunyai </a:t>
            </a:r>
            <a:r>
              <a:rPr sz="1000" spc="-4" dirty="0">
                <a:latin typeface="Caladea"/>
                <a:cs typeface="Caladea"/>
              </a:rPr>
              <a:t>kualitas  yang memadai dalam arti valid dan </a:t>
            </a:r>
            <a:r>
              <a:rPr sz="1000" dirty="0">
                <a:latin typeface="Caladea"/>
                <a:cs typeface="Caladea"/>
              </a:rPr>
              <a:t>reliabel </a:t>
            </a:r>
            <a:r>
              <a:rPr sz="1000" spc="-4" dirty="0">
                <a:latin typeface="Caladea"/>
                <a:cs typeface="Caladea"/>
              </a:rPr>
              <a:t>maka data yang diperoleh akan  sesuai dengan fakta atau keadaan sesungguhnya </a:t>
            </a:r>
            <a:r>
              <a:rPr sz="1000" spc="-9" dirty="0">
                <a:latin typeface="Caladea"/>
                <a:cs typeface="Caladea"/>
              </a:rPr>
              <a:t>di </a:t>
            </a:r>
            <a:r>
              <a:rPr sz="1000" spc="-4" dirty="0">
                <a:latin typeface="Caladea"/>
                <a:cs typeface="Caladea"/>
              </a:rPr>
              <a:t>lapangan. Sedang </a:t>
            </a:r>
            <a:r>
              <a:rPr sz="1000" dirty="0">
                <a:latin typeface="Caladea"/>
                <a:cs typeface="Caladea"/>
              </a:rPr>
              <a:t>jika  </a:t>
            </a:r>
            <a:r>
              <a:rPr sz="1000" spc="-4" dirty="0">
                <a:latin typeface="Caladea"/>
                <a:cs typeface="Caladea"/>
              </a:rPr>
              <a:t>kualitas instrumen yang digunakan tidak baik dalam arti mempunyai validitas  dan reabilitas yang rendah, maka data yang diperoleh juga tidak valid atau  tidak sesuai dengan fakta </a:t>
            </a:r>
            <a:r>
              <a:rPr sz="1000" spc="-9" dirty="0">
                <a:latin typeface="Caladea"/>
                <a:cs typeface="Caladea"/>
              </a:rPr>
              <a:t>di </a:t>
            </a:r>
            <a:r>
              <a:rPr sz="1000" spc="-4" dirty="0">
                <a:latin typeface="Caladea"/>
                <a:cs typeface="Caladea"/>
              </a:rPr>
              <a:t>lapangan, sehingga dapat </a:t>
            </a:r>
            <a:r>
              <a:rPr sz="1000" spc="-9" dirty="0">
                <a:latin typeface="Caladea"/>
                <a:cs typeface="Caladea"/>
              </a:rPr>
              <a:t>menghasilkan  </a:t>
            </a:r>
            <a:r>
              <a:rPr sz="1000" spc="-4" dirty="0">
                <a:latin typeface="Caladea"/>
                <a:cs typeface="Caladea"/>
              </a:rPr>
              <a:t>kesimpulan yang keliru. Hal ini karena perolehan </a:t>
            </a:r>
            <a:r>
              <a:rPr sz="1000" dirty="0">
                <a:latin typeface="Caladea"/>
                <a:cs typeface="Caladea"/>
              </a:rPr>
              <a:t>suatu </a:t>
            </a:r>
            <a:r>
              <a:rPr sz="1000" spc="-4" dirty="0">
                <a:latin typeface="Caladea"/>
                <a:cs typeface="Caladea"/>
              </a:rPr>
              <a:t>informasi atau data  relevan atau tidaknya, tergantung pada alat </a:t>
            </a:r>
            <a:r>
              <a:rPr sz="1000" dirty="0">
                <a:latin typeface="Caladea"/>
                <a:cs typeface="Caladea"/>
              </a:rPr>
              <a:t>ukur </a:t>
            </a:r>
            <a:r>
              <a:rPr sz="1000" spc="-4" dirty="0">
                <a:latin typeface="Caladea"/>
                <a:cs typeface="Caladea"/>
              </a:rPr>
              <a:t>tersebut. Oleh karena itu, alat  ukur penelitian harus memiliki validitas dan reabilitas yang memadai.  Mengenai validitas </a:t>
            </a:r>
            <a:r>
              <a:rPr sz="1000" spc="-9" dirty="0">
                <a:latin typeface="Caladea"/>
                <a:cs typeface="Caladea"/>
              </a:rPr>
              <a:t>dan </a:t>
            </a:r>
            <a:r>
              <a:rPr sz="1000" spc="-4" dirty="0">
                <a:latin typeface="Caladea"/>
                <a:cs typeface="Caladea"/>
              </a:rPr>
              <a:t>reabilitas alat ukur dapat dibimbing dan diarahkan  dengan pertanyaan-pertanyaan</a:t>
            </a:r>
            <a:r>
              <a:rPr sz="1000" dirty="0">
                <a:latin typeface="Caladea"/>
                <a:cs typeface="Caladea"/>
              </a:rPr>
              <a:t> </a:t>
            </a:r>
            <a:r>
              <a:rPr sz="1000" spc="-4" dirty="0">
                <a:latin typeface="Caladea"/>
                <a:cs typeface="Caladea"/>
              </a:rPr>
              <a:t>:</a:t>
            </a:r>
            <a:endParaRPr sz="1000" dirty="0">
              <a:latin typeface="Caladea"/>
              <a:cs typeface="Caladea"/>
            </a:endParaRPr>
          </a:p>
          <a:p>
            <a:pPr marL="208025" marR="10401" algn="just">
              <a:lnSpc>
                <a:spcPct val="146700"/>
              </a:lnSpc>
            </a:pPr>
            <a:r>
              <a:rPr sz="1000" spc="-4" dirty="0">
                <a:latin typeface="Caladea"/>
                <a:cs typeface="Caladea"/>
              </a:rPr>
              <a:t>Apakah alat ukur yang digunakan tersebut </a:t>
            </a:r>
            <a:r>
              <a:rPr sz="1000" dirty="0">
                <a:latin typeface="Caladea"/>
                <a:cs typeface="Caladea"/>
              </a:rPr>
              <a:t>sudah </a:t>
            </a:r>
            <a:r>
              <a:rPr sz="1000" spc="-4" dirty="0">
                <a:latin typeface="Caladea"/>
                <a:cs typeface="Caladea"/>
              </a:rPr>
              <a:t>dapat mengukur </a:t>
            </a:r>
            <a:r>
              <a:rPr sz="1000" dirty="0">
                <a:latin typeface="Caladea"/>
                <a:cs typeface="Caladea"/>
              </a:rPr>
              <a:t>apa </a:t>
            </a:r>
            <a:r>
              <a:rPr sz="1000" spc="-4" dirty="0">
                <a:latin typeface="Caladea"/>
                <a:cs typeface="Caladea"/>
              </a:rPr>
              <a:t>yang  hendak</a:t>
            </a:r>
            <a:r>
              <a:rPr sz="1000" spc="-9" dirty="0">
                <a:latin typeface="Caladea"/>
                <a:cs typeface="Caladea"/>
              </a:rPr>
              <a:t> </a:t>
            </a:r>
            <a:r>
              <a:rPr sz="1000" spc="-4" dirty="0">
                <a:latin typeface="Caladea"/>
                <a:cs typeface="Caladea"/>
              </a:rPr>
              <a:t>diukur</a:t>
            </a:r>
            <a:r>
              <a:rPr sz="1000" spc="-4" dirty="0">
                <a:latin typeface="Caladea"/>
                <a:cs typeface="Caladea"/>
              </a:rPr>
              <a:t>?</a:t>
            </a:r>
            <a:endParaRPr sz="1000" dirty="0">
              <a:latin typeface="Caladea"/>
              <a:cs typeface="Caladea"/>
            </a:endParaRPr>
          </a:p>
          <a:p>
            <a:pPr marL="208025" marR="5474" algn="just">
              <a:lnSpc>
                <a:spcPts val="1819"/>
              </a:lnSpc>
              <a:spcBef>
                <a:spcPts val="147"/>
              </a:spcBef>
            </a:pPr>
            <a:r>
              <a:rPr sz="1000" spc="-4" dirty="0">
                <a:latin typeface="Caladea"/>
                <a:cs typeface="Caladea"/>
              </a:rPr>
              <a:t>Apakah alat ukur tersebut telah mencakup </a:t>
            </a:r>
            <a:r>
              <a:rPr sz="1000" dirty="0">
                <a:latin typeface="Caladea"/>
                <a:cs typeface="Caladea"/>
              </a:rPr>
              <a:t>semua </a:t>
            </a:r>
            <a:r>
              <a:rPr sz="1000" spc="-4" dirty="0">
                <a:latin typeface="Caladea"/>
                <a:cs typeface="Caladea"/>
              </a:rPr>
              <a:t>atau sebagian fenomena  yang hendak</a:t>
            </a:r>
            <a:r>
              <a:rPr sz="1000" dirty="0">
                <a:latin typeface="Caladea"/>
                <a:cs typeface="Caladea"/>
              </a:rPr>
              <a:t> </a:t>
            </a:r>
            <a:r>
              <a:rPr sz="1000" spc="-4" dirty="0">
                <a:latin typeface="Caladea"/>
                <a:cs typeface="Caladea"/>
              </a:rPr>
              <a:t>diukur</a:t>
            </a:r>
            <a:r>
              <a:rPr sz="1000" spc="-4" dirty="0">
                <a:latin typeface="Caladea"/>
                <a:cs typeface="Caladea"/>
              </a:rPr>
              <a:t>?</a:t>
            </a:r>
            <a:endParaRPr sz="1000" dirty="0">
              <a:latin typeface="Caladea"/>
              <a:cs typeface="Caladea"/>
            </a:endParaRPr>
          </a:p>
          <a:p>
            <a:pPr marL="208025" marR="5474" algn="just">
              <a:lnSpc>
                <a:spcPts val="1819"/>
              </a:lnSpc>
              <a:spcBef>
                <a:spcPts val="4"/>
              </a:spcBef>
            </a:pPr>
            <a:r>
              <a:rPr sz="1000" spc="-4" dirty="0">
                <a:latin typeface="Caladea"/>
                <a:cs typeface="Caladea"/>
              </a:rPr>
              <a:t>Apakah </a:t>
            </a:r>
            <a:r>
              <a:rPr sz="1000" dirty="0">
                <a:latin typeface="Caladea"/>
                <a:cs typeface="Caladea"/>
              </a:rPr>
              <a:t>semua </a:t>
            </a:r>
            <a:r>
              <a:rPr sz="1000" spc="-4" dirty="0">
                <a:latin typeface="Caladea"/>
                <a:cs typeface="Caladea"/>
              </a:rPr>
              <a:t>item-item yang ada </a:t>
            </a:r>
            <a:r>
              <a:rPr sz="1000" spc="-9" dirty="0">
                <a:latin typeface="Caladea"/>
                <a:cs typeface="Caladea"/>
              </a:rPr>
              <a:t>di dalam </a:t>
            </a:r>
            <a:r>
              <a:rPr sz="1000" spc="-4" dirty="0">
                <a:latin typeface="Caladea"/>
                <a:cs typeface="Caladea"/>
              </a:rPr>
              <a:t>instrumen tersebut sudah  mampu dipahami </a:t>
            </a:r>
            <a:r>
              <a:rPr sz="1000" dirty="0">
                <a:latin typeface="Caladea"/>
                <a:cs typeface="Caladea"/>
              </a:rPr>
              <a:t>oleh semua</a:t>
            </a:r>
            <a:r>
              <a:rPr sz="1000" spc="-4" dirty="0">
                <a:latin typeface="Caladea"/>
                <a:cs typeface="Caladea"/>
              </a:rPr>
              <a:t> responden</a:t>
            </a:r>
            <a:r>
              <a:rPr sz="1000" spc="-4" dirty="0">
                <a:latin typeface="Caladea"/>
                <a:cs typeface="Caladea"/>
              </a:rPr>
              <a:t>?</a:t>
            </a:r>
            <a:endParaRPr sz="1000" dirty="0">
              <a:latin typeface="Caladea"/>
              <a:cs typeface="Caladea"/>
            </a:endParaRPr>
          </a:p>
          <a:p>
            <a:pPr marL="208025" marR="5474" algn="just">
              <a:lnSpc>
                <a:spcPts val="1819"/>
              </a:lnSpc>
              <a:spcBef>
                <a:spcPts val="4"/>
              </a:spcBef>
            </a:pPr>
            <a:r>
              <a:rPr sz="1000" spc="-4" dirty="0">
                <a:latin typeface="Caladea"/>
                <a:cs typeface="Caladea"/>
              </a:rPr>
              <a:t>Apakah </a:t>
            </a:r>
            <a:r>
              <a:rPr sz="1000" spc="-9" dirty="0">
                <a:latin typeface="Caladea"/>
                <a:cs typeface="Caladea"/>
              </a:rPr>
              <a:t>di </a:t>
            </a:r>
            <a:r>
              <a:rPr sz="1000" spc="-4" dirty="0">
                <a:latin typeface="Caladea"/>
                <a:cs typeface="Caladea"/>
              </a:rPr>
              <a:t>dalam </a:t>
            </a:r>
            <a:r>
              <a:rPr sz="1000" dirty="0">
                <a:latin typeface="Caladea"/>
                <a:cs typeface="Caladea"/>
              </a:rPr>
              <a:t>item-item </a:t>
            </a:r>
            <a:r>
              <a:rPr sz="1000" spc="-4" dirty="0">
                <a:latin typeface="Caladea"/>
                <a:cs typeface="Caladea"/>
              </a:rPr>
              <a:t>tersebut sudah tidak ada kata-kata atau </a:t>
            </a:r>
            <a:r>
              <a:rPr sz="1000" dirty="0">
                <a:latin typeface="Caladea"/>
                <a:cs typeface="Caladea"/>
              </a:rPr>
              <a:t>istilah  </a:t>
            </a:r>
            <a:r>
              <a:rPr sz="1000" spc="-4" dirty="0">
                <a:latin typeface="Caladea"/>
                <a:cs typeface="Caladea"/>
              </a:rPr>
              <a:t>yang </a:t>
            </a:r>
            <a:r>
              <a:rPr sz="1000" i="1" dirty="0">
                <a:latin typeface="Caladea"/>
                <a:cs typeface="Caladea"/>
              </a:rPr>
              <a:t>ambiguous </a:t>
            </a:r>
            <a:r>
              <a:rPr sz="1000" spc="-4" dirty="0">
                <a:latin typeface="Caladea"/>
                <a:cs typeface="Caladea"/>
              </a:rPr>
              <a:t>atau memiliki arti ganda? Pertanyaan-pertanyaan ini yang  akan dapat mengecek tetntang validitas dan reliabilitas </a:t>
            </a:r>
            <a:r>
              <a:rPr sz="1000" dirty="0">
                <a:latin typeface="Caladea"/>
                <a:cs typeface="Caladea"/>
              </a:rPr>
              <a:t>suatu </a:t>
            </a:r>
            <a:r>
              <a:rPr sz="1000" spc="-4" dirty="0">
                <a:latin typeface="Caladea"/>
                <a:cs typeface="Caladea"/>
              </a:rPr>
              <a:t>alat</a:t>
            </a:r>
            <a:r>
              <a:rPr sz="1000" spc="9" dirty="0">
                <a:latin typeface="Caladea"/>
                <a:cs typeface="Caladea"/>
              </a:rPr>
              <a:t> </a:t>
            </a:r>
            <a:r>
              <a:rPr sz="1000" spc="-4" dirty="0">
                <a:latin typeface="Caladea"/>
                <a:cs typeface="Caladea"/>
              </a:rPr>
              <a:t>ukur</a:t>
            </a:r>
            <a:r>
              <a:rPr sz="1000" spc="-4" dirty="0">
                <a:latin typeface="Caladea"/>
                <a:cs typeface="Caladea"/>
              </a:rPr>
              <a:t>.</a:t>
            </a:r>
            <a:endParaRPr sz="1000" dirty="0">
              <a:latin typeface="Caladea"/>
              <a:cs typeface="Caladea"/>
            </a:endParaRPr>
          </a:p>
          <a:p>
            <a:pPr marL="433567">
              <a:spcBef>
                <a:spcPts val="417"/>
              </a:spcBef>
            </a:pPr>
            <a:r>
              <a:rPr sz="1000" spc="-4" dirty="0">
                <a:latin typeface="Caladea"/>
                <a:cs typeface="Caladea"/>
              </a:rPr>
              <a:t>Suatu</a:t>
            </a:r>
            <a:r>
              <a:rPr sz="1000" spc="98" dirty="0">
                <a:latin typeface="Caladea"/>
                <a:cs typeface="Caladea"/>
              </a:rPr>
              <a:t> </a:t>
            </a:r>
            <a:r>
              <a:rPr sz="1000" spc="-4" dirty="0">
                <a:latin typeface="Caladea"/>
                <a:cs typeface="Caladea"/>
              </a:rPr>
              <a:t>alat</a:t>
            </a:r>
            <a:r>
              <a:rPr sz="1000" spc="98" dirty="0">
                <a:latin typeface="Caladea"/>
                <a:cs typeface="Caladea"/>
              </a:rPr>
              <a:t> </a:t>
            </a:r>
            <a:r>
              <a:rPr sz="1000" spc="-4" dirty="0">
                <a:latin typeface="Caladea"/>
                <a:cs typeface="Caladea"/>
              </a:rPr>
              <a:t>ukur</a:t>
            </a:r>
            <a:r>
              <a:rPr sz="1000" spc="91" dirty="0">
                <a:latin typeface="Caladea"/>
                <a:cs typeface="Caladea"/>
              </a:rPr>
              <a:t> </a:t>
            </a:r>
            <a:r>
              <a:rPr sz="1000" spc="-4" dirty="0">
                <a:latin typeface="Caladea"/>
                <a:cs typeface="Caladea"/>
              </a:rPr>
              <a:t>atau</a:t>
            </a:r>
            <a:r>
              <a:rPr sz="1000" spc="98" dirty="0">
                <a:latin typeface="Caladea"/>
                <a:cs typeface="Caladea"/>
              </a:rPr>
              <a:t> </a:t>
            </a:r>
            <a:r>
              <a:rPr sz="1000" spc="-4" dirty="0">
                <a:latin typeface="Caladea"/>
                <a:cs typeface="Caladea"/>
              </a:rPr>
              <a:t>instrumen</a:t>
            </a:r>
            <a:r>
              <a:rPr sz="1000" spc="98" dirty="0">
                <a:latin typeface="Caladea"/>
                <a:cs typeface="Caladea"/>
              </a:rPr>
              <a:t> </a:t>
            </a:r>
            <a:r>
              <a:rPr sz="1000" spc="-4" dirty="0">
                <a:latin typeface="Caladea"/>
                <a:cs typeface="Caladea"/>
              </a:rPr>
              <a:t>dikembangkan</a:t>
            </a:r>
            <a:r>
              <a:rPr sz="1000" spc="98" dirty="0">
                <a:latin typeface="Caladea"/>
                <a:cs typeface="Caladea"/>
              </a:rPr>
              <a:t> </a:t>
            </a:r>
            <a:r>
              <a:rPr sz="1000" spc="-4" dirty="0">
                <a:latin typeface="Caladea"/>
                <a:cs typeface="Caladea"/>
              </a:rPr>
              <a:t>untuk</a:t>
            </a:r>
            <a:r>
              <a:rPr sz="1000" spc="95" dirty="0">
                <a:latin typeface="Caladea"/>
                <a:cs typeface="Caladea"/>
              </a:rPr>
              <a:t> </a:t>
            </a:r>
            <a:r>
              <a:rPr sz="1000" spc="-4" dirty="0">
                <a:latin typeface="Caladea"/>
                <a:cs typeface="Caladea"/>
              </a:rPr>
              <a:t>menterjemahkan</a:t>
            </a:r>
            <a:endParaRPr sz="1000" dirty="0">
              <a:latin typeface="Caladea"/>
              <a:cs typeface="Caladea"/>
            </a:endParaRPr>
          </a:p>
          <a:p>
            <a:pPr marL="10949" marR="4927">
              <a:lnSpc>
                <a:spcPct val="146700"/>
              </a:lnSpc>
            </a:pPr>
            <a:r>
              <a:rPr sz="1000" spc="-4" dirty="0">
                <a:latin typeface="Caladea"/>
                <a:cs typeface="Caladea"/>
              </a:rPr>
              <a:t>variabel, konsep dan indikator </a:t>
            </a:r>
            <a:r>
              <a:rPr sz="1000" dirty="0">
                <a:latin typeface="Caladea"/>
                <a:cs typeface="Caladea"/>
              </a:rPr>
              <a:t>yang </a:t>
            </a:r>
            <a:r>
              <a:rPr sz="1000" spc="-4" dirty="0">
                <a:latin typeface="Caladea"/>
                <a:cs typeface="Caladea"/>
              </a:rPr>
              <a:t>dipergunakan dalam mengungkap </a:t>
            </a:r>
            <a:r>
              <a:rPr sz="1000" dirty="0">
                <a:latin typeface="Caladea"/>
                <a:cs typeface="Caladea"/>
              </a:rPr>
              <a:t>data  suatu  </a:t>
            </a:r>
            <a:r>
              <a:rPr sz="1000" spc="-4" dirty="0">
                <a:latin typeface="Caladea"/>
                <a:cs typeface="Caladea"/>
              </a:rPr>
              <a:t>penelitian.  Semakin   suatu  </a:t>
            </a:r>
            <a:r>
              <a:rPr sz="1000" spc="147" dirty="0">
                <a:latin typeface="Caladea"/>
                <a:cs typeface="Caladea"/>
              </a:rPr>
              <a:t> </a:t>
            </a:r>
            <a:r>
              <a:rPr sz="1000" spc="-4" dirty="0">
                <a:latin typeface="Caladea"/>
                <a:cs typeface="Caladea"/>
              </a:rPr>
              <a:t>variabel,  konsep,  dan   indikator  penelitian</a:t>
            </a:r>
            <a:endParaRPr sz="1000" dirty="0">
              <a:latin typeface="Caladea"/>
              <a:cs typeface="Caladea"/>
            </a:endParaRPr>
          </a:p>
          <a:p>
            <a:pPr marL="10949" marR="7117">
              <a:lnSpc>
                <a:spcPct val="146700"/>
              </a:lnSpc>
            </a:pPr>
            <a:r>
              <a:rPr sz="1000" spc="-4" dirty="0">
                <a:latin typeface="Caladea"/>
                <a:cs typeface="Caladea"/>
              </a:rPr>
              <a:t>diukur dengan baik, maka akan </a:t>
            </a:r>
            <a:r>
              <a:rPr sz="1000" dirty="0">
                <a:latin typeface="Caladea"/>
                <a:cs typeface="Caladea"/>
              </a:rPr>
              <a:t>semakin </a:t>
            </a:r>
            <a:r>
              <a:rPr sz="1000" spc="-4" dirty="0">
                <a:latin typeface="Caladea"/>
                <a:cs typeface="Caladea"/>
              </a:rPr>
              <a:t>baik pula instrumen penelitian  tersebut</a:t>
            </a:r>
            <a:r>
              <a:rPr sz="1000" spc="-9" dirty="0">
                <a:latin typeface="Caladea"/>
                <a:cs typeface="Caladea"/>
              </a:rPr>
              <a:t> </a:t>
            </a:r>
            <a:r>
              <a:rPr sz="1000" spc="-4" dirty="0">
                <a:latin typeface="Caladea"/>
                <a:cs typeface="Caladea"/>
              </a:rPr>
              <a:t>dikembangkan</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10949" algn="just"/>
            <a:r>
              <a:rPr sz="1000" b="1" spc="-4" dirty="0">
                <a:latin typeface="Caladea"/>
                <a:cs typeface="Caladea"/>
              </a:rPr>
              <a:t>1.   Validitas Alat</a:t>
            </a:r>
            <a:r>
              <a:rPr sz="1000" b="1" spc="-22" dirty="0">
                <a:latin typeface="Caladea"/>
                <a:cs typeface="Caladea"/>
              </a:rPr>
              <a:t> </a:t>
            </a:r>
            <a:r>
              <a:rPr sz="1000" b="1" dirty="0">
                <a:latin typeface="Caladea"/>
                <a:cs typeface="Caladea"/>
              </a:rPr>
              <a:t>Ukur</a:t>
            </a:r>
            <a:endParaRPr sz="1000" dirty="0">
              <a:latin typeface="Caladea"/>
              <a:cs typeface="Caladea"/>
            </a:endParaRPr>
          </a:p>
          <a:p>
            <a:pPr marL="208025" marR="4927" indent="382109" algn="just">
              <a:lnSpc>
                <a:spcPts val="1819"/>
              </a:lnSpc>
              <a:spcBef>
                <a:spcPts val="147"/>
              </a:spcBef>
            </a:pPr>
            <a:r>
              <a:rPr sz="1000" spc="-4" dirty="0">
                <a:latin typeface="Caladea"/>
                <a:cs typeface="Caladea"/>
              </a:rPr>
              <a:t>Alat ukur dikatakan </a:t>
            </a:r>
            <a:r>
              <a:rPr sz="1000" dirty="0">
                <a:latin typeface="Caladea"/>
                <a:cs typeface="Caladea"/>
              </a:rPr>
              <a:t>valid </a:t>
            </a:r>
            <a:r>
              <a:rPr sz="1000" spc="-4" dirty="0">
                <a:latin typeface="Caladea"/>
                <a:cs typeface="Caladea"/>
              </a:rPr>
              <a:t>(sahih) apabila alat ukur tersebut </a:t>
            </a:r>
            <a:r>
              <a:rPr sz="1000" dirty="0">
                <a:latin typeface="Caladea"/>
                <a:cs typeface="Caladea"/>
              </a:rPr>
              <a:t>mampu  </a:t>
            </a:r>
            <a:r>
              <a:rPr sz="1000" spc="-4" dirty="0">
                <a:latin typeface="Caladea"/>
                <a:cs typeface="Caladea"/>
              </a:rPr>
              <a:t>mengukur dengan tepat </a:t>
            </a:r>
            <a:r>
              <a:rPr sz="1000" dirty="0">
                <a:latin typeface="Caladea"/>
                <a:cs typeface="Caladea"/>
              </a:rPr>
              <a:t>apa </a:t>
            </a:r>
            <a:r>
              <a:rPr sz="1000" spc="-4" dirty="0">
                <a:latin typeface="Caladea"/>
                <a:cs typeface="Caladea"/>
              </a:rPr>
              <a:t>yang hendak diukur. Terdapat dua unsur  penting yang tidak dapat dipisahkan </a:t>
            </a:r>
            <a:r>
              <a:rPr sz="1000" spc="-9" dirty="0">
                <a:latin typeface="Caladea"/>
                <a:cs typeface="Caladea"/>
              </a:rPr>
              <a:t>dari </a:t>
            </a:r>
            <a:r>
              <a:rPr sz="1000" spc="-4" dirty="0">
                <a:latin typeface="Caladea"/>
                <a:cs typeface="Caladea"/>
              </a:rPr>
              <a:t>prinsip validitas, yaitu kejituan  dan ketelitian (Hadi, 1980). Suatu alat ukur dikatakan </a:t>
            </a:r>
            <a:r>
              <a:rPr sz="1000" dirty="0">
                <a:latin typeface="Caladea"/>
                <a:cs typeface="Caladea"/>
              </a:rPr>
              <a:t>jitu </a:t>
            </a:r>
            <a:r>
              <a:rPr sz="1000" spc="-4" dirty="0">
                <a:latin typeface="Caladea"/>
                <a:cs typeface="Caladea"/>
              </a:rPr>
              <a:t>apabila alat </a:t>
            </a:r>
            <a:r>
              <a:rPr sz="1000" spc="-9" dirty="0">
                <a:latin typeface="Caladea"/>
                <a:cs typeface="Caladea"/>
              </a:rPr>
              <a:t>ukur  </a:t>
            </a:r>
            <a:r>
              <a:rPr sz="1000" spc="-4" dirty="0">
                <a:latin typeface="Caladea"/>
                <a:cs typeface="Caladea"/>
              </a:rPr>
              <a:t>tersebut   dapat   dipergunakan   secara   tepat   dan   </a:t>
            </a:r>
            <a:r>
              <a:rPr sz="1000" dirty="0">
                <a:latin typeface="Caladea"/>
                <a:cs typeface="Caladea"/>
              </a:rPr>
              <a:t>jitu   mengenai</a:t>
            </a:r>
            <a:r>
              <a:rPr sz="1000" spc="34" dirty="0">
                <a:latin typeface="Caladea"/>
                <a:cs typeface="Caladea"/>
              </a:rPr>
              <a:t> </a:t>
            </a:r>
            <a:r>
              <a:rPr sz="1000" spc="-4" dirty="0">
                <a:latin typeface="Caladea"/>
                <a:cs typeface="Caladea"/>
              </a:rPr>
              <a:t>sasaran</a:t>
            </a:r>
            <a:r>
              <a:rPr sz="1000" spc="-4" dirty="0">
                <a:latin typeface="Caladea"/>
                <a:cs typeface="Caladea"/>
              </a:rPr>
              <a:t>.</a:t>
            </a:r>
            <a:endParaRPr sz="1000" dirty="0">
              <a:latin typeface="Caladea"/>
              <a:cs typeface="Caladea"/>
            </a:endParaRPr>
          </a:p>
          <a:p>
            <a:pPr marL="208025" algn="just">
              <a:spcBef>
                <a:spcPts val="431"/>
              </a:spcBef>
            </a:pPr>
            <a:r>
              <a:rPr sz="1000" spc="-4" dirty="0">
                <a:latin typeface="Caladea"/>
                <a:cs typeface="Caladea"/>
              </a:rPr>
              <a:t>Demikian</a:t>
            </a:r>
            <a:r>
              <a:rPr sz="1000" spc="60" dirty="0">
                <a:latin typeface="Caladea"/>
                <a:cs typeface="Caladea"/>
              </a:rPr>
              <a:t> </a:t>
            </a:r>
            <a:r>
              <a:rPr sz="1000" spc="-4" dirty="0">
                <a:latin typeface="Caladea"/>
                <a:cs typeface="Caladea"/>
              </a:rPr>
              <a:t>juga</a:t>
            </a:r>
            <a:r>
              <a:rPr sz="1000" spc="65" dirty="0">
                <a:latin typeface="Caladea"/>
                <a:cs typeface="Caladea"/>
              </a:rPr>
              <a:t> </a:t>
            </a:r>
            <a:r>
              <a:rPr sz="1000" spc="-4" dirty="0">
                <a:latin typeface="Caladea"/>
                <a:cs typeface="Caladea"/>
              </a:rPr>
              <a:t>alat</a:t>
            </a:r>
            <a:r>
              <a:rPr sz="1000" spc="65" dirty="0">
                <a:latin typeface="Caladea"/>
                <a:cs typeface="Caladea"/>
              </a:rPr>
              <a:t> </a:t>
            </a:r>
            <a:r>
              <a:rPr sz="1000" spc="-4" dirty="0">
                <a:latin typeface="Caladea"/>
                <a:cs typeface="Caladea"/>
              </a:rPr>
              <a:t>ukur</a:t>
            </a:r>
            <a:r>
              <a:rPr sz="1000" spc="52" dirty="0">
                <a:latin typeface="Caladea"/>
                <a:cs typeface="Caladea"/>
              </a:rPr>
              <a:t> </a:t>
            </a:r>
            <a:r>
              <a:rPr sz="1000" spc="-4" dirty="0">
                <a:latin typeface="Caladea"/>
                <a:cs typeface="Caladea"/>
              </a:rPr>
              <a:t>dikatakan</a:t>
            </a:r>
            <a:r>
              <a:rPr sz="1000" spc="65" dirty="0">
                <a:latin typeface="Caladea"/>
                <a:cs typeface="Caladea"/>
              </a:rPr>
              <a:t> </a:t>
            </a:r>
            <a:r>
              <a:rPr sz="1000" spc="-4" dirty="0">
                <a:latin typeface="Caladea"/>
                <a:cs typeface="Caladea"/>
              </a:rPr>
              <a:t>teliti</a:t>
            </a:r>
            <a:r>
              <a:rPr sz="1000" spc="69" dirty="0">
                <a:latin typeface="Caladea"/>
                <a:cs typeface="Caladea"/>
              </a:rPr>
              <a:t> </a:t>
            </a:r>
            <a:r>
              <a:rPr sz="1000" dirty="0">
                <a:latin typeface="Caladea"/>
                <a:cs typeface="Caladea"/>
              </a:rPr>
              <a:t>jika</a:t>
            </a:r>
            <a:r>
              <a:rPr sz="1000" spc="60" dirty="0">
                <a:latin typeface="Caladea"/>
                <a:cs typeface="Caladea"/>
              </a:rPr>
              <a:t> </a:t>
            </a:r>
            <a:r>
              <a:rPr sz="1000" spc="-9" dirty="0">
                <a:latin typeface="Caladea"/>
                <a:cs typeface="Caladea"/>
              </a:rPr>
              <a:t>alat</a:t>
            </a:r>
            <a:r>
              <a:rPr sz="1000" spc="65" dirty="0">
                <a:latin typeface="Caladea"/>
                <a:cs typeface="Caladea"/>
              </a:rPr>
              <a:t> </a:t>
            </a:r>
            <a:r>
              <a:rPr sz="1000" spc="-4" dirty="0">
                <a:latin typeface="Caladea"/>
                <a:cs typeface="Caladea"/>
              </a:rPr>
              <a:t>ukur</a:t>
            </a:r>
            <a:r>
              <a:rPr sz="1000" spc="56" dirty="0">
                <a:latin typeface="Caladea"/>
                <a:cs typeface="Caladea"/>
              </a:rPr>
              <a:t> </a:t>
            </a:r>
            <a:r>
              <a:rPr sz="1000" spc="-4" dirty="0">
                <a:latin typeface="Caladea"/>
                <a:cs typeface="Caladea"/>
              </a:rPr>
              <a:t>tersebut</a:t>
            </a:r>
            <a:r>
              <a:rPr sz="1000" spc="82" dirty="0">
                <a:latin typeface="Caladea"/>
                <a:cs typeface="Caladea"/>
              </a:rPr>
              <a:t> </a:t>
            </a:r>
            <a:r>
              <a:rPr sz="1000" dirty="0">
                <a:latin typeface="Caladea"/>
                <a:cs typeface="Caladea"/>
              </a:rPr>
              <a:t>mempunyai</a:t>
            </a:r>
            <a:endParaRPr sz="1000" dirty="0">
              <a:latin typeface="Caladea"/>
              <a:cs typeface="Calad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7833" y="233855"/>
            <a:ext cx="7169648" cy="695594"/>
          </a:xfrm>
          <a:prstGeom prst="rect">
            <a:avLst/>
          </a:prstGeom>
        </p:spPr>
        <p:txBody>
          <a:bodyPr vert="horz" wrap="square" lIns="0" tIns="28467" rIns="0" bIns="0" rtlCol="0">
            <a:spAutoFit/>
          </a:bodyPr>
          <a:lstStyle/>
          <a:p>
            <a:pPr marL="10949" marR="4379" algn="ctr">
              <a:lnSpc>
                <a:spcPts val="2629"/>
              </a:lnSpc>
              <a:spcBef>
                <a:spcPts val="224"/>
              </a:spcBef>
            </a:pPr>
            <a:r>
              <a:rPr sz="2400" spc="-112" dirty="0"/>
              <a:t>DATA </a:t>
            </a:r>
            <a:r>
              <a:rPr sz="2400" spc="13" dirty="0"/>
              <a:t>dan </a:t>
            </a:r>
            <a:r>
              <a:rPr sz="2400" spc="4" dirty="0"/>
              <a:t>METODE </a:t>
            </a:r>
            <a:r>
              <a:rPr sz="2400" spc="17" dirty="0"/>
              <a:t>PENGUMPULAN  </a:t>
            </a:r>
            <a:r>
              <a:rPr sz="2400" spc="-112" dirty="0"/>
              <a:t>DATA</a:t>
            </a:r>
            <a:r>
              <a:rPr sz="2400" spc="34" dirty="0"/>
              <a:t> </a:t>
            </a:r>
            <a:r>
              <a:rPr sz="2400" spc="13" dirty="0"/>
              <a:t>PENELITIAN</a:t>
            </a:r>
          </a:p>
        </p:txBody>
      </p:sp>
      <p:sp>
        <p:nvSpPr>
          <p:cNvPr id="7" name="object 7"/>
          <p:cNvSpPr txBox="1">
            <a:spLocks noGrp="1"/>
          </p:cNvSpPr>
          <p:nvPr>
            <p:ph idx="1"/>
          </p:nvPr>
        </p:nvSpPr>
        <p:spPr>
          <a:xfrm>
            <a:off x="152400" y="1222776"/>
            <a:ext cx="8915400" cy="5486529"/>
          </a:xfrm>
          <a:prstGeom prst="rect">
            <a:avLst/>
          </a:prstGeom>
        </p:spPr>
        <p:txBody>
          <a:bodyPr vert="horz" wrap="square" lIns="0" tIns="10949" rIns="0" bIns="0" rtlCol="0">
            <a:spAutoFit/>
          </a:bodyPr>
          <a:lstStyle/>
          <a:p>
            <a:pPr marL="10949" marR="7117" algn="just">
              <a:lnSpc>
                <a:spcPct val="146700"/>
              </a:lnSpc>
              <a:spcBef>
                <a:spcPts val="86"/>
              </a:spcBef>
            </a:pPr>
            <a:r>
              <a:rPr lang="id-ID" sz="1200" spc="-4" dirty="0" smtClean="0"/>
              <a:t>D</a:t>
            </a:r>
            <a:r>
              <a:rPr lang="sv-SE" sz="1200" spc="-4" dirty="0" smtClean="0"/>
              <a:t>efinisi  </a:t>
            </a:r>
            <a:r>
              <a:rPr lang="sv-SE" sz="1200" spc="-4" dirty="0"/>
              <a:t>Data  secara   Etimologis   merupakan   bentuk  jamak  dari </a:t>
            </a:r>
            <a:r>
              <a:rPr lang="sv-SE" sz="1200" spc="-4" dirty="0" smtClean="0"/>
              <a:t>DATUM</a:t>
            </a:r>
            <a:r>
              <a:rPr lang="id-ID" sz="1200" spc="-4" dirty="0" smtClean="0"/>
              <a:t> </a:t>
            </a:r>
            <a:r>
              <a:rPr lang="sv-SE" sz="1200" spc="-4" dirty="0" smtClean="0"/>
              <a:t>yang  </a:t>
            </a:r>
            <a:r>
              <a:rPr lang="sv-SE" sz="1200" spc="-4" dirty="0"/>
              <a:t>berasal  dari Bahasa  Latin dan   berarti  "Sesuatu   Yang Diberikan".</a:t>
            </a:r>
          </a:p>
          <a:p>
            <a:pPr marL="10949" marR="7117" algn="just">
              <a:lnSpc>
                <a:spcPct val="146700"/>
              </a:lnSpc>
              <a:spcBef>
                <a:spcPts val="86"/>
              </a:spcBef>
            </a:pPr>
            <a:r>
              <a:rPr lang="id-ID" sz="1200" spc="-4" dirty="0" smtClean="0"/>
              <a:t>Dalam </a:t>
            </a:r>
            <a:r>
              <a:rPr lang="id-ID" sz="1200" spc="-4" dirty="0"/>
              <a:t>pengertian sehari-hari DATA dapat berarti Fakta dari suatu objek yang  diamati, yang dapat berupa angka-angka maupun kata-kata. Sedangkan jika  dipandang dari sisi Statistika, maka DATA merupakan Fakta-fakta yang akan  digunakan sebagai bahan penarikan kesimpulan. (Siswandari, 2009).</a:t>
            </a:r>
          </a:p>
          <a:p>
            <a:pPr marL="10949" marR="7117" algn="just">
              <a:lnSpc>
                <a:spcPct val="146700"/>
              </a:lnSpc>
              <a:spcBef>
                <a:spcPts val="86"/>
              </a:spcBef>
            </a:pPr>
            <a:r>
              <a:rPr lang="id-ID" sz="1200" spc="-4" dirty="0"/>
              <a:t>DATA merupakan Kumpulan fakta yang diperoleh dari suatu pengukuran.  Suatu pengambilan keputusan yang baik merupakan hasil dari penarikan</a:t>
            </a:r>
          </a:p>
          <a:p>
            <a:pPr marL="10949" marR="7117" algn="just">
              <a:lnSpc>
                <a:spcPct val="146700"/>
              </a:lnSpc>
              <a:spcBef>
                <a:spcPts val="86"/>
              </a:spcBef>
            </a:pPr>
            <a:r>
              <a:rPr sz="1200" spc="-4" dirty="0" err="1" smtClean="0"/>
              <a:t>kesimpulan</a:t>
            </a:r>
            <a:r>
              <a:rPr sz="1200" spc="-4" dirty="0" smtClean="0"/>
              <a:t> </a:t>
            </a:r>
            <a:r>
              <a:rPr sz="1200" spc="-4" dirty="0"/>
              <a:t>yang </a:t>
            </a:r>
            <a:r>
              <a:rPr sz="1200" spc="-4" dirty="0"/>
              <a:t>didasarkan pada Data/Fakta yang akurat. Untuk  mendapatkan </a:t>
            </a:r>
            <a:r>
              <a:rPr sz="1200" dirty="0"/>
              <a:t>Data </a:t>
            </a:r>
            <a:r>
              <a:rPr sz="1200" spc="-4" dirty="0"/>
              <a:t>yang akurat diperlukan </a:t>
            </a:r>
            <a:r>
              <a:rPr sz="1200" dirty="0"/>
              <a:t>suatu </a:t>
            </a:r>
            <a:r>
              <a:rPr sz="1200" spc="-4" dirty="0"/>
              <a:t>Alat </a:t>
            </a:r>
            <a:r>
              <a:rPr sz="1200" dirty="0"/>
              <a:t>Ukur </a:t>
            </a:r>
            <a:r>
              <a:rPr sz="1200" spc="-4" dirty="0"/>
              <a:t>atau </a:t>
            </a:r>
            <a:r>
              <a:rPr sz="1200" dirty="0"/>
              <a:t>yang </a:t>
            </a:r>
            <a:r>
              <a:rPr sz="1200" spc="-4" dirty="0"/>
              <a:t>disebut  Instrumen yang baik. Alat Ukur atau Instrumen yang baik adalah Alat  Ukur/Instrumen yang VALID dan RELIABEL. (Amin, </a:t>
            </a:r>
            <a:r>
              <a:rPr sz="1200" spc="-9" dirty="0"/>
              <a:t>dkk.,</a:t>
            </a:r>
            <a:r>
              <a:rPr sz="1200" spc="26" dirty="0"/>
              <a:t> </a:t>
            </a:r>
            <a:r>
              <a:rPr sz="1200" spc="-4" dirty="0"/>
              <a:t>2009).</a:t>
            </a:r>
          </a:p>
          <a:p>
            <a:pPr>
              <a:spcBef>
                <a:spcPts val="26"/>
              </a:spcBef>
            </a:pPr>
            <a:endParaRPr sz="1200" dirty="0"/>
          </a:p>
          <a:p>
            <a:pPr marL="10949"/>
            <a:r>
              <a:rPr sz="1200" b="1" spc="-4" dirty="0">
                <a:latin typeface="Caladea"/>
                <a:cs typeface="Caladea"/>
              </a:rPr>
              <a:t>Catatan:</a:t>
            </a:r>
          </a:p>
          <a:p>
            <a:pPr marL="405101" marR="4927" algn="just">
              <a:lnSpc>
                <a:spcPct val="145800"/>
              </a:lnSpc>
              <a:spcBef>
                <a:spcPts val="9"/>
              </a:spcBef>
            </a:pPr>
            <a:r>
              <a:rPr sz="1200" dirty="0"/>
              <a:t>Data </a:t>
            </a:r>
            <a:r>
              <a:rPr sz="1200" spc="-4" dirty="0"/>
              <a:t>(</a:t>
            </a:r>
            <a:r>
              <a:rPr sz="1200" i="1" spc="-4" dirty="0">
                <a:latin typeface="Caladea"/>
                <a:cs typeface="Caladea"/>
              </a:rPr>
              <a:t>plural</a:t>
            </a:r>
            <a:r>
              <a:rPr sz="1200" spc="-4" dirty="0"/>
              <a:t>) atau </a:t>
            </a:r>
            <a:r>
              <a:rPr sz="1200" spc="-9" dirty="0"/>
              <a:t>datum </a:t>
            </a:r>
            <a:r>
              <a:rPr sz="1200" spc="4" dirty="0"/>
              <a:t>(</a:t>
            </a:r>
            <a:r>
              <a:rPr sz="1200" i="1" spc="4" dirty="0">
                <a:latin typeface="Caladea"/>
                <a:cs typeface="Caladea"/>
              </a:rPr>
              <a:t>singular</a:t>
            </a:r>
            <a:r>
              <a:rPr sz="1200" spc="4" dirty="0">
                <a:latin typeface="Times New Roman"/>
                <a:cs typeface="Times New Roman"/>
              </a:rPr>
              <a:t>) </a:t>
            </a:r>
            <a:r>
              <a:rPr sz="1200" spc="39" dirty="0">
                <a:latin typeface="Times New Roman"/>
                <a:cs typeface="Times New Roman"/>
              </a:rPr>
              <a:t>dari kata </a:t>
            </a:r>
            <a:r>
              <a:rPr sz="1200" spc="9" dirty="0">
                <a:latin typeface="Times New Roman"/>
                <a:cs typeface="Times New Roman"/>
              </a:rPr>
              <a:t>“dare” </a:t>
            </a:r>
            <a:r>
              <a:rPr sz="1200" spc="34" dirty="0">
                <a:latin typeface="Times New Roman"/>
                <a:cs typeface="Times New Roman"/>
              </a:rPr>
              <a:t>(latin) </a:t>
            </a:r>
            <a:r>
              <a:rPr sz="1200" spc="47" dirty="0">
                <a:latin typeface="Times New Roman"/>
                <a:cs typeface="Times New Roman"/>
              </a:rPr>
              <a:t>berarti </a:t>
            </a:r>
            <a:r>
              <a:rPr sz="1200" spc="-26" dirty="0">
                <a:latin typeface="Times New Roman"/>
                <a:cs typeface="Times New Roman"/>
              </a:rPr>
              <a:t>“</a:t>
            </a:r>
            <a:r>
              <a:rPr sz="1200" i="1" spc="-26" dirty="0">
                <a:latin typeface="Caladea"/>
                <a:cs typeface="Caladea"/>
              </a:rPr>
              <a:t>to  </a:t>
            </a:r>
            <a:r>
              <a:rPr sz="1200" i="1" spc="-22" dirty="0">
                <a:latin typeface="Caladea"/>
                <a:cs typeface="Caladea"/>
              </a:rPr>
              <a:t>give</a:t>
            </a:r>
            <a:r>
              <a:rPr sz="1200" spc="-22" dirty="0">
                <a:latin typeface="Times New Roman"/>
                <a:cs typeface="Times New Roman"/>
              </a:rPr>
              <a:t>”.</a:t>
            </a:r>
          </a:p>
          <a:p>
            <a:pPr marL="405101" marR="4379" algn="just">
              <a:lnSpc>
                <a:spcPct val="146700"/>
              </a:lnSpc>
            </a:pPr>
            <a:r>
              <a:rPr sz="1200" spc="-4" dirty="0"/>
              <a:t>Berdasarkan kata dasar tersebut, data adalah fakta yang diamati peneliti  yang diberikan oleh </a:t>
            </a:r>
            <a:r>
              <a:rPr sz="1200" dirty="0"/>
              <a:t>suatu </a:t>
            </a:r>
            <a:r>
              <a:rPr sz="1200" spc="-4" dirty="0"/>
              <a:t>situasi</a:t>
            </a:r>
            <a:r>
              <a:rPr sz="1200" dirty="0"/>
              <a:t> </a:t>
            </a:r>
            <a:r>
              <a:rPr sz="1200" spc="-4" dirty="0"/>
              <a:t>tertentu.</a:t>
            </a:r>
          </a:p>
          <a:p>
            <a:pPr marL="405101" marR="4379" algn="just">
              <a:lnSpc>
                <a:spcPct val="146700"/>
              </a:lnSpc>
            </a:pPr>
            <a:r>
              <a:rPr sz="1200" spc="26" dirty="0">
                <a:latin typeface="Times New Roman"/>
                <a:cs typeface="Times New Roman"/>
              </a:rPr>
              <a:t>Fakta </a:t>
            </a:r>
            <a:r>
              <a:rPr sz="1200" spc="39" dirty="0">
                <a:latin typeface="Times New Roman"/>
                <a:cs typeface="Times New Roman"/>
              </a:rPr>
              <a:t>sendiri </a:t>
            </a:r>
            <a:r>
              <a:rPr sz="1200" spc="43" dirty="0">
                <a:latin typeface="Times New Roman"/>
                <a:cs typeface="Times New Roman"/>
              </a:rPr>
              <a:t>berasal dari </a:t>
            </a:r>
            <a:r>
              <a:rPr sz="1200" spc="39" dirty="0">
                <a:latin typeface="Times New Roman"/>
                <a:cs typeface="Times New Roman"/>
              </a:rPr>
              <a:t>kata </a:t>
            </a:r>
            <a:r>
              <a:rPr sz="1200" spc="-17" dirty="0">
                <a:latin typeface="Times New Roman"/>
                <a:cs typeface="Times New Roman"/>
              </a:rPr>
              <a:t>“</a:t>
            </a:r>
            <a:r>
              <a:rPr sz="1200" i="1" spc="-17" dirty="0">
                <a:latin typeface="Caladea"/>
                <a:cs typeface="Caladea"/>
              </a:rPr>
              <a:t>facere</a:t>
            </a:r>
            <a:r>
              <a:rPr sz="1200" spc="-17" dirty="0">
                <a:latin typeface="Times New Roman"/>
                <a:cs typeface="Times New Roman"/>
              </a:rPr>
              <a:t>” </a:t>
            </a:r>
            <a:r>
              <a:rPr sz="1200" spc="34" dirty="0">
                <a:latin typeface="Times New Roman"/>
                <a:cs typeface="Times New Roman"/>
              </a:rPr>
              <a:t>(latin) </a:t>
            </a:r>
            <a:r>
              <a:rPr sz="1200" spc="22" dirty="0">
                <a:latin typeface="Times New Roman"/>
                <a:cs typeface="Times New Roman"/>
              </a:rPr>
              <a:t>yang </a:t>
            </a:r>
            <a:r>
              <a:rPr sz="1200" spc="47" dirty="0">
                <a:latin typeface="Times New Roman"/>
                <a:cs typeface="Times New Roman"/>
              </a:rPr>
              <a:t>berarti </a:t>
            </a:r>
            <a:r>
              <a:rPr sz="1200" spc="-22" dirty="0">
                <a:latin typeface="Times New Roman"/>
                <a:cs typeface="Times New Roman"/>
              </a:rPr>
              <a:t>“</a:t>
            </a:r>
            <a:r>
              <a:rPr sz="1200" i="1" spc="-22" dirty="0">
                <a:latin typeface="Caladea"/>
                <a:cs typeface="Caladea"/>
              </a:rPr>
              <a:t>to make</a:t>
            </a:r>
            <a:r>
              <a:rPr sz="1200" spc="-22" dirty="0">
                <a:latin typeface="Times New Roman"/>
                <a:cs typeface="Times New Roman"/>
              </a:rPr>
              <a:t>”.  </a:t>
            </a:r>
            <a:r>
              <a:rPr sz="1200" spc="-4" dirty="0"/>
              <a:t>Jadi fakta adalah </a:t>
            </a:r>
            <a:r>
              <a:rPr sz="1200" dirty="0"/>
              <a:t>sesuatu </a:t>
            </a:r>
            <a:r>
              <a:rPr sz="1200" spc="-4" dirty="0"/>
              <a:t>yang dibuat atau dihasilkan oleh situasi  tertentu.</a:t>
            </a:r>
          </a:p>
          <a:p>
            <a:pPr marL="405101" marR="4379" algn="just">
              <a:lnSpc>
                <a:spcPct val="145800"/>
              </a:lnSpc>
              <a:spcBef>
                <a:spcPts val="13"/>
              </a:spcBef>
            </a:pPr>
            <a:r>
              <a:rPr sz="1200" dirty="0"/>
              <a:t>Dengan </a:t>
            </a:r>
            <a:r>
              <a:rPr sz="1200" spc="-4" dirty="0"/>
              <a:t>demikian fakta adalah </a:t>
            </a:r>
            <a:r>
              <a:rPr sz="1200" dirty="0"/>
              <a:t>sesuatu </a:t>
            </a:r>
            <a:r>
              <a:rPr sz="1200" spc="-4" dirty="0"/>
              <a:t>yang </a:t>
            </a:r>
            <a:r>
              <a:rPr sz="1200" dirty="0"/>
              <a:t>dimanifestasikan </a:t>
            </a:r>
            <a:r>
              <a:rPr sz="1200" spc="-4" dirty="0"/>
              <a:t>oleh </a:t>
            </a:r>
            <a:r>
              <a:rPr sz="1200" dirty="0"/>
              <a:t>suatu  </a:t>
            </a:r>
            <a:r>
              <a:rPr sz="1200" spc="-4" dirty="0"/>
              <a:t>situasi/fenomena tertentu bukan situasi/fenomena </a:t>
            </a:r>
            <a:r>
              <a:rPr sz="1200" dirty="0"/>
              <a:t>itu</a:t>
            </a:r>
            <a:r>
              <a:rPr sz="1200" spc="4" dirty="0"/>
              <a:t> </a:t>
            </a:r>
            <a:r>
              <a:rPr sz="1200" spc="-4" dirty="0"/>
              <a:t>sendiri.</a:t>
            </a:r>
          </a:p>
          <a:p>
            <a:pPr marL="405101" marR="7117" algn="just">
              <a:lnSpc>
                <a:spcPct val="146700"/>
              </a:lnSpc>
            </a:pPr>
            <a:r>
              <a:rPr sz="1200" spc="-4" dirty="0"/>
              <a:t>Sebenarnya tujuan penelitian adalah ingin mengungkapkan  situasi/fenomena yang sebenarnya, tetapi diperoleh </a:t>
            </a:r>
            <a:r>
              <a:rPr sz="1200" dirty="0"/>
              <a:t>hanya suatu  </a:t>
            </a:r>
            <a:r>
              <a:rPr sz="1200" spc="-4" dirty="0"/>
              <a:t>manifestasi atau representasi </a:t>
            </a:r>
            <a:r>
              <a:rPr sz="1200" dirty="0"/>
              <a:t>yang </a:t>
            </a:r>
            <a:r>
              <a:rPr sz="1200" spc="-4" dirty="0"/>
              <a:t>faktual berupa </a:t>
            </a:r>
            <a:r>
              <a:rPr sz="1200" dirty="0"/>
              <a:t>suatu</a:t>
            </a:r>
            <a:r>
              <a:rPr sz="1200" spc="13" dirty="0"/>
              <a:t> </a:t>
            </a:r>
            <a:r>
              <a:rPr sz="1200" spc="-4" dirty="0"/>
              <a:t>data.</a:t>
            </a:r>
          </a:p>
          <a:p>
            <a:pPr marL="405101" marR="7664" algn="just">
              <a:lnSpc>
                <a:spcPct val="146700"/>
              </a:lnSpc>
            </a:pPr>
            <a:r>
              <a:rPr sz="1200" spc="-4" dirty="0"/>
              <a:t>Maka </a:t>
            </a:r>
            <a:r>
              <a:rPr sz="1200" spc="-9" dirty="0"/>
              <a:t>dari </a:t>
            </a:r>
            <a:r>
              <a:rPr sz="1200" dirty="0"/>
              <a:t>itu </a:t>
            </a:r>
            <a:r>
              <a:rPr sz="1200" spc="-4" dirty="0"/>
              <a:t>peneliti yang arif </a:t>
            </a:r>
            <a:r>
              <a:rPr sz="1200" dirty="0"/>
              <a:t>selalu </a:t>
            </a:r>
            <a:r>
              <a:rPr sz="1200" spc="-4" dirty="0"/>
              <a:t>berpikiran bahwa data yang  dihasilkan tidak lain hanyalah </a:t>
            </a:r>
            <a:r>
              <a:rPr sz="1200" dirty="0"/>
              <a:t>suatu </a:t>
            </a:r>
            <a:r>
              <a:rPr sz="1200" spc="-4" dirty="0"/>
              <a:t>bayangan </a:t>
            </a:r>
            <a:r>
              <a:rPr sz="1200" spc="-9" dirty="0"/>
              <a:t>dari </a:t>
            </a:r>
            <a:r>
              <a:rPr sz="1200" spc="-4" dirty="0"/>
              <a:t>situasi/fenomena  yang bersifat sementara dalam dimensi ruang dan</a:t>
            </a:r>
            <a:r>
              <a:rPr sz="1200" spc="22" dirty="0"/>
              <a:t> </a:t>
            </a:r>
            <a:r>
              <a:rPr sz="1200" spc="-9" dirty="0"/>
              <a:t>waktu.</a:t>
            </a:r>
          </a:p>
        </p:txBody>
      </p:sp>
      <p:sp>
        <p:nvSpPr>
          <p:cNvPr id="3" name="object 3"/>
          <p:cNvSpPr/>
          <p:nvPr/>
        </p:nvSpPr>
        <p:spPr>
          <a:xfrm>
            <a:off x="1392900" y="1099185"/>
            <a:ext cx="7129823" cy="7327"/>
          </a:xfrm>
          <a:custGeom>
            <a:avLst/>
            <a:gdLst/>
            <a:ahLst/>
            <a:cxnLst/>
            <a:rect l="l" t="t" r="r" b="b"/>
            <a:pathLst>
              <a:path w="5438775" h="12700">
                <a:moveTo>
                  <a:pt x="5438521" y="0"/>
                </a:moveTo>
                <a:lnTo>
                  <a:pt x="0" y="0"/>
                </a:lnTo>
                <a:lnTo>
                  <a:pt x="0" y="12192"/>
                </a:lnTo>
                <a:lnTo>
                  <a:pt x="5438521" y="12192"/>
                </a:lnTo>
                <a:lnTo>
                  <a:pt x="5438521" y="0"/>
                </a:lnTo>
                <a:close/>
              </a:path>
            </a:pathLst>
          </a:custGeom>
          <a:solidFill>
            <a:srgbClr val="4F81BC"/>
          </a:solidFill>
        </p:spPr>
        <p:txBody>
          <a:bodyPr wrap="square" lIns="0" tIns="0" rIns="0" bIns="0" rtlCol="0"/>
          <a:lstStyle/>
          <a:p>
            <a:endParaRPr/>
          </a:p>
        </p:txBody>
      </p:sp>
      <p:sp>
        <p:nvSpPr>
          <p:cNvPr id="4" name="object 4"/>
          <p:cNvSpPr txBox="1"/>
          <p:nvPr/>
        </p:nvSpPr>
        <p:spPr>
          <a:xfrm>
            <a:off x="152400" y="1001324"/>
            <a:ext cx="2416564" cy="195722"/>
          </a:xfrm>
          <a:prstGeom prst="rect">
            <a:avLst/>
          </a:prstGeom>
        </p:spPr>
        <p:txBody>
          <a:bodyPr vert="horz" wrap="square" lIns="0" tIns="10949" rIns="0" bIns="0" rtlCol="0">
            <a:spAutoFit/>
          </a:bodyPr>
          <a:lstStyle/>
          <a:p>
            <a:pPr marL="10949">
              <a:spcBef>
                <a:spcPts val="86"/>
              </a:spcBef>
            </a:pPr>
            <a:r>
              <a:rPr sz="1200" b="1" spc="-4" dirty="0">
                <a:solidFill>
                  <a:srgbClr val="933634"/>
                </a:solidFill>
                <a:latin typeface="Caladea"/>
                <a:cs typeface="Caladea"/>
              </a:rPr>
              <a:t>A. </a:t>
            </a:r>
            <a:r>
              <a:rPr sz="1200" b="1" spc="-4" dirty="0">
                <a:solidFill>
                  <a:srgbClr val="933634"/>
                </a:solidFill>
                <a:latin typeface="Caladea"/>
                <a:cs typeface="Caladea"/>
              </a:rPr>
              <a:t>PENGERTIAN</a:t>
            </a:r>
            <a:r>
              <a:rPr sz="1200" b="1" spc="-78" dirty="0">
                <a:solidFill>
                  <a:srgbClr val="933634"/>
                </a:solidFill>
                <a:latin typeface="Caladea"/>
                <a:cs typeface="Caladea"/>
              </a:rPr>
              <a:t> </a:t>
            </a:r>
            <a:r>
              <a:rPr sz="1200" b="1" spc="-9" dirty="0">
                <a:solidFill>
                  <a:srgbClr val="933634"/>
                </a:solidFill>
                <a:latin typeface="Caladea"/>
                <a:cs typeface="Caladea"/>
              </a:rPr>
              <a:t>DATA</a:t>
            </a:r>
            <a:endParaRPr sz="1200" dirty="0">
              <a:latin typeface="Caladea"/>
              <a:cs typeface="Caladea"/>
            </a:endParaRPr>
          </a:p>
        </p:txBody>
      </p:sp>
    </p:spTree>
    <p:extLst>
      <p:ext uri="{BB962C8B-B14F-4D97-AF65-F5344CB8AC3E}">
        <p14:creationId xmlns:p14="http://schemas.microsoft.com/office/powerpoint/2010/main" val="2828970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198045"/>
            <a:ext cx="8839200" cy="4364555"/>
          </a:xfrm>
          <a:prstGeom prst="rect">
            <a:avLst/>
          </a:prstGeom>
        </p:spPr>
        <p:txBody>
          <a:bodyPr vert="horz" wrap="square" lIns="0" tIns="10949" rIns="0" bIns="0" rtlCol="0">
            <a:spAutoFit/>
          </a:bodyPr>
          <a:lstStyle/>
          <a:p>
            <a:pPr marL="208025" marR="4379" algn="just">
              <a:lnSpc>
                <a:spcPct val="146600"/>
              </a:lnSpc>
              <a:spcBef>
                <a:spcPts val="86"/>
              </a:spcBef>
            </a:pPr>
            <a:r>
              <a:rPr sz="1000" spc="-4" dirty="0">
                <a:latin typeface="Caladea"/>
                <a:cs typeface="Caladea"/>
              </a:rPr>
              <a:t>kemampuan yang cermat untuk dapat memperlihatkan besar kecilnya  gejala atau bagian gejala yang hendak diukur. </a:t>
            </a:r>
            <a:r>
              <a:rPr sz="1000" dirty="0">
                <a:latin typeface="Caladea"/>
                <a:cs typeface="Caladea"/>
              </a:rPr>
              <a:t>Dalam ilmu-ilmu </a:t>
            </a:r>
            <a:r>
              <a:rPr sz="1000" spc="-4" dirty="0">
                <a:latin typeface="Caladea"/>
                <a:cs typeface="Caladea"/>
              </a:rPr>
              <a:t>sosial yang  </a:t>
            </a:r>
            <a:r>
              <a:rPr sz="1000" dirty="0">
                <a:latin typeface="Caladea"/>
                <a:cs typeface="Caladea"/>
              </a:rPr>
              <a:t>sifatnya lebih </a:t>
            </a:r>
            <a:r>
              <a:rPr sz="1000" spc="-4" dirty="0">
                <a:latin typeface="Caladea"/>
                <a:cs typeface="Caladea"/>
              </a:rPr>
              <a:t>abstrak, untuk menentukan gejala secara </a:t>
            </a:r>
            <a:r>
              <a:rPr sz="1000" dirty="0">
                <a:latin typeface="Caladea"/>
                <a:cs typeface="Caladea"/>
              </a:rPr>
              <a:t>persis </a:t>
            </a:r>
            <a:r>
              <a:rPr sz="1000" spc="-4" dirty="0">
                <a:latin typeface="Caladea"/>
                <a:cs typeface="Caladea"/>
              </a:rPr>
              <a:t>memang sulit  dilaksanakan. Oleh karena </a:t>
            </a:r>
            <a:r>
              <a:rPr sz="1000" dirty="0">
                <a:latin typeface="Caladea"/>
                <a:cs typeface="Caladea"/>
              </a:rPr>
              <a:t>itu </a:t>
            </a:r>
            <a:r>
              <a:rPr sz="1000" spc="-4" dirty="0">
                <a:latin typeface="Caladea"/>
                <a:cs typeface="Caladea"/>
              </a:rPr>
              <a:t>validitas dalam </a:t>
            </a:r>
            <a:r>
              <a:rPr sz="1000" dirty="0">
                <a:latin typeface="Caladea"/>
                <a:cs typeface="Caladea"/>
              </a:rPr>
              <a:t>ilmu-ilmu </a:t>
            </a:r>
            <a:r>
              <a:rPr sz="1000" spc="-4" dirty="0">
                <a:latin typeface="Caladea"/>
                <a:cs typeface="Caladea"/>
              </a:rPr>
              <a:t>sosial lebih </a:t>
            </a:r>
            <a:r>
              <a:rPr sz="1000" dirty="0">
                <a:latin typeface="Caladea"/>
                <a:cs typeface="Caladea"/>
              </a:rPr>
              <a:t>sering  </a:t>
            </a:r>
            <a:r>
              <a:rPr sz="1000" spc="-4" dirty="0">
                <a:latin typeface="Caladea"/>
                <a:cs typeface="Caladea"/>
              </a:rPr>
              <a:t>berupa pengukuran derajat kedekatan atau mendekati kepada kebenaran  dan bukan </a:t>
            </a:r>
            <a:r>
              <a:rPr sz="1000" dirty="0">
                <a:latin typeface="Caladea"/>
                <a:cs typeface="Caladea"/>
              </a:rPr>
              <a:t>masalah sama sekali </a:t>
            </a:r>
            <a:r>
              <a:rPr sz="1000" spc="-4" dirty="0">
                <a:latin typeface="Caladea"/>
                <a:cs typeface="Caladea"/>
              </a:rPr>
              <a:t>benar atau </a:t>
            </a:r>
            <a:r>
              <a:rPr sz="1000" dirty="0">
                <a:latin typeface="Caladea"/>
                <a:cs typeface="Caladea"/>
              </a:rPr>
              <a:t>saam sekali salah. </a:t>
            </a:r>
            <a:r>
              <a:rPr sz="1000" spc="-4" dirty="0">
                <a:latin typeface="Caladea"/>
                <a:cs typeface="Caladea"/>
              </a:rPr>
              <a:t>Pembuatan  instrumen atau alat </a:t>
            </a:r>
            <a:r>
              <a:rPr sz="1000" spc="-9" dirty="0">
                <a:latin typeface="Caladea"/>
                <a:cs typeface="Caladea"/>
              </a:rPr>
              <a:t>ukur </a:t>
            </a:r>
            <a:r>
              <a:rPr sz="1000" spc="-4" dirty="0">
                <a:latin typeface="Caladea"/>
                <a:cs typeface="Caladea"/>
              </a:rPr>
              <a:t>dapat dilakukan dengan acuan validitas konstruk  atau validitas kerangka </a:t>
            </a:r>
            <a:r>
              <a:rPr sz="1000" dirty="0">
                <a:latin typeface="Caladea"/>
                <a:cs typeface="Caladea"/>
              </a:rPr>
              <a:t>(</a:t>
            </a:r>
            <a:r>
              <a:rPr sz="1000" i="1" dirty="0">
                <a:latin typeface="Caladea"/>
                <a:cs typeface="Caladea"/>
              </a:rPr>
              <a:t>construct </a:t>
            </a:r>
            <a:r>
              <a:rPr sz="1000" i="1" spc="-4" dirty="0">
                <a:latin typeface="Caladea"/>
                <a:cs typeface="Caladea"/>
              </a:rPr>
              <a:t>validity</a:t>
            </a:r>
            <a:r>
              <a:rPr sz="1000" spc="-4" dirty="0">
                <a:latin typeface="Caladea"/>
                <a:cs typeface="Caladea"/>
              </a:rPr>
              <a:t>) dan validitas isi </a:t>
            </a:r>
            <a:r>
              <a:rPr sz="1000" dirty="0">
                <a:latin typeface="Caladea"/>
                <a:cs typeface="Caladea"/>
              </a:rPr>
              <a:t>(</a:t>
            </a:r>
            <a:r>
              <a:rPr sz="1000" i="1" dirty="0">
                <a:latin typeface="Caladea"/>
                <a:cs typeface="Caladea"/>
              </a:rPr>
              <a:t>content  </a:t>
            </a:r>
            <a:r>
              <a:rPr sz="1000" i="1" spc="-4" dirty="0">
                <a:latin typeface="Caladea"/>
                <a:cs typeface="Caladea"/>
              </a:rPr>
              <a:t>validity</a:t>
            </a:r>
            <a:r>
              <a:rPr sz="1000" spc="-4" dirty="0">
                <a:latin typeface="Caladea"/>
                <a:cs typeface="Caladea"/>
              </a:rPr>
              <a:t>). Validitas kerangka, menjabarkan variabel menjadi sub-variabel,  indikator, dan indikator atau diskriptor. Untuk menghindari kesalahan  penjabaran atau penuangan ke dalam </a:t>
            </a:r>
            <a:r>
              <a:rPr sz="1000" dirty="0">
                <a:latin typeface="Caladea"/>
                <a:cs typeface="Caladea"/>
              </a:rPr>
              <a:t>item, </a:t>
            </a:r>
            <a:r>
              <a:rPr sz="1000" spc="-4" dirty="0">
                <a:latin typeface="Caladea"/>
                <a:cs typeface="Caladea"/>
              </a:rPr>
              <a:t>maka instrumen tersebut  dikonsultasikan ke beberapa ahli yang dipandang memahami variabel yang  sedang diteliti dan juga kepada ahli dalam pembuatan </a:t>
            </a:r>
            <a:r>
              <a:rPr sz="1000" dirty="0">
                <a:latin typeface="Caladea"/>
                <a:cs typeface="Caladea"/>
              </a:rPr>
              <a:t>instrumen. </a:t>
            </a:r>
            <a:r>
              <a:rPr sz="1000" spc="-4" dirty="0">
                <a:latin typeface="Caladea"/>
                <a:cs typeface="Caladea"/>
              </a:rPr>
              <a:t>Proses  yang terakhir tersebut merupakan proses validitas isi, atau disebut </a:t>
            </a:r>
            <a:r>
              <a:rPr sz="1000" spc="-9" dirty="0">
                <a:latin typeface="Caladea"/>
                <a:cs typeface="Caladea"/>
              </a:rPr>
              <a:t>validitas  </a:t>
            </a:r>
            <a:r>
              <a:rPr sz="1000" spc="-4" dirty="0">
                <a:latin typeface="Caladea"/>
                <a:cs typeface="Caladea"/>
              </a:rPr>
              <a:t>isi</a:t>
            </a:r>
            <a:r>
              <a:rPr sz="1000" spc="-4" dirty="0">
                <a:latin typeface="Caladea"/>
                <a:cs typeface="Caladea"/>
              </a:rPr>
              <a:t>.</a:t>
            </a:r>
            <a:endParaRPr sz="1000" dirty="0">
              <a:latin typeface="Caladea"/>
              <a:cs typeface="Caladea"/>
            </a:endParaRPr>
          </a:p>
          <a:p>
            <a:pPr marL="10949" algn="just">
              <a:spcBef>
                <a:spcPts val="578"/>
              </a:spcBef>
            </a:pPr>
            <a:r>
              <a:rPr sz="1000" b="1" spc="-4" dirty="0">
                <a:latin typeface="Caladea"/>
                <a:cs typeface="Caladea"/>
              </a:rPr>
              <a:t>2. Reliabilitas </a:t>
            </a:r>
            <a:r>
              <a:rPr sz="1000" b="1" dirty="0">
                <a:latin typeface="Caladea"/>
                <a:cs typeface="Caladea"/>
              </a:rPr>
              <a:t>Alat</a:t>
            </a:r>
            <a:r>
              <a:rPr sz="1000" b="1" spc="30" dirty="0">
                <a:latin typeface="Caladea"/>
                <a:cs typeface="Caladea"/>
              </a:rPr>
              <a:t> </a:t>
            </a:r>
            <a:r>
              <a:rPr sz="1000" b="1" spc="-9" dirty="0">
                <a:latin typeface="Caladea"/>
                <a:cs typeface="Caladea"/>
              </a:rPr>
              <a:t>Ukur</a:t>
            </a:r>
            <a:endParaRPr sz="1000" dirty="0">
              <a:latin typeface="Caladea"/>
              <a:cs typeface="Caladea"/>
            </a:endParaRPr>
          </a:p>
          <a:p>
            <a:pPr marL="208025" marR="4379" indent="382109" algn="just">
              <a:lnSpc>
                <a:spcPts val="1819"/>
              </a:lnSpc>
              <a:spcBef>
                <a:spcPts val="151"/>
              </a:spcBef>
            </a:pPr>
            <a:r>
              <a:rPr sz="1000" spc="-4" dirty="0">
                <a:latin typeface="Caladea"/>
                <a:cs typeface="Caladea"/>
              </a:rPr>
              <a:t>Alat ukur dikatakan reliable (andal) </a:t>
            </a:r>
            <a:r>
              <a:rPr sz="1000" dirty="0">
                <a:latin typeface="Caladea"/>
                <a:cs typeface="Caladea"/>
              </a:rPr>
              <a:t>jika </a:t>
            </a:r>
            <a:r>
              <a:rPr sz="1000" spc="-4" dirty="0">
                <a:latin typeface="Caladea"/>
                <a:cs typeface="Caladea"/>
              </a:rPr>
              <a:t>alat </a:t>
            </a:r>
            <a:r>
              <a:rPr sz="1000" spc="-9" dirty="0">
                <a:latin typeface="Caladea"/>
                <a:cs typeface="Caladea"/>
              </a:rPr>
              <a:t>ukur </a:t>
            </a:r>
            <a:r>
              <a:rPr sz="1000" spc="-4" dirty="0">
                <a:latin typeface="Caladea"/>
                <a:cs typeface="Caladea"/>
              </a:rPr>
              <a:t>tersebut </a:t>
            </a:r>
            <a:r>
              <a:rPr sz="1000" dirty="0">
                <a:latin typeface="Caladea"/>
                <a:cs typeface="Caladea"/>
              </a:rPr>
              <a:t>memiliki  sifat </a:t>
            </a:r>
            <a:r>
              <a:rPr sz="1000" spc="-4" dirty="0">
                <a:latin typeface="Caladea"/>
                <a:cs typeface="Caladea"/>
              </a:rPr>
              <a:t>konstan,  </a:t>
            </a:r>
            <a:r>
              <a:rPr sz="1000" dirty="0">
                <a:latin typeface="Caladea"/>
                <a:cs typeface="Caladea"/>
              </a:rPr>
              <a:t>stabil </a:t>
            </a:r>
            <a:r>
              <a:rPr sz="1000" spc="-4" dirty="0">
                <a:latin typeface="Caladea"/>
                <a:cs typeface="Caladea"/>
              </a:rPr>
              <a:t>atau  tepat.  Jadi,  alat  ukur dinyatakan  reliable </a:t>
            </a:r>
            <a:r>
              <a:rPr sz="1000" spc="43" dirty="0">
                <a:latin typeface="Caladea"/>
                <a:cs typeface="Caladea"/>
              </a:rPr>
              <a:t> </a:t>
            </a:r>
            <a:r>
              <a:rPr sz="1000" dirty="0">
                <a:latin typeface="Caladea"/>
                <a:cs typeface="Caladea"/>
              </a:rPr>
              <a:t>apabila</a:t>
            </a:r>
            <a:endParaRPr sz="1000" dirty="0">
              <a:latin typeface="Caladea"/>
              <a:cs typeface="Caladea"/>
            </a:endParaRPr>
          </a:p>
          <a:p>
            <a:pPr marL="208025" marR="5474" algn="just">
              <a:lnSpc>
                <a:spcPts val="1819"/>
              </a:lnSpc>
              <a:spcBef>
                <a:spcPts val="4"/>
              </a:spcBef>
            </a:pPr>
            <a:r>
              <a:rPr sz="1000" spc="-4" dirty="0">
                <a:latin typeface="Caladea"/>
                <a:cs typeface="Caladea"/>
              </a:rPr>
              <a:t>diujicobakan terhadap sekelompok subyek akan tetap </a:t>
            </a:r>
            <a:r>
              <a:rPr sz="1000" dirty="0">
                <a:latin typeface="Caladea"/>
                <a:cs typeface="Caladea"/>
              </a:rPr>
              <a:t>sama </a:t>
            </a:r>
            <a:r>
              <a:rPr sz="1000" spc="-9" dirty="0">
                <a:latin typeface="Caladea"/>
                <a:cs typeface="Caladea"/>
              </a:rPr>
              <a:t>hasilnya,  </a:t>
            </a:r>
            <a:r>
              <a:rPr sz="1000" spc="-4" dirty="0">
                <a:latin typeface="Caladea"/>
                <a:cs typeface="Caladea"/>
              </a:rPr>
              <a:t>walaupun dalam waktu yang berbeda, dan/atau </a:t>
            </a:r>
            <a:r>
              <a:rPr sz="1000" dirty="0">
                <a:latin typeface="Caladea"/>
                <a:cs typeface="Caladea"/>
              </a:rPr>
              <a:t>jika </a:t>
            </a:r>
            <a:r>
              <a:rPr sz="1000" spc="-4" dirty="0">
                <a:latin typeface="Caladea"/>
                <a:cs typeface="Caladea"/>
              </a:rPr>
              <a:t>dikenakan </a:t>
            </a:r>
            <a:r>
              <a:rPr sz="1000" dirty="0">
                <a:latin typeface="Caladea"/>
                <a:cs typeface="Caladea"/>
              </a:rPr>
              <a:t>pada </a:t>
            </a:r>
            <a:r>
              <a:rPr sz="1000" spc="-4" dirty="0">
                <a:latin typeface="Caladea"/>
                <a:cs typeface="Caladea"/>
              </a:rPr>
              <a:t>lain  subyek yang </a:t>
            </a:r>
            <a:r>
              <a:rPr sz="1000" dirty="0">
                <a:latin typeface="Caladea"/>
                <a:cs typeface="Caladea"/>
              </a:rPr>
              <a:t>sama </a:t>
            </a:r>
            <a:r>
              <a:rPr sz="1000" spc="-4" dirty="0">
                <a:latin typeface="Caladea"/>
                <a:cs typeface="Caladea"/>
              </a:rPr>
              <a:t>karakteristikya </a:t>
            </a:r>
            <a:r>
              <a:rPr sz="1000" dirty="0">
                <a:latin typeface="Caladea"/>
                <a:cs typeface="Caladea"/>
              </a:rPr>
              <a:t>hasilnya </a:t>
            </a:r>
            <a:r>
              <a:rPr sz="1000" spc="-4" dirty="0">
                <a:latin typeface="Caladea"/>
                <a:cs typeface="Caladea"/>
              </a:rPr>
              <a:t>akan </a:t>
            </a:r>
            <a:r>
              <a:rPr sz="1000" dirty="0">
                <a:latin typeface="Caladea"/>
                <a:cs typeface="Caladea"/>
              </a:rPr>
              <a:t>sama </a:t>
            </a:r>
            <a:r>
              <a:rPr sz="1000" spc="-4" dirty="0">
                <a:latin typeface="Caladea"/>
                <a:cs typeface="Caladea"/>
              </a:rPr>
              <a:t>juga. Ada beberapa  teknik untuk menguji  </a:t>
            </a:r>
            <a:r>
              <a:rPr sz="1000" dirty="0">
                <a:latin typeface="Caladea"/>
                <a:cs typeface="Caladea"/>
              </a:rPr>
              <a:t>reliabilitas </a:t>
            </a:r>
            <a:r>
              <a:rPr sz="1000" spc="-4" dirty="0">
                <a:latin typeface="Caladea"/>
                <a:cs typeface="Caladea"/>
              </a:rPr>
              <a:t>alat  </a:t>
            </a:r>
            <a:r>
              <a:rPr sz="1000" spc="-9" dirty="0">
                <a:latin typeface="Caladea"/>
                <a:cs typeface="Caladea"/>
              </a:rPr>
              <a:t>ukur.  </a:t>
            </a:r>
            <a:r>
              <a:rPr sz="1000" spc="-4" dirty="0">
                <a:latin typeface="Caladea"/>
                <a:cs typeface="Caladea"/>
              </a:rPr>
              <a:t>Menurut  Hadi  (1980) </a:t>
            </a:r>
            <a:r>
              <a:rPr sz="1000" dirty="0">
                <a:latin typeface="Caladea"/>
                <a:cs typeface="Caladea"/>
              </a:rPr>
              <a:t>ada </a:t>
            </a:r>
            <a:r>
              <a:rPr sz="1000" spc="65" dirty="0">
                <a:latin typeface="Caladea"/>
                <a:cs typeface="Caladea"/>
              </a:rPr>
              <a:t> </a:t>
            </a:r>
            <a:r>
              <a:rPr sz="1000" spc="-4" dirty="0">
                <a:latin typeface="Caladea"/>
                <a:cs typeface="Caladea"/>
              </a:rPr>
              <a:t>tiga</a:t>
            </a:r>
            <a:endParaRPr sz="1000" dirty="0">
              <a:latin typeface="Caladea"/>
              <a:cs typeface="Caladea"/>
            </a:endParaRPr>
          </a:p>
          <a:p>
            <a:pPr marL="208025" marR="5474" algn="just">
              <a:lnSpc>
                <a:spcPts val="1810"/>
              </a:lnSpc>
              <a:spcBef>
                <a:spcPts val="13"/>
              </a:spcBef>
            </a:pPr>
            <a:r>
              <a:rPr sz="1000" spc="-4" dirty="0">
                <a:latin typeface="Caladea"/>
                <a:cs typeface="Caladea"/>
              </a:rPr>
              <a:t>teknik yang biasanya digunakan, yaitu (1) teknik ulangan, (2) </a:t>
            </a:r>
            <a:r>
              <a:rPr sz="1000" dirty="0">
                <a:latin typeface="Caladea"/>
                <a:cs typeface="Caladea"/>
              </a:rPr>
              <a:t>teknik belah  </a:t>
            </a:r>
            <a:r>
              <a:rPr sz="1000" spc="-4" dirty="0">
                <a:latin typeface="Caladea"/>
                <a:cs typeface="Caladea"/>
              </a:rPr>
              <a:t>dua, (3) teknik paralel. </a:t>
            </a:r>
            <a:r>
              <a:rPr sz="1000" dirty="0">
                <a:latin typeface="Caladea"/>
                <a:cs typeface="Caladea"/>
              </a:rPr>
              <a:t>Dalam </a:t>
            </a:r>
            <a:r>
              <a:rPr sz="1000" spc="-4" dirty="0">
                <a:latin typeface="Caladea"/>
                <a:cs typeface="Caladea"/>
              </a:rPr>
              <a:t>teknik ulangan alat ukur yang </a:t>
            </a:r>
            <a:r>
              <a:rPr sz="1000" dirty="0">
                <a:latin typeface="Caladea"/>
                <a:cs typeface="Caladea"/>
              </a:rPr>
              <a:t>sama</a:t>
            </a:r>
            <a:r>
              <a:rPr sz="1000" spc="142" dirty="0">
                <a:latin typeface="Caladea"/>
                <a:cs typeface="Caladea"/>
              </a:rPr>
              <a:t> </a:t>
            </a:r>
            <a:r>
              <a:rPr sz="1000" spc="-4" dirty="0">
                <a:latin typeface="Caladea"/>
                <a:cs typeface="Caladea"/>
              </a:rPr>
              <a:t>diberikan</a:t>
            </a:r>
            <a:endParaRPr sz="1000" dirty="0">
              <a:latin typeface="Caladea"/>
              <a:cs typeface="Caladea"/>
            </a:endParaRPr>
          </a:p>
          <a:p>
            <a:pPr marL="208025" marR="7664" algn="just">
              <a:lnSpc>
                <a:spcPts val="1819"/>
              </a:lnSpc>
              <a:spcBef>
                <a:spcPts val="4"/>
              </a:spcBef>
            </a:pPr>
            <a:r>
              <a:rPr sz="1000" spc="-4" dirty="0">
                <a:latin typeface="Caladea"/>
                <a:cs typeface="Caladea"/>
              </a:rPr>
              <a:t>kepada sejumlah subyek yang </a:t>
            </a:r>
            <a:r>
              <a:rPr sz="1000" dirty="0">
                <a:latin typeface="Caladea"/>
                <a:cs typeface="Caladea"/>
              </a:rPr>
              <a:t>sama </a:t>
            </a:r>
            <a:r>
              <a:rPr sz="1000" spc="-4" dirty="0">
                <a:latin typeface="Caladea"/>
                <a:cs typeface="Caladea"/>
              </a:rPr>
              <a:t>pada </a:t>
            </a:r>
            <a:r>
              <a:rPr sz="1000" dirty="0">
                <a:latin typeface="Caladea"/>
                <a:cs typeface="Caladea"/>
              </a:rPr>
              <a:t>saat </a:t>
            </a:r>
            <a:r>
              <a:rPr sz="1000" spc="-4" dirty="0">
                <a:latin typeface="Caladea"/>
                <a:cs typeface="Caladea"/>
              </a:rPr>
              <a:t>yang berbeda, dalam kondisi  pengukuran   yang  </a:t>
            </a:r>
            <a:r>
              <a:rPr sz="1000" dirty="0">
                <a:latin typeface="Caladea"/>
                <a:cs typeface="Caladea"/>
              </a:rPr>
              <a:t>relatif  sama.  </a:t>
            </a:r>
            <a:r>
              <a:rPr sz="1000" spc="-4" dirty="0">
                <a:latin typeface="Caladea"/>
                <a:cs typeface="Caladea"/>
              </a:rPr>
              <a:t>Untuk  mengetahui   koefisien </a:t>
            </a:r>
            <a:r>
              <a:rPr sz="1000" spc="185" dirty="0">
                <a:latin typeface="Caladea"/>
                <a:cs typeface="Caladea"/>
              </a:rPr>
              <a:t> </a:t>
            </a:r>
            <a:r>
              <a:rPr sz="1000" spc="-4" dirty="0">
                <a:latin typeface="Caladea"/>
                <a:cs typeface="Caladea"/>
              </a:rPr>
              <a:t>korelasinya</a:t>
            </a:r>
            <a:endParaRPr sz="1000" dirty="0">
              <a:latin typeface="Caladea"/>
              <a:cs typeface="Caladea"/>
            </a:endParaRPr>
          </a:p>
          <a:p>
            <a:pPr marL="208025" marR="4379" algn="just">
              <a:lnSpc>
                <a:spcPts val="1819"/>
              </a:lnSpc>
              <a:spcBef>
                <a:spcPts val="4"/>
              </a:spcBef>
            </a:pPr>
            <a:r>
              <a:rPr sz="1000" spc="-4" dirty="0">
                <a:latin typeface="Caladea"/>
                <a:cs typeface="Caladea"/>
              </a:rPr>
              <a:t>antara skor-skor </a:t>
            </a:r>
            <a:r>
              <a:rPr sz="1000" dirty="0">
                <a:latin typeface="Caladea"/>
                <a:cs typeface="Caladea"/>
              </a:rPr>
              <a:t>pada </a:t>
            </a:r>
            <a:r>
              <a:rPr sz="1000" spc="-4" dirty="0">
                <a:latin typeface="Caladea"/>
                <a:cs typeface="Caladea"/>
              </a:rPr>
              <a:t>tes </a:t>
            </a:r>
            <a:r>
              <a:rPr sz="1000" dirty="0">
                <a:latin typeface="Caladea"/>
                <a:cs typeface="Caladea"/>
              </a:rPr>
              <a:t>pertama </a:t>
            </a:r>
            <a:r>
              <a:rPr sz="1000" spc="-4" dirty="0">
                <a:latin typeface="Caladea"/>
                <a:cs typeface="Caladea"/>
              </a:rPr>
              <a:t>dan kedua dikorelasikan. Jika  koefisiennya tinggi maka reliabilitas alat ukur tersebut berarti </a:t>
            </a:r>
            <a:r>
              <a:rPr sz="1000" dirty="0">
                <a:latin typeface="Caladea"/>
                <a:cs typeface="Caladea"/>
              </a:rPr>
              <a:t>tinggi.  </a:t>
            </a:r>
            <a:r>
              <a:rPr sz="1000" spc="-4" dirty="0">
                <a:latin typeface="Caladea"/>
                <a:cs typeface="Caladea"/>
              </a:rPr>
              <a:t>Teknik  </a:t>
            </a:r>
            <a:r>
              <a:rPr sz="1000" dirty="0">
                <a:latin typeface="Caladea"/>
                <a:cs typeface="Caladea"/>
              </a:rPr>
              <a:t>belah  dua  </a:t>
            </a:r>
            <a:r>
              <a:rPr sz="1000" spc="-4" dirty="0">
                <a:latin typeface="Caladea"/>
                <a:cs typeface="Caladea"/>
              </a:rPr>
              <a:t>bagian  yang  </a:t>
            </a:r>
            <a:r>
              <a:rPr sz="1000" dirty="0">
                <a:latin typeface="Caladea"/>
                <a:cs typeface="Caladea"/>
              </a:rPr>
              <a:t>sama,  masing-masing  </a:t>
            </a:r>
            <a:r>
              <a:rPr sz="1000" spc="-4" dirty="0">
                <a:latin typeface="Caladea"/>
                <a:cs typeface="Caladea"/>
              </a:rPr>
              <a:t>sebagai</a:t>
            </a:r>
            <a:r>
              <a:rPr sz="1000" spc="-69" dirty="0">
                <a:latin typeface="Caladea"/>
                <a:cs typeface="Caladea"/>
              </a:rPr>
              <a:t> </a:t>
            </a:r>
            <a:r>
              <a:rPr sz="1000" spc="-4" dirty="0">
                <a:latin typeface="Caladea"/>
                <a:cs typeface="Caladea"/>
              </a:rPr>
              <a:t>sekumpulan</a:t>
            </a:r>
            <a:endParaRPr sz="1000" dirty="0">
              <a:latin typeface="Caladea"/>
              <a:cs typeface="Caladea"/>
            </a:endParaRPr>
          </a:p>
          <a:p>
            <a:pPr marL="208025" marR="4927" algn="just">
              <a:lnSpc>
                <a:spcPts val="1810"/>
              </a:lnSpc>
              <a:spcBef>
                <a:spcPts val="13"/>
              </a:spcBef>
            </a:pPr>
            <a:r>
              <a:rPr sz="1000" dirty="0">
                <a:latin typeface="Caladea"/>
                <a:cs typeface="Caladea"/>
              </a:rPr>
              <a:t>item </a:t>
            </a:r>
            <a:r>
              <a:rPr sz="1000" spc="-4" dirty="0">
                <a:latin typeface="Caladea"/>
                <a:cs typeface="Caladea"/>
              </a:rPr>
              <a:t>(tes) tersendiri. Cara yang lazim digunakan untuk membelah </a:t>
            </a:r>
            <a:r>
              <a:rPr sz="1000" dirty="0">
                <a:latin typeface="Caladea"/>
                <a:cs typeface="Caladea"/>
              </a:rPr>
              <a:t>suatu </a:t>
            </a:r>
            <a:r>
              <a:rPr sz="1000" spc="-4" dirty="0">
                <a:latin typeface="Caladea"/>
                <a:cs typeface="Caladea"/>
              </a:rPr>
              <a:t>tes  menjadi</a:t>
            </a:r>
            <a:r>
              <a:rPr sz="1000" spc="30" dirty="0">
                <a:latin typeface="Caladea"/>
                <a:cs typeface="Caladea"/>
              </a:rPr>
              <a:t> </a:t>
            </a:r>
            <a:r>
              <a:rPr sz="1000" spc="-4" dirty="0">
                <a:latin typeface="Caladea"/>
                <a:cs typeface="Caladea"/>
              </a:rPr>
              <a:t>dua</a:t>
            </a:r>
            <a:r>
              <a:rPr sz="1000" spc="26" dirty="0">
                <a:latin typeface="Caladea"/>
                <a:cs typeface="Caladea"/>
              </a:rPr>
              <a:t> </a:t>
            </a:r>
            <a:r>
              <a:rPr sz="1000" spc="-4" dirty="0">
                <a:latin typeface="Caladea"/>
                <a:cs typeface="Caladea"/>
              </a:rPr>
              <a:t>bagian</a:t>
            </a:r>
            <a:r>
              <a:rPr sz="1000" spc="34" dirty="0">
                <a:latin typeface="Caladea"/>
                <a:cs typeface="Caladea"/>
              </a:rPr>
              <a:t> </a:t>
            </a:r>
            <a:r>
              <a:rPr sz="1000" spc="-4" dirty="0">
                <a:latin typeface="Caladea"/>
                <a:cs typeface="Caladea"/>
              </a:rPr>
              <a:t>yang</a:t>
            </a:r>
            <a:r>
              <a:rPr sz="1000" spc="22" dirty="0">
                <a:latin typeface="Caladea"/>
                <a:cs typeface="Caladea"/>
              </a:rPr>
              <a:t> </a:t>
            </a:r>
            <a:r>
              <a:rPr sz="1000" dirty="0">
                <a:latin typeface="Caladea"/>
                <a:cs typeface="Caladea"/>
              </a:rPr>
              <a:t>sama</a:t>
            </a:r>
            <a:r>
              <a:rPr sz="1000" spc="34" dirty="0">
                <a:latin typeface="Caladea"/>
                <a:cs typeface="Caladea"/>
              </a:rPr>
              <a:t> </a:t>
            </a:r>
            <a:r>
              <a:rPr sz="1000" spc="-4" dirty="0">
                <a:latin typeface="Caladea"/>
                <a:cs typeface="Caladea"/>
              </a:rPr>
              <a:t>adalah</a:t>
            </a:r>
            <a:r>
              <a:rPr sz="1000" spc="26" dirty="0">
                <a:latin typeface="Caladea"/>
                <a:cs typeface="Caladea"/>
              </a:rPr>
              <a:t> </a:t>
            </a:r>
            <a:r>
              <a:rPr sz="1000" spc="-4" dirty="0">
                <a:latin typeface="Caladea"/>
                <a:cs typeface="Caladea"/>
              </a:rPr>
              <a:t>dengan</a:t>
            </a:r>
            <a:r>
              <a:rPr sz="1000" spc="34" dirty="0">
                <a:latin typeface="Caladea"/>
                <a:cs typeface="Caladea"/>
              </a:rPr>
              <a:t> </a:t>
            </a:r>
            <a:r>
              <a:rPr sz="1000" spc="-4" dirty="0">
                <a:latin typeface="Caladea"/>
                <a:cs typeface="Caladea"/>
              </a:rPr>
              <a:t>jalan</a:t>
            </a:r>
            <a:r>
              <a:rPr sz="1000" spc="30" dirty="0">
                <a:latin typeface="Caladea"/>
                <a:cs typeface="Caladea"/>
              </a:rPr>
              <a:t> </a:t>
            </a:r>
            <a:r>
              <a:rPr sz="1000" spc="-4" dirty="0">
                <a:latin typeface="Caladea"/>
                <a:cs typeface="Caladea"/>
              </a:rPr>
              <a:t>mengelompokkan</a:t>
            </a:r>
            <a:r>
              <a:rPr sz="1000" spc="34" dirty="0">
                <a:latin typeface="Caladea"/>
                <a:cs typeface="Caladea"/>
              </a:rPr>
              <a:t> </a:t>
            </a:r>
            <a:r>
              <a:rPr sz="1000" spc="4" dirty="0">
                <a:latin typeface="Caladea"/>
                <a:cs typeface="Caladea"/>
              </a:rPr>
              <a:t>item-</a:t>
            </a:r>
            <a:endParaRPr sz="1000" dirty="0">
              <a:latin typeface="Caladea"/>
              <a:cs typeface="Caladea"/>
            </a:endParaRPr>
          </a:p>
          <a:p>
            <a:pPr marL="208025" marR="5474" algn="just">
              <a:lnSpc>
                <a:spcPts val="1819"/>
              </a:lnSpc>
              <a:spcBef>
                <a:spcPts val="4"/>
              </a:spcBef>
            </a:pPr>
            <a:r>
              <a:rPr sz="1000" dirty="0">
                <a:latin typeface="Caladea"/>
                <a:cs typeface="Caladea"/>
              </a:rPr>
              <a:t>item </a:t>
            </a:r>
            <a:r>
              <a:rPr sz="1000" spc="-4" dirty="0">
                <a:latin typeface="Caladea"/>
                <a:cs typeface="Caladea"/>
              </a:rPr>
              <a:t>yang bernomor genap menjadi </a:t>
            </a:r>
            <a:r>
              <a:rPr sz="1000" dirty="0">
                <a:latin typeface="Caladea"/>
                <a:cs typeface="Caladea"/>
              </a:rPr>
              <a:t>satu </a:t>
            </a:r>
            <a:r>
              <a:rPr sz="1000" spc="-4" dirty="0">
                <a:latin typeface="Caladea"/>
                <a:cs typeface="Caladea"/>
              </a:rPr>
              <a:t>bagian dan </a:t>
            </a:r>
            <a:r>
              <a:rPr sz="1000" dirty="0">
                <a:latin typeface="Caladea"/>
                <a:cs typeface="Caladea"/>
              </a:rPr>
              <a:t>item-item </a:t>
            </a:r>
            <a:r>
              <a:rPr sz="1000" spc="-4" dirty="0">
                <a:latin typeface="Caladea"/>
                <a:cs typeface="Caladea"/>
              </a:rPr>
              <a:t>yang  bernomor </a:t>
            </a:r>
            <a:r>
              <a:rPr sz="1000" dirty="0">
                <a:latin typeface="Caladea"/>
                <a:cs typeface="Caladea"/>
              </a:rPr>
              <a:t>genap </a:t>
            </a:r>
            <a:r>
              <a:rPr sz="1000" spc="-4" dirty="0">
                <a:latin typeface="Caladea"/>
                <a:cs typeface="Caladea"/>
              </a:rPr>
              <a:t>menjadi </a:t>
            </a:r>
            <a:r>
              <a:rPr sz="1000" dirty="0">
                <a:latin typeface="Caladea"/>
                <a:cs typeface="Caladea"/>
              </a:rPr>
              <a:t>satu </a:t>
            </a:r>
            <a:r>
              <a:rPr sz="1000" spc="-4" dirty="0">
                <a:latin typeface="Caladea"/>
                <a:cs typeface="Caladea"/>
              </a:rPr>
              <a:t>bagian dan </a:t>
            </a:r>
            <a:r>
              <a:rPr sz="1000" dirty="0">
                <a:latin typeface="Caladea"/>
                <a:cs typeface="Caladea"/>
              </a:rPr>
              <a:t>item-item </a:t>
            </a:r>
            <a:r>
              <a:rPr sz="1000" spc="-4" dirty="0">
                <a:latin typeface="Caladea"/>
                <a:cs typeface="Caladea"/>
              </a:rPr>
              <a:t>yang bernomor gasal  menjadi </a:t>
            </a:r>
            <a:r>
              <a:rPr sz="1000" dirty="0">
                <a:latin typeface="Caladea"/>
                <a:cs typeface="Caladea"/>
              </a:rPr>
              <a:t>satu </a:t>
            </a:r>
            <a:r>
              <a:rPr sz="1000" spc="-4" dirty="0">
                <a:latin typeface="Caladea"/>
                <a:cs typeface="Caladea"/>
              </a:rPr>
              <a:t>bagian yang lain. Metode ini sering juga disebut dengan  metode  gasal  genap  </a:t>
            </a:r>
            <a:r>
              <a:rPr sz="1000" dirty="0">
                <a:latin typeface="Caladea"/>
                <a:cs typeface="Caladea"/>
              </a:rPr>
              <a:t>(</a:t>
            </a:r>
            <a:r>
              <a:rPr sz="1000" i="1" dirty="0">
                <a:latin typeface="Caladea"/>
                <a:cs typeface="Caladea"/>
              </a:rPr>
              <a:t>odd  even  </a:t>
            </a:r>
            <a:r>
              <a:rPr sz="1000" i="1" spc="-4" dirty="0">
                <a:latin typeface="Caladea"/>
                <a:cs typeface="Caladea"/>
              </a:rPr>
              <a:t>method</a:t>
            </a:r>
            <a:r>
              <a:rPr sz="1000" spc="-4" dirty="0">
                <a:latin typeface="Caladea"/>
                <a:cs typeface="Caladea"/>
              </a:rPr>
              <a:t>).  Sedangkan  koefisien</a:t>
            </a:r>
            <a:r>
              <a:rPr sz="1000" spc="142" dirty="0">
                <a:latin typeface="Caladea"/>
                <a:cs typeface="Caladea"/>
              </a:rPr>
              <a:t> </a:t>
            </a:r>
            <a:r>
              <a:rPr sz="1000" spc="-4" dirty="0">
                <a:latin typeface="Caladea"/>
                <a:cs typeface="Caladea"/>
              </a:rPr>
              <a:t>korelasinya</a:t>
            </a:r>
            <a:endParaRPr sz="1000" dirty="0">
              <a:latin typeface="Caladea"/>
              <a:cs typeface="Caladea"/>
            </a:endParaRPr>
          </a:p>
          <a:p>
            <a:pPr marL="208025" algn="just">
              <a:spcBef>
                <a:spcPts val="427"/>
              </a:spcBef>
            </a:pPr>
            <a:r>
              <a:rPr sz="1000" spc="-4" dirty="0">
                <a:latin typeface="Caladea"/>
                <a:cs typeface="Caladea"/>
              </a:rPr>
              <a:t>antara   skor-skor   </a:t>
            </a:r>
            <a:r>
              <a:rPr sz="1000" dirty="0">
                <a:latin typeface="Caladea"/>
                <a:cs typeface="Caladea"/>
              </a:rPr>
              <a:t>belahan  pertama  </a:t>
            </a:r>
            <a:r>
              <a:rPr sz="1000" spc="-4" dirty="0">
                <a:latin typeface="Caladea"/>
                <a:cs typeface="Caladea"/>
              </a:rPr>
              <a:t>dan   belahan   kedua.   Adapun </a:t>
            </a:r>
            <a:r>
              <a:rPr sz="1000" spc="125" dirty="0">
                <a:latin typeface="Caladea"/>
                <a:cs typeface="Caladea"/>
              </a:rPr>
              <a:t> </a:t>
            </a:r>
            <a:r>
              <a:rPr sz="1000" spc="-4" dirty="0">
                <a:latin typeface="Caladea"/>
                <a:cs typeface="Caladea"/>
              </a:rPr>
              <a:t>teknik</a:t>
            </a:r>
            <a:endParaRPr sz="1000" dirty="0">
              <a:latin typeface="Caladea"/>
              <a:cs typeface="Calad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003994"/>
            <a:ext cx="8839200" cy="4101406"/>
          </a:xfrm>
          <a:prstGeom prst="rect">
            <a:avLst/>
          </a:prstGeom>
        </p:spPr>
        <p:txBody>
          <a:bodyPr vert="horz" wrap="square" lIns="0" tIns="10949" rIns="0" bIns="0" rtlCol="0">
            <a:spAutoFit/>
          </a:bodyPr>
          <a:lstStyle/>
          <a:p>
            <a:pPr marL="404553" marR="4379" algn="just">
              <a:lnSpc>
                <a:spcPct val="146500"/>
              </a:lnSpc>
              <a:spcBef>
                <a:spcPts val="86"/>
              </a:spcBef>
            </a:pPr>
            <a:r>
              <a:rPr sz="1000" spc="-4" dirty="0">
                <a:latin typeface="Caladea"/>
                <a:cs typeface="Caladea"/>
              </a:rPr>
              <a:t>paralel, peneliti menyususn dua set kumpulan </a:t>
            </a:r>
            <a:r>
              <a:rPr sz="1000" dirty="0">
                <a:latin typeface="Caladea"/>
                <a:cs typeface="Caladea"/>
              </a:rPr>
              <a:t>item </a:t>
            </a:r>
            <a:r>
              <a:rPr sz="1000" spc="-4" dirty="0">
                <a:latin typeface="Caladea"/>
                <a:cs typeface="Caladea"/>
              </a:rPr>
              <a:t>(tes) yang ekuivalen  </a:t>
            </a:r>
            <a:r>
              <a:rPr sz="1000" spc="47" dirty="0">
                <a:latin typeface="Times New Roman"/>
                <a:cs typeface="Times New Roman"/>
              </a:rPr>
              <a:t>(sam)</a:t>
            </a:r>
            <a:r>
              <a:rPr sz="1000" spc="-17" dirty="0">
                <a:latin typeface="Times New Roman"/>
                <a:cs typeface="Times New Roman"/>
              </a:rPr>
              <a:t> </a:t>
            </a:r>
            <a:r>
              <a:rPr sz="1000" spc="22" dirty="0">
                <a:latin typeface="Times New Roman"/>
                <a:cs typeface="Times New Roman"/>
              </a:rPr>
              <a:t>yang</a:t>
            </a:r>
            <a:r>
              <a:rPr sz="1000" spc="-13" dirty="0">
                <a:latin typeface="Times New Roman"/>
                <a:cs typeface="Times New Roman"/>
              </a:rPr>
              <a:t> </a:t>
            </a:r>
            <a:r>
              <a:rPr sz="1000" spc="34" dirty="0">
                <a:latin typeface="Times New Roman"/>
                <a:cs typeface="Times New Roman"/>
              </a:rPr>
              <a:t>biasanya</a:t>
            </a:r>
            <a:r>
              <a:rPr sz="1000" spc="-13" dirty="0">
                <a:latin typeface="Times New Roman"/>
                <a:cs typeface="Times New Roman"/>
              </a:rPr>
              <a:t> </a:t>
            </a:r>
            <a:r>
              <a:rPr sz="1000" spc="39" dirty="0">
                <a:latin typeface="Times New Roman"/>
                <a:cs typeface="Times New Roman"/>
              </a:rPr>
              <a:t>disebut</a:t>
            </a:r>
            <a:r>
              <a:rPr sz="1000" spc="-9" dirty="0">
                <a:latin typeface="Times New Roman"/>
                <a:cs typeface="Times New Roman"/>
              </a:rPr>
              <a:t> </a:t>
            </a:r>
            <a:r>
              <a:rPr sz="1000" spc="39" dirty="0">
                <a:latin typeface="Times New Roman"/>
                <a:cs typeface="Times New Roman"/>
              </a:rPr>
              <a:t>dengan</a:t>
            </a:r>
            <a:r>
              <a:rPr sz="1000" spc="-9" dirty="0">
                <a:latin typeface="Times New Roman"/>
                <a:cs typeface="Times New Roman"/>
              </a:rPr>
              <a:t> </a:t>
            </a:r>
            <a:r>
              <a:rPr sz="1000" spc="26" dirty="0">
                <a:latin typeface="Times New Roman"/>
                <a:cs typeface="Times New Roman"/>
              </a:rPr>
              <a:t>istilah</a:t>
            </a:r>
            <a:r>
              <a:rPr sz="1000" spc="-17" dirty="0">
                <a:latin typeface="Times New Roman"/>
                <a:cs typeface="Times New Roman"/>
              </a:rPr>
              <a:t> </a:t>
            </a:r>
            <a:r>
              <a:rPr sz="1000" spc="9" dirty="0">
                <a:latin typeface="Times New Roman"/>
                <a:cs typeface="Times New Roman"/>
              </a:rPr>
              <a:t>“bentuk”,</a:t>
            </a:r>
            <a:r>
              <a:rPr sz="1000" spc="-9" dirty="0">
                <a:latin typeface="Times New Roman"/>
                <a:cs typeface="Times New Roman"/>
              </a:rPr>
              <a:t> </a:t>
            </a:r>
            <a:r>
              <a:rPr sz="1000" spc="30" dirty="0">
                <a:latin typeface="Times New Roman"/>
                <a:cs typeface="Times New Roman"/>
              </a:rPr>
              <a:t>misalnya</a:t>
            </a:r>
            <a:r>
              <a:rPr sz="1000" spc="-9" dirty="0">
                <a:latin typeface="Times New Roman"/>
                <a:cs typeface="Times New Roman"/>
              </a:rPr>
              <a:t> </a:t>
            </a:r>
            <a:r>
              <a:rPr sz="1000" spc="43" dirty="0">
                <a:latin typeface="Times New Roman"/>
                <a:cs typeface="Times New Roman"/>
              </a:rPr>
              <a:t>bentuk</a:t>
            </a:r>
            <a:r>
              <a:rPr sz="1000" spc="-17" dirty="0">
                <a:latin typeface="Times New Roman"/>
                <a:cs typeface="Times New Roman"/>
              </a:rPr>
              <a:t> </a:t>
            </a:r>
            <a:r>
              <a:rPr sz="1000" spc="-13" dirty="0">
                <a:latin typeface="Times New Roman"/>
                <a:cs typeface="Times New Roman"/>
              </a:rPr>
              <a:t>I </a:t>
            </a:r>
            <a:r>
              <a:rPr sz="1000" spc="47" dirty="0">
                <a:latin typeface="Times New Roman"/>
                <a:cs typeface="Times New Roman"/>
              </a:rPr>
              <a:t>dan  </a:t>
            </a:r>
            <a:r>
              <a:rPr sz="1000" spc="-4" dirty="0">
                <a:latin typeface="Caladea"/>
                <a:cs typeface="Caladea"/>
              </a:rPr>
              <a:t>bentuk </a:t>
            </a:r>
            <a:r>
              <a:rPr sz="1000" spc="-9" dirty="0">
                <a:latin typeface="Caladea"/>
                <a:cs typeface="Caladea"/>
              </a:rPr>
              <a:t>II. </a:t>
            </a:r>
            <a:r>
              <a:rPr sz="1000" spc="-4" dirty="0">
                <a:latin typeface="Caladea"/>
                <a:cs typeface="Caladea"/>
              </a:rPr>
              <a:t>Kedua tes tersebut diberikan kepada sekelompok subyek dalam  waktu dan kondisi yang </a:t>
            </a:r>
            <a:r>
              <a:rPr sz="1000" dirty="0">
                <a:latin typeface="Caladea"/>
                <a:cs typeface="Caladea"/>
              </a:rPr>
              <a:t>sama. </a:t>
            </a:r>
            <a:r>
              <a:rPr sz="1000" spc="-4" dirty="0">
                <a:latin typeface="Caladea"/>
                <a:cs typeface="Caladea"/>
              </a:rPr>
              <a:t>Hasilnya dikorelasikan untuk memperoleh  koefisien reliabilitasnya. Berdasarkan pertimbangan segi keuntungan </a:t>
            </a:r>
            <a:r>
              <a:rPr sz="1000" spc="-9" dirty="0">
                <a:latin typeface="Caladea"/>
                <a:cs typeface="Caladea"/>
              </a:rPr>
              <a:t>dari  </a:t>
            </a:r>
            <a:r>
              <a:rPr sz="1000" spc="-4" dirty="0">
                <a:latin typeface="Caladea"/>
                <a:cs typeface="Caladea"/>
              </a:rPr>
              <a:t>masing-masing teknik </a:t>
            </a:r>
            <a:r>
              <a:rPr sz="1000" spc="-9" dirty="0">
                <a:latin typeface="Caladea"/>
                <a:cs typeface="Caladea"/>
              </a:rPr>
              <a:t>di </a:t>
            </a:r>
            <a:r>
              <a:rPr sz="1000" spc="-4" dirty="0">
                <a:latin typeface="Caladea"/>
                <a:cs typeface="Caladea"/>
              </a:rPr>
              <a:t>atas, dan disesuaikan dengan gejala-gejala yang  akan diukur, maka </a:t>
            </a:r>
            <a:r>
              <a:rPr sz="1000" dirty="0">
                <a:latin typeface="Caladea"/>
                <a:cs typeface="Caladea"/>
              </a:rPr>
              <a:t>teknik </a:t>
            </a:r>
            <a:r>
              <a:rPr sz="1000" spc="-4" dirty="0">
                <a:latin typeface="Caladea"/>
                <a:cs typeface="Caladea"/>
              </a:rPr>
              <a:t>yang sering digunakan untuk </a:t>
            </a:r>
            <a:r>
              <a:rPr sz="1000" dirty="0">
                <a:latin typeface="Caladea"/>
                <a:cs typeface="Caladea"/>
              </a:rPr>
              <a:t>mengetes  </a:t>
            </a:r>
            <a:r>
              <a:rPr sz="1000" spc="-4" dirty="0">
                <a:latin typeface="Caladea"/>
                <a:cs typeface="Caladea"/>
              </a:rPr>
              <a:t>reliabilitas alat ukur dalam </a:t>
            </a:r>
            <a:r>
              <a:rPr sz="1000" dirty="0">
                <a:latin typeface="Caladea"/>
                <a:cs typeface="Caladea"/>
              </a:rPr>
              <a:t>penelitian </a:t>
            </a:r>
            <a:r>
              <a:rPr sz="1000" spc="-4" dirty="0">
                <a:latin typeface="Caladea"/>
                <a:cs typeface="Caladea"/>
              </a:rPr>
              <a:t>adalah dengan </a:t>
            </a:r>
            <a:r>
              <a:rPr sz="1000" i="1" spc="-4" dirty="0">
                <a:latin typeface="Caladea"/>
                <a:cs typeface="Caladea"/>
              </a:rPr>
              <a:t>teknik belah dua</a:t>
            </a:r>
            <a:r>
              <a:rPr sz="1000" spc="-4" dirty="0">
                <a:latin typeface="Caladea"/>
                <a:cs typeface="Caladea"/>
              </a:rPr>
              <a:t>, yaitu  dengan cara membagi genap dan ganjil. Ada </a:t>
            </a:r>
            <a:r>
              <a:rPr sz="1000" dirty="0">
                <a:latin typeface="Caladea"/>
                <a:cs typeface="Caladea"/>
              </a:rPr>
              <a:t>beberapa </a:t>
            </a:r>
            <a:r>
              <a:rPr sz="1000" spc="-4" dirty="0">
                <a:latin typeface="Caladea"/>
                <a:cs typeface="Caladea"/>
              </a:rPr>
              <a:t>pertimbangan </a:t>
            </a:r>
            <a:r>
              <a:rPr sz="1000" spc="-9" dirty="0">
                <a:latin typeface="Caladea"/>
                <a:cs typeface="Caladea"/>
              </a:rPr>
              <a:t>dan  </a:t>
            </a:r>
            <a:r>
              <a:rPr sz="1000" spc="-4" dirty="0">
                <a:latin typeface="Caladea"/>
                <a:cs typeface="Caladea"/>
              </a:rPr>
              <a:t>keuntungan digunakannya teknik </a:t>
            </a:r>
            <a:r>
              <a:rPr sz="1000" dirty="0">
                <a:latin typeface="Caladea"/>
                <a:cs typeface="Caladea"/>
              </a:rPr>
              <a:t>belah </a:t>
            </a:r>
            <a:r>
              <a:rPr sz="1000" spc="-4" dirty="0">
                <a:latin typeface="Caladea"/>
                <a:cs typeface="Caladea"/>
              </a:rPr>
              <a:t>dua, yakni</a:t>
            </a:r>
            <a:r>
              <a:rPr sz="1000" spc="-4" dirty="0">
                <a:latin typeface="Caladea"/>
                <a:cs typeface="Caladea"/>
              </a:rPr>
              <a:t> :</a:t>
            </a:r>
            <a:endParaRPr sz="1000" dirty="0">
              <a:latin typeface="Caladea"/>
              <a:cs typeface="Caladea"/>
            </a:endParaRPr>
          </a:p>
          <a:p>
            <a:pPr marL="601629" indent="-197623" algn="just">
              <a:spcBef>
                <a:spcPts val="582"/>
              </a:spcBef>
              <a:buAutoNum type="arabicPeriod"/>
              <a:tabLst>
                <a:tab pos="602177" algn="l"/>
              </a:tabLst>
            </a:pPr>
            <a:r>
              <a:rPr sz="1000" spc="-4" dirty="0">
                <a:latin typeface="Caladea"/>
                <a:cs typeface="Caladea"/>
              </a:rPr>
              <a:t>Dapat menghindari</a:t>
            </a:r>
            <a:r>
              <a:rPr sz="1000" spc="-4" dirty="0">
                <a:latin typeface="Caladea"/>
                <a:cs typeface="Caladea"/>
              </a:rPr>
              <a:t> </a:t>
            </a:r>
            <a:r>
              <a:rPr sz="1000" i="1" spc="-4" dirty="0">
                <a:latin typeface="Caladea"/>
                <a:cs typeface="Caladea"/>
              </a:rPr>
              <a:t>practice </a:t>
            </a:r>
            <a:r>
              <a:rPr sz="1000" i="1" dirty="0">
                <a:latin typeface="Caladea"/>
                <a:cs typeface="Caladea"/>
              </a:rPr>
              <a:t>and </a:t>
            </a:r>
            <a:r>
              <a:rPr sz="1000" i="1" spc="-4" dirty="0">
                <a:latin typeface="Caladea"/>
                <a:cs typeface="Caladea"/>
              </a:rPr>
              <a:t>memory</a:t>
            </a:r>
            <a:r>
              <a:rPr sz="1000" i="1" spc="13" dirty="0">
                <a:latin typeface="Caladea"/>
                <a:cs typeface="Caladea"/>
              </a:rPr>
              <a:t> </a:t>
            </a:r>
            <a:r>
              <a:rPr sz="1000" i="1" spc="-4" dirty="0">
                <a:latin typeface="Caladea"/>
                <a:cs typeface="Caladea"/>
              </a:rPr>
              <a:t>effect</a:t>
            </a:r>
            <a:r>
              <a:rPr sz="1000" spc="-4" dirty="0">
                <a:latin typeface="Caladea"/>
                <a:cs typeface="Caladea"/>
              </a:rPr>
              <a:t>.</a:t>
            </a:r>
            <a:endParaRPr sz="1000" dirty="0">
              <a:latin typeface="Caladea"/>
              <a:cs typeface="Caladea"/>
            </a:endParaRPr>
          </a:p>
          <a:p>
            <a:pPr marL="601629" marR="6022" indent="-197076" algn="just">
              <a:lnSpc>
                <a:spcPct val="146700"/>
              </a:lnSpc>
              <a:buAutoNum type="arabicPeriod"/>
              <a:tabLst>
                <a:tab pos="602177" algn="l"/>
              </a:tabLst>
            </a:pPr>
            <a:r>
              <a:rPr sz="1000" spc="-4" dirty="0">
                <a:latin typeface="Caladea"/>
                <a:cs typeface="Caladea"/>
              </a:rPr>
              <a:t>Dapat meniadakan kemungkinan-kemungkinan perubahan gejala yang  disebabkan oleh perangsang-perangsang </a:t>
            </a:r>
            <a:r>
              <a:rPr sz="1000" spc="-9" dirty="0">
                <a:latin typeface="Caladea"/>
                <a:cs typeface="Caladea"/>
              </a:rPr>
              <a:t>dari </a:t>
            </a:r>
            <a:r>
              <a:rPr sz="1000" spc="-4" dirty="0">
                <a:latin typeface="Caladea"/>
                <a:cs typeface="Caladea"/>
              </a:rPr>
              <a:t>item-item alat</a:t>
            </a:r>
            <a:r>
              <a:rPr sz="1000" spc="43" dirty="0">
                <a:latin typeface="Caladea"/>
                <a:cs typeface="Caladea"/>
              </a:rPr>
              <a:t> </a:t>
            </a:r>
            <a:r>
              <a:rPr sz="1000" spc="-9" dirty="0">
                <a:latin typeface="Caladea"/>
                <a:cs typeface="Caladea"/>
              </a:rPr>
              <a:t>ukur</a:t>
            </a:r>
            <a:r>
              <a:rPr sz="1000" spc="-9" dirty="0">
                <a:latin typeface="Caladea"/>
                <a:cs typeface="Caladea"/>
              </a:rPr>
              <a:t>.</a:t>
            </a:r>
            <a:endParaRPr sz="1000" dirty="0">
              <a:latin typeface="Caladea"/>
              <a:cs typeface="Caladea"/>
            </a:endParaRPr>
          </a:p>
          <a:p>
            <a:pPr marL="601629" marR="7664" indent="-197076" algn="just">
              <a:lnSpc>
                <a:spcPct val="146700"/>
              </a:lnSpc>
              <a:buAutoNum type="arabicPeriod"/>
              <a:tabLst>
                <a:tab pos="602177" algn="l"/>
              </a:tabLst>
            </a:pPr>
            <a:r>
              <a:rPr sz="1000" spc="-4" dirty="0">
                <a:latin typeface="Caladea"/>
                <a:cs typeface="Caladea"/>
              </a:rPr>
              <a:t>Kondisi-kondisi pengukuran lainnya, seperti prosedur pengukuran,  </a:t>
            </a:r>
            <a:r>
              <a:rPr sz="1000" dirty="0">
                <a:latin typeface="Caladea"/>
                <a:cs typeface="Caladea"/>
              </a:rPr>
              <a:t>suasana </a:t>
            </a:r>
            <a:r>
              <a:rPr sz="1000" spc="-4" dirty="0">
                <a:latin typeface="Caladea"/>
                <a:cs typeface="Caladea"/>
              </a:rPr>
              <a:t>pengukuran </a:t>
            </a:r>
            <a:r>
              <a:rPr sz="1000" dirty="0">
                <a:latin typeface="Caladea"/>
                <a:cs typeface="Caladea"/>
              </a:rPr>
              <a:t>dan </a:t>
            </a:r>
            <a:r>
              <a:rPr sz="1000" spc="-4" dirty="0">
                <a:latin typeface="Caladea"/>
                <a:cs typeface="Caladea"/>
              </a:rPr>
              <a:t>sebagainya dapat dikendalikan semaksimal  mungkin</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13"/>
              </a:spcBef>
            </a:pPr>
            <a:endParaRPr sz="1000" dirty="0">
              <a:latin typeface="Caladea"/>
              <a:cs typeface="Caladea"/>
            </a:endParaRPr>
          </a:p>
          <a:p>
            <a:pPr marL="207477" indent="-197076">
              <a:buAutoNum type="alphaUcPeriod" startAt="8"/>
              <a:tabLst>
                <a:tab pos="208025" algn="l"/>
              </a:tabLst>
            </a:pPr>
            <a:r>
              <a:rPr sz="1000" b="1" spc="-4" dirty="0">
                <a:solidFill>
                  <a:srgbClr val="933634"/>
                </a:solidFill>
                <a:latin typeface="Caladea"/>
                <a:cs typeface="Caladea"/>
              </a:rPr>
              <a:t>LANGKAH-LANGKAH PENYUSUNAN DAN PENGEMBANGAN</a:t>
            </a:r>
            <a:r>
              <a:rPr sz="1000" b="1" spc="9" dirty="0">
                <a:solidFill>
                  <a:srgbClr val="933634"/>
                </a:solidFill>
                <a:latin typeface="Caladea"/>
                <a:cs typeface="Caladea"/>
              </a:rPr>
              <a:t> </a:t>
            </a:r>
            <a:r>
              <a:rPr sz="1000" b="1" spc="-4" dirty="0">
                <a:solidFill>
                  <a:srgbClr val="933634"/>
                </a:solidFill>
                <a:latin typeface="Caladea"/>
                <a:cs typeface="Caladea"/>
              </a:rPr>
              <a:t>INSTRUMEN</a:t>
            </a:r>
            <a:endParaRPr sz="1000" dirty="0">
              <a:latin typeface="Caladea"/>
              <a:cs typeface="Caladea"/>
            </a:endParaRPr>
          </a:p>
          <a:p>
            <a:pPr marL="404553" lvl="1" indent="-197623" algn="just">
              <a:spcBef>
                <a:spcPts val="582"/>
              </a:spcBef>
              <a:buAutoNum type="arabicPeriod"/>
              <a:tabLst>
                <a:tab pos="405101" algn="l"/>
              </a:tabLst>
            </a:pPr>
            <a:r>
              <a:rPr sz="1000" b="1" spc="-4" dirty="0">
                <a:latin typeface="Caladea"/>
                <a:cs typeface="Caladea"/>
              </a:rPr>
              <a:t>Langkah Menyusun</a:t>
            </a:r>
            <a:r>
              <a:rPr sz="1000" b="1" dirty="0">
                <a:latin typeface="Caladea"/>
                <a:cs typeface="Caladea"/>
              </a:rPr>
              <a:t> </a:t>
            </a:r>
            <a:r>
              <a:rPr sz="1000" b="1" spc="-4" dirty="0">
                <a:latin typeface="Caladea"/>
                <a:cs typeface="Caladea"/>
              </a:rPr>
              <a:t>Instrumen</a:t>
            </a:r>
            <a:endParaRPr sz="1000" dirty="0">
              <a:latin typeface="Caladea"/>
              <a:cs typeface="Caladea"/>
            </a:endParaRPr>
          </a:p>
          <a:p>
            <a:pPr marL="404553" marR="4379" indent="382109" algn="just">
              <a:lnSpc>
                <a:spcPct val="146600"/>
              </a:lnSpc>
            </a:pPr>
            <a:r>
              <a:rPr sz="1000" dirty="0">
                <a:latin typeface="Caladea"/>
                <a:cs typeface="Caladea"/>
              </a:rPr>
              <a:t>Setelah suatu </a:t>
            </a:r>
            <a:r>
              <a:rPr sz="1000" spc="-4" dirty="0">
                <a:latin typeface="Caladea"/>
                <a:cs typeface="Caladea"/>
              </a:rPr>
              <a:t>tujuan dirumuskan, </a:t>
            </a:r>
            <a:r>
              <a:rPr sz="1000" dirty="0">
                <a:latin typeface="Caladea"/>
                <a:cs typeface="Caladea"/>
              </a:rPr>
              <a:t>maka </a:t>
            </a:r>
            <a:r>
              <a:rPr sz="1000" spc="-4" dirty="0">
                <a:latin typeface="Caladea"/>
                <a:cs typeface="Caladea"/>
              </a:rPr>
              <a:t>variabel/sub variabel yang  </a:t>
            </a:r>
            <a:r>
              <a:rPr sz="1000" dirty="0">
                <a:latin typeface="Caladea"/>
                <a:cs typeface="Caladea"/>
              </a:rPr>
              <a:t>mengacu </a:t>
            </a:r>
            <a:r>
              <a:rPr sz="1000" spc="-4" dirty="0">
                <a:latin typeface="Caladea"/>
                <a:cs typeface="Caladea"/>
              </a:rPr>
              <a:t>pada tujuan tersebut dijabarkan ke dalam </a:t>
            </a:r>
            <a:r>
              <a:rPr sz="1000" dirty="0">
                <a:latin typeface="Caladea"/>
                <a:cs typeface="Caladea"/>
              </a:rPr>
              <a:t>konsep-konsep </a:t>
            </a:r>
            <a:r>
              <a:rPr sz="1000" spc="-4" dirty="0">
                <a:latin typeface="Caladea"/>
                <a:cs typeface="Caladea"/>
              </a:rPr>
              <a:t>penting.  Konsep penting tersebut harus dibuat rumusan definisinya hingga menjadi  definisi kerja atau </a:t>
            </a:r>
            <a:r>
              <a:rPr sz="1000" dirty="0">
                <a:latin typeface="Caladea"/>
                <a:cs typeface="Caladea"/>
              </a:rPr>
              <a:t>definisi operasional </a:t>
            </a:r>
            <a:r>
              <a:rPr sz="1000" spc="-4" dirty="0">
                <a:latin typeface="Caladea"/>
                <a:cs typeface="Caladea"/>
              </a:rPr>
              <a:t>yang akan digunakan dalam  penelitian. Suatu konsep dapat terdiri </a:t>
            </a:r>
            <a:r>
              <a:rPr sz="1000" spc="-9" dirty="0">
                <a:latin typeface="Caladea"/>
                <a:cs typeface="Caladea"/>
              </a:rPr>
              <a:t>dari </a:t>
            </a:r>
            <a:r>
              <a:rPr sz="1000" dirty="0">
                <a:latin typeface="Caladea"/>
                <a:cs typeface="Caladea"/>
              </a:rPr>
              <a:t>beberapa </a:t>
            </a:r>
            <a:r>
              <a:rPr sz="1000" spc="-4" dirty="0">
                <a:latin typeface="Caladea"/>
                <a:cs typeface="Caladea"/>
              </a:rPr>
              <a:t>indikator. Indikator  </a:t>
            </a:r>
            <a:r>
              <a:rPr sz="1000" dirty="0">
                <a:latin typeface="Caladea"/>
                <a:cs typeface="Caladea"/>
              </a:rPr>
              <a:t>inilah </a:t>
            </a:r>
            <a:r>
              <a:rPr sz="1000" spc="-4" dirty="0">
                <a:latin typeface="Caladea"/>
                <a:cs typeface="Caladea"/>
              </a:rPr>
              <a:t>yang akan dijadikan petunjuk konkrit </a:t>
            </a:r>
            <a:r>
              <a:rPr sz="1000" dirty="0">
                <a:latin typeface="Caladea"/>
                <a:cs typeface="Caladea"/>
              </a:rPr>
              <a:t>yang </a:t>
            </a:r>
            <a:r>
              <a:rPr sz="1000" spc="-4" dirty="0">
                <a:latin typeface="Caladea"/>
                <a:cs typeface="Caladea"/>
              </a:rPr>
              <a:t>dapat dilihat </a:t>
            </a:r>
            <a:r>
              <a:rPr sz="1000" dirty="0">
                <a:latin typeface="Caladea"/>
                <a:cs typeface="Caladea"/>
              </a:rPr>
              <a:t>(diamati </a:t>
            </a:r>
            <a:r>
              <a:rPr sz="1000" spc="-9" dirty="0">
                <a:latin typeface="Caladea"/>
                <a:cs typeface="Caladea"/>
              </a:rPr>
              <a:t>dan  </a:t>
            </a:r>
            <a:r>
              <a:rPr sz="1000" spc="-4" dirty="0">
                <a:latin typeface="Caladea"/>
                <a:cs typeface="Caladea"/>
              </a:rPr>
              <a:t>didengar) tentang </a:t>
            </a:r>
            <a:r>
              <a:rPr sz="1000" dirty="0">
                <a:latin typeface="Caladea"/>
                <a:cs typeface="Caladea"/>
              </a:rPr>
              <a:t>suatu </a:t>
            </a:r>
            <a:r>
              <a:rPr sz="1000" spc="-4" dirty="0">
                <a:latin typeface="Caladea"/>
                <a:cs typeface="Caladea"/>
              </a:rPr>
              <a:t>konsep dengan </a:t>
            </a:r>
            <a:r>
              <a:rPr sz="1000" dirty="0">
                <a:latin typeface="Caladea"/>
                <a:cs typeface="Caladea"/>
              </a:rPr>
              <a:t>suatu </a:t>
            </a:r>
            <a:r>
              <a:rPr sz="1000" spc="-4" dirty="0">
                <a:latin typeface="Caladea"/>
                <a:cs typeface="Caladea"/>
              </a:rPr>
              <a:t>parameter tertentu.  Parameter </a:t>
            </a:r>
            <a:r>
              <a:rPr sz="1000" spc="-9" dirty="0">
                <a:latin typeface="Caladea"/>
                <a:cs typeface="Caladea"/>
              </a:rPr>
              <a:t>di </a:t>
            </a:r>
            <a:r>
              <a:rPr sz="1000" spc="-4" dirty="0">
                <a:latin typeface="Caladea"/>
                <a:cs typeface="Caladea"/>
              </a:rPr>
              <a:t>sini. </a:t>
            </a:r>
            <a:r>
              <a:rPr sz="1000" spc="-9" dirty="0">
                <a:latin typeface="Caladea"/>
                <a:cs typeface="Caladea"/>
              </a:rPr>
              <a:t>Dimaksudkan </a:t>
            </a:r>
            <a:r>
              <a:rPr sz="1000" spc="-4" dirty="0">
                <a:latin typeface="Caladea"/>
                <a:cs typeface="Caladea"/>
              </a:rPr>
              <a:t>sebagai bentuk/jenis </a:t>
            </a:r>
            <a:r>
              <a:rPr sz="1000" spc="-9" dirty="0">
                <a:latin typeface="Caladea"/>
                <a:cs typeface="Caladea"/>
              </a:rPr>
              <a:t>ukuran </a:t>
            </a:r>
            <a:r>
              <a:rPr sz="1000" spc="-4" dirty="0">
                <a:latin typeface="Caladea"/>
                <a:cs typeface="Caladea"/>
              </a:rPr>
              <a:t>yang akan  dipergunakan untuk mengukur data sesuai dengan jenisnya </a:t>
            </a:r>
            <a:r>
              <a:rPr sz="1000" dirty="0">
                <a:latin typeface="Caladea"/>
                <a:cs typeface="Caladea"/>
              </a:rPr>
              <a:t>(baik </a:t>
            </a:r>
            <a:r>
              <a:rPr sz="1000" spc="-4" dirty="0">
                <a:latin typeface="Caladea"/>
                <a:cs typeface="Caladea"/>
              </a:rPr>
              <a:t>deskrit  maupun kontinu) dan tingkat pengukurannya </a:t>
            </a:r>
            <a:r>
              <a:rPr sz="1000" dirty="0">
                <a:latin typeface="Caladea"/>
                <a:cs typeface="Caladea"/>
              </a:rPr>
              <a:t>(baik </a:t>
            </a:r>
            <a:r>
              <a:rPr sz="1000" spc="-4" dirty="0">
                <a:latin typeface="Caladea"/>
                <a:cs typeface="Caladea"/>
              </a:rPr>
              <a:t>nominal, ordinal,  interval, maupun rasio). Jadi dalam menyusun instrumen harus diketahui  dahulu variabel/sub variabelnya, lalu disusun indikator dan parameternya.  Sebagai </a:t>
            </a:r>
            <a:r>
              <a:rPr sz="1000" dirty="0">
                <a:latin typeface="Caladea"/>
                <a:cs typeface="Caladea"/>
              </a:rPr>
              <a:t>contoh, </a:t>
            </a:r>
            <a:r>
              <a:rPr sz="1000" spc="-4" dirty="0">
                <a:latin typeface="Caladea"/>
                <a:cs typeface="Caladea"/>
              </a:rPr>
              <a:t>kerangka berikut ini untuk menyusun instrumen (angket)  guna mengetahui latar belakang sosial ekonomi</a:t>
            </a:r>
            <a:r>
              <a:rPr sz="1000" spc="9" dirty="0">
                <a:latin typeface="Caladea"/>
                <a:cs typeface="Caladea"/>
              </a:rPr>
              <a:t> </a:t>
            </a:r>
            <a:r>
              <a:rPr sz="1000" spc="-4" dirty="0">
                <a:latin typeface="Caladea"/>
                <a:cs typeface="Caladea"/>
              </a:rPr>
              <a:t>petani</a:t>
            </a:r>
            <a:r>
              <a:rPr sz="1000" spc="-4" dirty="0">
                <a:latin typeface="Caladea"/>
                <a:cs typeface="Caladea"/>
              </a:rPr>
              <a:t>.</a:t>
            </a:r>
            <a:endParaRPr sz="1000" dirty="0">
              <a:latin typeface="Caladea"/>
              <a:cs typeface="Calad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38289" y="610919"/>
            <a:ext cx="4222953" cy="164944"/>
          </a:xfrm>
          <a:prstGeom prst="rect">
            <a:avLst/>
          </a:prstGeom>
        </p:spPr>
        <p:txBody>
          <a:bodyPr vert="horz" wrap="square" lIns="0" tIns="10949" rIns="0" bIns="0" rtlCol="0">
            <a:spAutoFit/>
          </a:bodyPr>
          <a:lstStyle/>
          <a:p>
            <a:pPr marL="10949">
              <a:spcBef>
                <a:spcPts val="86"/>
              </a:spcBef>
            </a:pPr>
            <a:r>
              <a:rPr sz="1000" spc="-4" dirty="0">
                <a:latin typeface="Caladea"/>
                <a:cs typeface="Caladea"/>
              </a:rPr>
              <a:t>Kerangka Penyusunan Instrumen (Karsidi,</a:t>
            </a:r>
            <a:r>
              <a:rPr sz="1000" spc="13" dirty="0">
                <a:latin typeface="Caladea"/>
                <a:cs typeface="Caladea"/>
              </a:rPr>
              <a:t> </a:t>
            </a:r>
            <a:r>
              <a:rPr sz="1000" spc="-4" dirty="0">
                <a:latin typeface="Caladea"/>
                <a:cs typeface="Caladea"/>
              </a:rPr>
              <a:t>1999)</a:t>
            </a:r>
            <a:endParaRPr sz="1000">
              <a:latin typeface="Caladea"/>
              <a:cs typeface="Caladea"/>
            </a:endParaRPr>
          </a:p>
        </p:txBody>
      </p:sp>
      <p:graphicFrame>
        <p:nvGraphicFramePr>
          <p:cNvPr id="3" name="object 3"/>
          <p:cNvGraphicFramePr>
            <a:graphicFrameLocks noGrp="1"/>
          </p:cNvGraphicFramePr>
          <p:nvPr>
            <p:extLst>
              <p:ext uri="{D42A27DB-BD31-4B8C-83A1-F6EECF244321}">
                <p14:modId xmlns:p14="http://schemas.microsoft.com/office/powerpoint/2010/main" val="2422283885"/>
              </p:ext>
            </p:extLst>
          </p:nvPr>
        </p:nvGraphicFramePr>
        <p:xfrm>
          <a:off x="533400" y="304800"/>
          <a:ext cx="8458200" cy="5406945"/>
        </p:xfrm>
        <a:graphic>
          <a:graphicData uri="http://schemas.openxmlformats.org/drawingml/2006/table">
            <a:tbl>
              <a:tblPr firstRow="1" bandRow="1">
                <a:tableStyleId>{2D5ABB26-0587-4C30-8999-92F81FD0307C}</a:tableStyleId>
              </a:tblPr>
              <a:tblGrid>
                <a:gridCol w="1750810"/>
                <a:gridCol w="1948398"/>
                <a:gridCol w="4758992"/>
              </a:tblGrid>
              <a:tr h="183553">
                <a:tc>
                  <a:txBody>
                    <a:bodyPr/>
                    <a:lstStyle/>
                    <a:p>
                      <a:pPr marL="226695">
                        <a:lnSpc>
                          <a:spcPts val="1390"/>
                        </a:lnSpc>
                      </a:pPr>
                      <a:r>
                        <a:rPr sz="700" b="1" spc="-5" dirty="0">
                          <a:latin typeface="Caladea"/>
                          <a:cs typeface="Caladea"/>
                        </a:rPr>
                        <a:t>Variabel</a:t>
                      </a:r>
                      <a:endParaRPr sz="700" dirty="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39700">
                        <a:lnSpc>
                          <a:spcPts val="1390"/>
                        </a:lnSpc>
                      </a:pPr>
                      <a:r>
                        <a:rPr sz="700" b="1" spc="-5" dirty="0">
                          <a:latin typeface="Caladea"/>
                          <a:cs typeface="Caladea"/>
                        </a:rPr>
                        <a:t>Sub</a:t>
                      </a:r>
                      <a:r>
                        <a:rPr sz="700" b="1" spc="-25" dirty="0">
                          <a:latin typeface="Caladea"/>
                          <a:cs typeface="Caladea"/>
                        </a:rPr>
                        <a:t> </a:t>
                      </a:r>
                      <a:r>
                        <a:rPr sz="700" b="1" spc="-5" dirty="0">
                          <a:latin typeface="Caladea"/>
                          <a:cs typeface="Caladea"/>
                        </a:rPr>
                        <a:t>Variabel</a:t>
                      </a:r>
                      <a:endParaRPr sz="70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390"/>
                        </a:lnSpc>
                      </a:pPr>
                      <a:r>
                        <a:rPr sz="700" b="1" spc="-5" dirty="0">
                          <a:latin typeface="Caladea"/>
                          <a:cs typeface="Caladea"/>
                        </a:rPr>
                        <a:t>Indikator</a:t>
                      </a:r>
                      <a:endParaRPr sz="70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717748">
                <a:tc rowSpan="2">
                  <a:txBody>
                    <a:bodyPr/>
                    <a:lstStyle/>
                    <a:p>
                      <a:pPr marL="68580">
                        <a:lnSpc>
                          <a:spcPts val="1390"/>
                        </a:lnSpc>
                      </a:pPr>
                      <a:r>
                        <a:rPr sz="700" spc="-5" dirty="0">
                          <a:latin typeface="Caladea"/>
                          <a:cs typeface="Caladea"/>
                        </a:rPr>
                        <a:t>Latar</a:t>
                      </a:r>
                      <a:endParaRPr sz="700">
                        <a:latin typeface="Caladea"/>
                        <a:cs typeface="Caladea"/>
                      </a:endParaRPr>
                    </a:p>
                    <a:p>
                      <a:pPr marL="68580" marR="386715">
                        <a:lnSpc>
                          <a:spcPct val="146200"/>
                        </a:lnSpc>
                        <a:spcBef>
                          <a:spcPts val="5"/>
                        </a:spcBef>
                      </a:pPr>
                      <a:r>
                        <a:rPr sz="700" dirty="0">
                          <a:latin typeface="Caladea"/>
                          <a:cs typeface="Caladea"/>
                        </a:rPr>
                        <a:t>bela</a:t>
                      </a:r>
                      <a:r>
                        <a:rPr sz="700" spc="-10" dirty="0">
                          <a:latin typeface="Caladea"/>
                          <a:cs typeface="Caladea"/>
                        </a:rPr>
                        <a:t>k</a:t>
                      </a:r>
                      <a:r>
                        <a:rPr sz="700" spc="-5" dirty="0">
                          <a:latin typeface="Caladea"/>
                          <a:cs typeface="Caladea"/>
                        </a:rPr>
                        <a:t>a</a:t>
                      </a:r>
                      <a:r>
                        <a:rPr sz="700" dirty="0">
                          <a:latin typeface="Caladea"/>
                          <a:cs typeface="Caladea"/>
                        </a:rPr>
                        <a:t>ng  </a:t>
                      </a:r>
                      <a:r>
                        <a:rPr sz="700" spc="-5" dirty="0">
                          <a:latin typeface="Caladea"/>
                          <a:cs typeface="Caladea"/>
                        </a:rPr>
                        <a:t>sosial  ekonomi</a:t>
                      </a:r>
                      <a:endParaRPr sz="70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390"/>
                        </a:lnSpc>
                      </a:pPr>
                      <a:r>
                        <a:rPr sz="700" spc="-5" dirty="0">
                          <a:latin typeface="Caladea"/>
                          <a:cs typeface="Caladea"/>
                        </a:rPr>
                        <a:t>1.</a:t>
                      </a:r>
                      <a:r>
                        <a:rPr sz="700" spc="65" dirty="0">
                          <a:latin typeface="Caladea"/>
                          <a:cs typeface="Caladea"/>
                        </a:rPr>
                        <a:t> </a:t>
                      </a:r>
                      <a:r>
                        <a:rPr sz="700" spc="-5" dirty="0">
                          <a:latin typeface="Caladea"/>
                          <a:cs typeface="Caladea"/>
                        </a:rPr>
                        <a:t>Penguasaan</a:t>
                      </a:r>
                      <a:endParaRPr sz="700" dirty="0">
                        <a:latin typeface="Caladea"/>
                        <a:cs typeface="Caladea"/>
                      </a:endParaRPr>
                    </a:p>
                    <a:p>
                      <a:pPr marL="296545" marR="228600">
                        <a:lnSpc>
                          <a:spcPct val="146700"/>
                        </a:lnSpc>
                      </a:pPr>
                      <a:r>
                        <a:rPr sz="700" spc="-5" dirty="0">
                          <a:latin typeface="Caladea"/>
                          <a:cs typeface="Caladea"/>
                        </a:rPr>
                        <a:t>lahan  </a:t>
                      </a:r>
                      <a:r>
                        <a:rPr sz="700" dirty="0">
                          <a:latin typeface="Caladea"/>
                          <a:cs typeface="Caladea"/>
                        </a:rPr>
                        <a:t>pertanian</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180" indent="-229235">
                        <a:lnSpc>
                          <a:spcPct val="100000"/>
                        </a:lnSpc>
                        <a:spcBef>
                          <a:spcPts val="25"/>
                        </a:spcBef>
                        <a:buFont typeface="Symbol"/>
                        <a:buChar char=""/>
                        <a:tabLst>
                          <a:tab pos="296545" algn="l"/>
                          <a:tab pos="297180" algn="l"/>
                        </a:tabLst>
                      </a:pPr>
                      <a:r>
                        <a:rPr sz="700" spc="-5" dirty="0">
                          <a:latin typeface="Caladea"/>
                          <a:cs typeface="Caladea"/>
                        </a:rPr>
                        <a:t>Tingkat penguasaan lahan</a:t>
                      </a:r>
                      <a:r>
                        <a:rPr sz="700" dirty="0">
                          <a:latin typeface="Caladea"/>
                          <a:cs typeface="Caladea"/>
                        </a:rPr>
                        <a:t> </a:t>
                      </a:r>
                      <a:r>
                        <a:rPr sz="700" spc="-5" dirty="0">
                          <a:latin typeface="Caladea"/>
                          <a:cs typeface="Caladea"/>
                        </a:rPr>
                        <a:t>:</a:t>
                      </a:r>
                      <a:endParaRPr sz="700" dirty="0">
                        <a:latin typeface="Caladea"/>
                        <a:cs typeface="Caladea"/>
                      </a:endParaRPr>
                    </a:p>
                    <a:p>
                      <a:pPr marL="525780" lvl="1" indent="-229870">
                        <a:lnSpc>
                          <a:spcPct val="100000"/>
                        </a:lnSpc>
                        <a:spcBef>
                          <a:spcPts val="660"/>
                        </a:spcBef>
                        <a:buAutoNum type="arabicParenBoth"/>
                        <a:tabLst>
                          <a:tab pos="526415" algn="l"/>
                        </a:tabLst>
                      </a:pPr>
                      <a:r>
                        <a:rPr sz="700" spc="-5" dirty="0">
                          <a:latin typeface="Caladea"/>
                          <a:cs typeface="Caladea"/>
                        </a:rPr>
                        <a:t>Luas tanah sawah</a:t>
                      </a:r>
                      <a:endParaRPr sz="700" dirty="0">
                        <a:latin typeface="Caladea"/>
                        <a:cs typeface="Caladea"/>
                      </a:endParaRPr>
                    </a:p>
                    <a:p>
                      <a:pPr marL="525780" lvl="1" indent="-229870">
                        <a:lnSpc>
                          <a:spcPct val="100000"/>
                        </a:lnSpc>
                        <a:spcBef>
                          <a:spcPts val="670"/>
                        </a:spcBef>
                        <a:buAutoNum type="arabicParenBoth"/>
                        <a:tabLst>
                          <a:tab pos="526415" algn="l"/>
                        </a:tabLst>
                      </a:pPr>
                      <a:r>
                        <a:rPr sz="700" spc="-5" dirty="0">
                          <a:latin typeface="Caladea"/>
                          <a:cs typeface="Caladea"/>
                        </a:rPr>
                        <a:t>Luas tanah lading/tegalan</a:t>
                      </a:r>
                      <a:endParaRPr sz="700" dirty="0">
                        <a:latin typeface="Caladea"/>
                        <a:cs typeface="Caladea"/>
                      </a:endParaRPr>
                    </a:p>
                    <a:p>
                      <a:pPr marL="525780" lvl="1" indent="-229870">
                        <a:lnSpc>
                          <a:spcPct val="100000"/>
                        </a:lnSpc>
                        <a:spcBef>
                          <a:spcPts val="670"/>
                        </a:spcBef>
                        <a:buAutoNum type="arabicParenBoth"/>
                        <a:tabLst>
                          <a:tab pos="526415" algn="l"/>
                        </a:tabLst>
                      </a:pPr>
                      <a:r>
                        <a:rPr sz="700" spc="-5" dirty="0">
                          <a:latin typeface="Caladea"/>
                          <a:cs typeface="Caladea"/>
                        </a:rPr>
                        <a:t>Luas tanah</a:t>
                      </a:r>
                      <a:r>
                        <a:rPr sz="700" spc="-10" dirty="0">
                          <a:latin typeface="Caladea"/>
                          <a:cs typeface="Caladea"/>
                        </a:rPr>
                        <a:t> </a:t>
                      </a:r>
                      <a:r>
                        <a:rPr sz="700" spc="-5" dirty="0">
                          <a:latin typeface="Caladea"/>
                          <a:cs typeface="Caladea"/>
                        </a:rPr>
                        <a:t>pekarangan</a:t>
                      </a:r>
                      <a:endParaRPr sz="700" dirty="0">
                        <a:latin typeface="Caladea"/>
                        <a:cs typeface="Caladea"/>
                      </a:endParaRPr>
                    </a:p>
                  </a:txBody>
                  <a:tcPr marL="0" marR="0" marT="18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1525381">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390"/>
                        </a:lnSpc>
                      </a:pPr>
                      <a:r>
                        <a:rPr sz="700" spc="-5" dirty="0">
                          <a:latin typeface="Caladea"/>
                          <a:cs typeface="Caladea"/>
                        </a:rPr>
                        <a:t>2.  </a:t>
                      </a:r>
                      <a:r>
                        <a:rPr sz="700" spc="45" dirty="0">
                          <a:latin typeface="Caladea"/>
                          <a:cs typeface="Caladea"/>
                        </a:rPr>
                        <a:t> </a:t>
                      </a:r>
                      <a:r>
                        <a:rPr sz="700" spc="-5" dirty="0">
                          <a:latin typeface="Caladea"/>
                          <a:cs typeface="Caladea"/>
                        </a:rPr>
                        <a:t>Pemilikan</a:t>
                      </a:r>
                      <a:endParaRPr sz="700">
                        <a:latin typeface="Caladea"/>
                        <a:cs typeface="Caladea"/>
                      </a:endParaRPr>
                    </a:p>
                    <a:p>
                      <a:pPr marL="296545" marR="220979">
                        <a:lnSpc>
                          <a:spcPct val="146400"/>
                        </a:lnSpc>
                      </a:pPr>
                      <a:r>
                        <a:rPr sz="700" spc="-5" dirty="0">
                          <a:latin typeface="Caladea"/>
                          <a:cs typeface="Caladea"/>
                        </a:rPr>
                        <a:t>aset  </a:t>
                      </a:r>
                      <a:r>
                        <a:rPr sz="700" dirty="0">
                          <a:latin typeface="Caladea"/>
                          <a:cs typeface="Caladea"/>
                        </a:rPr>
                        <a:t>pertanian  </a:t>
                      </a:r>
                      <a:r>
                        <a:rPr sz="700" spc="-5" dirty="0">
                          <a:latin typeface="Caladea"/>
                          <a:cs typeface="Caladea"/>
                        </a:rPr>
                        <a:t>non</a:t>
                      </a:r>
                      <a:r>
                        <a:rPr sz="700" spc="-80" dirty="0">
                          <a:latin typeface="Caladea"/>
                          <a:cs typeface="Caladea"/>
                        </a:rPr>
                        <a:t> </a:t>
                      </a:r>
                      <a:r>
                        <a:rPr sz="700" spc="-5" dirty="0">
                          <a:latin typeface="Caladea"/>
                          <a:cs typeface="Caladea"/>
                        </a:rPr>
                        <a:t>lahan</a:t>
                      </a:r>
                      <a:endParaRPr sz="70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180" indent="-229235">
                        <a:lnSpc>
                          <a:spcPct val="100000"/>
                        </a:lnSpc>
                        <a:spcBef>
                          <a:spcPts val="25"/>
                        </a:spcBef>
                        <a:buFont typeface="Symbol"/>
                        <a:buChar char=""/>
                        <a:tabLst>
                          <a:tab pos="296545" algn="l"/>
                          <a:tab pos="297180" algn="l"/>
                        </a:tabLst>
                      </a:pPr>
                      <a:r>
                        <a:rPr sz="700" spc="-5" dirty="0">
                          <a:latin typeface="Caladea"/>
                          <a:cs typeface="Caladea"/>
                        </a:rPr>
                        <a:t>Tingkat Pemilikan</a:t>
                      </a:r>
                      <a:r>
                        <a:rPr sz="700" spc="5" dirty="0">
                          <a:latin typeface="Caladea"/>
                          <a:cs typeface="Caladea"/>
                        </a:rPr>
                        <a:t> </a:t>
                      </a:r>
                      <a:r>
                        <a:rPr sz="700" spc="-5" dirty="0">
                          <a:latin typeface="Caladea"/>
                          <a:cs typeface="Caladea"/>
                        </a:rPr>
                        <a:t>:</a:t>
                      </a:r>
                      <a:endParaRPr sz="700">
                        <a:latin typeface="Caladea"/>
                        <a:cs typeface="Caladea"/>
                      </a:endParaRPr>
                    </a:p>
                    <a:p>
                      <a:pPr marL="525780" lvl="1" indent="-229870">
                        <a:lnSpc>
                          <a:spcPct val="100000"/>
                        </a:lnSpc>
                        <a:spcBef>
                          <a:spcPts val="660"/>
                        </a:spcBef>
                        <a:buAutoNum type="arabicParenBoth"/>
                        <a:tabLst>
                          <a:tab pos="526415" algn="l"/>
                        </a:tabLst>
                      </a:pPr>
                      <a:r>
                        <a:rPr sz="700" spc="-5" dirty="0">
                          <a:latin typeface="Caladea"/>
                          <a:cs typeface="Caladea"/>
                        </a:rPr>
                        <a:t>Hewah ternak</a:t>
                      </a:r>
                      <a:endParaRPr sz="700">
                        <a:latin typeface="Caladea"/>
                        <a:cs typeface="Caladea"/>
                      </a:endParaRPr>
                    </a:p>
                    <a:p>
                      <a:pPr marL="525780" lvl="1" indent="-229870">
                        <a:lnSpc>
                          <a:spcPct val="100000"/>
                        </a:lnSpc>
                        <a:spcBef>
                          <a:spcPts val="670"/>
                        </a:spcBef>
                        <a:buAutoNum type="arabicParenBoth"/>
                        <a:tabLst>
                          <a:tab pos="526415" algn="l"/>
                        </a:tabLst>
                      </a:pPr>
                      <a:r>
                        <a:rPr sz="700" spc="-5" dirty="0">
                          <a:latin typeface="Caladea"/>
                          <a:cs typeface="Caladea"/>
                        </a:rPr>
                        <a:t>Handtractor</a:t>
                      </a:r>
                      <a:endParaRPr sz="700">
                        <a:latin typeface="Caladea"/>
                        <a:cs typeface="Caladea"/>
                      </a:endParaRPr>
                    </a:p>
                    <a:p>
                      <a:pPr marL="525780" lvl="1" indent="-229870">
                        <a:lnSpc>
                          <a:spcPct val="100000"/>
                        </a:lnSpc>
                        <a:spcBef>
                          <a:spcPts val="675"/>
                        </a:spcBef>
                        <a:buAutoNum type="arabicParenBoth"/>
                        <a:tabLst>
                          <a:tab pos="526415" algn="l"/>
                        </a:tabLst>
                      </a:pPr>
                      <a:r>
                        <a:rPr sz="700" dirty="0">
                          <a:latin typeface="Caladea"/>
                          <a:cs typeface="Caladea"/>
                        </a:rPr>
                        <a:t>Pompa</a:t>
                      </a:r>
                      <a:r>
                        <a:rPr sz="700" spc="-10" dirty="0">
                          <a:latin typeface="Caladea"/>
                          <a:cs typeface="Caladea"/>
                        </a:rPr>
                        <a:t> </a:t>
                      </a:r>
                      <a:r>
                        <a:rPr sz="700" spc="-5" dirty="0">
                          <a:latin typeface="Caladea"/>
                          <a:cs typeface="Caladea"/>
                        </a:rPr>
                        <a:t>air</a:t>
                      </a:r>
                      <a:endParaRPr sz="700">
                        <a:latin typeface="Caladea"/>
                        <a:cs typeface="Caladea"/>
                      </a:endParaRPr>
                    </a:p>
                    <a:p>
                      <a:pPr marL="525780" lvl="1" indent="-229870">
                        <a:lnSpc>
                          <a:spcPct val="100000"/>
                        </a:lnSpc>
                        <a:spcBef>
                          <a:spcPts val="670"/>
                        </a:spcBef>
                        <a:buAutoNum type="arabicParenBoth"/>
                        <a:tabLst>
                          <a:tab pos="526415" algn="l"/>
                        </a:tabLst>
                      </a:pPr>
                      <a:r>
                        <a:rPr sz="700" spc="-5" dirty="0">
                          <a:latin typeface="Caladea"/>
                          <a:cs typeface="Caladea"/>
                        </a:rPr>
                        <a:t>Penyemprot</a:t>
                      </a:r>
                      <a:endParaRPr sz="700">
                        <a:latin typeface="Caladea"/>
                        <a:cs typeface="Caladea"/>
                      </a:endParaRPr>
                    </a:p>
                    <a:p>
                      <a:pPr marL="525780" lvl="1" indent="-229870">
                        <a:lnSpc>
                          <a:spcPct val="100000"/>
                        </a:lnSpc>
                        <a:spcBef>
                          <a:spcPts val="675"/>
                        </a:spcBef>
                        <a:buAutoNum type="arabicParenBoth"/>
                        <a:tabLst>
                          <a:tab pos="526415" algn="l"/>
                        </a:tabLst>
                      </a:pPr>
                      <a:r>
                        <a:rPr sz="700" dirty="0">
                          <a:latin typeface="Caladea"/>
                          <a:cs typeface="Caladea"/>
                        </a:rPr>
                        <a:t>Mesin</a:t>
                      </a:r>
                      <a:r>
                        <a:rPr sz="700" spc="-80" dirty="0">
                          <a:latin typeface="Caladea"/>
                          <a:cs typeface="Caladea"/>
                        </a:rPr>
                        <a:t> </a:t>
                      </a:r>
                      <a:r>
                        <a:rPr sz="700" spc="-5" dirty="0">
                          <a:latin typeface="Caladea"/>
                          <a:cs typeface="Caladea"/>
                        </a:rPr>
                        <a:t>huller</a:t>
                      </a:r>
                      <a:endParaRPr sz="700">
                        <a:latin typeface="Caladea"/>
                        <a:cs typeface="Caladea"/>
                      </a:endParaRPr>
                    </a:p>
                    <a:p>
                      <a:pPr marL="525780" lvl="1" indent="-229870">
                        <a:lnSpc>
                          <a:spcPct val="100000"/>
                        </a:lnSpc>
                        <a:spcBef>
                          <a:spcPts val="670"/>
                        </a:spcBef>
                        <a:buAutoNum type="arabicParenBoth"/>
                        <a:tabLst>
                          <a:tab pos="526415" algn="l"/>
                        </a:tabLst>
                      </a:pPr>
                      <a:r>
                        <a:rPr sz="700" spc="-5" dirty="0">
                          <a:latin typeface="Caladea"/>
                          <a:cs typeface="Caladea"/>
                        </a:rPr>
                        <a:t>Perontok</a:t>
                      </a:r>
                      <a:r>
                        <a:rPr sz="700" spc="-15" dirty="0">
                          <a:latin typeface="Caladea"/>
                          <a:cs typeface="Caladea"/>
                        </a:rPr>
                        <a:t> </a:t>
                      </a:r>
                      <a:r>
                        <a:rPr sz="700" spc="-5" dirty="0">
                          <a:latin typeface="Caladea"/>
                          <a:cs typeface="Caladea"/>
                        </a:rPr>
                        <a:t>padi</a:t>
                      </a:r>
                      <a:endParaRPr sz="700">
                        <a:latin typeface="Caladea"/>
                        <a:cs typeface="Caladea"/>
                      </a:endParaRPr>
                    </a:p>
                    <a:p>
                      <a:pPr marL="525780" lvl="1" indent="-229870">
                        <a:lnSpc>
                          <a:spcPct val="100000"/>
                        </a:lnSpc>
                        <a:spcBef>
                          <a:spcPts val="660"/>
                        </a:spcBef>
                        <a:buAutoNum type="arabicParenBoth"/>
                        <a:tabLst>
                          <a:tab pos="526415" algn="l"/>
                        </a:tabLst>
                      </a:pPr>
                      <a:r>
                        <a:rPr sz="700" spc="-5" dirty="0">
                          <a:latin typeface="Caladea"/>
                          <a:cs typeface="Caladea"/>
                        </a:rPr>
                        <a:t>Lainnya</a:t>
                      </a:r>
                      <a:endParaRPr sz="700">
                        <a:latin typeface="Caladea"/>
                        <a:cs typeface="Caladea"/>
                      </a:endParaRPr>
                    </a:p>
                  </a:txBody>
                  <a:tcPr marL="0" marR="0" marT="18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1121136">
                <a:tc rowSpan="3">
                  <a:txBody>
                    <a:bodyPr/>
                    <a:lstStyle/>
                    <a:p>
                      <a:pPr marL="68580">
                        <a:lnSpc>
                          <a:spcPts val="1390"/>
                        </a:lnSpc>
                      </a:pPr>
                      <a:r>
                        <a:rPr sz="700" dirty="0">
                          <a:latin typeface="Caladea"/>
                          <a:cs typeface="Caladea"/>
                        </a:rPr>
                        <a:t>Motivasi</a:t>
                      </a:r>
                    </a:p>
                    <a:p>
                      <a:pPr marL="68580">
                        <a:lnSpc>
                          <a:spcPct val="100000"/>
                        </a:lnSpc>
                        <a:spcBef>
                          <a:spcPts val="670"/>
                        </a:spcBef>
                      </a:pPr>
                      <a:r>
                        <a:rPr sz="700" spc="-5" dirty="0">
                          <a:latin typeface="Caladea"/>
                          <a:cs typeface="Caladea"/>
                        </a:rPr>
                        <a:t>belajar</a:t>
                      </a:r>
                      <a:endParaRPr sz="700" dirty="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390"/>
                        </a:lnSpc>
                      </a:pPr>
                      <a:r>
                        <a:rPr sz="700" spc="-5" dirty="0">
                          <a:latin typeface="Caladea"/>
                          <a:cs typeface="Caladea"/>
                        </a:rPr>
                        <a:t>1.</a:t>
                      </a:r>
                      <a:r>
                        <a:rPr sz="700" spc="85" dirty="0">
                          <a:latin typeface="Caladea"/>
                          <a:cs typeface="Caladea"/>
                        </a:rPr>
                        <a:t> </a:t>
                      </a:r>
                      <a:r>
                        <a:rPr sz="700" spc="-5" dirty="0" err="1" smtClean="0">
                          <a:latin typeface="Caladea"/>
                          <a:cs typeface="Caladea"/>
                        </a:rPr>
                        <a:t>Mengikuti</a:t>
                      </a:r>
                      <a:r>
                        <a:rPr sz="700" spc="-5" dirty="0" smtClean="0">
                          <a:latin typeface="Caladea"/>
                          <a:cs typeface="Caladea"/>
                        </a:rPr>
                        <a:t> </a:t>
                      </a:r>
                      <a:r>
                        <a:rPr sz="700" spc="-5" dirty="0" err="1" smtClean="0">
                          <a:latin typeface="Caladea"/>
                          <a:cs typeface="Caladea"/>
                        </a:rPr>
                        <a:t>kegiatan</a:t>
                      </a:r>
                      <a:r>
                        <a:rPr sz="700" spc="-5" dirty="0" smtClean="0">
                          <a:latin typeface="Caladea"/>
                          <a:cs typeface="Caladea"/>
                        </a:rPr>
                        <a:t>  </a:t>
                      </a:r>
                      <a:r>
                        <a:rPr sz="700" spc="-5" dirty="0">
                          <a:latin typeface="Caladea"/>
                          <a:cs typeface="Caladea"/>
                        </a:rPr>
                        <a:t>tatap muka  </a:t>
                      </a:r>
                      <a:r>
                        <a:rPr sz="700" spc="-10" dirty="0">
                          <a:latin typeface="Caladea"/>
                          <a:cs typeface="Caladea"/>
                        </a:rPr>
                        <a:t>di </a:t>
                      </a:r>
                      <a:r>
                        <a:rPr sz="700" spc="-5" dirty="0">
                          <a:latin typeface="Caladea"/>
                          <a:cs typeface="Caladea"/>
                        </a:rPr>
                        <a:t>kelas</a:t>
                      </a:r>
                      <a:endParaRPr sz="700" dirty="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180" indent="-229235">
                        <a:lnSpc>
                          <a:spcPts val="1390"/>
                        </a:lnSpc>
                        <a:buAutoNum type="arabicPeriod"/>
                        <a:tabLst>
                          <a:tab pos="297180" algn="l"/>
                        </a:tabLst>
                      </a:pPr>
                      <a:r>
                        <a:rPr sz="700" spc="-5" dirty="0">
                          <a:latin typeface="Caladea"/>
                          <a:cs typeface="Caladea"/>
                        </a:rPr>
                        <a:t>Ketepatan </a:t>
                      </a:r>
                      <a:r>
                        <a:rPr sz="700" spc="-10" dirty="0">
                          <a:latin typeface="Caladea"/>
                          <a:cs typeface="Caladea"/>
                        </a:rPr>
                        <a:t>waktu</a:t>
                      </a:r>
                      <a:endParaRPr sz="700" dirty="0">
                        <a:latin typeface="Caladea"/>
                        <a:cs typeface="Caladea"/>
                      </a:endParaRPr>
                    </a:p>
                    <a:p>
                      <a:pPr marL="296545" marR="63500" indent="-228600">
                        <a:lnSpc>
                          <a:spcPct val="146700"/>
                        </a:lnSpc>
                        <a:buAutoNum type="arabicPeriod"/>
                        <a:tabLst>
                          <a:tab pos="297180" algn="l"/>
                          <a:tab pos="1390015" algn="l"/>
                          <a:tab pos="2028189" algn="l"/>
                        </a:tabLst>
                      </a:pPr>
                      <a:r>
                        <a:rPr sz="700" spc="-5" dirty="0" err="1" smtClean="0">
                          <a:latin typeface="Caladea"/>
                          <a:cs typeface="Caladea"/>
                        </a:rPr>
                        <a:t>K</a:t>
                      </a:r>
                      <a:r>
                        <a:rPr sz="700" dirty="0" err="1" smtClean="0">
                          <a:latin typeface="Caladea"/>
                          <a:cs typeface="Caladea"/>
                        </a:rPr>
                        <a:t>e</a:t>
                      </a:r>
                      <a:r>
                        <a:rPr sz="700" spc="-5" dirty="0" err="1" smtClean="0">
                          <a:latin typeface="Caladea"/>
                          <a:cs typeface="Caladea"/>
                        </a:rPr>
                        <a:t>t</a:t>
                      </a:r>
                      <a:r>
                        <a:rPr sz="700" dirty="0" err="1" smtClean="0">
                          <a:latin typeface="Caladea"/>
                          <a:cs typeface="Caladea"/>
                        </a:rPr>
                        <a:t>e</a:t>
                      </a:r>
                      <a:r>
                        <a:rPr sz="700" spc="-5" dirty="0" err="1" smtClean="0">
                          <a:latin typeface="Caladea"/>
                          <a:cs typeface="Caladea"/>
                        </a:rPr>
                        <a:t>rt</a:t>
                      </a:r>
                      <a:r>
                        <a:rPr sz="700" dirty="0" err="1" smtClean="0">
                          <a:latin typeface="Caladea"/>
                          <a:cs typeface="Caladea"/>
                        </a:rPr>
                        <a:t>ib</a:t>
                      </a:r>
                      <a:r>
                        <a:rPr sz="700" spc="-5" dirty="0" err="1" smtClean="0">
                          <a:latin typeface="Caladea"/>
                          <a:cs typeface="Caladea"/>
                        </a:rPr>
                        <a:t>a</a:t>
                      </a:r>
                      <a:r>
                        <a:rPr sz="700" dirty="0" err="1" smtClean="0">
                          <a:latin typeface="Caladea"/>
                          <a:cs typeface="Caladea"/>
                        </a:rPr>
                        <a:t>n</a:t>
                      </a:r>
                      <a:r>
                        <a:rPr sz="700" dirty="0" smtClean="0">
                          <a:latin typeface="Caladea"/>
                          <a:cs typeface="Caladea"/>
                        </a:rPr>
                        <a:t> </a:t>
                      </a:r>
                      <a:r>
                        <a:rPr sz="700" spc="-10" dirty="0" err="1" smtClean="0">
                          <a:latin typeface="Caladea"/>
                          <a:cs typeface="Caladea"/>
                        </a:rPr>
                        <a:t>d</a:t>
                      </a:r>
                      <a:r>
                        <a:rPr sz="700" spc="-5" dirty="0" err="1" smtClean="0">
                          <a:latin typeface="Caladea"/>
                          <a:cs typeface="Caladea"/>
                        </a:rPr>
                        <a:t>a</a:t>
                      </a:r>
                      <a:r>
                        <a:rPr sz="700" dirty="0" err="1" smtClean="0">
                          <a:latin typeface="Caladea"/>
                          <a:cs typeface="Caladea"/>
                        </a:rPr>
                        <a:t>n</a:t>
                      </a:r>
                      <a:r>
                        <a:rPr sz="700" dirty="0" smtClean="0">
                          <a:latin typeface="Caladea"/>
                          <a:cs typeface="Caladea"/>
                        </a:rPr>
                        <a:t> </a:t>
                      </a:r>
                      <a:r>
                        <a:rPr sz="700" spc="-10" dirty="0" err="1" smtClean="0">
                          <a:latin typeface="Caladea"/>
                          <a:cs typeface="Caladea"/>
                        </a:rPr>
                        <a:t>k</a:t>
                      </a:r>
                      <a:r>
                        <a:rPr sz="700" dirty="0" err="1" smtClean="0">
                          <a:latin typeface="Caladea"/>
                          <a:cs typeface="Caladea"/>
                        </a:rPr>
                        <a:t>eten</a:t>
                      </a:r>
                      <a:r>
                        <a:rPr sz="700" spc="-5" dirty="0" err="1" smtClean="0">
                          <a:latin typeface="Caladea"/>
                          <a:cs typeface="Caladea"/>
                        </a:rPr>
                        <a:t>a</a:t>
                      </a:r>
                      <a:r>
                        <a:rPr sz="700" dirty="0" err="1" smtClean="0">
                          <a:latin typeface="Caladea"/>
                          <a:cs typeface="Caladea"/>
                        </a:rPr>
                        <a:t>n</a:t>
                      </a:r>
                      <a:r>
                        <a:rPr sz="700" spc="-5" dirty="0" err="1" smtClean="0">
                          <a:latin typeface="Caladea"/>
                          <a:cs typeface="Caladea"/>
                        </a:rPr>
                        <a:t>gan</a:t>
                      </a:r>
                      <a:r>
                        <a:rPr sz="700" spc="-5" dirty="0" smtClean="0">
                          <a:latin typeface="Caladea"/>
                          <a:cs typeface="Caladea"/>
                        </a:rPr>
                        <a:t>  </a:t>
                      </a:r>
                      <a:r>
                        <a:rPr sz="700" spc="-5" dirty="0">
                          <a:latin typeface="Caladea"/>
                          <a:cs typeface="Caladea"/>
                        </a:rPr>
                        <a:t>memgikuti pelajaran</a:t>
                      </a:r>
                      <a:endParaRPr sz="700" dirty="0">
                        <a:latin typeface="Caladea"/>
                        <a:cs typeface="Caladea"/>
                      </a:endParaRPr>
                    </a:p>
                    <a:p>
                      <a:pPr marL="297180" indent="-229235">
                        <a:lnSpc>
                          <a:spcPct val="100000"/>
                        </a:lnSpc>
                        <a:spcBef>
                          <a:spcPts val="670"/>
                        </a:spcBef>
                        <a:buAutoNum type="arabicPeriod"/>
                        <a:tabLst>
                          <a:tab pos="297180" algn="l"/>
                        </a:tabLst>
                      </a:pPr>
                      <a:r>
                        <a:rPr sz="700" spc="-5" dirty="0">
                          <a:latin typeface="Caladea"/>
                          <a:cs typeface="Caladea"/>
                        </a:rPr>
                        <a:t>Keaktifan menjawab</a:t>
                      </a:r>
                      <a:r>
                        <a:rPr sz="700" spc="-10" dirty="0">
                          <a:latin typeface="Caladea"/>
                          <a:cs typeface="Caladea"/>
                        </a:rPr>
                        <a:t> </a:t>
                      </a:r>
                      <a:r>
                        <a:rPr sz="700" spc="-5" dirty="0">
                          <a:latin typeface="Caladea"/>
                          <a:cs typeface="Caladea"/>
                        </a:rPr>
                        <a:t>permasalahan</a:t>
                      </a:r>
                      <a:endParaRPr sz="700" dirty="0">
                        <a:latin typeface="Caladea"/>
                        <a:cs typeface="Caladea"/>
                      </a:endParaRPr>
                    </a:p>
                    <a:p>
                      <a:pPr marL="297180" indent="-229235">
                        <a:lnSpc>
                          <a:spcPct val="100000"/>
                        </a:lnSpc>
                        <a:spcBef>
                          <a:spcPts val="675"/>
                        </a:spcBef>
                        <a:buAutoNum type="arabicPeriod"/>
                        <a:tabLst>
                          <a:tab pos="297180" algn="l"/>
                        </a:tabLst>
                      </a:pPr>
                      <a:r>
                        <a:rPr sz="700" spc="-5" dirty="0">
                          <a:latin typeface="Caladea"/>
                          <a:cs typeface="Caladea"/>
                        </a:rPr>
                        <a:t>Keaktifan mengikuti</a:t>
                      </a:r>
                      <a:r>
                        <a:rPr sz="700" dirty="0">
                          <a:latin typeface="Caladea"/>
                          <a:cs typeface="Caladea"/>
                        </a:rPr>
                        <a:t> </a:t>
                      </a:r>
                      <a:r>
                        <a:rPr sz="700" spc="-5" dirty="0">
                          <a:latin typeface="Caladea"/>
                          <a:cs typeface="Caladea"/>
                        </a:rPr>
                        <a:t>diskusi</a:t>
                      </a:r>
                      <a:endParaRPr sz="700" dirty="0">
                        <a:latin typeface="Caladea"/>
                        <a:cs typeface="Caladea"/>
                      </a:endParaRPr>
                    </a:p>
                    <a:p>
                      <a:pPr marL="296545" marR="64135" indent="-228600">
                        <a:lnSpc>
                          <a:spcPct val="146700"/>
                        </a:lnSpc>
                        <a:buAutoNum type="arabicPeriod"/>
                        <a:tabLst>
                          <a:tab pos="297180" algn="l"/>
                        </a:tabLst>
                      </a:pPr>
                      <a:r>
                        <a:rPr sz="700" spc="-5" dirty="0">
                          <a:latin typeface="Caladea"/>
                          <a:cs typeface="Caladea"/>
                        </a:rPr>
                        <a:t>Keaktifan menampilkan </a:t>
                      </a:r>
                      <a:r>
                        <a:rPr sz="700" dirty="0">
                          <a:latin typeface="Caladea"/>
                          <a:cs typeface="Caladea"/>
                        </a:rPr>
                        <a:t>hasil </a:t>
                      </a:r>
                      <a:r>
                        <a:rPr sz="700" spc="-5" dirty="0">
                          <a:latin typeface="Caladea"/>
                          <a:cs typeface="Caladea"/>
                        </a:rPr>
                        <a:t>diskusi  atau pikiran sendiri</a:t>
                      </a:r>
                      <a:endParaRPr sz="700" dirty="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1172120">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415"/>
                        </a:lnSpc>
                      </a:pPr>
                      <a:r>
                        <a:rPr sz="700" spc="-5" dirty="0">
                          <a:latin typeface="Caladea"/>
                          <a:cs typeface="Caladea"/>
                        </a:rPr>
                        <a:t>2.</a:t>
                      </a:r>
                      <a:r>
                        <a:rPr sz="700" spc="70" dirty="0">
                          <a:latin typeface="Caladea"/>
                          <a:cs typeface="Caladea"/>
                        </a:rPr>
                        <a:t> </a:t>
                      </a:r>
                      <a:r>
                        <a:rPr sz="600" spc="-5" dirty="0" err="1" smtClean="0">
                          <a:latin typeface="Caladea"/>
                          <a:cs typeface="Caladea"/>
                        </a:rPr>
                        <a:t>Mengerjakan</a:t>
                      </a:r>
                      <a:r>
                        <a:rPr sz="600" spc="-5" dirty="0" smtClean="0">
                          <a:latin typeface="Caladea"/>
                          <a:cs typeface="Caladea"/>
                        </a:rPr>
                        <a:t> </a:t>
                      </a:r>
                      <a:r>
                        <a:rPr sz="600" spc="-5" dirty="0" err="1" smtClean="0">
                          <a:latin typeface="Caladea"/>
                          <a:cs typeface="Caladea"/>
                        </a:rPr>
                        <a:t>tugas</a:t>
                      </a:r>
                      <a:r>
                        <a:rPr sz="600" spc="-5" dirty="0" smtClean="0">
                          <a:latin typeface="Caladea"/>
                          <a:cs typeface="Caladea"/>
                        </a:rPr>
                        <a:t> </a:t>
                      </a:r>
                      <a:r>
                        <a:rPr sz="600" spc="-5" dirty="0" err="1" smtClean="0">
                          <a:latin typeface="Caladea"/>
                          <a:cs typeface="Caladea"/>
                        </a:rPr>
                        <a:t>ter</a:t>
                      </a:r>
                      <a:r>
                        <a:rPr sz="600" dirty="0" err="1" smtClean="0">
                          <a:latin typeface="Caladea"/>
                          <a:cs typeface="Caladea"/>
                        </a:rPr>
                        <a:t>s</a:t>
                      </a:r>
                      <a:r>
                        <a:rPr sz="600" spc="-5" dirty="0" err="1" smtClean="0">
                          <a:latin typeface="Caladea"/>
                          <a:cs typeface="Caladea"/>
                        </a:rPr>
                        <a:t>truk</a:t>
                      </a:r>
                      <a:r>
                        <a:rPr sz="600" spc="-20" dirty="0" err="1" smtClean="0">
                          <a:latin typeface="Caladea"/>
                          <a:cs typeface="Caladea"/>
                        </a:rPr>
                        <a:t>t</a:t>
                      </a:r>
                      <a:r>
                        <a:rPr sz="600" spc="-5" dirty="0" err="1" smtClean="0">
                          <a:latin typeface="Caladea"/>
                          <a:cs typeface="Caladea"/>
                        </a:rPr>
                        <a:t>ur</a:t>
                      </a:r>
                      <a:endParaRPr sz="600" dirty="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180" indent="-229235">
                        <a:lnSpc>
                          <a:spcPts val="1405"/>
                        </a:lnSpc>
                        <a:buAutoNum type="arabicPeriod"/>
                        <a:tabLst>
                          <a:tab pos="297180" algn="l"/>
                          <a:tab pos="1410335" algn="l"/>
                          <a:tab pos="2437130" algn="l"/>
                        </a:tabLst>
                      </a:pPr>
                      <a:r>
                        <a:rPr sz="700" spc="-5" dirty="0" err="1" smtClean="0">
                          <a:latin typeface="Caladea"/>
                          <a:cs typeface="Caladea"/>
                        </a:rPr>
                        <a:t>Ketekunan</a:t>
                      </a:r>
                      <a:r>
                        <a:rPr sz="700" spc="-5" dirty="0" smtClean="0">
                          <a:latin typeface="Caladea"/>
                          <a:cs typeface="Caladea"/>
                        </a:rPr>
                        <a:t> </a:t>
                      </a:r>
                      <a:r>
                        <a:rPr sz="700" spc="-5" dirty="0" err="1" smtClean="0">
                          <a:latin typeface="Caladea"/>
                          <a:cs typeface="Caladea"/>
                        </a:rPr>
                        <a:t>merekam</a:t>
                      </a:r>
                      <a:r>
                        <a:rPr sz="700" spc="-5" dirty="0" smtClean="0">
                          <a:latin typeface="Caladea"/>
                          <a:cs typeface="Caladea"/>
                        </a:rPr>
                        <a:t> </a:t>
                      </a:r>
                      <a:r>
                        <a:rPr sz="700" spc="-10" dirty="0" err="1" smtClean="0">
                          <a:latin typeface="Caladea"/>
                          <a:cs typeface="Caladea"/>
                        </a:rPr>
                        <a:t>tugas</a:t>
                      </a:r>
                      <a:r>
                        <a:rPr sz="700" spc="-10" dirty="0" smtClean="0">
                          <a:latin typeface="Caladea"/>
                          <a:cs typeface="Caladea"/>
                        </a:rPr>
                        <a:t> </a:t>
                      </a:r>
                      <a:r>
                        <a:rPr sz="700" spc="-5" dirty="0" err="1" smtClean="0">
                          <a:latin typeface="Caladea"/>
                          <a:cs typeface="Caladea"/>
                        </a:rPr>
                        <a:t>terstruktur</a:t>
                      </a:r>
                      <a:endParaRPr sz="700" dirty="0">
                        <a:latin typeface="Caladea"/>
                        <a:cs typeface="Caladea"/>
                      </a:endParaRPr>
                    </a:p>
                    <a:p>
                      <a:pPr marL="296545" marR="62865" indent="-228600">
                        <a:lnSpc>
                          <a:spcPct val="146700"/>
                        </a:lnSpc>
                        <a:buAutoNum type="arabicPeriod" startAt="2"/>
                        <a:tabLst>
                          <a:tab pos="297180" algn="l"/>
                          <a:tab pos="1294130" algn="l"/>
                          <a:tab pos="2438400" algn="l"/>
                        </a:tabLst>
                      </a:pPr>
                      <a:r>
                        <a:rPr sz="700" spc="-5" dirty="0" err="1" smtClean="0">
                          <a:latin typeface="Caladea"/>
                          <a:cs typeface="Caladea"/>
                        </a:rPr>
                        <a:t>K</a:t>
                      </a:r>
                      <a:r>
                        <a:rPr sz="700" dirty="0" err="1" smtClean="0">
                          <a:latin typeface="Caladea"/>
                          <a:cs typeface="Caladea"/>
                        </a:rPr>
                        <a:t>e</a:t>
                      </a:r>
                      <a:r>
                        <a:rPr sz="700" spc="-5" dirty="0" err="1" smtClean="0">
                          <a:latin typeface="Caladea"/>
                          <a:cs typeface="Caladea"/>
                        </a:rPr>
                        <a:t>t</a:t>
                      </a:r>
                      <a:r>
                        <a:rPr sz="700" dirty="0" err="1" smtClean="0">
                          <a:latin typeface="Caladea"/>
                          <a:cs typeface="Caladea"/>
                        </a:rPr>
                        <a:t>e</a:t>
                      </a:r>
                      <a:r>
                        <a:rPr sz="700" spc="-10" dirty="0" err="1" smtClean="0">
                          <a:latin typeface="Caladea"/>
                          <a:cs typeface="Caladea"/>
                        </a:rPr>
                        <a:t>k</a:t>
                      </a:r>
                      <a:r>
                        <a:rPr sz="700" spc="-5" dirty="0" err="1" smtClean="0">
                          <a:latin typeface="Caladea"/>
                          <a:cs typeface="Caladea"/>
                        </a:rPr>
                        <a:t>una</a:t>
                      </a:r>
                      <a:r>
                        <a:rPr sz="700" dirty="0" err="1" smtClean="0">
                          <a:latin typeface="Caladea"/>
                          <a:cs typeface="Caladea"/>
                        </a:rPr>
                        <a:t>n</a:t>
                      </a:r>
                      <a:r>
                        <a:rPr sz="700" dirty="0" smtClean="0">
                          <a:latin typeface="Caladea"/>
                          <a:cs typeface="Caladea"/>
                        </a:rPr>
                        <a:t> </a:t>
                      </a:r>
                      <a:r>
                        <a:rPr sz="700" dirty="0" err="1" smtClean="0">
                          <a:latin typeface="Caladea"/>
                          <a:cs typeface="Caladea"/>
                        </a:rPr>
                        <a:t>menge</a:t>
                      </a:r>
                      <a:r>
                        <a:rPr sz="700" spc="-5" dirty="0" err="1" smtClean="0">
                          <a:latin typeface="Caladea"/>
                          <a:cs typeface="Caladea"/>
                        </a:rPr>
                        <a:t>r</a:t>
                      </a:r>
                      <a:r>
                        <a:rPr sz="700" spc="-10" dirty="0" err="1" smtClean="0">
                          <a:latin typeface="Caladea"/>
                          <a:cs typeface="Caladea"/>
                        </a:rPr>
                        <a:t>j</a:t>
                      </a:r>
                      <a:r>
                        <a:rPr sz="700" spc="-5" dirty="0" err="1" smtClean="0">
                          <a:latin typeface="Caladea"/>
                          <a:cs typeface="Caladea"/>
                        </a:rPr>
                        <a:t>aka</a:t>
                      </a:r>
                      <a:r>
                        <a:rPr sz="700" dirty="0" err="1" smtClean="0">
                          <a:latin typeface="Caladea"/>
                          <a:cs typeface="Caladea"/>
                        </a:rPr>
                        <a:t>n</a:t>
                      </a:r>
                      <a:r>
                        <a:rPr sz="700" dirty="0" smtClean="0">
                          <a:latin typeface="Caladea"/>
                          <a:cs typeface="Caladea"/>
                        </a:rPr>
                        <a:t> </a:t>
                      </a:r>
                      <a:r>
                        <a:rPr sz="700" spc="-5" dirty="0" err="1" smtClean="0">
                          <a:latin typeface="Caladea"/>
                          <a:cs typeface="Caladea"/>
                        </a:rPr>
                        <a:t>tu</a:t>
                      </a:r>
                      <a:r>
                        <a:rPr sz="700" spc="-10" dirty="0" err="1" smtClean="0">
                          <a:latin typeface="Caladea"/>
                          <a:cs typeface="Caladea"/>
                        </a:rPr>
                        <a:t>g</a:t>
                      </a:r>
                      <a:r>
                        <a:rPr sz="700" spc="-5" dirty="0" err="1" smtClean="0">
                          <a:latin typeface="Caladea"/>
                          <a:cs typeface="Caladea"/>
                        </a:rPr>
                        <a:t>as</a:t>
                      </a:r>
                      <a:r>
                        <a:rPr sz="700" spc="-5" dirty="0" smtClean="0">
                          <a:latin typeface="Caladea"/>
                          <a:cs typeface="Caladea"/>
                        </a:rPr>
                        <a:t> </a:t>
                      </a:r>
                      <a:r>
                        <a:rPr sz="700" spc="-5" dirty="0">
                          <a:latin typeface="Caladea"/>
                          <a:cs typeface="Caladea"/>
                        </a:rPr>
                        <a:t>terstruktur</a:t>
                      </a:r>
                      <a:endParaRPr sz="700" dirty="0">
                        <a:latin typeface="Caladea"/>
                        <a:cs typeface="Caladea"/>
                      </a:endParaRPr>
                    </a:p>
                    <a:p>
                      <a:pPr marL="296545" indent="-228600">
                        <a:lnSpc>
                          <a:spcPct val="100000"/>
                        </a:lnSpc>
                        <a:spcBef>
                          <a:spcPts val="670"/>
                        </a:spcBef>
                        <a:buAutoNum type="arabicPeriod" startAt="2"/>
                        <a:tabLst>
                          <a:tab pos="297180" algn="l"/>
                          <a:tab pos="1238250" algn="l"/>
                          <a:tab pos="2544445" algn="l"/>
                        </a:tabLst>
                      </a:pPr>
                      <a:r>
                        <a:rPr sz="700" spc="-5" dirty="0" err="1" smtClean="0">
                          <a:latin typeface="Caladea"/>
                          <a:cs typeface="Caladea"/>
                        </a:rPr>
                        <a:t>Keaktifan</a:t>
                      </a:r>
                      <a:r>
                        <a:rPr sz="700" spc="-5" dirty="0" smtClean="0">
                          <a:latin typeface="Caladea"/>
                          <a:cs typeface="Caladea"/>
                        </a:rPr>
                        <a:t> </a:t>
                      </a:r>
                      <a:r>
                        <a:rPr sz="700" spc="-5" dirty="0" err="1" smtClean="0">
                          <a:latin typeface="Caladea"/>
                          <a:cs typeface="Caladea"/>
                        </a:rPr>
                        <a:t>mendiskusikan</a:t>
                      </a:r>
                      <a:r>
                        <a:rPr sz="700" spc="-5" dirty="0" smtClean="0">
                          <a:latin typeface="Caladea"/>
                          <a:cs typeface="Caladea"/>
                        </a:rPr>
                        <a:t> </a:t>
                      </a:r>
                      <a:r>
                        <a:rPr sz="700" spc="-10" dirty="0" err="1" smtClean="0">
                          <a:latin typeface="Caladea"/>
                          <a:cs typeface="Caladea"/>
                        </a:rPr>
                        <a:t>dan</a:t>
                      </a:r>
                      <a:r>
                        <a:rPr sz="700" spc="-10" dirty="0" smtClean="0">
                          <a:latin typeface="Caladea"/>
                          <a:cs typeface="Caladea"/>
                        </a:rPr>
                        <a:t> </a:t>
                      </a:r>
                      <a:r>
                        <a:rPr sz="700" dirty="0" err="1" smtClean="0">
                          <a:latin typeface="Caladea"/>
                          <a:cs typeface="Caladea"/>
                        </a:rPr>
                        <a:t>menge</a:t>
                      </a:r>
                      <a:r>
                        <a:rPr sz="700" spc="-5" dirty="0" err="1" smtClean="0">
                          <a:latin typeface="Caladea"/>
                          <a:cs typeface="Caladea"/>
                        </a:rPr>
                        <a:t>r</a:t>
                      </a:r>
                      <a:r>
                        <a:rPr sz="700" dirty="0" err="1" smtClean="0">
                          <a:latin typeface="Caladea"/>
                          <a:cs typeface="Caladea"/>
                        </a:rPr>
                        <a:t>j</a:t>
                      </a:r>
                      <a:r>
                        <a:rPr sz="700" spc="-5" dirty="0" err="1" smtClean="0">
                          <a:latin typeface="Caladea"/>
                          <a:cs typeface="Caladea"/>
                        </a:rPr>
                        <a:t>aka</a:t>
                      </a:r>
                      <a:r>
                        <a:rPr sz="700" dirty="0" err="1" smtClean="0">
                          <a:latin typeface="Caladea"/>
                          <a:cs typeface="Caladea"/>
                        </a:rPr>
                        <a:t>n</a:t>
                      </a:r>
                      <a:r>
                        <a:rPr sz="700" dirty="0" smtClean="0">
                          <a:latin typeface="Caladea"/>
                          <a:cs typeface="Caladea"/>
                        </a:rPr>
                        <a:t> </a:t>
                      </a:r>
                      <a:r>
                        <a:rPr sz="700" spc="-5" dirty="0" err="1" smtClean="0">
                          <a:latin typeface="Caladea"/>
                          <a:cs typeface="Caladea"/>
                        </a:rPr>
                        <a:t>tu</a:t>
                      </a:r>
                      <a:r>
                        <a:rPr sz="700" spc="-10" dirty="0" err="1" smtClean="0">
                          <a:latin typeface="Caladea"/>
                          <a:cs typeface="Caladea"/>
                        </a:rPr>
                        <a:t>g</a:t>
                      </a:r>
                      <a:r>
                        <a:rPr sz="700" spc="-5" dirty="0" err="1" smtClean="0">
                          <a:latin typeface="Caladea"/>
                          <a:cs typeface="Caladea"/>
                        </a:rPr>
                        <a:t>a</a:t>
                      </a:r>
                      <a:r>
                        <a:rPr sz="700" dirty="0" err="1" smtClean="0">
                          <a:latin typeface="Caladea"/>
                          <a:cs typeface="Caladea"/>
                        </a:rPr>
                        <a:t>s</a:t>
                      </a:r>
                      <a:r>
                        <a:rPr sz="700" dirty="0" smtClean="0">
                          <a:latin typeface="Caladea"/>
                          <a:cs typeface="Caladea"/>
                        </a:rPr>
                        <a:t> </a:t>
                      </a:r>
                      <a:r>
                        <a:rPr sz="700" dirty="0" err="1" smtClean="0">
                          <a:latin typeface="Caladea"/>
                          <a:cs typeface="Caladea"/>
                        </a:rPr>
                        <a:t>bersama</a:t>
                      </a:r>
                      <a:r>
                        <a:rPr sz="700" dirty="0" smtClean="0">
                          <a:latin typeface="Caladea"/>
                          <a:cs typeface="Caladea"/>
                        </a:rPr>
                        <a:t> </a:t>
                      </a:r>
                      <a:r>
                        <a:rPr sz="700" spc="-5" dirty="0" err="1" smtClean="0">
                          <a:latin typeface="Caladea"/>
                          <a:cs typeface="Caladea"/>
                        </a:rPr>
                        <a:t>kelompok</a:t>
                      </a:r>
                      <a:endParaRPr sz="700" dirty="0">
                        <a:latin typeface="Caladea"/>
                        <a:cs typeface="Caladea"/>
                      </a:endParaRPr>
                    </a:p>
                    <a:p>
                      <a:pPr marL="296545" marR="63500" indent="-228600">
                        <a:lnSpc>
                          <a:spcPct val="145800"/>
                        </a:lnSpc>
                        <a:spcBef>
                          <a:spcPts val="10"/>
                        </a:spcBef>
                        <a:buAutoNum type="arabicPeriod" startAt="4"/>
                        <a:tabLst>
                          <a:tab pos="297180" algn="l"/>
                        </a:tabLst>
                      </a:pPr>
                      <a:r>
                        <a:rPr sz="700" spc="-5" dirty="0">
                          <a:latin typeface="Caladea"/>
                          <a:cs typeface="Caladea"/>
                        </a:rPr>
                        <a:t>Keuletan memecahkan </a:t>
                      </a:r>
                      <a:r>
                        <a:rPr sz="700" dirty="0">
                          <a:latin typeface="Caladea"/>
                          <a:cs typeface="Caladea"/>
                        </a:rPr>
                        <a:t>masalah </a:t>
                      </a:r>
                      <a:r>
                        <a:rPr sz="700" spc="-10" dirty="0">
                          <a:latin typeface="Caladea"/>
                          <a:cs typeface="Caladea"/>
                        </a:rPr>
                        <a:t>tugas  </a:t>
                      </a:r>
                      <a:r>
                        <a:rPr sz="700" spc="-5" dirty="0">
                          <a:latin typeface="Caladea"/>
                          <a:cs typeface="Caladea"/>
                        </a:rPr>
                        <a:t>terstruktur</a:t>
                      </a:r>
                      <a:endParaRPr sz="700" dirty="0">
                        <a:latin typeface="Caladea"/>
                        <a:cs typeface="Caladea"/>
                      </a:endParaRPr>
                    </a:p>
                    <a:p>
                      <a:pPr marL="296545" marR="60960" indent="-228600">
                        <a:lnSpc>
                          <a:spcPct val="146700"/>
                        </a:lnSpc>
                        <a:buAutoNum type="arabicPeriod" startAt="4"/>
                        <a:tabLst>
                          <a:tab pos="297180" algn="l"/>
                          <a:tab pos="1075055" algn="l"/>
                          <a:tab pos="1751330" algn="l"/>
                          <a:tab pos="2440305" algn="l"/>
                        </a:tabLst>
                      </a:pPr>
                      <a:r>
                        <a:rPr sz="700" spc="-5" dirty="0" err="1" smtClean="0">
                          <a:latin typeface="Caladea"/>
                          <a:cs typeface="Caladea"/>
                        </a:rPr>
                        <a:t>K</a:t>
                      </a:r>
                      <a:r>
                        <a:rPr sz="700" dirty="0" err="1" smtClean="0">
                          <a:latin typeface="Caladea"/>
                          <a:cs typeface="Caladea"/>
                        </a:rPr>
                        <a:t>e</a:t>
                      </a:r>
                      <a:r>
                        <a:rPr sz="700" spc="-5" dirty="0" err="1" smtClean="0">
                          <a:latin typeface="Caladea"/>
                          <a:cs typeface="Caladea"/>
                        </a:rPr>
                        <a:t>ra</a:t>
                      </a:r>
                      <a:r>
                        <a:rPr sz="700" spc="5" dirty="0" err="1" smtClean="0">
                          <a:latin typeface="Caladea"/>
                          <a:cs typeface="Caladea"/>
                        </a:rPr>
                        <a:t>j</a:t>
                      </a:r>
                      <a:r>
                        <a:rPr sz="700" dirty="0" err="1" smtClean="0">
                          <a:latin typeface="Caladea"/>
                          <a:cs typeface="Caladea"/>
                        </a:rPr>
                        <a:t>in</a:t>
                      </a:r>
                      <a:r>
                        <a:rPr sz="700" spc="-5" dirty="0" err="1" smtClean="0">
                          <a:latin typeface="Caladea"/>
                          <a:cs typeface="Caladea"/>
                        </a:rPr>
                        <a:t>a</a:t>
                      </a:r>
                      <a:r>
                        <a:rPr sz="700" dirty="0" err="1" smtClean="0">
                          <a:latin typeface="Caladea"/>
                          <a:cs typeface="Caladea"/>
                        </a:rPr>
                        <a:t>n</a:t>
                      </a:r>
                      <a:r>
                        <a:rPr sz="700" dirty="0" smtClean="0">
                          <a:latin typeface="Caladea"/>
                          <a:cs typeface="Caladea"/>
                        </a:rPr>
                        <a:t> </a:t>
                      </a:r>
                      <a:r>
                        <a:rPr sz="700" dirty="0" err="1" smtClean="0">
                          <a:latin typeface="Caladea"/>
                          <a:cs typeface="Caladea"/>
                        </a:rPr>
                        <a:t>menca</a:t>
                      </a:r>
                      <a:r>
                        <a:rPr sz="700" spc="-5" dirty="0" err="1" smtClean="0">
                          <a:latin typeface="Caladea"/>
                          <a:cs typeface="Caladea"/>
                        </a:rPr>
                        <a:t>r</a:t>
                      </a:r>
                      <a:r>
                        <a:rPr sz="700" dirty="0" err="1" smtClean="0">
                          <a:latin typeface="Caladea"/>
                          <a:cs typeface="Caladea"/>
                        </a:rPr>
                        <a:t>i</a:t>
                      </a:r>
                      <a:r>
                        <a:rPr sz="700" dirty="0" smtClean="0">
                          <a:latin typeface="Caladea"/>
                          <a:cs typeface="Caladea"/>
                        </a:rPr>
                        <a:t> </a:t>
                      </a:r>
                      <a:r>
                        <a:rPr sz="700" spc="-5" dirty="0" err="1" smtClean="0">
                          <a:latin typeface="Caladea"/>
                          <a:cs typeface="Caladea"/>
                        </a:rPr>
                        <a:t>l</a:t>
                      </a:r>
                      <a:r>
                        <a:rPr sz="700" spc="-15" dirty="0" err="1" smtClean="0">
                          <a:latin typeface="Caladea"/>
                          <a:cs typeface="Caladea"/>
                        </a:rPr>
                        <a:t>i</a:t>
                      </a:r>
                      <a:r>
                        <a:rPr sz="700" spc="-5" dirty="0" err="1" smtClean="0">
                          <a:latin typeface="Caladea"/>
                          <a:cs typeface="Caladea"/>
                        </a:rPr>
                        <a:t>t</a:t>
                      </a:r>
                      <a:r>
                        <a:rPr sz="700" dirty="0" err="1" smtClean="0">
                          <a:latin typeface="Caladea"/>
                          <a:cs typeface="Caladea"/>
                        </a:rPr>
                        <a:t>e</a:t>
                      </a:r>
                      <a:r>
                        <a:rPr sz="700" spc="-5" dirty="0" err="1" smtClean="0">
                          <a:latin typeface="Caladea"/>
                          <a:cs typeface="Caladea"/>
                        </a:rPr>
                        <a:t>ra</a:t>
                      </a:r>
                      <a:r>
                        <a:rPr sz="700" dirty="0" err="1" smtClean="0">
                          <a:latin typeface="Caladea"/>
                          <a:cs typeface="Caladea"/>
                        </a:rPr>
                        <a:t>t</a:t>
                      </a:r>
                      <a:r>
                        <a:rPr sz="700" spc="-5" dirty="0" err="1" smtClean="0">
                          <a:latin typeface="Caladea"/>
                          <a:cs typeface="Caladea"/>
                        </a:rPr>
                        <a:t>u</a:t>
                      </a:r>
                      <a:r>
                        <a:rPr sz="700" dirty="0" err="1" smtClean="0">
                          <a:latin typeface="Caladea"/>
                          <a:cs typeface="Caladea"/>
                        </a:rPr>
                        <a:t>r</a:t>
                      </a:r>
                      <a:r>
                        <a:rPr sz="700" dirty="0" smtClean="0">
                          <a:latin typeface="Caladea"/>
                          <a:cs typeface="Caladea"/>
                        </a:rPr>
                        <a:t> </a:t>
                      </a:r>
                      <a:r>
                        <a:rPr sz="700" spc="-5" dirty="0" err="1" smtClean="0">
                          <a:latin typeface="Caladea"/>
                          <a:cs typeface="Caladea"/>
                        </a:rPr>
                        <a:t>tu</a:t>
                      </a:r>
                      <a:r>
                        <a:rPr sz="700" spc="-10" dirty="0" err="1" smtClean="0">
                          <a:latin typeface="Caladea"/>
                          <a:cs typeface="Caladea"/>
                        </a:rPr>
                        <a:t>g</a:t>
                      </a:r>
                      <a:r>
                        <a:rPr sz="700" spc="-5" dirty="0" err="1" smtClean="0">
                          <a:latin typeface="Caladea"/>
                          <a:cs typeface="Caladea"/>
                        </a:rPr>
                        <a:t>as</a:t>
                      </a:r>
                      <a:r>
                        <a:rPr sz="700" spc="-5" dirty="0" smtClean="0">
                          <a:latin typeface="Caladea"/>
                          <a:cs typeface="Caladea"/>
                        </a:rPr>
                        <a:t>  </a:t>
                      </a:r>
                      <a:r>
                        <a:rPr sz="700" spc="-5" dirty="0">
                          <a:latin typeface="Caladea"/>
                          <a:cs typeface="Caladea"/>
                        </a:rPr>
                        <a:t>tersruktur</a:t>
                      </a:r>
                      <a:endParaRPr sz="700" dirty="0">
                        <a:latin typeface="Caladea"/>
                        <a:cs typeface="Caladea"/>
                      </a:endParaRPr>
                    </a:p>
                    <a:p>
                      <a:pPr marL="296545" marR="62865" indent="-228600">
                        <a:lnSpc>
                          <a:spcPct val="146700"/>
                        </a:lnSpc>
                        <a:buAutoNum type="arabicPeriod" startAt="4"/>
                        <a:tabLst>
                          <a:tab pos="297180" algn="l"/>
                          <a:tab pos="1213485" algn="l"/>
                          <a:tab pos="2438400" algn="l"/>
                        </a:tabLst>
                      </a:pPr>
                      <a:r>
                        <a:rPr sz="700" spc="-5" dirty="0" err="1" smtClean="0">
                          <a:latin typeface="Caladea"/>
                          <a:cs typeface="Caladea"/>
                        </a:rPr>
                        <a:t>K</a:t>
                      </a:r>
                      <a:r>
                        <a:rPr sz="700" dirty="0" err="1" smtClean="0">
                          <a:latin typeface="Caladea"/>
                          <a:cs typeface="Caladea"/>
                        </a:rPr>
                        <a:t>e</a:t>
                      </a:r>
                      <a:r>
                        <a:rPr sz="700" spc="-5" dirty="0" err="1" smtClean="0">
                          <a:latin typeface="Caladea"/>
                          <a:cs typeface="Caladea"/>
                        </a:rPr>
                        <a:t>t</a:t>
                      </a:r>
                      <a:r>
                        <a:rPr sz="700" dirty="0" err="1" smtClean="0">
                          <a:latin typeface="Caladea"/>
                          <a:cs typeface="Caladea"/>
                        </a:rPr>
                        <a:t>e</a:t>
                      </a:r>
                      <a:r>
                        <a:rPr sz="700" spc="-5" dirty="0" err="1" smtClean="0">
                          <a:latin typeface="Caladea"/>
                          <a:cs typeface="Caladea"/>
                        </a:rPr>
                        <a:t>t</a:t>
                      </a:r>
                      <a:r>
                        <a:rPr sz="700" dirty="0" err="1" smtClean="0">
                          <a:latin typeface="Caladea"/>
                          <a:cs typeface="Caladea"/>
                        </a:rPr>
                        <a:t>a</a:t>
                      </a:r>
                      <a:r>
                        <a:rPr sz="700" spc="-10" dirty="0" err="1" smtClean="0">
                          <a:latin typeface="Caladea"/>
                          <a:cs typeface="Caladea"/>
                        </a:rPr>
                        <a:t>p</a:t>
                      </a:r>
                      <a:r>
                        <a:rPr sz="700" spc="-5" dirty="0" err="1" smtClean="0">
                          <a:latin typeface="Caladea"/>
                          <a:cs typeface="Caladea"/>
                        </a:rPr>
                        <a:t>a</a:t>
                      </a:r>
                      <a:r>
                        <a:rPr sz="700" dirty="0" err="1" smtClean="0">
                          <a:latin typeface="Caladea"/>
                          <a:cs typeface="Caladea"/>
                        </a:rPr>
                        <a:t>n</a:t>
                      </a:r>
                      <a:r>
                        <a:rPr sz="700" dirty="0" smtClean="0">
                          <a:latin typeface="Caladea"/>
                          <a:cs typeface="Caladea"/>
                        </a:rPr>
                        <a:t> </a:t>
                      </a:r>
                      <a:r>
                        <a:rPr sz="700" dirty="0" err="1" smtClean="0">
                          <a:latin typeface="Caladea"/>
                          <a:cs typeface="Caladea"/>
                        </a:rPr>
                        <a:t>menyelesaikan</a:t>
                      </a:r>
                      <a:r>
                        <a:rPr sz="700" dirty="0" smtClean="0">
                          <a:latin typeface="Caladea"/>
                          <a:cs typeface="Caladea"/>
                        </a:rPr>
                        <a:t> </a:t>
                      </a:r>
                      <a:r>
                        <a:rPr sz="700" spc="-5" dirty="0" err="1" smtClean="0">
                          <a:latin typeface="Caladea"/>
                          <a:cs typeface="Caladea"/>
                        </a:rPr>
                        <a:t>tu</a:t>
                      </a:r>
                      <a:r>
                        <a:rPr sz="700" spc="-10" dirty="0" err="1" smtClean="0">
                          <a:latin typeface="Caladea"/>
                          <a:cs typeface="Caladea"/>
                        </a:rPr>
                        <a:t>g</a:t>
                      </a:r>
                      <a:r>
                        <a:rPr sz="700" spc="-5" dirty="0" err="1" smtClean="0">
                          <a:latin typeface="Caladea"/>
                          <a:cs typeface="Caladea"/>
                        </a:rPr>
                        <a:t>as</a:t>
                      </a:r>
                      <a:r>
                        <a:rPr sz="700" spc="-5" dirty="0" smtClean="0">
                          <a:latin typeface="Caladea"/>
                          <a:cs typeface="Caladea"/>
                        </a:rPr>
                        <a:t>  </a:t>
                      </a:r>
                      <a:r>
                        <a:rPr sz="700" spc="-5" dirty="0">
                          <a:latin typeface="Caladea"/>
                          <a:cs typeface="Caladea"/>
                        </a:rPr>
                        <a:t>terstruktur</a:t>
                      </a:r>
                      <a:endParaRPr sz="700" dirty="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r h="385462">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7945">
                        <a:lnSpc>
                          <a:spcPts val="1405"/>
                        </a:lnSpc>
                      </a:pPr>
                      <a:r>
                        <a:rPr sz="700" spc="-5" dirty="0">
                          <a:latin typeface="Caladea"/>
                          <a:cs typeface="Caladea"/>
                        </a:rPr>
                        <a:t>3.</a:t>
                      </a:r>
                      <a:r>
                        <a:rPr sz="700" spc="70" dirty="0">
                          <a:latin typeface="Caladea"/>
                          <a:cs typeface="Caladea"/>
                        </a:rPr>
                        <a:t> </a:t>
                      </a:r>
                      <a:r>
                        <a:rPr sz="600" spc="-5" dirty="0" err="1" smtClean="0">
                          <a:latin typeface="Caladea"/>
                          <a:cs typeface="Caladea"/>
                        </a:rPr>
                        <a:t>Mengerjakan</a:t>
                      </a:r>
                      <a:r>
                        <a:rPr sz="600" spc="-5" dirty="0" smtClean="0">
                          <a:latin typeface="Caladea"/>
                          <a:cs typeface="Caladea"/>
                        </a:rPr>
                        <a:t> </a:t>
                      </a:r>
                      <a:r>
                        <a:rPr lang="id-ID" sz="600" spc="-5" dirty="0" smtClean="0">
                          <a:latin typeface="Caladea"/>
                          <a:cs typeface="Caladea"/>
                        </a:rPr>
                        <a:t>T</a:t>
                      </a:r>
                      <a:r>
                        <a:rPr sz="600" spc="-5" dirty="0" err="1" smtClean="0">
                          <a:latin typeface="Caladea"/>
                          <a:cs typeface="Caladea"/>
                        </a:rPr>
                        <a:t>ugas</a:t>
                      </a:r>
                      <a:r>
                        <a:rPr sz="600" spc="-5" dirty="0" smtClean="0">
                          <a:latin typeface="Caladea"/>
                          <a:cs typeface="Caladea"/>
                        </a:rPr>
                        <a:t> </a:t>
                      </a:r>
                      <a:r>
                        <a:rPr sz="600" spc="-5" dirty="0" err="1" smtClean="0">
                          <a:latin typeface="Caladea"/>
                          <a:cs typeface="Caladea"/>
                        </a:rPr>
                        <a:t>mandiri</a:t>
                      </a:r>
                      <a:endParaRPr sz="600" dirty="0">
                        <a:latin typeface="Caladea"/>
                        <a:cs typeface="Calade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7180" indent="-229235">
                        <a:lnSpc>
                          <a:spcPts val="1395"/>
                        </a:lnSpc>
                        <a:buAutoNum type="arabicPeriod"/>
                        <a:tabLst>
                          <a:tab pos="297180" algn="l"/>
                        </a:tabLst>
                      </a:pPr>
                      <a:r>
                        <a:rPr sz="700" spc="-5" dirty="0">
                          <a:latin typeface="Caladea"/>
                          <a:cs typeface="Caladea"/>
                        </a:rPr>
                        <a:t>Ketekunan </a:t>
                      </a:r>
                      <a:r>
                        <a:rPr sz="700" spc="-5" dirty="0" err="1">
                          <a:latin typeface="Caladea"/>
                          <a:cs typeface="Caladea"/>
                        </a:rPr>
                        <a:t>belajar</a:t>
                      </a:r>
                      <a:r>
                        <a:rPr sz="700" spc="-5" dirty="0">
                          <a:latin typeface="Caladea"/>
                          <a:cs typeface="Caladea"/>
                        </a:rPr>
                        <a:t> </a:t>
                      </a:r>
                      <a:r>
                        <a:rPr sz="700" spc="-5" dirty="0" err="1" smtClean="0">
                          <a:latin typeface="Caladea"/>
                          <a:cs typeface="Caladea"/>
                        </a:rPr>
                        <a:t>sendiri</a:t>
                      </a:r>
                      <a:r>
                        <a:rPr sz="700" spc="-5" dirty="0" smtClean="0">
                          <a:latin typeface="Caladea"/>
                          <a:cs typeface="Caladea"/>
                        </a:rPr>
                        <a:t> </a:t>
                      </a:r>
                    </a:p>
                    <a:p>
                      <a:pPr marL="297180" indent="-229235">
                        <a:lnSpc>
                          <a:spcPts val="1395"/>
                        </a:lnSpc>
                        <a:buAutoNum type="arabicPeriod"/>
                        <a:tabLst>
                          <a:tab pos="297180" algn="l"/>
                        </a:tabLst>
                      </a:pPr>
                      <a:r>
                        <a:rPr sz="700" spc="-5" dirty="0" err="1" smtClean="0">
                          <a:latin typeface="Caladea"/>
                          <a:cs typeface="Caladea"/>
                        </a:rPr>
                        <a:t>Ketekunan</a:t>
                      </a:r>
                      <a:r>
                        <a:rPr sz="700" spc="-5" dirty="0" smtClean="0">
                          <a:latin typeface="Caladea"/>
                          <a:cs typeface="Caladea"/>
                        </a:rPr>
                        <a:t> </a:t>
                      </a:r>
                      <a:r>
                        <a:rPr sz="700" spc="-5" dirty="0" err="1" smtClean="0">
                          <a:latin typeface="Caladea"/>
                          <a:cs typeface="Caladea"/>
                        </a:rPr>
                        <a:t>bahan-bahan</a:t>
                      </a:r>
                      <a:r>
                        <a:rPr sz="700" spc="-5" dirty="0" smtClean="0">
                          <a:latin typeface="Caladea"/>
                          <a:cs typeface="Caladea"/>
                        </a:rPr>
                        <a:t> yang</a:t>
                      </a:r>
                      <a:r>
                        <a:rPr lang="id-ID" sz="700" spc="-5" dirty="0" smtClean="0">
                          <a:latin typeface="Caladea"/>
                          <a:cs typeface="Caladea"/>
                        </a:rPr>
                        <a:t>berkaitan	dengan bahan pembelajaran</a:t>
                      </a:r>
                    </a:p>
                    <a:p>
                      <a:pPr marL="297180" indent="-229235">
                        <a:lnSpc>
                          <a:spcPts val="1395"/>
                        </a:lnSpc>
                        <a:buAutoNum type="arabicPeriod"/>
                        <a:tabLst>
                          <a:tab pos="297180" algn="l"/>
                        </a:tabLst>
                      </a:pPr>
                      <a:r>
                        <a:rPr lang="id-ID" sz="700" spc="-5" dirty="0" smtClean="0">
                          <a:latin typeface="Caladea"/>
                          <a:cs typeface="Caladea"/>
                        </a:rPr>
                        <a:t>Ketekunan memperkaya bacaan  sendiri</a:t>
                      </a:r>
                    </a:p>
                    <a:p>
                      <a:pPr marL="297180" indent="-229235">
                        <a:lnSpc>
                          <a:spcPts val="1395"/>
                        </a:lnSpc>
                        <a:buAutoNum type="arabicPeriod"/>
                        <a:tabLst>
                          <a:tab pos="297180" algn="l"/>
                        </a:tabLst>
                      </a:pPr>
                      <a:r>
                        <a:rPr lang="id-ID" sz="700" spc="-5" dirty="0" smtClean="0">
                          <a:latin typeface="Caladea"/>
                          <a:cs typeface="Caladea"/>
                        </a:rPr>
                        <a:t>Kesenagan dan kejujuran menyelesaikan tugas mandiri</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8127" y="936723"/>
            <a:ext cx="8871098" cy="3178077"/>
          </a:xfrm>
          <a:prstGeom prst="rect">
            <a:avLst/>
          </a:prstGeom>
        </p:spPr>
        <p:txBody>
          <a:bodyPr vert="horz" wrap="square" lIns="0" tIns="10949" rIns="0" bIns="0" rtlCol="0">
            <a:spAutoFit/>
          </a:bodyPr>
          <a:lstStyle/>
          <a:p>
            <a:pPr marL="10949" marR="4379" indent="382109" algn="just">
              <a:lnSpc>
                <a:spcPct val="146500"/>
              </a:lnSpc>
              <a:spcBef>
                <a:spcPts val="634"/>
              </a:spcBef>
            </a:pPr>
            <a:r>
              <a:rPr sz="1000" spc="-4" dirty="0" err="1" smtClean="0">
                <a:latin typeface="Caladea"/>
                <a:cs typeface="Caladea"/>
              </a:rPr>
              <a:t>Langkah</a:t>
            </a:r>
            <a:r>
              <a:rPr sz="1000" spc="-4" dirty="0" smtClean="0">
                <a:latin typeface="Caladea"/>
                <a:cs typeface="Caladea"/>
              </a:rPr>
              <a:t> </a:t>
            </a:r>
            <a:r>
              <a:rPr sz="1000" spc="-4" dirty="0">
                <a:latin typeface="Caladea"/>
                <a:cs typeface="Caladea"/>
              </a:rPr>
              <a:t>selanjutnya, yaitu menterjemahkan </a:t>
            </a:r>
            <a:r>
              <a:rPr sz="1000" dirty="0">
                <a:latin typeface="Caladea"/>
                <a:cs typeface="Caladea"/>
              </a:rPr>
              <a:t>setiap </a:t>
            </a:r>
            <a:r>
              <a:rPr sz="1000" spc="-4" dirty="0">
                <a:latin typeface="Caladea"/>
                <a:cs typeface="Caladea"/>
              </a:rPr>
              <a:t>indikator ke  dalam rumusan pertanyaan operasional yang mampu dimengerti tanpa  makna ganda peneliti maupun penjawabnya. Setiap pertanyaan (item)  sebagai penelitian hanya </a:t>
            </a:r>
            <a:r>
              <a:rPr sz="1000" dirty="0">
                <a:latin typeface="Caladea"/>
                <a:cs typeface="Caladea"/>
              </a:rPr>
              <a:t>boleh </a:t>
            </a:r>
            <a:r>
              <a:rPr sz="1000" spc="-4" dirty="0">
                <a:latin typeface="Caladea"/>
                <a:cs typeface="Caladea"/>
              </a:rPr>
              <a:t>dirumuskan/dijabarkan </a:t>
            </a:r>
            <a:r>
              <a:rPr sz="1000" spc="-9" dirty="0">
                <a:latin typeface="Caladea"/>
                <a:cs typeface="Caladea"/>
              </a:rPr>
              <a:t>dari </a:t>
            </a:r>
            <a:r>
              <a:rPr sz="1000" spc="-4" dirty="0">
                <a:latin typeface="Caladea"/>
                <a:cs typeface="Caladea"/>
              </a:rPr>
              <a:t>indikator  penelitian. </a:t>
            </a:r>
            <a:r>
              <a:rPr sz="1000" dirty="0">
                <a:latin typeface="Caladea"/>
                <a:cs typeface="Caladea"/>
              </a:rPr>
              <a:t>Dengan </a:t>
            </a:r>
            <a:r>
              <a:rPr sz="1000" spc="-9" dirty="0">
                <a:latin typeface="Caladea"/>
                <a:cs typeface="Caladea"/>
              </a:rPr>
              <a:t>kata </a:t>
            </a:r>
            <a:r>
              <a:rPr sz="1000" spc="-4" dirty="0">
                <a:latin typeface="Caladea"/>
                <a:cs typeface="Caladea"/>
              </a:rPr>
              <a:t>lain </a:t>
            </a:r>
            <a:r>
              <a:rPr sz="1000" dirty="0">
                <a:latin typeface="Caladea"/>
                <a:cs typeface="Caladea"/>
              </a:rPr>
              <a:t>suatu item </a:t>
            </a:r>
            <a:r>
              <a:rPr sz="1000" spc="-4" dirty="0">
                <a:latin typeface="Caladea"/>
                <a:cs typeface="Caladea"/>
              </a:rPr>
              <a:t>pertanyaan yang baik akan dapat  menunjukkan jawaban terhadap indikator yang telah  dirancang/ditetapkan. </a:t>
            </a:r>
            <a:r>
              <a:rPr sz="1000" dirty="0">
                <a:latin typeface="Caladea"/>
                <a:cs typeface="Caladea"/>
              </a:rPr>
              <a:t>Lebih </a:t>
            </a:r>
            <a:r>
              <a:rPr sz="1000" spc="-9" dirty="0">
                <a:latin typeface="Caladea"/>
                <a:cs typeface="Caladea"/>
              </a:rPr>
              <a:t>dari </a:t>
            </a:r>
            <a:r>
              <a:rPr sz="1000" spc="-4" dirty="0">
                <a:latin typeface="Caladea"/>
                <a:cs typeface="Caladea"/>
              </a:rPr>
              <a:t>itu, </a:t>
            </a:r>
            <a:r>
              <a:rPr sz="1000" dirty="0">
                <a:latin typeface="Caladea"/>
                <a:cs typeface="Caladea"/>
              </a:rPr>
              <a:t>perlu </a:t>
            </a:r>
            <a:r>
              <a:rPr sz="1000" spc="-4" dirty="0">
                <a:latin typeface="Caladea"/>
                <a:cs typeface="Caladea"/>
              </a:rPr>
              <a:t>diperhatikan bahwa setiap  pertanyaan harus disuaikan dengan </a:t>
            </a:r>
            <a:r>
              <a:rPr sz="1000" dirty="0">
                <a:latin typeface="Caladea"/>
                <a:cs typeface="Caladea"/>
              </a:rPr>
              <a:t>siapa </a:t>
            </a:r>
            <a:r>
              <a:rPr sz="1000" spc="-4" dirty="0">
                <a:latin typeface="Caladea"/>
                <a:cs typeface="Caladea"/>
              </a:rPr>
              <a:t>sumber informasi </a:t>
            </a:r>
            <a:r>
              <a:rPr sz="1000" dirty="0">
                <a:latin typeface="Caladea"/>
                <a:cs typeface="Caladea"/>
              </a:rPr>
              <a:t>(siapa </a:t>
            </a:r>
            <a:r>
              <a:rPr sz="1000" spc="-4" dirty="0">
                <a:latin typeface="Caladea"/>
                <a:cs typeface="Caladea"/>
              </a:rPr>
              <a:t>akan  menjadi respondennya) </a:t>
            </a:r>
            <a:r>
              <a:rPr sz="1000" spc="-9" dirty="0">
                <a:latin typeface="Caladea"/>
                <a:cs typeface="Caladea"/>
              </a:rPr>
              <a:t>di </a:t>
            </a:r>
            <a:r>
              <a:rPr sz="1000" spc="-4" dirty="0">
                <a:latin typeface="Caladea"/>
                <a:cs typeface="Caladea"/>
              </a:rPr>
              <a:t>dalam rumusan bahasanya, tingkat kesulitan </a:t>
            </a:r>
            <a:r>
              <a:rPr sz="1000" spc="-9" dirty="0">
                <a:latin typeface="Caladea"/>
                <a:cs typeface="Caladea"/>
              </a:rPr>
              <a:t>dan  </a:t>
            </a:r>
            <a:r>
              <a:rPr sz="1000" spc="-4" dirty="0">
                <a:latin typeface="Caladea"/>
                <a:cs typeface="Caladea"/>
              </a:rPr>
              <a:t>kemudahan menjawabnya. </a:t>
            </a:r>
            <a:r>
              <a:rPr sz="1000" dirty="0">
                <a:latin typeface="Caladea"/>
                <a:cs typeface="Caladea"/>
              </a:rPr>
              <a:t>Dengan </a:t>
            </a:r>
            <a:r>
              <a:rPr sz="1000" spc="-4" dirty="0">
                <a:latin typeface="Caladea"/>
                <a:cs typeface="Caladea"/>
              </a:rPr>
              <a:t>demikian, maka </a:t>
            </a:r>
            <a:r>
              <a:rPr sz="1000" dirty="0">
                <a:latin typeface="Caladea"/>
                <a:cs typeface="Caladea"/>
              </a:rPr>
              <a:t>suatu </a:t>
            </a:r>
            <a:r>
              <a:rPr sz="1000" spc="-4" dirty="0">
                <a:latin typeface="Caladea"/>
                <a:cs typeface="Caladea"/>
              </a:rPr>
              <a:t>instrumen  penelitian akan </a:t>
            </a:r>
            <a:r>
              <a:rPr sz="1000" dirty="0">
                <a:latin typeface="Caladea"/>
                <a:cs typeface="Caladea"/>
              </a:rPr>
              <a:t>mampu </a:t>
            </a:r>
            <a:r>
              <a:rPr sz="1000" spc="-4" dirty="0">
                <a:latin typeface="Caladea"/>
                <a:cs typeface="Caladea"/>
              </a:rPr>
              <a:t>mengumpulkan data </a:t>
            </a:r>
            <a:r>
              <a:rPr sz="1000" dirty="0">
                <a:latin typeface="Caladea"/>
                <a:cs typeface="Caladea"/>
              </a:rPr>
              <a:t>yang </a:t>
            </a:r>
            <a:r>
              <a:rPr sz="1000" spc="-4" dirty="0">
                <a:latin typeface="Caladea"/>
                <a:cs typeface="Caladea"/>
              </a:rPr>
              <a:t>seharusnya dikumpulkan  oleh suatu penelitian</a:t>
            </a:r>
            <a:r>
              <a:rPr sz="1000" spc="-4" dirty="0">
                <a:latin typeface="Caladea"/>
                <a:cs typeface="Caladea"/>
              </a:rPr>
              <a:t>.</a:t>
            </a:r>
            <a:endParaRPr sz="1000" dirty="0">
              <a:latin typeface="Caladea"/>
              <a:cs typeface="Caladea"/>
            </a:endParaRPr>
          </a:p>
          <a:p>
            <a:pPr marL="10949" marR="4927" indent="382109" algn="just">
              <a:lnSpc>
                <a:spcPct val="146600"/>
              </a:lnSpc>
            </a:pPr>
            <a:r>
              <a:rPr sz="1000" spc="-4" dirty="0">
                <a:latin typeface="Caladea"/>
                <a:cs typeface="Caladea"/>
              </a:rPr>
              <a:t>Penyusunan instrumen penelitian juga terkait </a:t>
            </a:r>
            <a:r>
              <a:rPr sz="1000" dirty="0">
                <a:latin typeface="Caladea"/>
                <a:cs typeface="Caladea"/>
              </a:rPr>
              <a:t>erat </a:t>
            </a:r>
            <a:r>
              <a:rPr sz="1000" spc="-4" dirty="0">
                <a:latin typeface="Caladea"/>
                <a:cs typeface="Caladea"/>
              </a:rPr>
              <a:t>dengan  pengukuran variabel. Terdapat empat tingakatan pengukuran, yaitu  nominal, ordinal, interval dan rasio. Kita tidak </a:t>
            </a:r>
            <a:r>
              <a:rPr sz="1000" dirty="0">
                <a:latin typeface="Caladea"/>
                <a:cs typeface="Caladea"/>
              </a:rPr>
              <a:t>boleh mencampuradukkan  </a:t>
            </a:r>
            <a:r>
              <a:rPr sz="1000" spc="-4" dirty="0">
                <a:latin typeface="Caladea"/>
                <a:cs typeface="Caladea"/>
              </a:rPr>
              <a:t>dalam analisa data tingkat pengukurannya berbeda, paling tidak harus  dibedakan </a:t>
            </a:r>
            <a:r>
              <a:rPr sz="1000" dirty="0">
                <a:latin typeface="Caladea"/>
                <a:cs typeface="Caladea"/>
              </a:rPr>
              <a:t>satu </a:t>
            </a:r>
            <a:r>
              <a:rPr sz="1000" spc="-4" dirty="0">
                <a:latin typeface="Caladea"/>
                <a:cs typeface="Caladea"/>
              </a:rPr>
              <a:t>dengan yang lainnya. Hal ini terkait dengan </a:t>
            </a:r>
            <a:r>
              <a:rPr sz="1000" dirty="0">
                <a:latin typeface="Caladea"/>
                <a:cs typeface="Caladea"/>
              </a:rPr>
              <a:t>suatu </a:t>
            </a:r>
            <a:r>
              <a:rPr sz="1000" spc="-4" dirty="0">
                <a:latin typeface="Caladea"/>
                <a:cs typeface="Caladea"/>
              </a:rPr>
              <a:t>realita  bahwa gejala dalam dunia sosial berbeda </a:t>
            </a:r>
            <a:r>
              <a:rPr sz="1000" spc="-9" dirty="0">
                <a:latin typeface="Caladea"/>
                <a:cs typeface="Caladea"/>
              </a:rPr>
              <a:t>dalam </a:t>
            </a:r>
            <a:r>
              <a:rPr sz="1000" spc="-4" dirty="0">
                <a:latin typeface="Caladea"/>
                <a:cs typeface="Caladea"/>
              </a:rPr>
              <a:t>menampakannya </a:t>
            </a:r>
            <a:r>
              <a:rPr sz="1000" spc="-9" dirty="0">
                <a:latin typeface="Caladea"/>
                <a:cs typeface="Caladea"/>
              </a:rPr>
              <a:t>maupun  </a:t>
            </a:r>
            <a:r>
              <a:rPr sz="1000" spc="-4" dirty="0">
                <a:latin typeface="Caladea"/>
                <a:cs typeface="Caladea"/>
              </a:rPr>
              <a:t>keterkaitannya secara langsung dengan </a:t>
            </a:r>
            <a:r>
              <a:rPr sz="1000" dirty="0">
                <a:latin typeface="Caladea"/>
                <a:cs typeface="Caladea"/>
              </a:rPr>
              <a:t>dunia </a:t>
            </a:r>
            <a:r>
              <a:rPr sz="1000" spc="-4" dirty="0">
                <a:latin typeface="Caladea"/>
                <a:cs typeface="Caladea"/>
              </a:rPr>
              <a:t>empiris (Black </a:t>
            </a:r>
            <a:r>
              <a:rPr sz="1000" spc="-9" dirty="0">
                <a:latin typeface="Caladea"/>
                <a:cs typeface="Caladea"/>
              </a:rPr>
              <a:t>dan  </a:t>
            </a:r>
            <a:r>
              <a:rPr sz="1000" spc="-4" dirty="0">
                <a:latin typeface="Caladea"/>
                <a:cs typeface="Caladea"/>
              </a:rPr>
              <a:t>Champion, 1976). Pengukuran skala nominal </a:t>
            </a:r>
            <a:r>
              <a:rPr sz="1000" dirty="0">
                <a:latin typeface="Caladea"/>
                <a:cs typeface="Caladea"/>
              </a:rPr>
              <a:t>menunjuk </a:t>
            </a:r>
            <a:r>
              <a:rPr sz="1000" spc="-4" dirty="0">
                <a:latin typeface="Caladea"/>
                <a:cs typeface="Caladea"/>
              </a:rPr>
              <a:t>pada klasifikasi,  yang digunakan </a:t>
            </a:r>
            <a:r>
              <a:rPr sz="1000" dirty="0">
                <a:latin typeface="Caladea"/>
                <a:cs typeface="Caladea"/>
              </a:rPr>
              <a:t>semata-mata </a:t>
            </a:r>
            <a:r>
              <a:rPr sz="1000" spc="-4" dirty="0">
                <a:latin typeface="Caladea"/>
                <a:cs typeface="Caladea"/>
              </a:rPr>
              <a:t>untuk mengklasifikasikan (mengkategorikan)  </a:t>
            </a:r>
            <a:r>
              <a:rPr sz="1000" dirty="0">
                <a:latin typeface="Caladea"/>
                <a:cs typeface="Caladea"/>
              </a:rPr>
              <a:t>suatu objek, </a:t>
            </a:r>
            <a:r>
              <a:rPr sz="1000" spc="-4" dirty="0">
                <a:latin typeface="Caladea"/>
                <a:cs typeface="Caladea"/>
              </a:rPr>
              <a:t>orang </a:t>
            </a:r>
            <a:r>
              <a:rPr sz="1000" spc="-9" dirty="0">
                <a:latin typeface="Caladea"/>
                <a:cs typeface="Caladea"/>
              </a:rPr>
              <a:t>atau </a:t>
            </a:r>
            <a:r>
              <a:rPr sz="1000" dirty="0">
                <a:latin typeface="Caladea"/>
                <a:cs typeface="Caladea"/>
              </a:rPr>
              <a:t>sifat </a:t>
            </a:r>
            <a:r>
              <a:rPr sz="1000" spc="-4" dirty="0">
                <a:latin typeface="Caladea"/>
                <a:cs typeface="Caladea"/>
              </a:rPr>
              <a:t>yang berbeda satu dengan yang lain. Skala  ordinal </a:t>
            </a:r>
            <a:r>
              <a:rPr sz="1000" dirty="0">
                <a:latin typeface="Caladea"/>
                <a:cs typeface="Caladea"/>
              </a:rPr>
              <a:t>menunjuk </a:t>
            </a:r>
            <a:r>
              <a:rPr sz="1000" spc="-4" dirty="0">
                <a:latin typeface="Caladea"/>
                <a:cs typeface="Caladea"/>
              </a:rPr>
              <a:t>pada urutan atau tingkatan, yakni tidak sekedar </a:t>
            </a:r>
            <a:r>
              <a:rPr sz="1000" dirty="0">
                <a:latin typeface="Caladea"/>
                <a:cs typeface="Caladea"/>
              </a:rPr>
              <a:t>berbeda  satu </a:t>
            </a:r>
            <a:r>
              <a:rPr sz="1000" spc="-4" dirty="0">
                <a:latin typeface="Caladea"/>
                <a:cs typeface="Caladea"/>
              </a:rPr>
              <a:t>dengan yang lain, tetapi bahwa objek tersebut berada dalam </a:t>
            </a:r>
            <a:r>
              <a:rPr sz="1000" dirty="0">
                <a:latin typeface="Caladea"/>
                <a:cs typeface="Caladea"/>
              </a:rPr>
              <a:t>suatu  </a:t>
            </a:r>
            <a:r>
              <a:rPr sz="1000" spc="26" dirty="0">
                <a:latin typeface="Times New Roman"/>
                <a:cs typeface="Times New Roman"/>
              </a:rPr>
              <a:t>jenis </a:t>
            </a:r>
            <a:r>
              <a:rPr sz="1000" spc="17" dirty="0">
                <a:latin typeface="Times New Roman"/>
                <a:cs typeface="Times New Roman"/>
              </a:rPr>
              <a:t>“hubungan” </a:t>
            </a:r>
            <a:r>
              <a:rPr sz="1000" spc="56" dirty="0">
                <a:latin typeface="Times New Roman"/>
                <a:cs typeface="Times New Roman"/>
              </a:rPr>
              <a:t>tertentu </a:t>
            </a:r>
            <a:r>
              <a:rPr sz="1000" spc="-4" dirty="0">
                <a:latin typeface="Caladea"/>
                <a:cs typeface="Caladea"/>
              </a:rPr>
              <a:t>dengan kategori tersebut, misalnya lebih tinggi,  lebih disukai dan sebagainya. Skala interval mempunyai </a:t>
            </a:r>
            <a:r>
              <a:rPr sz="1000" dirty="0">
                <a:latin typeface="Caladea"/>
                <a:cs typeface="Caladea"/>
              </a:rPr>
              <a:t>segala sifat </a:t>
            </a:r>
            <a:r>
              <a:rPr sz="1000" spc="-4" dirty="0">
                <a:latin typeface="Caladea"/>
                <a:cs typeface="Caladea"/>
              </a:rPr>
              <a:t>ordinal  tetapi lebih </a:t>
            </a:r>
            <a:r>
              <a:rPr sz="1000" spc="-9" dirty="0">
                <a:latin typeface="Caladea"/>
                <a:cs typeface="Caladea"/>
              </a:rPr>
              <a:t>dari </a:t>
            </a:r>
            <a:r>
              <a:rPr sz="1000" dirty="0">
                <a:latin typeface="Caladea"/>
                <a:cs typeface="Caladea"/>
              </a:rPr>
              <a:t>itu </a:t>
            </a:r>
            <a:r>
              <a:rPr sz="1000" spc="-4" dirty="0">
                <a:latin typeface="Caladea"/>
                <a:cs typeface="Caladea"/>
              </a:rPr>
              <a:t>jarak antara dua angka apada skala </a:t>
            </a:r>
            <a:r>
              <a:rPr sz="1000" dirty="0">
                <a:latin typeface="Caladea"/>
                <a:cs typeface="Caladea"/>
              </a:rPr>
              <a:t>itu </a:t>
            </a:r>
            <a:r>
              <a:rPr sz="1000" spc="-4" dirty="0">
                <a:latin typeface="Caladea"/>
                <a:cs typeface="Caladea"/>
              </a:rPr>
              <a:t>diketahui  ukurannya. </a:t>
            </a:r>
            <a:r>
              <a:rPr sz="1000" dirty="0">
                <a:latin typeface="Caladea"/>
                <a:cs typeface="Caladea"/>
              </a:rPr>
              <a:t>Contohnya </a:t>
            </a:r>
            <a:r>
              <a:rPr sz="1000" spc="-4" dirty="0">
                <a:latin typeface="Caladea"/>
                <a:cs typeface="Caladea"/>
              </a:rPr>
              <a:t>untuk mengukur suhu dengan</a:t>
            </a:r>
            <a:r>
              <a:rPr sz="1000" spc="108" dirty="0">
                <a:latin typeface="Caladea"/>
                <a:cs typeface="Caladea"/>
              </a:rPr>
              <a:t> </a:t>
            </a:r>
            <a:r>
              <a:rPr sz="1000" spc="-4" dirty="0" err="1">
                <a:latin typeface="Caladea"/>
                <a:cs typeface="Caladea"/>
              </a:rPr>
              <a:t>Celcius</a:t>
            </a:r>
            <a:r>
              <a:rPr sz="1000" spc="-4" dirty="0">
                <a:latin typeface="Caladea"/>
                <a:cs typeface="Caladea"/>
              </a:rPr>
              <a:t> </a:t>
            </a:r>
            <a:r>
              <a:rPr sz="1000" spc="-9" dirty="0" err="1" smtClean="0">
                <a:latin typeface="Caladea"/>
                <a:cs typeface="Caladea"/>
              </a:rPr>
              <a:t>dan</a:t>
            </a:r>
            <a:r>
              <a:rPr sz="1000" spc="-9" dirty="0" smtClean="0">
                <a:latin typeface="Caladea"/>
                <a:cs typeface="Caladea"/>
              </a:rPr>
              <a:t> </a:t>
            </a:r>
            <a:r>
              <a:rPr lang="id-ID" sz="1000" spc="-9" dirty="0" smtClean="0">
                <a:latin typeface="Caladea"/>
                <a:cs typeface="Caladea"/>
              </a:rPr>
              <a:t>Farrenheit. </a:t>
            </a:r>
            <a:endParaRPr sz="1000" dirty="0">
              <a:latin typeface="Caladea"/>
              <a:cs typeface="Calad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901965"/>
            <a:ext cx="8686800" cy="4355835"/>
          </a:xfrm>
          <a:prstGeom prst="rect">
            <a:avLst/>
          </a:prstGeom>
        </p:spPr>
        <p:txBody>
          <a:bodyPr vert="horz" wrap="square" lIns="0" tIns="10949" rIns="0" bIns="0" rtlCol="0">
            <a:spAutoFit/>
          </a:bodyPr>
          <a:lstStyle/>
          <a:p>
            <a:pPr marL="208025" marR="4927" algn="just">
              <a:lnSpc>
                <a:spcPct val="146500"/>
              </a:lnSpc>
              <a:spcBef>
                <a:spcPts val="86"/>
              </a:spcBef>
            </a:pPr>
            <a:r>
              <a:rPr sz="1000" spc="-4" dirty="0" err="1" smtClean="0">
                <a:latin typeface="Caladea"/>
                <a:cs typeface="Caladea"/>
              </a:rPr>
              <a:t>Sedangkan</a:t>
            </a:r>
            <a:r>
              <a:rPr sz="1000" spc="-4" dirty="0" smtClean="0">
                <a:latin typeface="Caladea"/>
                <a:cs typeface="Caladea"/>
              </a:rPr>
              <a:t> </a:t>
            </a:r>
            <a:r>
              <a:rPr sz="1000" spc="-4" dirty="0">
                <a:latin typeface="Caladea"/>
                <a:cs typeface="Caladea"/>
              </a:rPr>
              <a:t>skala rasio memiliki </a:t>
            </a:r>
            <a:r>
              <a:rPr sz="1000" dirty="0">
                <a:latin typeface="Caladea"/>
                <a:cs typeface="Caladea"/>
              </a:rPr>
              <a:t>semua </a:t>
            </a:r>
            <a:r>
              <a:rPr sz="1000" spc="-4" dirty="0">
                <a:latin typeface="Caladea"/>
                <a:cs typeface="Caladea"/>
              </a:rPr>
              <a:t>cirri interval, namun  lebih </a:t>
            </a:r>
            <a:r>
              <a:rPr sz="1000" spc="-9" dirty="0">
                <a:latin typeface="Caladea"/>
                <a:cs typeface="Caladea"/>
              </a:rPr>
              <a:t>dari </a:t>
            </a:r>
            <a:r>
              <a:rPr sz="1000" dirty="0">
                <a:latin typeface="Caladea"/>
                <a:cs typeface="Caladea"/>
              </a:rPr>
              <a:t>itu </a:t>
            </a:r>
            <a:r>
              <a:rPr sz="1000" spc="-4" dirty="0">
                <a:latin typeface="Caladea"/>
                <a:cs typeface="Caladea"/>
              </a:rPr>
              <a:t>skala ini memiliki titi nol absolut. Penghasilan adalah contoh  </a:t>
            </a:r>
            <a:r>
              <a:rPr sz="1000" spc="-9" dirty="0">
                <a:latin typeface="Caladea"/>
                <a:cs typeface="Caladea"/>
              </a:rPr>
              <a:t>dari </a:t>
            </a:r>
            <a:r>
              <a:rPr sz="1000" spc="-4" dirty="0">
                <a:latin typeface="Caladea"/>
                <a:cs typeface="Caladea"/>
              </a:rPr>
              <a:t>skala rasio, karena seseorang yang </a:t>
            </a:r>
            <a:r>
              <a:rPr sz="1000" dirty="0">
                <a:latin typeface="Caladea"/>
                <a:cs typeface="Caladea"/>
              </a:rPr>
              <a:t>memiliki </a:t>
            </a:r>
            <a:r>
              <a:rPr sz="1000" spc="-4" dirty="0">
                <a:latin typeface="Caladea"/>
                <a:cs typeface="Caladea"/>
              </a:rPr>
              <a:t>penghasilan Rp 1 juta  sesungguhnya </a:t>
            </a:r>
            <a:r>
              <a:rPr sz="1000" dirty="0">
                <a:latin typeface="Caladea"/>
                <a:cs typeface="Caladea"/>
              </a:rPr>
              <a:t>memiliki </a:t>
            </a:r>
            <a:r>
              <a:rPr sz="1000" spc="-4" dirty="0">
                <a:latin typeface="Caladea"/>
                <a:cs typeface="Caladea"/>
              </a:rPr>
              <a:t>dua kali lebih besar </a:t>
            </a:r>
            <a:r>
              <a:rPr sz="1000" spc="-9" dirty="0">
                <a:latin typeface="Caladea"/>
                <a:cs typeface="Caladea"/>
              </a:rPr>
              <a:t>dari </a:t>
            </a:r>
            <a:r>
              <a:rPr sz="1000" spc="-4" dirty="0">
                <a:latin typeface="Caladea"/>
                <a:cs typeface="Caladea"/>
              </a:rPr>
              <a:t>yang berpenghasilan Rp  500</a:t>
            </a:r>
            <a:r>
              <a:rPr sz="1000" dirty="0">
                <a:latin typeface="Caladea"/>
                <a:cs typeface="Caladea"/>
              </a:rPr>
              <a:t> </a:t>
            </a:r>
            <a:r>
              <a:rPr sz="1000" spc="-4" dirty="0">
                <a:latin typeface="Caladea"/>
                <a:cs typeface="Caladea"/>
              </a:rPr>
              <a:t>ribu</a:t>
            </a:r>
            <a:r>
              <a:rPr sz="1000" spc="-4" dirty="0">
                <a:latin typeface="Caladea"/>
                <a:cs typeface="Caladea"/>
              </a:rPr>
              <a:t>.</a:t>
            </a:r>
            <a:endParaRPr sz="1000" dirty="0">
              <a:latin typeface="Caladea"/>
              <a:cs typeface="Caladea"/>
            </a:endParaRPr>
          </a:p>
          <a:p>
            <a:pPr marL="208025" marR="4927" indent="382109" algn="just">
              <a:lnSpc>
                <a:spcPct val="146700"/>
              </a:lnSpc>
            </a:pPr>
            <a:r>
              <a:rPr sz="1000" dirty="0">
                <a:latin typeface="Caladea"/>
                <a:cs typeface="Caladea"/>
              </a:rPr>
              <a:t>Dalam </a:t>
            </a:r>
            <a:r>
              <a:rPr sz="1000" spc="-4" dirty="0">
                <a:latin typeface="Caladea"/>
                <a:cs typeface="Caladea"/>
              </a:rPr>
              <a:t>penyusunan instrumen </a:t>
            </a:r>
            <a:r>
              <a:rPr sz="1000" dirty="0">
                <a:latin typeface="Caladea"/>
                <a:cs typeface="Caladea"/>
              </a:rPr>
              <a:t>perlu </a:t>
            </a:r>
            <a:r>
              <a:rPr sz="1000" spc="-4" dirty="0">
                <a:latin typeface="Caladea"/>
                <a:cs typeface="Caladea"/>
              </a:rPr>
              <a:t>dipertahankan kaidah nilai  penelitian, yaitu</a:t>
            </a:r>
            <a:r>
              <a:rPr sz="1000" spc="-4" dirty="0">
                <a:latin typeface="Caladea"/>
                <a:cs typeface="Caladea"/>
              </a:rPr>
              <a:t> :</a:t>
            </a:r>
            <a:endParaRPr sz="1000" dirty="0">
              <a:latin typeface="Caladea"/>
              <a:cs typeface="Caladea"/>
            </a:endParaRPr>
          </a:p>
          <a:p>
            <a:pPr marL="405101" marR="7117" indent="-197076" algn="just">
              <a:lnSpc>
                <a:spcPct val="146700"/>
              </a:lnSpc>
              <a:buAutoNum type="alphaLcPeriod"/>
              <a:tabLst>
                <a:tab pos="405101" algn="l"/>
              </a:tabLst>
            </a:pPr>
            <a:r>
              <a:rPr sz="1000" spc="-4" dirty="0">
                <a:latin typeface="Caladea"/>
                <a:cs typeface="Caladea"/>
              </a:rPr>
              <a:t>Netralitas emosional; peneliti tidak dikendalikan oleh rasa senang/tidak  senang</a:t>
            </a:r>
            <a:r>
              <a:rPr sz="1000" spc="-4" dirty="0">
                <a:latin typeface="Caladea"/>
                <a:cs typeface="Caladea"/>
              </a:rPr>
              <a:t>.</a:t>
            </a:r>
            <a:endParaRPr sz="1000" dirty="0">
              <a:latin typeface="Caladea"/>
              <a:cs typeface="Caladea"/>
            </a:endParaRPr>
          </a:p>
          <a:p>
            <a:pPr marL="405101" marR="4927" indent="-197076" algn="just">
              <a:lnSpc>
                <a:spcPts val="1819"/>
              </a:lnSpc>
              <a:spcBef>
                <a:spcPts val="151"/>
              </a:spcBef>
              <a:buAutoNum type="alphaLcPeriod"/>
              <a:tabLst>
                <a:tab pos="405101" algn="l"/>
              </a:tabLst>
            </a:pPr>
            <a:r>
              <a:rPr sz="1000" spc="-4" dirty="0">
                <a:latin typeface="Caladea"/>
                <a:cs typeface="Caladea"/>
              </a:rPr>
              <a:t>Universalisme; </a:t>
            </a:r>
            <a:r>
              <a:rPr sz="1000" dirty="0">
                <a:latin typeface="Caladea"/>
                <a:cs typeface="Caladea"/>
              </a:rPr>
              <a:t>hasil </a:t>
            </a:r>
            <a:r>
              <a:rPr sz="1000" spc="-4" dirty="0">
                <a:latin typeface="Caladea"/>
                <a:cs typeface="Caladea"/>
              </a:rPr>
              <a:t>dari kerja penelitian mungkin berlaku </a:t>
            </a:r>
            <a:r>
              <a:rPr sz="1000" spc="-9" dirty="0">
                <a:latin typeface="Caladea"/>
                <a:cs typeface="Caladea"/>
              </a:rPr>
              <a:t>di </a:t>
            </a:r>
            <a:r>
              <a:rPr sz="1000" dirty="0">
                <a:latin typeface="Caladea"/>
                <a:cs typeface="Caladea"/>
              </a:rPr>
              <a:t>mana </a:t>
            </a:r>
            <a:r>
              <a:rPr sz="1000" spc="-4" dirty="0">
                <a:latin typeface="Caladea"/>
                <a:cs typeface="Caladea"/>
              </a:rPr>
              <a:t>dan  kapan pun. Fungsi generalisasi sedapat mungkin berlaku luas, </a:t>
            </a:r>
            <a:r>
              <a:rPr sz="1000" spc="-9" dirty="0">
                <a:latin typeface="Caladea"/>
                <a:cs typeface="Caladea"/>
              </a:rPr>
              <a:t>kecuali  </a:t>
            </a:r>
            <a:r>
              <a:rPr sz="1000" spc="-4" dirty="0">
                <a:latin typeface="Caladea"/>
                <a:cs typeface="Caladea"/>
              </a:rPr>
              <a:t>bagi studi kasus</a:t>
            </a:r>
            <a:r>
              <a:rPr sz="1000" spc="-4" dirty="0">
                <a:latin typeface="Caladea"/>
                <a:cs typeface="Caladea"/>
              </a:rPr>
              <a:t>.</a:t>
            </a:r>
            <a:endParaRPr sz="1000" dirty="0">
              <a:latin typeface="Caladea"/>
              <a:cs typeface="Caladea"/>
            </a:endParaRPr>
          </a:p>
          <a:p>
            <a:pPr marL="405101" marR="4379" indent="-197076" algn="just">
              <a:lnSpc>
                <a:spcPts val="1819"/>
              </a:lnSpc>
              <a:spcBef>
                <a:spcPts val="4"/>
              </a:spcBef>
              <a:buAutoNum type="alphaLcPeriod"/>
              <a:tabLst>
                <a:tab pos="405101" algn="l"/>
              </a:tabLst>
            </a:pPr>
            <a:r>
              <a:rPr sz="1000" spc="-4" dirty="0">
                <a:latin typeface="Caladea"/>
                <a:cs typeface="Caladea"/>
              </a:rPr>
              <a:t>Publik; artinya terbuka, yaitu cara bekerja </a:t>
            </a:r>
            <a:r>
              <a:rPr sz="1000" dirty="0">
                <a:latin typeface="Caladea"/>
                <a:cs typeface="Caladea"/>
              </a:rPr>
              <a:t>dan hasil suatu </a:t>
            </a:r>
            <a:r>
              <a:rPr sz="1000" spc="-4" dirty="0">
                <a:latin typeface="Caladea"/>
                <a:cs typeface="Caladea"/>
              </a:rPr>
              <a:t>penelitian  harus dikemukakan ke publik sehingga dapat dikritik oleh peneliti</a:t>
            </a:r>
            <a:r>
              <a:rPr sz="1000" spc="60" dirty="0">
                <a:latin typeface="Caladea"/>
                <a:cs typeface="Caladea"/>
              </a:rPr>
              <a:t> </a:t>
            </a:r>
            <a:r>
              <a:rPr sz="1000" spc="-4" dirty="0">
                <a:latin typeface="Caladea"/>
                <a:cs typeface="Caladea"/>
              </a:rPr>
              <a:t>lain.</a:t>
            </a:r>
            <a:endParaRPr sz="1000" dirty="0">
              <a:latin typeface="Caladea"/>
              <a:cs typeface="Caladea"/>
            </a:endParaRPr>
          </a:p>
          <a:p>
            <a:pPr marL="405101" indent="-197076" algn="just">
              <a:spcBef>
                <a:spcPts val="427"/>
              </a:spcBef>
              <a:buAutoNum type="alphaLcPeriod"/>
              <a:tabLst>
                <a:tab pos="405101" algn="l"/>
              </a:tabLst>
            </a:pPr>
            <a:r>
              <a:rPr sz="1000" spc="-4" dirty="0">
                <a:latin typeface="Caladea"/>
                <a:cs typeface="Caladea"/>
              </a:rPr>
              <a:t>Kemandirian; yakni </a:t>
            </a:r>
            <a:r>
              <a:rPr sz="1000" dirty="0">
                <a:latin typeface="Caladea"/>
                <a:cs typeface="Caladea"/>
              </a:rPr>
              <a:t>hasil suatu </a:t>
            </a:r>
            <a:r>
              <a:rPr sz="1000" spc="-4" dirty="0">
                <a:latin typeface="Caladea"/>
                <a:cs typeface="Caladea"/>
              </a:rPr>
              <a:t>penelitian </a:t>
            </a:r>
            <a:r>
              <a:rPr sz="1000" spc="-9" dirty="0">
                <a:latin typeface="Caladea"/>
                <a:cs typeface="Caladea"/>
              </a:rPr>
              <a:t>adalah </a:t>
            </a:r>
            <a:r>
              <a:rPr sz="1000" spc="-4" dirty="0">
                <a:latin typeface="Caladea"/>
                <a:cs typeface="Caladea"/>
              </a:rPr>
              <a:t>karena</a:t>
            </a:r>
            <a:r>
              <a:rPr sz="1000" spc="56" dirty="0">
                <a:latin typeface="Caladea"/>
                <a:cs typeface="Caladea"/>
              </a:rPr>
              <a:t> </a:t>
            </a:r>
            <a:r>
              <a:rPr sz="1000" spc="-4" dirty="0">
                <a:latin typeface="Caladea"/>
                <a:cs typeface="Caladea"/>
              </a:rPr>
              <a:t>kebenaran </a:t>
            </a:r>
            <a:r>
              <a:rPr sz="1000" spc="-9" dirty="0">
                <a:latin typeface="Caladea"/>
                <a:cs typeface="Caladea"/>
              </a:rPr>
              <a:t>atas</a:t>
            </a:r>
            <a:endParaRPr sz="1000" dirty="0">
              <a:latin typeface="Caladea"/>
              <a:cs typeface="Caladea"/>
            </a:endParaRPr>
          </a:p>
          <a:p>
            <a:pPr marL="405101" marR="6022" algn="just">
              <a:lnSpc>
                <a:spcPct val="146300"/>
              </a:lnSpc>
              <a:spcBef>
                <a:spcPts val="4"/>
              </a:spcBef>
            </a:pPr>
            <a:r>
              <a:rPr sz="1000" spc="-4" dirty="0">
                <a:latin typeface="Caladea"/>
                <a:cs typeface="Caladea"/>
              </a:rPr>
              <a:t>dasar fakta, dan bukan karena oleh kekuatan tertentu, misalnya  bersandar kepada jabatan/gelar akademik </a:t>
            </a:r>
            <a:r>
              <a:rPr sz="1000" dirty="0">
                <a:latin typeface="Caladea"/>
                <a:cs typeface="Caladea"/>
              </a:rPr>
              <a:t>yang </a:t>
            </a:r>
            <a:r>
              <a:rPr sz="1000" spc="-4" dirty="0">
                <a:latin typeface="Caladea"/>
                <a:cs typeface="Caladea"/>
              </a:rPr>
              <a:t>tinggi atau pengaruh  sosial tertentu atau jargon-jargon besar lain </a:t>
            </a:r>
            <a:r>
              <a:rPr sz="1000" dirty="0">
                <a:latin typeface="Caladea"/>
                <a:cs typeface="Caladea"/>
              </a:rPr>
              <a:t>yang</a:t>
            </a:r>
            <a:r>
              <a:rPr sz="1000" spc="13" dirty="0">
                <a:latin typeface="Caladea"/>
                <a:cs typeface="Caladea"/>
              </a:rPr>
              <a:t> </a:t>
            </a:r>
            <a:r>
              <a:rPr sz="1000" spc="-4" dirty="0">
                <a:latin typeface="Caladea"/>
                <a:cs typeface="Caladea"/>
              </a:rPr>
              <a:t>berpengaruh</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2"/>
              </a:spcBef>
            </a:pPr>
            <a:endParaRPr sz="1000" dirty="0">
              <a:latin typeface="Caladea"/>
              <a:cs typeface="Caladea"/>
            </a:endParaRPr>
          </a:p>
          <a:p>
            <a:pPr marL="208025" indent="-197076" algn="just">
              <a:spcBef>
                <a:spcPts val="4"/>
              </a:spcBef>
              <a:buAutoNum type="arabicPeriod" startAt="2"/>
              <a:tabLst>
                <a:tab pos="208025" algn="l"/>
              </a:tabLst>
            </a:pPr>
            <a:r>
              <a:rPr sz="1000" b="1" spc="-4" dirty="0">
                <a:latin typeface="Caladea"/>
                <a:cs typeface="Caladea"/>
              </a:rPr>
              <a:t>Garis Besar Langkah-langkah Penyusunan Instrumen</a:t>
            </a:r>
            <a:r>
              <a:rPr sz="1000" b="1" spc="22" dirty="0">
                <a:latin typeface="Caladea"/>
                <a:cs typeface="Caladea"/>
              </a:rPr>
              <a:t> </a:t>
            </a:r>
            <a:r>
              <a:rPr sz="1000" b="1" spc="-4" dirty="0">
                <a:latin typeface="Caladea"/>
                <a:cs typeface="Caladea"/>
              </a:rPr>
              <a:t>Penelitian</a:t>
            </a:r>
            <a:endParaRPr sz="1000" dirty="0">
              <a:latin typeface="Caladea"/>
              <a:cs typeface="Caladea"/>
            </a:endParaRPr>
          </a:p>
          <a:p>
            <a:pPr marL="208025" marR="4379" indent="382109" algn="just">
              <a:lnSpc>
                <a:spcPct val="146600"/>
              </a:lnSpc>
            </a:pPr>
            <a:r>
              <a:rPr sz="1000" dirty="0">
                <a:latin typeface="Caladea"/>
                <a:cs typeface="Caladea"/>
              </a:rPr>
              <a:t>Dalam </a:t>
            </a:r>
            <a:r>
              <a:rPr sz="1000" spc="-4" dirty="0">
                <a:latin typeface="Caladea"/>
                <a:cs typeface="Caladea"/>
              </a:rPr>
              <a:t>rangka </a:t>
            </a:r>
            <a:r>
              <a:rPr sz="1000" dirty="0">
                <a:latin typeface="Caladea"/>
                <a:cs typeface="Caladea"/>
              </a:rPr>
              <a:t>memahami </a:t>
            </a:r>
            <a:r>
              <a:rPr sz="1000" spc="-4" dirty="0">
                <a:latin typeface="Caladea"/>
                <a:cs typeface="Caladea"/>
              </a:rPr>
              <a:t>tentang pengembangan </a:t>
            </a:r>
            <a:r>
              <a:rPr sz="1000" dirty="0">
                <a:latin typeface="Caladea"/>
                <a:cs typeface="Caladea"/>
              </a:rPr>
              <a:t>instrumen, </a:t>
            </a:r>
            <a:r>
              <a:rPr sz="1000" spc="-4" dirty="0">
                <a:latin typeface="Caladea"/>
                <a:cs typeface="Caladea"/>
              </a:rPr>
              <a:t>maka  berikut ini akan dibahas </a:t>
            </a:r>
            <a:r>
              <a:rPr sz="1000" dirty="0">
                <a:latin typeface="Caladea"/>
                <a:cs typeface="Caladea"/>
              </a:rPr>
              <a:t>mengenai beberapa </a:t>
            </a:r>
            <a:r>
              <a:rPr sz="1000" spc="-9" dirty="0">
                <a:latin typeface="Caladea"/>
                <a:cs typeface="Caladea"/>
              </a:rPr>
              <a:t>hal </a:t>
            </a:r>
            <a:r>
              <a:rPr sz="1000" spc="-4" dirty="0">
                <a:latin typeface="Caladea"/>
                <a:cs typeface="Caladea"/>
              </a:rPr>
              <a:t>yang terkait dengan </a:t>
            </a:r>
            <a:r>
              <a:rPr sz="1000" dirty="0">
                <a:latin typeface="Caladea"/>
                <a:cs typeface="Caladea"/>
              </a:rPr>
              <a:t>itu </a:t>
            </a:r>
            <a:r>
              <a:rPr sz="1000" spc="-9" dirty="0">
                <a:latin typeface="Caladea"/>
                <a:cs typeface="Caladea"/>
              </a:rPr>
              <a:t>di  </a:t>
            </a:r>
            <a:r>
              <a:rPr sz="1000" spc="-4" dirty="0">
                <a:latin typeface="Caladea"/>
                <a:cs typeface="Caladea"/>
              </a:rPr>
              <a:t>antaranya langkah-langkah penyusunan dan pengembangan instrument,  teknik penyusunan dan </a:t>
            </a:r>
            <a:r>
              <a:rPr sz="1000" dirty="0">
                <a:latin typeface="Caladea"/>
                <a:cs typeface="Caladea"/>
              </a:rPr>
              <a:t>penilaian </a:t>
            </a:r>
            <a:r>
              <a:rPr sz="1000" spc="-4" dirty="0">
                <a:latin typeface="Caladea"/>
                <a:cs typeface="Caladea"/>
              </a:rPr>
              <a:t>butir instrumen, proses validitas konsep  melalui panel dan </a:t>
            </a:r>
            <a:r>
              <a:rPr sz="1000" dirty="0">
                <a:latin typeface="Caladea"/>
                <a:cs typeface="Caladea"/>
              </a:rPr>
              <a:t>proses </a:t>
            </a:r>
            <a:r>
              <a:rPr sz="1000" spc="-4" dirty="0">
                <a:latin typeface="Caladea"/>
                <a:cs typeface="Caladea"/>
              </a:rPr>
              <a:t>validitas empiric uji </a:t>
            </a:r>
            <a:r>
              <a:rPr sz="1000" dirty="0">
                <a:latin typeface="Caladea"/>
                <a:cs typeface="Caladea"/>
              </a:rPr>
              <a:t>coba. </a:t>
            </a:r>
            <a:r>
              <a:rPr sz="1000" spc="-4" dirty="0">
                <a:latin typeface="Caladea"/>
                <a:cs typeface="Caladea"/>
              </a:rPr>
              <a:t>Untuk memahami  konsep penyusunan dan pengembangan instrumen, maka </a:t>
            </a:r>
            <a:r>
              <a:rPr sz="1000" spc="-9" dirty="0">
                <a:latin typeface="Caladea"/>
                <a:cs typeface="Caladea"/>
              </a:rPr>
              <a:t>di </a:t>
            </a:r>
            <a:r>
              <a:rPr sz="1000" spc="-4" dirty="0">
                <a:latin typeface="Caladea"/>
                <a:cs typeface="Caladea"/>
              </a:rPr>
              <a:t>bawah ini akan  disajikan proses atau langkah-langkah yang </a:t>
            </a:r>
            <a:r>
              <a:rPr sz="1000" dirty="0">
                <a:latin typeface="Caladea"/>
                <a:cs typeface="Caladea"/>
              </a:rPr>
              <a:t>ditempuh </a:t>
            </a:r>
            <a:r>
              <a:rPr sz="1000" spc="-4" dirty="0">
                <a:latin typeface="Caladea"/>
                <a:cs typeface="Caladea"/>
              </a:rPr>
              <a:t>dalam penyusunan  instrumen dilengkapi dengan bagan proses penyusunan item-item  instrumen </a:t>
            </a:r>
            <a:r>
              <a:rPr sz="1000" dirty="0">
                <a:latin typeface="Caladea"/>
                <a:cs typeface="Caladea"/>
              </a:rPr>
              <a:t>suatu </a:t>
            </a:r>
            <a:r>
              <a:rPr sz="1000" spc="-4" dirty="0">
                <a:latin typeface="Caladea"/>
                <a:cs typeface="Caladea"/>
              </a:rPr>
              <a:t>penelitian. Secara </a:t>
            </a:r>
            <a:r>
              <a:rPr sz="1000" spc="-9" dirty="0">
                <a:latin typeface="Caladea"/>
                <a:cs typeface="Caladea"/>
              </a:rPr>
              <a:t>garis </a:t>
            </a:r>
            <a:r>
              <a:rPr sz="1000" spc="-4" dirty="0">
                <a:latin typeface="Caladea"/>
                <a:cs typeface="Caladea"/>
              </a:rPr>
              <a:t>besar langkah-langkah  penyusunan </a:t>
            </a:r>
            <a:r>
              <a:rPr sz="1000" dirty="0">
                <a:latin typeface="Caladea"/>
                <a:cs typeface="Caladea"/>
              </a:rPr>
              <a:t>dan </a:t>
            </a:r>
            <a:r>
              <a:rPr sz="1000" spc="-4" dirty="0">
                <a:latin typeface="Caladea"/>
                <a:cs typeface="Caladea"/>
              </a:rPr>
              <a:t>pengembangan instrumen adalah sebagai berikut</a:t>
            </a:r>
            <a:r>
              <a:rPr sz="1000" spc="9" dirty="0">
                <a:latin typeface="Caladea"/>
                <a:cs typeface="Caladea"/>
              </a:rPr>
              <a:t> </a:t>
            </a:r>
            <a:r>
              <a:rPr sz="1000" spc="-4" dirty="0">
                <a:latin typeface="Caladea"/>
                <a:cs typeface="Caladea"/>
              </a:rPr>
              <a:t>:</a:t>
            </a:r>
            <a:endParaRPr sz="1000" dirty="0">
              <a:latin typeface="Caladea"/>
              <a:cs typeface="Caladea"/>
            </a:endParaRPr>
          </a:p>
          <a:p>
            <a:pPr marL="405101" marR="4927" lvl="1" indent="-197076" algn="just">
              <a:lnSpc>
                <a:spcPts val="1819"/>
              </a:lnSpc>
              <a:spcBef>
                <a:spcPts val="147"/>
              </a:spcBef>
              <a:buAutoNum type="alphaLcPeriod"/>
              <a:tabLst>
                <a:tab pos="405101" algn="l"/>
              </a:tabLst>
            </a:pPr>
            <a:r>
              <a:rPr sz="1000" spc="-9" dirty="0">
                <a:latin typeface="Caladea"/>
                <a:cs typeface="Caladea"/>
              </a:rPr>
              <a:t>Berdasrkan </a:t>
            </a:r>
            <a:r>
              <a:rPr sz="1000" spc="-4" dirty="0">
                <a:latin typeface="Caladea"/>
                <a:cs typeface="Caladea"/>
              </a:rPr>
              <a:t>konsep sintesis </a:t>
            </a:r>
            <a:r>
              <a:rPr sz="1000" spc="-9" dirty="0">
                <a:latin typeface="Caladea"/>
                <a:cs typeface="Caladea"/>
              </a:rPr>
              <a:t>dari </a:t>
            </a:r>
            <a:r>
              <a:rPr sz="1000" spc="-4" dirty="0">
                <a:latin typeface="Caladea"/>
                <a:cs typeface="Caladea"/>
              </a:rPr>
              <a:t>teori-teori yang dikaji tentang suatu  konsep </a:t>
            </a:r>
            <a:r>
              <a:rPr sz="1000" spc="-9" dirty="0">
                <a:latin typeface="Caladea"/>
                <a:cs typeface="Caladea"/>
              </a:rPr>
              <a:t>dari </a:t>
            </a:r>
            <a:r>
              <a:rPr sz="1000" spc="-4" dirty="0">
                <a:latin typeface="Caladea"/>
                <a:cs typeface="Caladea"/>
              </a:rPr>
              <a:t>variabel yang hendak diukur, kemudian dirumuskan  konstruk </a:t>
            </a:r>
            <a:r>
              <a:rPr sz="1000" spc="-9" dirty="0">
                <a:latin typeface="Caladea"/>
                <a:cs typeface="Caladea"/>
              </a:rPr>
              <a:t>dari </a:t>
            </a:r>
            <a:r>
              <a:rPr sz="1000" spc="-4" dirty="0">
                <a:latin typeface="Caladea"/>
                <a:cs typeface="Caladea"/>
              </a:rPr>
              <a:t>variabel tersebut. Konstruk pada dasarnya adalah bangun  pengertian dari </a:t>
            </a:r>
            <a:r>
              <a:rPr sz="1000" dirty="0">
                <a:latin typeface="Caladea"/>
                <a:cs typeface="Caladea"/>
              </a:rPr>
              <a:t>suatu </a:t>
            </a:r>
            <a:r>
              <a:rPr sz="1000" spc="-4" dirty="0">
                <a:latin typeface="Caladea"/>
                <a:cs typeface="Caladea"/>
              </a:rPr>
              <a:t>konsep yang dirumuskan oleh</a:t>
            </a:r>
            <a:r>
              <a:rPr sz="1000" spc="26" dirty="0">
                <a:latin typeface="Caladea"/>
                <a:cs typeface="Caladea"/>
              </a:rPr>
              <a:t> </a:t>
            </a:r>
            <a:r>
              <a:rPr sz="1000" spc="-4" dirty="0">
                <a:latin typeface="Caladea"/>
                <a:cs typeface="Caladea"/>
              </a:rPr>
              <a:t>peneliti</a:t>
            </a:r>
            <a:r>
              <a:rPr sz="1000" spc="-4" dirty="0">
                <a:latin typeface="Caladea"/>
                <a:cs typeface="Caladea"/>
              </a:rPr>
              <a:t>.</a:t>
            </a:r>
            <a:endParaRPr sz="1000" dirty="0">
              <a:latin typeface="Caladea"/>
              <a:cs typeface="Calad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785072"/>
            <a:ext cx="8839200" cy="4777528"/>
          </a:xfrm>
          <a:prstGeom prst="rect">
            <a:avLst/>
          </a:prstGeom>
        </p:spPr>
        <p:txBody>
          <a:bodyPr vert="horz" wrap="square" lIns="0" tIns="11496" rIns="0" bIns="0" rtlCol="0">
            <a:spAutoFit/>
          </a:bodyPr>
          <a:lstStyle/>
          <a:p>
            <a:pPr marL="208025" marR="6022" indent="-197076" algn="just">
              <a:lnSpc>
                <a:spcPct val="146200"/>
              </a:lnSpc>
              <a:spcBef>
                <a:spcPts val="91"/>
              </a:spcBef>
              <a:buAutoNum type="alphaLcPeriod" startAt="2"/>
              <a:tabLst>
                <a:tab pos="208025" algn="l"/>
              </a:tabLst>
            </a:pPr>
            <a:r>
              <a:rPr sz="1000" spc="-4" dirty="0">
                <a:latin typeface="Caladea"/>
                <a:cs typeface="Caladea"/>
              </a:rPr>
              <a:t>Bedasarkan konstruk </a:t>
            </a:r>
            <a:r>
              <a:rPr sz="1000" dirty="0">
                <a:latin typeface="Caladea"/>
                <a:cs typeface="Caladea"/>
              </a:rPr>
              <a:t>tersebut </a:t>
            </a:r>
            <a:r>
              <a:rPr sz="1000" spc="-4" dirty="0">
                <a:latin typeface="Caladea"/>
                <a:cs typeface="Caladea"/>
              </a:rPr>
              <a:t>dikembangkan dimensi dan indikator  variabel yang sesungguhnya telah tertuang secara </a:t>
            </a:r>
            <a:r>
              <a:rPr sz="1000" dirty="0">
                <a:latin typeface="Caladea"/>
                <a:cs typeface="Caladea"/>
              </a:rPr>
              <a:t>eksplisit </a:t>
            </a:r>
            <a:r>
              <a:rPr sz="1000" spc="-4" dirty="0">
                <a:latin typeface="Caladea"/>
                <a:cs typeface="Caladea"/>
              </a:rPr>
              <a:t>pada  rumusan konstruk variabel pada langkah</a:t>
            </a:r>
            <a:r>
              <a:rPr sz="1000" spc="-9" dirty="0">
                <a:latin typeface="Caladea"/>
                <a:cs typeface="Caladea"/>
              </a:rPr>
              <a:t> </a:t>
            </a:r>
            <a:r>
              <a:rPr sz="1000" spc="-4" dirty="0">
                <a:latin typeface="Caladea"/>
                <a:cs typeface="Caladea"/>
              </a:rPr>
              <a:t>a.</a:t>
            </a:r>
            <a:endParaRPr sz="1000" dirty="0">
              <a:latin typeface="Caladea"/>
              <a:cs typeface="Caladea"/>
            </a:endParaRPr>
          </a:p>
          <a:p>
            <a:pPr marL="208025" marR="4379" indent="-197076" algn="just">
              <a:lnSpc>
                <a:spcPct val="146700"/>
              </a:lnSpc>
              <a:buAutoNum type="alphaLcPeriod" startAt="2"/>
              <a:tabLst>
                <a:tab pos="208025" algn="l"/>
              </a:tabLst>
            </a:pPr>
            <a:r>
              <a:rPr sz="1000" dirty="0">
                <a:latin typeface="Caladea"/>
                <a:cs typeface="Caladea"/>
              </a:rPr>
              <a:t>Membuat </a:t>
            </a:r>
            <a:r>
              <a:rPr sz="1000" spc="-4" dirty="0">
                <a:latin typeface="Caladea"/>
                <a:cs typeface="Caladea"/>
              </a:rPr>
              <a:t>kisi-kisi instrument dalam bentuk tabel tabel spesifikasi </a:t>
            </a:r>
            <a:r>
              <a:rPr sz="1000" spc="-9" dirty="0">
                <a:latin typeface="Caladea"/>
                <a:cs typeface="Caladea"/>
              </a:rPr>
              <a:t>yang  </a:t>
            </a:r>
            <a:r>
              <a:rPr sz="1000" dirty="0">
                <a:latin typeface="Caladea"/>
                <a:cs typeface="Caladea"/>
              </a:rPr>
              <a:t>membuat </a:t>
            </a:r>
            <a:r>
              <a:rPr sz="1000" spc="-4" dirty="0">
                <a:latin typeface="Caladea"/>
                <a:cs typeface="Caladea"/>
              </a:rPr>
              <a:t>dimensi, indikator, nomor butir dan jumlah butir untuk </a:t>
            </a:r>
            <a:r>
              <a:rPr sz="1000" spc="4" dirty="0">
                <a:latin typeface="Caladea"/>
                <a:cs typeface="Caladea"/>
              </a:rPr>
              <a:t>setiap  </a:t>
            </a:r>
            <a:r>
              <a:rPr sz="1000" spc="-4" dirty="0">
                <a:latin typeface="Caladea"/>
                <a:cs typeface="Caladea"/>
              </a:rPr>
              <a:t>dimensi dan</a:t>
            </a:r>
            <a:r>
              <a:rPr sz="1000" dirty="0">
                <a:latin typeface="Caladea"/>
                <a:cs typeface="Caladea"/>
              </a:rPr>
              <a:t> </a:t>
            </a:r>
            <a:r>
              <a:rPr sz="1000" spc="-4" dirty="0">
                <a:latin typeface="Caladea"/>
                <a:cs typeface="Caladea"/>
              </a:rPr>
              <a:t>indikator</a:t>
            </a:r>
            <a:r>
              <a:rPr sz="1000" spc="-4" dirty="0">
                <a:latin typeface="Caladea"/>
                <a:cs typeface="Caladea"/>
              </a:rPr>
              <a:t>.</a:t>
            </a:r>
            <a:endParaRPr sz="1000" dirty="0">
              <a:latin typeface="Caladea"/>
              <a:cs typeface="Caladea"/>
            </a:endParaRPr>
          </a:p>
          <a:p>
            <a:pPr marL="208025" marR="7117" indent="-197076" algn="just">
              <a:lnSpc>
                <a:spcPct val="146500"/>
              </a:lnSpc>
              <a:buAutoNum type="alphaLcPeriod" startAt="2"/>
              <a:tabLst>
                <a:tab pos="208025" algn="l"/>
              </a:tabLst>
            </a:pPr>
            <a:r>
              <a:rPr sz="1000" spc="-4" dirty="0">
                <a:latin typeface="Caladea"/>
                <a:cs typeface="Caladea"/>
              </a:rPr>
              <a:t>Menetapkan besaran atau parameter yang bergerak dalam </a:t>
            </a:r>
            <a:r>
              <a:rPr sz="1000" dirty="0">
                <a:latin typeface="Caladea"/>
                <a:cs typeface="Caladea"/>
              </a:rPr>
              <a:t>suatu  </a:t>
            </a:r>
            <a:r>
              <a:rPr sz="1000" spc="-4" dirty="0">
                <a:latin typeface="Caladea"/>
                <a:cs typeface="Caladea"/>
              </a:rPr>
              <a:t>rentang kontinum </a:t>
            </a:r>
            <a:r>
              <a:rPr sz="1000" spc="-9" dirty="0">
                <a:latin typeface="Caladea"/>
                <a:cs typeface="Caladea"/>
              </a:rPr>
              <a:t>dari </a:t>
            </a:r>
            <a:r>
              <a:rPr sz="1000" dirty="0">
                <a:latin typeface="Caladea"/>
                <a:cs typeface="Caladea"/>
              </a:rPr>
              <a:t>suatu </a:t>
            </a:r>
            <a:r>
              <a:rPr sz="1000" spc="-4" dirty="0">
                <a:latin typeface="Caladea"/>
                <a:cs typeface="Caladea"/>
              </a:rPr>
              <a:t>kutub ke kutub lain yang berlawanan,  misalnya </a:t>
            </a:r>
            <a:r>
              <a:rPr sz="1000" spc="-9" dirty="0">
                <a:latin typeface="Caladea"/>
                <a:cs typeface="Caladea"/>
              </a:rPr>
              <a:t>dari </a:t>
            </a:r>
            <a:r>
              <a:rPr sz="1000" spc="-4" dirty="0">
                <a:latin typeface="Caladea"/>
                <a:cs typeface="Caladea"/>
              </a:rPr>
              <a:t>rendah ke tinggi, </a:t>
            </a:r>
            <a:r>
              <a:rPr sz="1000" spc="-9" dirty="0">
                <a:latin typeface="Caladea"/>
                <a:cs typeface="Caladea"/>
              </a:rPr>
              <a:t>dari </a:t>
            </a:r>
            <a:r>
              <a:rPr sz="1000" spc="-4" dirty="0">
                <a:latin typeface="Caladea"/>
                <a:cs typeface="Caladea"/>
              </a:rPr>
              <a:t>negatif ke positif, </a:t>
            </a:r>
            <a:r>
              <a:rPr sz="1000" spc="-9" dirty="0">
                <a:latin typeface="Caladea"/>
                <a:cs typeface="Caladea"/>
              </a:rPr>
              <a:t>dari </a:t>
            </a:r>
            <a:r>
              <a:rPr sz="1000" spc="-4" dirty="0">
                <a:latin typeface="Caladea"/>
                <a:cs typeface="Caladea"/>
              </a:rPr>
              <a:t>otorier ke  demokratik, </a:t>
            </a:r>
            <a:r>
              <a:rPr sz="1000" spc="-9" dirty="0">
                <a:latin typeface="Caladea"/>
                <a:cs typeface="Caladea"/>
              </a:rPr>
              <a:t>dari </a:t>
            </a:r>
            <a:r>
              <a:rPr sz="1000" spc="-4" dirty="0">
                <a:latin typeface="Caladea"/>
                <a:cs typeface="Caladea"/>
              </a:rPr>
              <a:t>dependen ke independen, dan</a:t>
            </a:r>
            <a:r>
              <a:rPr sz="1000" spc="30" dirty="0">
                <a:latin typeface="Caladea"/>
                <a:cs typeface="Caladea"/>
              </a:rPr>
              <a:t> </a:t>
            </a:r>
            <a:r>
              <a:rPr sz="1000" spc="-4" dirty="0">
                <a:latin typeface="Caladea"/>
                <a:cs typeface="Caladea"/>
              </a:rPr>
              <a:t>sebagainya</a:t>
            </a:r>
            <a:r>
              <a:rPr sz="1000" spc="-4" dirty="0">
                <a:latin typeface="Caladea"/>
                <a:cs typeface="Caladea"/>
              </a:rPr>
              <a:t>.</a:t>
            </a:r>
            <a:endParaRPr sz="1000" dirty="0">
              <a:latin typeface="Caladea"/>
              <a:cs typeface="Caladea"/>
            </a:endParaRPr>
          </a:p>
          <a:p>
            <a:pPr marL="208025" marR="4379" indent="-197076" algn="just">
              <a:lnSpc>
                <a:spcPct val="146500"/>
              </a:lnSpc>
              <a:spcBef>
                <a:spcPts val="4"/>
              </a:spcBef>
              <a:buAutoNum type="alphaLcPeriod" startAt="2"/>
              <a:tabLst>
                <a:tab pos="208025" algn="l"/>
              </a:tabLst>
            </a:pPr>
            <a:r>
              <a:rPr sz="1000" spc="-4" dirty="0">
                <a:latin typeface="Caladea"/>
                <a:cs typeface="Caladea"/>
              </a:rPr>
              <a:t>Menulis butir-butir instrumen yang dapat berbentuk pernyataan </a:t>
            </a:r>
            <a:r>
              <a:rPr sz="1000" spc="4" dirty="0">
                <a:latin typeface="Caladea"/>
                <a:cs typeface="Caladea"/>
              </a:rPr>
              <a:t>atau  </a:t>
            </a:r>
            <a:r>
              <a:rPr sz="1000" spc="-4" dirty="0">
                <a:latin typeface="Caladea"/>
                <a:cs typeface="Caladea"/>
              </a:rPr>
              <a:t>pertanyaan. Biasanya butir instrumen yang dinuat terdiri atas dua  kelompok yaitu </a:t>
            </a:r>
            <a:r>
              <a:rPr sz="1000" dirty="0">
                <a:latin typeface="Caladea"/>
                <a:cs typeface="Caladea"/>
              </a:rPr>
              <a:t>kelompok </a:t>
            </a:r>
            <a:r>
              <a:rPr sz="1000" spc="-4" dirty="0">
                <a:latin typeface="Caladea"/>
                <a:cs typeface="Caladea"/>
              </a:rPr>
              <a:t>butir </a:t>
            </a:r>
            <a:r>
              <a:rPr sz="1000" dirty="0">
                <a:latin typeface="Caladea"/>
                <a:cs typeface="Caladea"/>
              </a:rPr>
              <a:t>positif </a:t>
            </a:r>
            <a:r>
              <a:rPr sz="1000" spc="-4" dirty="0">
                <a:latin typeface="Caladea"/>
                <a:cs typeface="Caladea"/>
              </a:rPr>
              <a:t>dan kelompok butir negatif. Butir  </a:t>
            </a:r>
            <a:r>
              <a:rPr sz="1000" dirty="0">
                <a:latin typeface="Caladea"/>
                <a:cs typeface="Caladea"/>
              </a:rPr>
              <a:t>positif </a:t>
            </a:r>
            <a:r>
              <a:rPr sz="1000" spc="-4" dirty="0">
                <a:latin typeface="Caladea"/>
                <a:cs typeface="Caladea"/>
              </a:rPr>
              <a:t>adalah pernyataan </a:t>
            </a:r>
            <a:r>
              <a:rPr sz="1000" dirty="0">
                <a:latin typeface="Caladea"/>
                <a:cs typeface="Caladea"/>
              </a:rPr>
              <a:t>mengenai </a:t>
            </a:r>
            <a:r>
              <a:rPr sz="1000" spc="-4" dirty="0">
                <a:latin typeface="Caladea"/>
                <a:cs typeface="Caladea"/>
              </a:rPr>
              <a:t>cirri atau keadaan, sikap atau  persepsi yang positif atau mendekat ke </a:t>
            </a:r>
            <a:r>
              <a:rPr sz="1000" spc="-9" dirty="0">
                <a:latin typeface="Caladea"/>
                <a:cs typeface="Caladea"/>
              </a:rPr>
              <a:t>kutub </a:t>
            </a:r>
            <a:r>
              <a:rPr sz="1000" dirty="0">
                <a:latin typeface="Caladea"/>
                <a:cs typeface="Caladea"/>
              </a:rPr>
              <a:t>positif, </a:t>
            </a:r>
            <a:r>
              <a:rPr sz="1000" spc="-4" dirty="0">
                <a:latin typeface="Caladea"/>
                <a:cs typeface="Caladea"/>
              </a:rPr>
              <a:t>sedang butir  negatif adalah pernyataan </a:t>
            </a:r>
            <a:r>
              <a:rPr sz="1000" dirty="0">
                <a:latin typeface="Caladea"/>
                <a:cs typeface="Caladea"/>
              </a:rPr>
              <a:t>mengenai </a:t>
            </a:r>
            <a:r>
              <a:rPr sz="1000" spc="-4" dirty="0">
                <a:latin typeface="Caladea"/>
                <a:cs typeface="Caladea"/>
              </a:rPr>
              <a:t>cirri atau keadaan, persepsi </a:t>
            </a:r>
            <a:r>
              <a:rPr sz="1000" spc="-9" dirty="0">
                <a:latin typeface="Caladea"/>
                <a:cs typeface="Caladea"/>
              </a:rPr>
              <a:t>atau  </a:t>
            </a:r>
            <a:r>
              <a:rPr sz="1000" dirty="0">
                <a:latin typeface="Caladea"/>
                <a:cs typeface="Caladea"/>
              </a:rPr>
              <a:t>sikap </a:t>
            </a:r>
            <a:r>
              <a:rPr sz="1000" spc="-4" dirty="0">
                <a:latin typeface="Caladea"/>
                <a:cs typeface="Caladea"/>
              </a:rPr>
              <a:t>negatif atau mendekat ke kutub negatif</a:t>
            </a:r>
            <a:r>
              <a:rPr sz="1000" spc="-4" dirty="0">
                <a:latin typeface="Caladea"/>
                <a:cs typeface="Caladea"/>
              </a:rPr>
              <a:t>.</a:t>
            </a:r>
            <a:endParaRPr sz="1000" dirty="0">
              <a:latin typeface="Caladea"/>
              <a:cs typeface="Caladea"/>
            </a:endParaRPr>
          </a:p>
          <a:p>
            <a:pPr marL="208025" marR="10401" indent="-197076" algn="just">
              <a:lnSpc>
                <a:spcPct val="146700"/>
              </a:lnSpc>
              <a:buAutoNum type="alphaLcPeriod" startAt="2"/>
              <a:tabLst>
                <a:tab pos="208025" algn="l"/>
              </a:tabLst>
            </a:pPr>
            <a:r>
              <a:rPr sz="1000" spc="-4" dirty="0">
                <a:latin typeface="Caladea"/>
                <a:cs typeface="Caladea"/>
              </a:rPr>
              <a:t>Butir-bitir yang telah ditulis merupakan </a:t>
            </a:r>
            <a:r>
              <a:rPr sz="1000" dirty="0">
                <a:latin typeface="Caladea"/>
                <a:cs typeface="Caladea"/>
              </a:rPr>
              <a:t>konsep </a:t>
            </a:r>
            <a:r>
              <a:rPr sz="1000" spc="-4" dirty="0">
                <a:latin typeface="Caladea"/>
                <a:cs typeface="Caladea"/>
              </a:rPr>
              <a:t>instrumen yang harus  melalui proses validasi, baik validasi teoretik maupun validasi</a:t>
            </a:r>
            <a:r>
              <a:rPr sz="1000" spc="56" dirty="0">
                <a:latin typeface="Caladea"/>
                <a:cs typeface="Caladea"/>
              </a:rPr>
              <a:t> </a:t>
            </a:r>
            <a:r>
              <a:rPr sz="1000" spc="-4" dirty="0">
                <a:latin typeface="Caladea"/>
                <a:cs typeface="Caladea"/>
              </a:rPr>
              <a:t>empirik</a:t>
            </a:r>
            <a:r>
              <a:rPr sz="1000" spc="-4" dirty="0">
                <a:latin typeface="Caladea"/>
                <a:cs typeface="Caladea"/>
              </a:rPr>
              <a:t>.</a:t>
            </a:r>
            <a:endParaRPr sz="1000" dirty="0">
              <a:latin typeface="Caladea"/>
              <a:cs typeface="Caladea"/>
            </a:endParaRPr>
          </a:p>
          <a:p>
            <a:pPr marL="208025" marR="7117" indent="-197076" algn="just">
              <a:lnSpc>
                <a:spcPct val="146500"/>
              </a:lnSpc>
              <a:spcBef>
                <a:spcPts val="4"/>
              </a:spcBef>
              <a:buAutoNum type="alphaLcPeriod" startAt="2"/>
              <a:tabLst>
                <a:tab pos="208025" algn="l"/>
              </a:tabLst>
            </a:pPr>
            <a:r>
              <a:rPr sz="1000" spc="-4" dirty="0">
                <a:latin typeface="Caladea"/>
                <a:cs typeface="Caladea"/>
              </a:rPr>
              <a:t>Tahap validasi pertama yang ditempuh adalah validasi teoretik, </a:t>
            </a:r>
            <a:r>
              <a:rPr sz="1000" spc="-9" dirty="0">
                <a:latin typeface="Caladea"/>
                <a:cs typeface="Caladea"/>
              </a:rPr>
              <a:t>yaitu  </a:t>
            </a:r>
            <a:r>
              <a:rPr sz="1000" spc="-4" dirty="0">
                <a:latin typeface="Caladea"/>
                <a:cs typeface="Caladea"/>
              </a:rPr>
              <a:t>melalui pemeriksaan pakar atau melaui panel yang pada dasarnya  menelaah </a:t>
            </a:r>
            <a:r>
              <a:rPr sz="1000" dirty="0">
                <a:latin typeface="Caladea"/>
                <a:cs typeface="Caladea"/>
              </a:rPr>
              <a:t>seberapa </a:t>
            </a:r>
            <a:r>
              <a:rPr sz="1000" spc="-9" dirty="0">
                <a:latin typeface="Caladea"/>
                <a:cs typeface="Caladea"/>
              </a:rPr>
              <a:t>jauh </a:t>
            </a:r>
            <a:r>
              <a:rPr sz="1000" spc="-4" dirty="0">
                <a:latin typeface="Caladea"/>
                <a:cs typeface="Caladea"/>
              </a:rPr>
              <a:t>dimensi merupakan jabaran yang tepat </a:t>
            </a:r>
            <a:r>
              <a:rPr sz="1000" spc="-9" dirty="0">
                <a:latin typeface="Caladea"/>
                <a:cs typeface="Caladea"/>
              </a:rPr>
              <a:t>dari  </a:t>
            </a:r>
            <a:r>
              <a:rPr sz="1000" spc="-4" dirty="0">
                <a:latin typeface="Caladea"/>
                <a:cs typeface="Caladea"/>
              </a:rPr>
              <a:t>konstruk, </a:t>
            </a:r>
            <a:r>
              <a:rPr sz="1000" dirty="0">
                <a:latin typeface="Caladea"/>
                <a:cs typeface="Caladea"/>
              </a:rPr>
              <a:t>seberapa </a:t>
            </a:r>
            <a:r>
              <a:rPr sz="1000" spc="-4" dirty="0">
                <a:latin typeface="Caladea"/>
                <a:cs typeface="Caladea"/>
              </a:rPr>
              <a:t>jauh indikator merupakan jabaran yang tepat </a:t>
            </a:r>
            <a:r>
              <a:rPr sz="1000" spc="-9" dirty="0">
                <a:latin typeface="Caladea"/>
                <a:cs typeface="Caladea"/>
              </a:rPr>
              <a:t>dari  </a:t>
            </a:r>
            <a:r>
              <a:rPr sz="1000" spc="-4" dirty="0">
                <a:latin typeface="Caladea"/>
                <a:cs typeface="Caladea"/>
              </a:rPr>
              <a:t>dimensi, dan </a:t>
            </a:r>
            <a:r>
              <a:rPr sz="1000" dirty="0">
                <a:latin typeface="Caladea"/>
                <a:cs typeface="Caladea"/>
              </a:rPr>
              <a:t>seberapa </a:t>
            </a:r>
            <a:r>
              <a:rPr sz="1000" spc="-4" dirty="0">
                <a:latin typeface="Caladea"/>
                <a:cs typeface="Caladea"/>
              </a:rPr>
              <a:t>jauh butir-butir instrumen yang dibuat secara  tepat dapat </a:t>
            </a:r>
            <a:r>
              <a:rPr sz="1000" spc="-9" dirty="0">
                <a:latin typeface="Caladea"/>
                <a:cs typeface="Caladea"/>
              </a:rPr>
              <a:t>mengukur</a:t>
            </a:r>
            <a:r>
              <a:rPr sz="1000" spc="-4" dirty="0">
                <a:latin typeface="Caladea"/>
                <a:cs typeface="Caladea"/>
              </a:rPr>
              <a:t> </a:t>
            </a:r>
            <a:r>
              <a:rPr sz="1000" dirty="0">
                <a:latin typeface="Caladea"/>
                <a:cs typeface="Caladea"/>
              </a:rPr>
              <a:t>indikator</a:t>
            </a:r>
            <a:r>
              <a:rPr sz="1000" dirty="0">
                <a:latin typeface="Caladea"/>
                <a:cs typeface="Caladea"/>
              </a:rPr>
              <a:t>.</a:t>
            </a:r>
          </a:p>
          <a:p>
            <a:pPr marL="208025" marR="9306" indent="-197076" algn="just">
              <a:lnSpc>
                <a:spcPts val="1819"/>
              </a:lnSpc>
              <a:spcBef>
                <a:spcPts val="155"/>
              </a:spcBef>
              <a:buAutoNum type="alphaLcPeriod" startAt="2"/>
              <a:tabLst>
                <a:tab pos="208025" algn="l"/>
              </a:tabLst>
            </a:pPr>
            <a:r>
              <a:rPr sz="1000" spc="-4" dirty="0">
                <a:latin typeface="Caladea"/>
                <a:cs typeface="Caladea"/>
              </a:rPr>
              <a:t>Revisi atau </a:t>
            </a:r>
            <a:r>
              <a:rPr sz="1000" dirty="0">
                <a:latin typeface="Caladea"/>
                <a:cs typeface="Caladea"/>
              </a:rPr>
              <a:t>perbaikan </a:t>
            </a:r>
            <a:r>
              <a:rPr sz="1000" spc="-4" dirty="0">
                <a:latin typeface="Caladea"/>
                <a:cs typeface="Caladea"/>
              </a:rPr>
              <a:t>berdasarkan </a:t>
            </a:r>
            <a:r>
              <a:rPr sz="1000" dirty="0">
                <a:latin typeface="Caladea"/>
                <a:cs typeface="Caladea"/>
              </a:rPr>
              <a:t>saran </a:t>
            </a:r>
            <a:r>
              <a:rPr sz="1000" spc="-9" dirty="0">
                <a:latin typeface="Caladea"/>
                <a:cs typeface="Caladea"/>
              </a:rPr>
              <a:t>dari </a:t>
            </a:r>
            <a:r>
              <a:rPr sz="1000" spc="-4" dirty="0">
                <a:latin typeface="Caladea"/>
                <a:cs typeface="Caladea"/>
              </a:rPr>
              <a:t>pakar atau berdasarkan  </a:t>
            </a:r>
            <a:r>
              <a:rPr sz="1000" dirty="0">
                <a:latin typeface="Caladea"/>
                <a:cs typeface="Caladea"/>
              </a:rPr>
              <a:t>hasil</a:t>
            </a:r>
            <a:r>
              <a:rPr sz="1000" spc="-4" dirty="0">
                <a:latin typeface="Caladea"/>
                <a:cs typeface="Caladea"/>
              </a:rPr>
              <a:t> panel.</a:t>
            </a:r>
            <a:endParaRPr sz="1000" dirty="0">
              <a:latin typeface="Caladea"/>
              <a:cs typeface="Caladea"/>
            </a:endParaRPr>
          </a:p>
          <a:p>
            <a:pPr marL="208025" marR="6022" indent="-197076" algn="just">
              <a:lnSpc>
                <a:spcPts val="1819"/>
              </a:lnSpc>
              <a:spcBef>
                <a:spcPts val="9"/>
              </a:spcBef>
              <a:buAutoNum type="alphaLcPeriod" startAt="2"/>
              <a:tabLst>
                <a:tab pos="208025" algn="l"/>
              </a:tabLst>
            </a:pPr>
            <a:r>
              <a:rPr sz="1000" dirty="0">
                <a:latin typeface="Caladea"/>
                <a:cs typeface="Caladea"/>
              </a:rPr>
              <a:t>Setelah </a:t>
            </a:r>
            <a:r>
              <a:rPr sz="1000" spc="-4" dirty="0">
                <a:latin typeface="Caladea"/>
                <a:cs typeface="Caladea"/>
              </a:rPr>
              <a:t>konsep instrumen dianggap valid secara </a:t>
            </a:r>
            <a:r>
              <a:rPr sz="1000" dirty="0">
                <a:latin typeface="Caladea"/>
                <a:cs typeface="Caladea"/>
              </a:rPr>
              <a:t>teoretik </a:t>
            </a:r>
            <a:r>
              <a:rPr sz="1000" spc="-4" dirty="0">
                <a:latin typeface="Caladea"/>
                <a:cs typeface="Caladea"/>
              </a:rPr>
              <a:t>atau </a:t>
            </a:r>
            <a:r>
              <a:rPr sz="1000" spc="-9" dirty="0">
                <a:latin typeface="Caladea"/>
                <a:cs typeface="Caladea"/>
              </a:rPr>
              <a:t>secara  </a:t>
            </a:r>
            <a:r>
              <a:rPr sz="1000" spc="-4" dirty="0">
                <a:latin typeface="Caladea"/>
                <a:cs typeface="Caladea"/>
              </a:rPr>
              <a:t>konseptual, dilakukan penggandaan instrumen secara terbatas untuk  keperluan ujicoba</a:t>
            </a:r>
            <a:r>
              <a:rPr sz="1000" spc="-4" dirty="0">
                <a:latin typeface="Caladea"/>
                <a:cs typeface="Caladea"/>
              </a:rPr>
              <a:t>.</a:t>
            </a:r>
            <a:endParaRPr sz="1000" dirty="0">
              <a:latin typeface="Caladea"/>
              <a:cs typeface="Caladea"/>
            </a:endParaRPr>
          </a:p>
          <a:p>
            <a:pPr marL="208025" indent="-197076" algn="just">
              <a:spcBef>
                <a:spcPts val="414"/>
              </a:spcBef>
              <a:buAutoNum type="alphaLcPeriod" startAt="2"/>
              <a:tabLst>
                <a:tab pos="208025" algn="l"/>
              </a:tabLst>
            </a:pPr>
            <a:r>
              <a:rPr sz="1000" dirty="0">
                <a:latin typeface="Caladea"/>
                <a:cs typeface="Caladea"/>
              </a:rPr>
              <a:t>Ujicoba </a:t>
            </a:r>
            <a:r>
              <a:rPr sz="1000" spc="-4" dirty="0">
                <a:latin typeface="Caladea"/>
                <a:cs typeface="Caladea"/>
              </a:rPr>
              <a:t>instrumen </a:t>
            </a:r>
            <a:r>
              <a:rPr sz="1000" spc="-9" dirty="0">
                <a:latin typeface="Caladea"/>
                <a:cs typeface="Caladea"/>
              </a:rPr>
              <a:t>di </a:t>
            </a:r>
            <a:r>
              <a:rPr sz="1000" spc="-4" dirty="0">
                <a:latin typeface="Caladea"/>
                <a:cs typeface="Caladea"/>
              </a:rPr>
              <a:t>lapangan merupakan bagian </a:t>
            </a:r>
            <a:r>
              <a:rPr sz="1000" spc="-9" dirty="0">
                <a:latin typeface="Caladea"/>
                <a:cs typeface="Caladea"/>
              </a:rPr>
              <a:t>dari </a:t>
            </a:r>
            <a:r>
              <a:rPr sz="1000" spc="-4" dirty="0">
                <a:latin typeface="Caladea"/>
                <a:cs typeface="Caladea"/>
              </a:rPr>
              <a:t>proses</a:t>
            </a:r>
            <a:r>
              <a:rPr sz="1000" spc="172" dirty="0">
                <a:latin typeface="Caladea"/>
                <a:cs typeface="Caladea"/>
              </a:rPr>
              <a:t> </a:t>
            </a:r>
            <a:r>
              <a:rPr sz="1000" spc="-9" dirty="0">
                <a:latin typeface="Caladea"/>
                <a:cs typeface="Caladea"/>
              </a:rPr>
              <a:t>validasi</a:t>
            </a:r>
            <a:endParaRPr sz="1000" dirty="0">
              <a:latin typeface="Caladea"/>
              <a:cs typeface="Caladea"/>
            </a:endParaRPr>
          </a:p>
          <a:p>
            <a:pPr marL="208025" marR="6569" algn="just">
              <a:lnSpc>
                <a:spcPct val="146700"/>
              </a:lnSpc>
            </a:pPr>
            <a:r>
              <a:rPr sz="1000" spc="-4" dirty="0">
                <a:latin typeface="Caladea"/>
                <a:cs typeface="Caladea"/>
              </a:rPr>
              <a:t>empirik. Melalui ujicoba tersebut, instrumen diberikan kepada sejumlah  responden sebagai </a:t>
            </a:r>
            <a:r>
              <a:rPr sz="1000" dirty="0">
                <a:latin typeface="Caladea"/>
                <a:cs typeface="Caladea"/>
              </a:rPr>
              <a:t>sampel </a:t>
            </a:r>
            <a:r>
              <a:rPr sz="1000" spc="-4" dirty="0">
                <a:latin typeface="Caladea"/>
                <a:cs typeface="Caladea"/>
              </a:rPr>
              <a:t>ujicoba yang mempunyai karakteristik </a:t>
            </a:r>
            <a:r>
              <a:rPr sz="1000" dirty="0">
                <a:latin typeface="Caladea"/>
                <a:cs typeface="Caladea"/>
              </a:rPr>
              <a:t>sama  </a:t>
            </a:r>
            <a:r>
              <a:rPr sz="1000" spc="-4" dirty="0">
                <a:latin typeface="Caladea"/>
                <a:cs typeface="Caladea"/>
              </a:rPr>
              <a:t>atau ekuivalen dengan karakteristik populasi penelitian. Jawaban </a:t>
            </a:r>
            <a:r>
              <a:rPr sz="1000" spc="-9" dirty="0">
                <a:latin typeface="Caladea"/>
                <a:cs typeface="Caladea"/>
              </a:rPr>
              <a:t>atau  </a:t>
            </a:r>
            <a:r>
              <a:rPr sz="1000" spc="-4" dirty="0">
                <a:latin typeface="Caladea"/>
                <a:cs typeface="Caladea"/>
              </a:rPr>
              <a:t>respon </a:t>
            </a:r>
            <a:r>
              <a:rPr sz="1000" spc="-9" dirty="0">
                <a:latin typeface="Caladea"/>
                <a:cs typeface="Caladea"/>
              </a:rPr>
              <a:t>dari </a:t>
            </a:r>
            <a:r>
              <a:rPr sz="1000" dirty="0">
                <a:latin typeface="Caladea"/>
                <a:cs typeface="Caladea"/>
              </a:rPr>
              <a:t>sampel </a:t>
            </a:r>
            <a:r>
              <a:rPr sz="1000" spc="-4" dirty="0">
                <a:latin typeface="Caladea"/>
                <a:cs typeface="Caladea"/>
              </a:rPr>
              <a:t>ujicoba data empiris yang akan dianalisis </a:t>
            </a:r>
            <a:r>
              <a:rPr sz="1000" spc="-9" dirty="0">
                <a:latin typeface="Caladea"/>
                <a:cs typeface="Caladea"/>
              </a:rPr>
              <a:t>untuk  </a:t>
            </a:r>
            <a:r>
              <a:rPr sz="1000" spc="-4" dirty="0">
                <a:latin typeface="Caladea"/>
                <a:cs typeface="Caladea"/>
              </a:rPr>
              <a:t>menguji validitas kriteria </a:t>
            </a:r>
            <a:r>
              <a:rPr sz="1000" spc="-9" dirty="0">
                <a:latin typeface="Caladea"/>
                <a:cs typeface="Caladea"/>
              </a:rPr>
              <a:t>dari </a:t>
            </a:r>
            <a:r>
              <a:rPr sz="1000" spc="-4" dirty="0">
                <a:latin typeface="Caladea"/>
                <a:cs typeface="Caladea"/>
              </a:rPr>
              <a:t>instrument yang</a:t>
            </a:r>
            <a:r>
              <a:rPr sz="1000" spc="30" dirty="0">
                <a:latin typeface="Caladea"/>
                <a:cs typeface="Caladea"/>
              </a:rPr>
              <a:t> </a:t>
            </a:r>
            <a:r>
              <a:rPr sz="1000" spc="-4" dirty="0">
                <a:latin typeface="Caladea"/>
                <a:cs typeface="Caladea"/>
              </a:rPr>
              <a:t>dikembangkan</a:t>
            </a:r>
            <a:r>
              <a:rPr sz="1000" spc="-4" dirty="0">
                <a:latin typeface="Caladea"/>
                <a:cs typeface="Caladea"/>
              </a:rPr>
              <a:t>.</a:t>
            </a:r>
            <a:endParaRPr sz="1000" dirty="0">
              <a:latin typeface="Caladea"/>
              <a:cs typeface="Calad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089759"/>
            <a:ext cx="8763000" cy="4320441"/>
          </a:xfrm>
          <a:prstGeom prst="rect">
            <a:avLst/>
          </a:prstGeom>
        </p:spPr>
        <p:txBody>
          <a:bodyPr vert="horz" wrap="square" lIns="0" tIns="10949" rIns="0" bIns="0" rtlCol="0">
            <a:spAutoFit/>
          </a:bodyPr>
          <a:lstStyle/>
          <a:p>
            <a:pPr marL="405101" marR="5474" indent="-197076" algn="just">
              <a:lnSpc>
                <a:spcPct val="146500"/>
              </a:lnSpc>
              <a:spcBef>
                <a:spcPts val="86"/>
              </a:spcBef>
              <a:buAutoNum type="alphaLcPeriod" startAt="11"/>
              <a:tabLst>
                <a:tab pos="405101" algn="l"/>
              </a:tabLst>
            </a:pPr>
            <a:r>
              <a:rPr sz="1000" spc="-4" dirty="0">
                <a:latin typeface="Caladea"/>
                <a:cs typeface="Caladea"/>
              </a:rPr>
              <a:t>Pengujian validitas dilakukan dengan menggunakan kriteria baik  kriteria internal maupun kriteria </a:t>
            </a:r>
            <a:r>
              <a:rPr sz="1000" dirty="0">
                <a:latin typeface="Caladea"/>
                <a:cs typeface="Caladea"/>
              </a:rPr>
              <a:t>eksternal. Kriteria </a:t>
            </a:r>
            <a:r>
              <a:rPr sz="1000" spc="-4" dirty="0">
                <a:latin typeface="Caladea"/>
                <a:cs typeface="Caladea"/>
              </a:rPr>
              <a:t>internal, </a:t>
            </a:r>
            <a:r>
              <a:rPr sz="1000" spc="-9" dirty="0">
                <a:latin typeface="Caladea"/>
                <a:cs typeface="Caladea"/>
              </a:rPr>
              <a:t>adalah  </a:t>
            </a:r>
            <a:r>
              <a:rPr sz="1000" spc="-4" dirty="0">
                <a:latin typeface="Caladea"/>
                <a:cs typeface="Caladea"/>
              </a:rPr>
              <a:t>instrumen </a:t>
            </a:r>
            <a:r>
              <a:rPr sz="1000" dirty="0">
                <a:latin typeface="Caladea"/>
                <a:cs typeface="Caladea"/>
              </a:rPr>
              <a:t>itu </a:t>
            </a:r>
            <a:r>
              <a:rPr sz="1000" spc="-4" dirty="0">
                <a:latin typeface="Caladea"/>
                <a:cs typeface="Caladea"/>
              </a:rPr>
              <a:t>sendiri sebagai </a:t>
            </a:r>
            <a:r>
              <a:rPr sz="1000" dirty="0">
                <a:latin typeface="Caladea"/>
                <a:cs typeface="Caladea"/>
              </a:rPr>
              <a:t>suatu </a:t>
            </a:r>
            <a:r>
              <a:rPr sz="1000" spc="-4" dirty="0">
                <a:latin typeface="Caladea"/>
                <a:cs typeface="Caladea"/>
              </a:rPr>
              <a:t>kesatuan </a:t>
            </a:r>
            <a:r>
              <a:rPr sz="1000" dirty="0">
                <a:latin typeface="Caladea"/>
                <a:cs typeface="Caladea"/>
              </a:rPr>
              <a:t>yang </a:t>
            </a:r>
            <a:r>
              <a:rPr sz="1000" spc="-4" dirty="0">
                <a:latin typeface="Caladea"/>
                <a:cs typeface="Caladea"/>
              </a:rPr>
              <a:t>dijadikan kriteria  sedangkan </a:t>
            </a:r>
            <a:r>
              <a:rPr sz="1000" dirty="0">
                <a:latin typeface="Caladea"/>
                <a:cs typeface="Caladea"/>
              </a:rPr>
              <a:t>kriteria eksternal, </a:t>
            </a:r>
            <a:r>
              <a:rPr sz="1000" spc="-4" dirty="0">
                <a:latin typeface="Caladea"/>
                <a:cs typeface="Caladea"/>
              </a:rPr>
              <a:t>adalah </a:t>
            </a:r>
            <a:r>
              <a:rPr sz="1000" dirty="0">
                <a:latin typeface="Caladea"/>
                <a:cs typeface="Caladea"/>
              </a:rPr>
              <a:t>insturmen </a:t>
            </a:r>
            <a:r>
              <a:rPr sz="1000" spc="-4" dirty="0">
                <a:latin typeface="Caladea"/>
                <a:cs typeface="Caladea"/>
              </a:rPr>
              <a:t>atau </a:t>
            </a:r>
            <a:r>
              <a:rPr sz="1000" dirty="0">
                <a:latin typeface="Caladea"/>
                <a:cs typeface="Caladea"/>
              </a:rPr>
              <a:t>hasil </a:t>
            </a:r>
            <a:r>
              <a:rPr sz="1000" spc="-4" dirty="0">
                <a:latin typeface="Caladea"/>
                <a:cs typeface="Caladea"/>
              </a:rPr>
              <a:t>ukur tertentu  </a:t>
            </a:r>
            <a:r>
              <a:rPr sz="1000" spc="-9" dirty="0">
                <a:latin typeface="Caladea"/>
                <a:cs typeface="Caladea"/>
              </a:rPr>
              <a:t>di </a:t>
            </a:r>
            <a:r>
              <a:rPr sz="1000" spc="-4" dirty="0">
                <a:latin typeface="Caladea"/>
                <a:cs typeface="Caladea"/>
              </a:rPr>
              <a:t>luar insturmen </a:t>
            </a:r>
            <a:r>
              <a:rPr sz="1000" dirty="0">
                <a:latin typeface="Caladea"/>
                <a:cs typeface="Caladea"/>
              </a:rPr>
              <a:t>yang </a:t>
            </a:r>
            <a:r>
              <a:rPr sz="1000" spc="-4" dirty="0">
                <a:latin typeface="Caladea"/>
                <a:cs typeface="Caladea"/>
              </a:rPr>
              <a:t>dijadikan sebagai</a:t>
            </a:r>
            <a:r>
              <a:rPr sz="1000" spc="13" dirty="0">
                <a:latin typeface="Caladea"/>
                <a:cs typeface="Caladea"/>
              </a:rPr>
              <a:t> </a:t>
            </a:r>
            <a:r>
              <a:rPr sz="1000" spc="-4" dirty="0">
                <a:latin typeface="Caladea"/>
                <a:cs typeface="Caladea"/>
              </a:rPr>
              <a:t>kriteria</a:t>
            </a:r>
            <a:r>
              <a:rPr sz="1000" spc="-4" dirty="0">
                <a:latin typeface="Caladea"/>
                <a:cs typeface="Caladea"/>
              </a:rPr>
              <a:t>.</a:t>
            </a:r>
            <a:endParaRPr sz="1000" dirty="0">
              <a:latin typeface="Caladea"/>
              <a:cs typeface="Caladea"/>
            </a:endParaRPr>
          </a:p>
          <a:p>
            <a:pPr marL="405101" marR="4379" indent="-197076" algn="just">
              <a:lnSpc>
                <a:spcPct val="146600"/>
              </a:lnSpc>
              <a:buAutoNum type="alphaLcPeriod" startAt="11"/>
              <a:tabLst>
                <a:tab pos="405101" algn="l"/>
              </a:tabLst>
            </a:pPr>
            <a:r>
              <a:rPr sz="1000" spc="-4" dirty="0">
                <a:latin typeface="Caladea"/>
                <a:cs typeface="Caladea"/>
              </a:rPr>
              <a:t>Berdasarkan kriteria tersebut diperoleh kesimpulan </a:t>
            </a:r>
            <a:r>
              <a:rPr sz="1000" dirty="0">
                <a:latin typeface="Caladea"/>
                <a:cs typeface="Caladea"/>
              </a:rPr>
              <a:t>mengenai </a:t>
            </a:r>
            <a:r>
              <a:rPr sz="1000" spc="-4" dirty="0">
                <a:latin typeface="Caladea"/>
                <a:cs typeface="Caladea"/>
              </a:rPr>
              <a:t>valid  atau tidaknya sebuah butir atau sebuah perangkat instrumen. Jika kita  menggunakan kriteria internal, yaitu skor total </a:t>
            </a:r>
            <a:r>
              <a:rPr sz="1000" dirty="0">
                <a:latin typeface="Caladea"/>
                <a:cs typeface="Caladea"/>
              </a:rPr>
              <a:t>instrument </a:t>
            </a:r>
            <a:r>
              <a:rPr sz="1000" spc="-4" dirty="0">
                <a:latin typeface="Caladea"/>
                <a:cs typeface="Caladea"/>
              </a:rPr>
              <a:t>sebagai  kriteria maka keputusan pengujian adalah mengenai valid atau tidaknya  butir instrumen dan proses pengujian biasa disebut analisis butir.  </a:t>
            </a:r>
            <a:r>
              <a:rPr sz="1000" dirty="0">
                <a:latin typeface="Caladea"/>
                <a:cs typeface="Caladea"/>
              </a:rPr>
              <a:t>Dalam </a:t>
            </a:r>
            <a:r>
              <a:rPr sz="1000" spc="-4" dirty="0">
                <a:latin typeface="Caladea"/>
                <a:cs typeface="Caladea"/>
              </a:rPr>
              <a:t>kasus lainnya, yakni </a:t>
            </a:r>
            <a:r>
              <a:rPr sz="1000" dirty="0">
                <a:latin typeface="Caladea"/>
                <a:cs typeface="Caladea"/>
              </a:rPr>
              <a:t>jika </a:t>
            </a:r>
            <a:r>
              <a:rPr sz="1000" spc="-4" dirty="0">
                <a:latin typeface="Caladea"/>
                <a:cs typeface="Caladea"/>
              </a:rPr>
              <a:t>kita menggunakan kriteria </a:t>
            </a:r>
            <a:r>
              <a:rPr sz="1000" dirty="0">
                <a:latin typeface="Caladea"/>
                <a:cs typeface="Caladea"/>
              </a:rPr>
              <a:t>eksternal,  </a:t>
            </a:r>
            <a:r>
              <a:rPr sz="1000" spc="-4" dirty="0">
                <a:latin typeface="Caladea"/>
                <a:cs typeface="Caladea"/>
              </a:rPr>
              <a:t>yaitu instrumen atau ukuran lain </a:t>
            </a:r>
            <a:r>
              <a:rPr sz="1000" spc="4" dirty="0">
                <a:latin typeface="Caladea"/>
                <a:cs typeface="Caladea"/>
              </a:rPr>
              <a:t>di </a:t>
            </a:r>
            <a:r>
              <a:rPr sz="1000" spc="-4" dirty="0">
                <a:latin typeface="Caladea"/>
                <a:cs typeface="Caladea"/>
              </a:rPr>
              <a:t>luar instrumen yang dibuat yang  dijadikan kriteria </a:t>
            </a:r>
            <a:r>
              <a:rPr sz="1000" dirty="0">
                <a:latin typeface="Caladea"/>
                <a:cs typeface="Caladea"/>
              </a:rPr>
              <a:t>maka </a:t>
            </a:r>
            <a:r>
              <a:rPr sz="1000" spc="-4" dirty="0">
                <a:latin typeface="Caladea"/>
                <a:cs typeface="Caladea"/>
              </a:rPr>
              <a:t>keputusan pengujiannya adalah </a:t>
            </a:r>
            <a:r>
              <a:rPr sz="1000" dirty="0">
                <a:latin typeface="Caladea"/>
                <a:cs typeface="Caladea"/>
              </a:rPr>
              <a:t>mengenai valid  </a:t>
            </a:r>
            <a:r>
              <a:rPr sz="1000" spc="-4" dirty="0">
                <a:latin typeface="Caladea"/>
                <a:cs typeface="Caladea"/>
              </a:rPr>
              <a:t>atau tidanya perangkat instrument sebagai suatu</a:t>
            </a:r>
            <a:r>
              <a:rPr sz="1000" spc="13" dirty="0">
                <a:latin typeface="Caladea"/>
                <a:cs typeface="Caladea"/>
              </a:rPr>
              <a:t> </a:t>
            </a:r>
            <a:r>
              <a:rPr sz="1000" spc="-4" dirty="0">
                <a:latin typeface="Caladea"/>
                <a:cs typeface="Caladea"/>
              </a:rPr>
              <a:t>kesatuan</a:t>
            </a:r>
            <a:r>
              <a:rPr sz="1000" spc="-4" dirty="0">
                <a:latin typeface="Caladea"/>
                <a:cs typeface="Caladea"/>
              </a:rPr>
              <a:t>.</a:t>
            </a:r>
            <a:endParaRPr sz="1000" dirty="0">
              <a:latin typeface="Caladea"/>
              <a:cs typeface="Caladea"/>
            </a:endParaRPr>
          </a:p>
          <a:p>
            <a:pPr marL="405101" marR="6022" indent="-197076" algn="just">
              <a:lnSpc>
                <a:spcPct val="146600"/>
              </a:lnSpc>
              <a:spcBef>
                <a:spcPts val="4"/>
              </a:spcBef>
              <a:buAutoNum type="alphaLcPeriod" startAt="11"/>
              <a:tabLst>
                <a:tab pos="405101" algn="l"/>
              </a:tabLst>
            </a:pPr>
            <a:r>
              <a:rPr sz="1000" spc="-4" dirty="0">
                <a:latin typeface="Caladea"/>
                <a:cs typeface="Caladea"/>
              </a:rPr>
              <a:t>Untuk kriteria internal atau validitas internal, berdasarkan </a:t>
            </a:r>
            <a:r>
              <a:rPr sz="1000" dirty="0">
                <a:latin typeface="Caladea"/>
                <a:cs typeface="Caladea"/>
              </a:rPr>
              <a:t>hasil </a:t>
            </a:r>
            <a:r>
              <a:rPr sz="1000" spc="-4" dirty="0">
                <a:latin typeface="Caladea"/>
                <a:cs typeface="Caladea"/>
              </a:rPr>
              <a:t>analisis  butir maka butir-butir yang tidak valid dikeluarkan atau diperbaiki  untuk diujicoba ulang, sedang butir-butir yang valid dirakit kembali  validitas kontennya berdasarkan kisi-kisi. Jika secara konten butir-butir  yang valid tersebut dianggap valid atau memenuhi syarat, maka  perangkat instrument yang terakhir ini menjadi instrument final yang  akan digunakan untuk mengukur variabel penelitian</a:t>
            </a:r>
            <a:r>
              <a:rPr sz="1000" spc="22" dirty="0">
                <a:latin typeface="Caladea"/>
                <a:cs typeface="Caladea"/>
              </a:rPr>
              <a:t> </a:t>
            </a:r>
            <a:r>
              <a:rPr sz="1000" spc="-4" dirty="0">
                <a:latin typeface="Caladea"/>
                <a:cs typeface="Caladea"/>
              </a:rPr>
              <a:t>kita</a:t>
            </a:r>
            <a:r>
              <a:rPr sz="1000" spc="-4" dirty="0">
                <a:latin typeface="Caladea"/>
                <a:cs typeface="Caladea"/>
              </a:rPr>
              <a:t>.</a:t>
            </a:r>
            <a:endParaRPr sz="1000" dirty="0">
              <a:latin typeface="Caladea"/>
              <a:cs typeface="Caladea"/>
            </a:endParaRPr>
          </a:p>
          <a:p>
            <a:pPr marL="405101" marR="4927" indent="-197076" algn="just">
              <a:lnSpc>
                <a:spcPct val="146600"/>
              </a:lnSpc>
              <a:buAutoNum type="alphaLcPeriod" startAt="11"/>
              <a:tabLst>
                <a:tab pos="405101" algn="l"/>
              </a:tabLst>
            </a:pPr>
            <a:r>
              <a:rPr sz="1000" spc="-4" dirty="0">
                <a:latin typeface="Caladea"/>
                <a:cs typeface="Caladea"/>
              </a:rPr>
              <a:t>Selanjutnya dihitung reliabilitas. Koefisien reliabilitas dengan rentangan  nilai (0-1) adalah besaran yang menunjukkan kualitas atau konsistensi  </a:t>
            </a:r>
            <a:r>
              <a:rPr sz="1000" dirty="0">
                <a:latin typeface="Caladea"/>
                <a:cs typeface="Caladea"/>
              </a:rPr>
              <a:t>hasil </a:t>
            </a:r>
            <a:r>
              <a:rPr sz="1000" spc="-4" dirty="0">
                <a:latin typeface="Caladea"/>
                <a:cs typeface="Caladea"/>
              </a:rPr>
              <a:t>ukur </a:t>
            </a:r>
            <a:r>
              <a:rPr sz="1000" dirty="0">
                <a:latin typeface="Caladea"/>
                <a:cs typeface="Caladea"/>
              </a:rPr>
              <a:t>instrumen. </a:t>
            </a:r>
            <a:r>
              <a:rPr sz="1000" spc="-4" dirty="0">
                <a:latin typeface="Caladea"/>
                <a:cs typeface="Caladea"/>
              </a:rPr>
              <a:t>Makin tinggi koefisien reliabilitas makin tinggi  pula kualitas instrumen tersebut. Mengenai batas nilai koefisien  reliabilitas yang </a:t>
            </a:r>
            <a:r>
              <a:rPr sz="1000" spc="-9" dirty="0">
                <a:latin typeface="Caladea"/>
                <a:cs typeface="Caladea"/>
              </a:rPr>
              <a:t>dianggap </a:t>
            </a:r>
            <a:r>
              <a:rPr sz="1000" spc="-4" dirty="0">
                <a:latin typeface="Caladea"/>
                <a:cs typeface="Caladea"/>
              </a:rPr>
              <a:t>layak tergantung pada presisi yang  dikehendaki oleh </a:t>
            </a:r>
            <a:r>
              <a:rPr sz="1000" dirty="0">
                <a:latin typeface="Caladea"/>
                <a:cs typeface="Caladea"/>
              </a:rPr>
              <a:t>suatu </a:t>
            </a:r>
            <a:r>
              <a:rPr sz="1000" spc="-4" dirty="0">
                <a:latin typeface="Caladea"/>
                <a:cs typeface="Caladea"/>
              </a:rPr>
              <a:t>penelitian. Untuk </a:t>
            </a:r>
            <a:r>
              <a:rPr sz="1000" dirty="0">
                <a:latin typeface="Caladea"/>
                <a:cs typeface="Caladea"/>
              </a:rPr>
              <a:t>itu kita </a:t>
            </a:r>
            <a:r>
              <a:rPr sz="1000" spc="-4" dirty="0">
                <a:latin typeface="Caladea"/>
                <a:cs typeface="Caladea"/>
              </a:rPr>
              <a:t>dapat merujuk  pendapat-pendapat yang sudah ada, karena secara </a:t>
            </a:r>
            <a:r>
              <a:rPr sz="1000" dirty="0">
                <a:latin typeface="Caladea"/>
                <a:cs typeface="Caladea"/>
              </a:rPr>
              <a:t>eksak </a:t>
            </a:r>
            <a:r>
              <a:rPr sz="1000" spc="-4" dirty="0">
                <a:latin typeface="Caladea"/>
                <a:cs typeface="Caladea"/>
              </a:rPr>
              <a:t>tidak ada tabel  atau distribusi stasistik </a:t>
            </a:r>
            <a:r>
              <a:rPr sz="1000" dirty="0">
                <a:latin typeface="Caladea"/>
                <a:cs typeface="Caladea"/>
              </a:rPr>
              <a:t>mengenai </a:t>
            </a:r>
            <a:r>
              <a:rPr sz="1000" spc="-4" dirty="0">
                <a:latin typeface="Caladea"/>
                <a:cs typeface="Caladea"/>
              </a:rPr>
              <a:t>angka reliabilitas yang </a:t>
            </a:r>
            <a:r>
              <a:rPr sz="1000" spc="-9" dirty="0">
                <a:latin typeface="Caladea"/>
                <a:cs typeface="Caladea"/>
              </a:rPr>
              <a:t>dapat  </a:t>
            </a:r>
            <a:r>
              <a:rPr sz="1000" spc="-4" dirty="0">
                <a:latin typeface="Caladea"/>
                <a:cs typeface="Caladea"/>
              </a:rPr>
              <a:t>dijadiakan rujukan</a:t>
            </a:r>
            <a:r>
              <a:rPr sz="1000" spc="-4" dirty="0">
                <a:latin typeface="Caladea"/>
                <a:cs typeface="Caladea"/>
              </a:rPr>
              <a:t>.</a:t>
            </a:r>
            <a:endParaRPr sz="1000" dirty="0">
              <a:latin typeface="Caladea"/>
              <a:cs typeface="Caladea"/>
            </a:endParaRPr>
          </a:p>
          <a:p>
            <a:pPr marL="405101" marR="6022" indent="-197076" algn="just">
              <a:lnSpc>
                <a:spcPts val="1819"/>
              </a:lnSpc>
              <a:spcBef>
                <a:spcPts val="147"/>
              </a:spcBef>
              <a:buAutoNum type="alphaLcPeriod" startAt="11"/>
              <a:tabLst>
                <a:tab pos="405101" algn="l"/>
              </a:tabLst>
            </a:pPr>
            <a:r>
              <a:rPr sz="1000" spc="-4" dirty="0">
                <a:latin typeface="Caladea"/>
                <a:cs typeface="Caladea"/>
              </a:rPr>
              <a:t>Perakitan butir-butir instrument yang valid untuk dijadikan</a:t>
            </a:r>
            <a:r>
              <a:rPr sz="1000" spc="-4" dirty="0">
                <a:latin typeface="Caladea"/>
                <a:cs typeface="Caladea"/>
              </a:rPr>
              <a:t> instrument  final.</a:t>
            </a:r>
            <a:endParaRPr sz="1000" dirty="0">
              <a:latin typeface="Caladea"/>
              <a:cs typeface="Caladea"/>
            </a:endParaRPr>
          </a:p>
          <a:p>
            <a:pPr>
              <a:lnSpc>
                <a:spcPct val="100000"/>
              </a:lnSpc>
            </a:pPr>
            <a:endParaRPr sz="1000" dirty="0">
              <a:latin typeface="Caladea"/>
              <a:cs typeface="Caladea"/>
            </a:endParaRPr>
          </a:p>
          <a:p>
            <a:pPr>
              <a:spcBef>
                <a:spcPts val="22"/>
              </a:spcBef>
            </a:pPr>
            <a:endParaRPr sz="900" dirty="0">
              <a:latin typeface="Caladea"/>
              <a:cs typeface="Caladea"/>
            </a:endParaRPr>
          </a:p>
          <a:p>
            <a:pPr marL="10949"/>
            <a:endParaRPr sz="1000" dirty="0">
              <a:latin typeface="Caladea"/>
              <a:cs typeface="Calad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640491" y="1854078"/>
            <a:ext cx="1852173" cy="278423"/>
            <a:chOff x="2014220" y="3213735"/>
            <a:chExt cx="1412875" cy="482600"/>
          </a:xfrm>
        </p:grpSpPr>
        <p:sp>
          <p:nvSpPr>
            <p:cNvPr id="3" name="object 3"/>
            <p:cNvSpPr/>
            <p:nvPr/>
          </p:nvSpPr>
          <p:spPr>
            <a:xfrm>
              <a:off x="2026920" y="3238753"/>
              <a:ext cx="1400175" cy="457200"/>
            </a:xfrm>
            <a:custGeom>
              <a:avLst/>
              <a:gdLst/>
              <a:ahLst/>
              <a:cxnLst/>
              <a:rect l="l" t="t" r="r" b="b"/>
              <a:pathLst>
                <a:path w="1400175" h="457200">
                  <a:moveTo>
                    <a:pt x="1400175" y="19431"/>
                  </a:moveTo>
                  <a:lnTo>
                    <a:pt x="1381125" y="19431"/>
                  </a:lnTo>
                  <a:lnTo>
                    <a:pt x="1381125" y="38481"/>
                  </a:lnTo>
                  <a:lnTo>
                    <a:pt x="1381125" y="418846"/>
                  </a:lnTo>
                  <a:lnTo>
                    <a:pt x="1381125" y="419100"/>
                  </a:lnTo>
                  <a:lnTo>
                    <a:pt x="38100" y="419100"/>
                  </a:lnTo>
                  <a:lnTo>
                    <a:pt x="38100" y="418846"/>
                  </a:lnTo>
                  <a:lnTo>
                    <a:pt x="1362075" y="418846"/>
                  </a:lnTo>
                  <a:lnTo>
                    <a:pt x="1381125" y="418846"/>
                  </a:lnTo>
                  <a:lnTo>
                    <a:pt x="1381125" y="38481"/>
                  </a:lnTo>
                  <a:lnTo>
                    <a:pt x="1362075" y="38481"/>
                  </a:lnTo>
                  <a:lnTo>
                    <a:pt x="1362075" y="412496"/>
                  </a:lnTo>
                  <a:lnTo>
                    <a:pt x="38100" y="412496"/>
                  </a:lnTo>
                  <a:lnTo>
                    <a:pt x="19050" y="412496"/>
                  </a:lnTo>
                  <a:lnTo>
                    <a:pt x="19050" y="19050"/>
                  </a:lnTo>
                  <a:lnTo>
                    <a:pt x="6350" y="19050"/>
                  </a:lnTo>
                  <a:lnTo>
                    <a:pt x="6350" y="0"/>
                  </a:lnTo>
                  <a:lnTo>
                    <a:pt x="0" y="0"/>
                  </a:lnTo>
                  <a:lnTo>
                    <a:pt x="0" y="19050"/>
                  </a:lnTo>
                  <a:lnTo>
                    <a:pt x="0" y="412496"/>
                  </a:lnTo>
                  <a:lnTo>
                    <a:pt x="0" y="438150"/>
                  </a:lnTo>
                  <a:lnTo>
                    <a:pt x="0" y="457200"/>
                  </a:lnTo>
                  <a:lnTo>
                    <a:pt x="1400175" y="457200"/>
                  </a:lnTo>
                  <a:lnTo>
                    <a:pt x="1400175" y="438150"/>
                  </a:lnTo>
                  <a:lnTo>
                    <a:pt x="1381125" y="438150"/>
                  </a:lnTo>
                  <a:lnTo>
                    <a:pt x="1381125" y="437896"/>
                  </a:lnTo>
                  <a:lnTo>
                    <a:pt x="1400175" y="437896"/>
                  </a:lnTo>
                  <a:lnTo>
                    <a:pt x="1400175" y="19431"/>
                  </a:lnTo>
                  <a:close/>
                </a:path>
                <a:path w="1400175" h="457200">
                  <a:moveTo>
                    <a:pt x="1400175" y="0"/>
                  </a:moveTo>
                  <a:lnTo>
                    <a:pt x="1368425" y="0"/>
                  </a:lnTo>
                  <a:lnTo>
                    <a:pt x="1368425" y="19050"/>
                  </a:lnTo>
                  <a:lnTo>
                    <a:pt x="1400175" y="19050"/>
                  </a:lnTo>
                  <a:lnTo>
                    <a:pt x="1400175" y="0"/>
                  </a:lnTo>
                  <a:close/>
                </a:path>
              </a:pathLst>
            </a:custGeom>
            <a:solidFill>
              <a:srgbClr val="612322">
                <a:alpha val="50195"/>
              </a:srgbClr>
            </a:solidFill>
          </p:spPr>
          <p:txBody>
            <a:bodyPr wrap="square" lIns="0" tIns="0" rIns="0" bIns="0" rtlCol="0"/>
            <a:lstStyle/>
            <a:p>
              <a:endParaRPr/>
            </a:p>
          </p:txBody>
        </p:sp>
        <p:sp>
          <p:nvSpPr>
            <p:cNvPr id="4" name="object 4"/>
            <p:cNvSpPr/>
            <p:nvPr/>
          </p:nvSpPr>
          <p:spPr>
            <a:xfrm>
              <a:off x="2033270" y="3232785"/>
              <a:ext cx="1362075" cy="418465"/>
            </a:xfrm>
            <a:custGeom>
              <a:avLst/>
              <a:gdLst/>
              <a:ahLst/>
              <a:cxnLst/>
              <a:rect l="l" t="t" r="r" b="b"/>
              <a:pathLst>
                <a:path w="1362075" h="418464">
                  <a:moveTo>
                    <a:pt x="1362075" y="0"/>
                  </a:moveTo>
                  <a:lnTo>
                    <a:pt x="0" y="0"/>
                  </a:lnTo>
                  <a:lnTo>
                    <a:pt x="0" y="418465"/>
                  </a:lnTo>
                  <a:lnTo>
                    <a:pt x="1362075" y="418465"/>
                  </a:lnTo>
                  <a:lnTo>
                    <a:pt x="1362075" y="0"/>
                  </a:lnTo>
                  <a:close/>
                </a:path>
              </a:pathLst>
            </a:custGeom>
            <a:solidFill>
              <a:srgbClr val="C0504D"/>
            </a:solidFill>
          </p:spPr>
          <p:txBody>
            <a:bodyPr wrap="square" lIns="0" tIns="0" rIns="0" bIns="0" rtlCol="0"/>
            <a:lstStyle/>
            <a:p>
              <a:endParaRPr/>
            </a:p>
          </p:txBody>
        </p:sp>
        <p:sp>
          <p:nvSpPr>
            <p:cNvPr id="5" name="object 5"/>
            <p:cNvSpPr/>
            <p:nvPr/>
          </p:nvSpPr>
          <p:spPr>
            <a:xfrm>
              <a:off x="2033270" y="3232785"/>
              <a:ext cx="1362075" cy="418465"/>
            </a:xfrm>
            <a:custGeom>
              <a:avLst/>
              <a:gdLst/>
              <a:ahLst/>
              <a:cxnLst/>
              <a:rect l="l" t="t" r="r" b="b"/>
              <a:pathLst>
                <a:path w="1362075" h="418464">
                  <a:moveTo>
                    <a:pt x="0" y="418465"/>
                  </a:moveTo>
                  <a:lnTo>
                    <a:pt x="1362075" y="418465"/>
                  </a:lnTo>
                  <a:lnTo>
                    <a:pt x="1362075" y="0"/>
                  </a:lnTo>
                  <a:lnTo>
                    <a:pt x="0" y="0"/>
                  </a:lnTo>
                  <a:lnTo>
                    <a:pt x="0" y="418465"/>
                  </a:lnTo>
                  <a:close/>
                </a:path>
              </a:pathLst>
            </a:custGeom>
            <a:ln w="38100">
              <a:solidFill>
                <a:srgbClr val="F1F1F1"/>
              </a:solidFill>
            </a:ln>
          </p:spPr>
          <p:txBody>
            <a:bodyPr wrap="square" lIns="0" tIns="0" rIns="0" bIns="0" rtlCol="0"/>
            <a:lstStyle/>
            <a:p>
              <a:endParaRPr/>
            </a:p>
          </p:txBody>
        </p:sp>
      </p:grpSp>
      <p:sp>
        <p:nvSpPr>
          <p:cNvPr id="6" name="object 6"/>
          <p:cNvSpPr txBox="1"/>
          <p:nvPr/>
        </p:nvSpPr>
        <p:spPr>
          <a:xfrm>
            <a:off x="2690438" y="1891958"/>
            <a:ext cx="1735631" cy="164944"/>
          </a:xfrm>
          <a:prstGeom prst="rect">
            <a:avLst/>
          </a:prstGeom>
        </p:spPr>
        <p:txBody>
          <a:bodyPr vert="horz" wrap="square" lIns="0" tIns="10949" rIns="0" bIns="0" rtlCol="0">
            <a:spAutoFit/>
          </a:bodyPr>
          <a:lstStyle/>
          <a:p>
            <a:pPr marL="223900">
              <a:spcBef>
                <a:spcPts val="86"/>
              </a:spcBef>
            </a:pPr>
            <a:r>
              <a:rPr sz="1000" b="1" spc="-4" dirty="0">
                <a:latin typeface="Times New Roman"/>
                <a:cs typeface="Times New Roman"/>
              </a:rPr>
              <a:t>VARIABEL</a:t>
            </a:r>
            <a:endParaRPr sz="1000">
              <a:latin typeface="Times New Roman"/>
              <a:cs typeface="Times New Roman"/>
            </a:endParaRPr>
          </a:p>
        </p:txBody>
      </p:sp>
      <p:grpSp>
        <p:nvGrpSpPr>
          <p:cNvPr id="7" name="object 7"/>
          <p:cNvGrpSpPr/>
          <p:nvPr/>
        </p:nvGrpSpPr>
        <p:grpSpPr>
          <a:xfrm>
            <a:off x="5653913" y="1854078"/>
            <a:ext cx="1852173" cy="278423"/>
            <a:chOff x="4312920" y="3213735"/>
            <a:chExt cx="1412875" cy="482600"/>
          </a:xfrm>
        </p:grpSpPr>
        <p:sp>
          <p:nvSpPr>
            <p:cNvPr id="8" name="object 8"/>
            <p:cNvSpPr/>
            <p:nvPr/>
          </p:nvSpPr>
          <p:spPr>
            <a:xfrm>
              <a:off x="4325620" y="3238753"/>
              <a:ext cx="1400175" cy="457200"/>
            </a:xfrm>
            <a:custGeom>
              <a:avLst/>
              <a:gdLst/>
              <a:ahLst/>
              <a:cxnLst/>
              <a:rect l="l" t="t" r="r" b="b"/>
              <a:pathLst>
                <a:path w="1400175" h="457200">
                  <a:moveTo>
                    <a:pt x="1400175" y="19431"/>
                  </a:moveTo>
                  <a:lnTo>
                    <a:pt x="1381125" y="19431"/>
                  </a:lnTo>
                  <a:lnTo>
                    <a:pt x="1381125" y="38481"/>
                  </a:lnTo>
                  <a:lnTo>
                    <a:pt x="1381125" y="418846"/>
                  </a:lnTo>
                  <a:lnTo>
                    <a:pt x="1381125" y="419100"/>
                  </a:lnTo>
                  <a:lnTo>
                    <a:pt x="38100" y="419100"/>
                  </a:lnTo>
                  <a:lnTo>
                    <a:pt x="38100" y="418846"/>
                  </a:lnTo>
                  <a:lnTo>
                    <a:pt x="1362075" y="418846"/>
                  </a:lnTo>
                  <a:lnTo>
                    <a:pt x="1381125" y="418846"/>
                  </a:lnTo>
                  <a:lnTo>
                    <a:pt x="1381125" y="38481"/>
                  </a:lnTo>
                  <a:lnTo>
                    <a:pt x="1362075" y="38481"/>
                  </a:lnTo>
                  <a:lnTo>
                    <a:pt x="1362075" y="412496"/>
                  </a:lnTo>
                  <a:lnTo>
                    <a:pt x="38100" y="412496"/>
                  </a:lnTo>
                  <a:lnTo>
                    <a:pt x="19050" y="412496"/>
                  </a:lnTo>
                  <a:lnTo>
                    <a:pt x="19050" y="19050"/>
                  </a:lnTo>
                  <a:lnTo>
                    <a:pt x="6350" y="19050"/>
                  </a:lnTo>
                  <a:lnTo>
                    <a:pt x="6350" y="0"/>
                  </a:lnTo>
                  <a:lnTo>
                    <a:pt x="0" y="0"/>
                  </a:lnTo>
                  <a:lnTo>
                    <a:pt x="0" y="19050"/>
                  </a:lnTo>
                  <a:lnTo>
                    <a:pt x="0" y="412496"/>
                  </a:lnTo>
                  <a:lnTo>
                    <a:pt x="0" y="438150"/>
                  </a:lnTo>
                  <a:lnTo>
                    <a:pt x="0" y="457200"/>
                  </a:lnTo>
                  <a:lnTo>
                    <a:pt x="1400175" y="457200"/>
                  </a:lnTo>
                  <a:lnTo>
                    <a:pt x="1400175" y="438150"/>
                  </a:lnTo>
                  <a:lnTo>
                    <a:pt x="1381125" y="438150"/>
                  </a:lnTo>
                  <a:lnTo>
                    <a:pt x="1381125" y="437896"/>
                  </a:lnTo>
                  <a:lnTo>
                    <a:pt x="1400175" y="437896"/>
                  </a:lnTo>
                  <a:lnTo>
                    <a:pt x="1400175" y="19431"/>
                  </a:lnTo>
                  <a:close/>
                </a:path>
                <a:path w="1400175" h="457200">
                  <a:moveTo>
                    <a:pt x="1400175" y="0"/>
                  </a:moveTo>
                  <a:lnTo>
                    <a:pt x="1368425" y="0"/>
                  </a:lnTo>
                  <a:lnTo>
                    <a:pt x="1368425" y="19050"/>
                  </a:lnTo>
                  <a:lnTo>
                    <a:pt x="1400175" y="19050"/>
                  </a:lnTo>
                  <a:lnTo>
                    <a:pt x="1400175" y="0"/>
                  </a:lnTo>
                  <a:close/>
                </a:path>
              </a:pathLst>
            </a:custGeom>
            <a:solidFill>
              <a:srgbClr val="4E6028">
                <a:alpha val="50195"/>
              </a:srgbClr>
            </a:solidFill>
          </p:spPr>
          <p:txBody>
            <a:bodyPr wrap="square" lIns="0" tIns="0" rIns="0" bIns="0" rtlCol="0"/>
            <a:lstStyle/>
            <a:p>
              <a:endParaRPr/>
            </a:p>
          </p:txBody>
        </p:sp>
        <p:sp>
          <p:nvSpPr>
            <p:cNvPr id="9" name="object 9"/>
            <p:cNvSpPr/>
            <p:nvPr/>
          </p:nvSpPr>
          <p:spPr>
            <a:xfrm>
              <a:off x="4331970" y="3232785"/>
              <a:ext cx="1362075" cy="418465"/>
            </a:xfrm>
            <a:custGeom>
              <a:avLst/>
              <a:gdLst/>
              <a:ahLst/>
              <a:cxnLst/>
              <a:rect l="l" t="t" r="r" b="b"/>
              <a:pathLst>
                <a:path w="1362075" h="418464">
                  <a:moveTo>
                    <a:pt x="1362075" y="0"/>
                  </a:moveTo>
                  <a:lnTo>
                    <a:pt x="0" y="0"/>
                  </a:lnTo>
                  <a:lnTo>
                    <a:pt x="0" y="418465"/>
                  </a:lnTo>
                  <a:lnTo>
                    <a:pt x="1362075" y="418465"/>
                  </a:lnTo>
                  <a:lnTo>
                    <a:pt x="1362075" y="0"/>
                  </a:lnTo>
                  <a:close/>
                </a:path>
              </a:pathLst>
            </a:custGeom>
            <a:solidFill>
              <a:srgbClr val="9BBA58"/>
            </a:solidFill>
          </p:spPr>
          <p:txBody>
            <a:bodyPr wrap="square" lIns="0" tIns="0" rIns="0" bIns="0" rtlCol="0"/>
            <a:lstStyle/>
            <a:p>
              <a:endParaRPr/>
            </a:p>
          </p:txBody>
        </p:sp>
        <p:sp>
          <p:nvSpPr>
            <p:cNvPr id="10" name="object 10"/>
            <p:cNvSpPr/>
            <p:nvPr/>
          </p:nvSpPr>
          <p:spPr>
            <a:xfrm>
              <a:off x="4331970" y="3232785"/>
              <a:ext cx="1362075" cy="418465"/>
            </a:xfrm>
            <a:custGeom>
              <a:avLst/>
              <a:gdLst/>
              <a:ahLst/>
              <a:cxnLst/>
              <a:rect l="l" t="t" r="r" b="b"/>
              <a:pathLst>
                <a:path w="1362075" h="418464">
                  <a:moveTo>
                    <a:pt x="0" y="418465"/>
                  </a:moveTo>
                  <a:lnTo>
                    <a:pt x="1362075" y="418465"/>
                  </a:lnTo>
                  <a:lnTo>
                    <a:pt x="1362075" y="0"/>
                  </a:lnTo>
                  <a:lnTo>
                    <a:pt x="0" y="0"/>
                  </a:lnTo>
                  <a:lnTo>
                    <a:pt x="0" y="418465"/>
                  </a:lnTo>
                  <a:close/>
                </a:path>
              </a:pathLst>
            </a:custGeom>
            <a:ln w="38100">
              <a:solidFill>
                <a:srgbClr val="F1F1F1"/>
              </a:solidFill>
            </a:ln>
          </p:spPr>
          <p:txBody>
            <a:bodyPr wrap="square" lIns="0" tIns="0" rIns="0" bIns="0" rtlCol="0"/>
            <a:lstStyle/>
            <a:p>
              <a:endParaRPr/>
            </a:p>
          </p:txBody>
        </p:sp>
      </p:grpSp>
      <p:sp>
        <p:nvSpPr>
          <p:cNvPr id="11" name="object 11"/>
          <p:cNvSpPr txBox="1"/>
          <p:nvPr/>
        </p:nvSpPr>
        <p:spPr>
          <a:xfrm>
            <a:off x="5703860" y="1891958"/>
            <a:ext cx="1735631" cy="164944"/>
          </a:xfrm>
          <a:prstGeom prst="rect">
            <a:avLst/>
          </a:prstGeom>
        </p:spPr>
        <p:txBody>
          <a:bodyPr vert="horz" wrap="square" lIns="0" tIns="10949" rIns="0" bIns="0" rtlCol="0">
            <a:spAutoFit/>
          </a:bodyPr>
          <a:lstStyle/>
          <a:p>
            <a:pPr marL="359116">
              <a:spcBef>
                <a:spcPts val="86"/>
              </a:spcBef>
            </a:pPr>
            <a:r>
              <a:rPr sz="1000" b="1" spc="-4" dirty="0">
                <a:latin typeface="Times New Roman"/>
                <a:cs typeface="Times New Roman"/>
              </a:rPr>
              <a:t>TEORI</a:t>
            </a:r>
            <a:endParaRPr sz="1000">
              <a:latin typeface="Times New Roman"/>
              <a:cs typeface="Times New Roman"/>
            </a:endParaRPr>
          </a:p>
        </p:txBody>
      </p:sp>
      <p:grpSp>
        <p:nvGrpSpPr>
          <p:cNvPr id="12" name="object 12"/>
          <p:cNvGrpSpPr/>
          <p:nvPr/>
        </p:nvGrpSpPr>
        <p:grpSpPr>
          <a:xfrm>
            <a:off x="5653913" y="2249732"/>
            <a:ext cx="1852173" cy="278423"/>
            <a:chOff x="4312920" y="3899535"/>
            <a:chExt cx="1412875" cy="482600"/>
          </a:xfrm>
        </p:grpSpPr>
        <p:sp>
          <p:nvSpPr>
            <p:cNvPr id="13" name="object 13"/>
            <p:cNvSpPr/>
            <p:nvPr/>
          </p:nvSpPr>
          <p:spPr>
            <a:xfrm>
              <a:off x="4325620" y="3924553"/>
              <a:ext cx="1400175" cy="457200"/>
            </a:xfrm>
            <a:custGeom>
              <a:avLst/>
              <a:gdLst/>
              <a:ahLst/>
              <a:cxnLst/>
              <a:rect l="l" t="t" r="r" b="b"/>
              <a:pathLst>
                <a:path w="1400175" h="457200">
                  <a:moveTo>
                    <a:pt x="1400175" y="19431"/>
                  </a:moveTo>
                  <a:lnTo>
                    <a:pt x="1381125" y="19431"/>
                  </a:lnTo>
                  <a:lnTo>
                    <a:pt x="1381125" y="38481"/>
                  </a:lnTo>
                  <a:lnTo>
                    <a:pt x="1381125" y="418846"/>
                  </a:lnTo>
                  <a:lnTo>
                    <a:pt x="1381125" y="419100"/>
                  </a:lnTo>
                  <a:lnTo>
                    <a:pt x="38100" y="419100"/>
                  </a:lnTo>
                  <a:lnTo>
                    <a:pt x="38100" y="418846"/>
                  </a:lnTo>
                  <a:lnTo>
                    <a:pt x="1362075" y="418846"/>
                  </a:lnTo>
                  <a:lnTo>
                    <a:pt x="1381125" y="418846"/>
                  </a:lnTo>
                  <a:lnTo>
                    <a:pt x="1381125" y="38481"/>
                  </a:lnTo>
                  <a:lnTo>
                    <a:pt x="1362075" y="38481"/>
                  </a:lnTo>
                  <a:lnTo>
                    <a:pt x="1362075" y="412496"/>
                  </a:lnTo>
                  <a:lnTo>
                    <a:pt x="38100" y="412496"/>
                  </a:lnTo>
                  <a:lnTo>
                    <a:pt x="19050" y="412496"/>
                  </a:lnTo>
                  <a:lnTo>
                    <a:pt x="19050" y="19050"/>
                  </a:lnTo>
                  <a:lnTo>
                    <a:pt x="6350" y="19050"/>
                  </a:lnTo>
                  <a:lnTo>
                    <a:pt x="6350" y="0"/>
                  </a:lnTo>
                  <a:lnTo>
                    <a:pt x="0" y="0"/>
                  </a:lnTo>
                  <a:lnTo>
                    <a:pt x="0" y="19050"/>
                  </a:lnTo>
                  <a:lnTo>
                    <a:pt x="0" y="412496"/>
                  </a:lnTo>
                  <a:lnTo>
                    <a:pt x="0" y="438150"/>
                  </a:lnTo>
                  <a:lnTo>
                    <a:pt x="0" y="457200"/>
                  </a:lnTo>
                  <a:lnTo>
                    <a:pt x="1400175" y="457200"/>
                  </a:lnTo>
                  <a:lnTo>
                    <a:pt x="1400175" y="438150"/>
                  </a:lnTo>
                  <a:lnTo>
                    <a:pt x="1381125" y="438150"/>
                  </a:lnTo>
                  <a:lnTo>
                    <a:pt x="1381125" y="437896"/>
                  </a:lnTo>
                  <a:lnTo>
                    <a:pt x="1400175" y="437896"/>
                  </a:lnTo>
                  <a:lnTo>
                    <a:pt x="1400175" y="19431"/>
                  </a:lnTo>
                  <a:close/>
                </a:path>
                <a:path w="1400175" h="457200">
                  <a:moveTo>
                    <a:pt x="1400175" y="0"/>
                  </a:moveTo>
                  <a:lnTo>
                    <a:pt x="1368425" y="0"/>
                  </a:lnTo>
                  <a:lnTo>
                    <a:pt x="1368425" y="19050"/>
                  </a:lnTo>
                  <a:lnTo>
                    <a:pt x="1400175" y="19050"/>
                  </a:lnTo>
                  <a:lnTo>
                    <a:pt x="1400175" y="0"/>
                  </a:lnTo>
                  <a:close/>
                </a:path>
              </a:pathLst>
            </a:custGeom>
            <a:solidFill>
              <a:srgbClr val="4E6028">
                <a:alpha val="50195"/>
              </a:srgbClr>
            </a:solidFill>
          </p:spPr>
          <p:txBody>
            <a:bodyPr wrap="square" lIns="0" tIns="0" rIns="0" bIns="0" rtlCol="0"/>
            <a:lstStyle/>
            <a:p>
              <a:endParaRPr/>
            </a:p>
          </p:txBody>
        </p:sp>
        <p:sp>
          <p:nvSpPr>
            <p:cNvPr id="14" name="object 14"/>
            <p:cNvSpPr/>
            <p:nvPr/>
          </p:nvSpPr>
          <p:spPr>
            <a:xfrm>
              <a:off x="4331970" y="3918585"/>
              <a:ext cx="1362075" cy="418465"/>
            </a:xfrm>
            <a:custGeom>
              <a:avLst/>
              <a:gdLst/>
              <a:ahLst/>
              <a:cxnLst/>
              <a:rect l="l" t="t" r="r" b="b"/>
              <a:pathLst>
                <a:path w="1362075" h="418464">
                  <a:moveTo>
                    <a:pt x="1362075" y="0"/>
                  </a:moveTo>
                  <a:lnTo>
                    <a:pt x="0" y="0"/>
                  </a:lnTo>
                  <a:lnTo>
                    <a:pt x="0" y="418465"/>
                  </a:lnTo>
                  <a:lnTo>
                    <a:pt x="1362075" y="418465"/>
                  </a:lnTo>
                  <a:lnTo>
                    <a:pt x="1362075" y="0"/>
                  </a:lnTo>
                  <a:close/>
                </a:path>
              </a:pathLst>
            </a:custGeom>
            <a:solidFill>
              <a:srgbClr val="9BBA58"/>
            </a:solidFill>
          </p:spPr>
          <p:txBody>
            <a:bodyPr wrap="square" lIns="0" tIns="0" rIns="0" bIns="0" rtlCol="0"/>
            <a:lstStyle/>
            <a:p>
              <a:endParaRPr/>
            </a:p>
          </p:txBody>
        </p:sp>
        <p:sp>
          <p:nvSpPr>
            <p:cNvPr id="15" name="object 15"/>
            <p:cNvSpPr/>
            <p:nvPr/>
          </p:nvSpPr>
          <p:spPr>
            <a:xfrm>
              <a:off x="4331970" y="3918585"/>
              <a:ext cx="1362075" cy="418465"/>
            </a:xfrm>
            <a:custGeom>
              <a:avLst/>
              <a:gdLst/>
              <a:ahLst/>
              <a:cxnLst/>
              <a:rect l="l" t="t" r="r" b="b"/>
              <a:pathLst>
                <a:path w="1362075" h="418464">
                  <a:moveTo>
                    <a:pt x="0" y="418465"/>
                  </a:moveTo>
                  <a:lnTo>
                    <a:pt x="1362075" y="418465"/>
                  </a:lnTo>
                  <a:lnTo>
                    <a:pt x="1362075" y="0"/>
                  </a:lnTo>
                  <a:lnTo>
                    <a:pt x="0" y="0"/>
                  </a:lnTo>
                  <a:lnTo>
                    <a:pt x="0" y="418465"/>
                  </a:lnTo>
                  <a:close/>
                </a:path>
              </a:pathLst>
            </a:custGeom>
            <a:ln w="38100">
              <a:solidFill>
                <a:srgbClr val="F1F1F1"/>
              </a:solidFill>
            </a:ln>
          </p:spPr>
          <p:txBody>
            <a:bodyPr wrap="square" lIns="0" tIns="0" rIns="0" bIns="0" rtlCol="0"/>
            <a:lstStyle/>
            <a:p>
              <a:endParaRPr/>
            </a:p>
          </p:txBody>
        </p:sp>
      </p:grpSp>
      <p:sp>
        <p:nvSpPr>
          <p:cNvPr id="16" name="object 16"/>
          <p:cNvSpPr txBox="1"/>
          <p:nvPr/>
        </p:nvSpPr>
        <p:spPr>
          <a:xfrm>
            <a:off x="5703860" y="2287832"/>
            <a:ext cx="1735631" cy="164944"/>
          </a:xfrm>
          <a:prstGeom prst="rect">
            <a:avLst/>
          </a:prstGeom>
        </p:spPr>
        <p:txBody>
          <a:bodyPr vert="horz" wrap="square" lIns="0" tIns="10949" rIns="0" bIns="0" rtlCol="0">
            <a:spAutoFit/>
          </a:bodyPr>
          <a:lstStyle/>
          <a:p>
            <a:pPr marL="194886">
              <a:spcBef>
                <a:spcPts val="86"/>
              </a:spcBef>
            </a:pPr>
            <a:r>
              <a:rPr sz="1000" b="1" spc="-4" dirty="0" smtClean="0">
                <a:latin typeface="Times New Roman"/>
                <a:cs typeface="Times New Roman"/>
              </a:rPr>
              <a:t>KONSTRUKSI</a:t>
            </a:r>
            <a:endParaRPr sz="1000" dirty="0">
              <a:latin typeface="Times New Roman"/>
              <a:cs typeface="Times New Roman"/>
            </a:endParaRPr>
          </a:p>
        </p:txBody>
      </p:sp>
      <p:grpSp>
        <p:nvGrpSpPr>
          <p:cNvPr id="17" name="object 17"/>
          <p:cNvGrpSpPr/>
          <p:nvPr/>
        </p:nvGrpSpPr>
        <p:grpSpPr>
          <a:xfrm>
            <a:off x="5653913" y="2645386"/>
            <a:ext cx="1852173" cy="1069731"/>
            <a:chOff x="4312920" y="4585335"/>
            <a:chExt cx="1412875" cy="1854200"/>
          </a:xfrm>
        </p:grpSpPr>
        <p:sp>
          <p:nvSpPr>
            <p:cNvPr id="18" name="object 18"/>
            <p:cNvSpPr/>
            <p:nvPr/>
          </p:nvSpPr>
          <p:spPr>
            <a:xfrm>
              <a:off x="4325620" y="4610353"/>
              <a:ext cx="1400175" cy="457200"/>
            </a:xfrm>
            <a:custGeom>
              <a:avLst/>
              <a:gdLst/>
              <a:ahLst/>
              <a:cxnLst/>
              <a:rect l="l" t="t" r="r" b="b"/>
              <a:pathLst>
                <a:path w="1400175" h="457200">
                  <a:moveTo>
                    <a:pt x="1400175" y="19431"/>
                  </a:moveTo>
                  <a:lnTo>
                    <a:pt x="1381125" y="19431"/>
                  </a:lnTo>
                  <a:lnTo>
                    <a:pt x="1381125" y="38481"/>
                  </a:lnTo>
                  <a:lnTo>
                    <a:pt x="1381125" y="418846"/>
                  </a:lnTo>
                  <a:lnTo>
                    <a:pt x="1381125" y="419100"/>
                  </a:lnTo>
                  <a:lnTo>
                    <a:pt x="38100" y="419100"/>
                  </a:lnTo>
                  <a:lnTo>
                    <a:pt x="38100" y="418846"/>
                  </a:lnTo>
                  <a:lnTo>
                    <a:pt x="1362075" y="418846"/>
                  </a:lnTo>
                  <a:lnTo>
                    <a:pt x="1381125" y="418846"/>
                  </a:lnTo>
                  <a:lnTo>
                    <a:pt x="1381125" y="38481"/>
                  </a:lnTo>
                  <a:lnTo>
                    <a:pt x="1362075" y="38481"/>
                  </a:lnTo>
                  <a:lnTo>
                    <a:pt x="1362075" y="412496"/>
                  </a:lnTo>
                  <a:lnTo>
                    <a:pt x="38100" y="412496"/>
                  </a:lnTo>
                  <a:lnTo>
                    <a:pt x="19050" y="412496"/>
                  </a:lnTo>
                  <a:lnTo>
                    <a:pt x="19050" y="19050"/>
                  </a:lnTo>
                  <a:lnTo>
                    <a:pt x="6350" y="19050"/>
                  </a:lnTo>
                  <a:lnTo>
                    <a:pt x="6350" y="0"/>
                  </a:lnTo>
                  <a:lnTo>
                    <a:pt x="0" y="0"/>
                  </a:lnTo>
                  <a:lnTo>
                    <a:pt x="0" y="19050"/>
                  </a:lnTo>
                  <a:lnTo>
                    <a:pt x="0" y="412496"/>
                  </a:lnTo>
                  <a:lnTo>
                    <a:pt x="0" y="438150"/>
                  </a:lnTo>
                  <a:lnTo>
                    <a:pt x="0" y="457200"/>
                  </a:lnTo>
                  <a:lnTo>
                    <a:pt x="1400175" y="457200"/>
                  </a:lnTo>
                  <a:lnTo>
                    <a:pt x="1400175" y="438150"/>
                  </a:lnTo>
                  <a:lnTo>
                    <a:pt x="1381125" y="438150"/>
                  </a:lnTo>
                  <a:lnTo>
                    <a:pt x="1381125" y="437896"/>
                  </a:lnTo>
                  <a:lnTo>
                    <a:pt x="1400175" y="437896"/>
                  </a:lnTo>
                  <a:lnTo>
                    <a:pt x="1400175" y="19431"/>
                  </a:lnTo>
                  <a:close/>
                </a:path>
                <a:path w="1400175" h="457200">
                  <a:moveTo>
                    <a:pt x="1400175" y="0"/>
                  </a:moveTo>
                  <a:lnTo>
                    <a:pt x="1368425" y="0"/>
                  </a:lnTo>
                  <a:lnTo>
                    <a:pt x="1368425" y="19050"/>
                  </a:lnTo>
                  <a:lnTo>
                    <a:pt x="1400175" y="19050"/>
                  </a:lnTo>
                  <a:lnTo>
                    <a:pt x="1400175" y="0"/>
                  </a:lnTo>
                  <a:close/>
                </a:path>
              </a:pathLst>
            </a:custGeom>
            <a:solidFill>
              <a:srgbClr val="4E6028">
                <a:alpha val="50195"/>
              </a:srgbClr>
            </a:solidFill>
          </p:spPr>
          <p:txBody>
            <a:bodyPr wrap="square" lIns="0" tIns="0" rIns="0" bIns="0" rtlCol="0"/>
            <a:lstStyle/>
            <a:p>
              <a:endParaRPr/>
            </a:p>
          </p:txBody>
        </p:sp>
        <p:sp>
          <p:nvSpPr>
            <p:cNvPr id="19" name="object 19"/>
            <p:cNvSpPr/>
            <p:nvPr/>
          </p:nvSpPr>
          <p:spPr>
            <a:xfrm>
              <a:off x="4331970" y="4604385"/>
              <a:ext cx="1362075" cy="418465"/>
            </a:xfrm>
            <a:custGeom>
              <a:avLst/>
              <a:gdLst/>
              <a:ahLst/>
              <a:cxnLst/>
              <a:rect l="l" t="t" r="r" b="b"/>
              <a:pathLst>
                <a:path w="1362075" h="418464">
                  <a:moveTo>
                    <a:pt x="1362075" y="0"/>
                  </a:moveTo>
                  <a:lnTo>
                    <a:pt x="0" y="0"/>
                  </a:lnTo>
                  <a:lnTo>
                    <a:pt x="0" y="418465"/>
                  </a:lnTo>
                  <a:lnTo>
                    <a:pt x="1362075" y="418465"/>
                  </a:lnTo>
                  <a:lnTo>
                    <a:pt x="1362075" y="0"/>
                  </a:lnTo>
                  <a:close/>
                </a:path>
              </a:pathLst>
            </a:custGeom>
            <a:solidFill>
              <a:srgbClr val="9BBA58"/>
            </a:solidFill>
          </p:spPr>
          <p:txBody>
            <a:bodyPr wrap="square" lIns="0" tIns="0" rIns="0" bIns="0" rtlCol="0"/>
            <a:lstStyle/>
            <a:p>
              <a:endParaRPr/>
            </a:p>
          </p:txBody>
        </p:sp>
        <p:sp>
          <p:nvSpPr>
            <p:cNvPr id="20" name="object 20"/>
            <p:cNvSpPr/>
            <p:nvPr/>
          </p:nvSpPr>
          <p:spPr>
            <a:xfrm>
              <a:off x="4331970" y="4604385"/>
              <a:ext cx="1362075" cy="418465"/>
            </a:xfrm>
            <a:custGeom>
              <a:avLst/>
              <a:gdLst/>
              <a:ahLst/>
              <a:cxnLst/>
              <a:rect l="l" t="t" r="r" b="b"/>
              <a:pathLst>
                <a:path w="1362075" h="418464">
                  <a:moveTo>
                    <a:pt x="0" y="418465"/>
                  </a:moveTo>
                  <a:lnTo>
                    <a:pt x="1362075" y="418465"/>
                  </a:lnTo>
                  <a:lnTo>
                    <a:pt x="1362075" y="0"/>
                  </a:lnTo>
                  <a:lnTo>
                    <a:pt x="0" y="0"/>
                  </a:lnTo>
                  <a:lnTo>
                    <a:pt x="0" y="418465"/>
                  </a:lnTo>
                  <a:close/>
                </a:path>
              </a:pathLst>
            </a:custGeom>
            <a:ln w="38100">
              <a:solidFill>
                <a:srgbClr val="F1F1F1"/>
              </a:solidFill>
            </a:ln>
          </p:spPr>
          <p:txBody>
            <a:bodyPr wrap="square" lIns="0" tIns="0" rIns="0" bIns="0" rtlCol="0"/>
            <a:lstStyle/>
            <a:p>
              <a:endParaRPr/>
            </a:p>
          </p:txBody>
        </p:sp>
        <p:sp>
          <p:nvSpPr>
            <p:cNvPr id="21" name="object 21"/>
            <p:cNvSpPr/>
            <p:nvPr/>
          </p:nvSpPr>
          <p:spPr>
            <a:xfrm>
              <a:off x="4325620" y="5296153"/>
              <a:ext cx="1400175" cy="457200"/>
            </a:xfrm>
            <a:custGeom>
              <a:avLst/>
              <a:gdLst/>
              <a:ahLst/>
              <a:cxnLst/>
              <a:rect l="l" t="t" r="r" b="b"/>
              <a:pathLst>
                <a:path w="1400175" h="457200">
                  <a:moveTo>
                    <a:pt x="1400175" y="19431"/>
                  </a:moveTo>
                  <a:lnTo>
                    <a:pt x="1381125" y="19431"/>
                  </a:lnTo>
                  <a:lnTo>
                    <a:pt x="1381125" y="38481"/>
                  </a:lnTo>
                  <a:lnTo>
                    <a:pt x="1381125" y="418846"/>
                  </a:lnTo>
                  <a:lnTo>
                    <a:pt x="1381125" y="419100"/>
                  </a:lnTo>
                  <a:lnTo>
                    <a:pt x="38100" y="419100"/>
                  </a:lnTo>
                  <a:lnTo>
                    <a:pt x="38100" y="418846"/>
                  </a:lnTo>
                  <a:lnTo>
                    <a:pt x="1362075" y="418846"/>
                  </a:lnTo>
                  <a:lnTo>
                    <a:pt x="1381125" y="418846"/>
                  </a:lnTo>
                  <a:lnTo>
                    <a:pt x="1381125" y="38481"/>
                  </a:lnTo>
                  <a:lnTo>
                    <a:pt x="1362075" y="38481"/>
                  </a:lnTo>
                  <a:lnTo>
                    <a:pt x="1362075" y="412496"/>
                  </a:lnTo>
                  <a:lnTo>
                    <a:pt x="38100" y="412496"/>
                  </a:lnTo>
                  <a:lnTo>
                    <a:pt x="19050" y="412496"/>
                  </a:lnTo>
                  <a:lnTo>
                    <a:pt x="19050" y="19050"/>
                  </a:lnTo>
                  <a:lnTo>
                    <a:pt x="6350" y="19050"/>
                  </a:lnTo>
                  <a:lnTo>
                    <a:pt x="6350" y="0"/>
                  </a:lnTo>
                  <a:lnTo>
                    <a:pt x="0" y="0"/>
                  </a:lnTo>
                  <a:lnTo>
                    <a:pt x="0" y="19050"/>
                  </a:lnTo>
                  <a:lnTo>
                    <a:pt x="0" y="412496"/>
                  </a:lnTo>
                  <a:lnTo>
                    <a:pt x="0" y="438150"/>
                  </a:lnTo>
                  <a:lnTo>
                    <a:pt x="0" y="457200"/>
                  </a:lnTo>
                  <a:lnTo>
                    <a:pt x="1400175" y="457200"/>
                  </a:lnTo>
                  <a:lnTo>
                    <a:pt x="1400175" y="438150"/>
                  </a:lnTo>
                  <a:lnTo>
                    <a:pt x="1381125" y="438150"/>
                  </a:lnTo>
                  <a:lnTo>
                    <a:pt x="1381125" y="437896"/>
                  </a:lnTo>
                  <a:lnTo>
                    <a:pt x="1400175" y="437896"/>
                  </a:lnTo>
                  <a:lnTo>
                    <a:pt x="1400175" y="19431"/>
                  </a:lnTo>
                  <a:close/>
                </a:path>
                <a:path w="1400175" h="457200">
                  <a:moveTo>
                    <a:pt x="1400175" y="0"/>
                  </a:moveTo>
                  <a:lnTo>
                    <a:pt x="1368425" y="0"/>
                  </a:lnTo>
                  <a:lnTo>
                    <a:pt x="1368425" y="19050"/>
                  </a:lnTo>
                  <a:lnTo>
                    <a:pt x="1400175" y="19050"/>
                  </a:lnTo>
                  <a:lnTo>
                    <a:pt x="1400175" y="0"/>
                  </a:lnTo>
                  <a:close/>
                </a:path>
              </a:pathLst>
            </a:custGeom>
            <a:solidFill>
              <a:srgbClr val="4E6028">
                <a:alpha val="50195"/>
              </a:srgbClr>
            </a:solidFill>
          </p:spPr>
          <p:txBody>
            <a:bodyPr wrap="square" lIns="0" tIns="0" rIns="0" bIns="0" rtlCol="0"/>
            <a:lstStyle/>
            <a:p>
              <a:endParaRPr/>
            </a:p>
          </p:txBody>
        </p:sp>
        <p:sp>
          <p:nvSpPr>
            <p:cNvPr id="22" name="object 22"/>
            <p:cNvSpPr/>
            <p:nvPr/>
          </p:nvSpPr>
          <p:spPr>
            <a:xfrm>
              <a:off x="4331970" y="5290185"/>
              <a:ext cx="1362075" cy="418465"/>
            </a:xfrm>
            <a:custGeom>
              <a:avLst/>
              <a:gdLst/>
              <a:ahLst/>
              <a:cxnLst/>
              <a:rect l="l" t="t" r="r" b="b"/>
              <a:pathLst>
                <a:path w="1362075" h="418464">
                  <a:moveTo>
                    <a:pt x="1362075" y="0"/>
                  </a:moveTo>
                  <a:lnTo>
                    <a:pt x="0" y="0"/>
                  </a:lnTo>
                  <a:lnTo>
                    <a:pt x="0" y="418465"/>
                  </a:lnTo>
                  <a:lnTo>
                    <a:pt x="1362075" y="418465"/>
                  </a:lnTo>
                  <a:lnTo>
                    <a:pt x="1362075" y="0"/>
                  </a:lnTo>
                  <a:close/>
                </a:path>
              </a:pathLst>
            </a:custGeom>
            <a:solidFill>
              <a:srgbClr val="9BBA58"/>
            </a:solidFill>
          </p:spPr>
          <p:txBody>
            <a:bodyPr wrap="square" lIns="0" tIns="0" rIns="0" bIns="0" rtlCol="0"/>
            <a:lstStyle/>
            <a:p>
              <a:endParaRPr/>
            </a:p>
          </p:txBody>
        </p:sp>
        <p:sp>
          <p:nvSpPr>
            <p:cNvPr id="23" name="object 23"/>
            <p:cNvSpPr/>
            <p:nvPr/>
          </p:nvSpPr>
          <p:spPr>
            <a:xfrm>
              <a:off x="4331970" y="5290185"/>
              <a:ext cx="1362075" cy="418465"/>
            </a:xfrm>
            <a:custGeom>
              <a:avLst/>
              <a:gdLst/>
              <a:ahLst/>
              <a:cxnLst/>
              <a:rect l="l" t="t" r="r" b="b"/>
              <a:pathLst>
                <a:path w="1362075" h="418464">
                  <a:moveTo>
                    <a:pt x="0" y="418465"/>
                  </a:moveTo>
                  <a:lnTo>
                    <a:pt x="1362075" y="418465"/>
                  </a:lnTo>
                  <a:lnTo>
                    <a:pt x="1362075" y="0"/>
                  </a:lnTo>
                  <a:lnTo>
                    <a:pt x="0" y="0"/>
                  </a:lnTo>
                  <a:lnTo>
                    <a:pt x="0" y="418465"/>
                  </a:lnTo>
                  <a:close/>
                </a:path>
              </a:pathLst>
            </a:custGeom>
            <a:ln w="38100">
              <a:solidFill>
                <a:srgbClr val="F1F1F1"/>
              </a:solidFill>
            </a:ln>
          </p:spPr>
          <p:txBody>
            <a:bodyPr wrap="square" lIns="0" tIns="0" rIns="0" bIns="0" rtlCol="0"/>
            <a:lstStyle/>
            <a:p>
              <a:endParaRPr/>
            </a:p>
          </p:txBody>
        </p:sp>
        <p:sp>
          <p:nvSpPr>
            <p:cNvPr id="24" name="object 24"/>
            <p:cNvSpPr/>
            <p:nvPr/>
          </p:nvSpPr>
          <p:spPr>
            <a:xfrm>
              <a:off x="4325620" y="5981953"/>
              <a:ext cx="1400175" cy="457200"/>
            </a:xfrm>
            <a:custGeom>
              <a:avLst/>
              <a:gdLst/>
              <a:ahLst/>
              <a:cxnLst/>
              <a:rect l="l" t="t" r="r" b="b"/>
              <a:pathLst>
                <a:path w="1400175" h="457200">
                  <a:moveTo>
                    <a:pt x="1400175" y="19431"/>
                  </a:moveTo>
                  <a:lnTo>
                    <a:pt x="1381125" y="19431"/>
                  </a:lnTo>
                  <a:lnTo>
                    <a:pt x="1381125" y="38481"/>
                  </a:lnTo>
                  <a:lnTo>
                    <a:pt x="1381125" y="418846"/>
                  </a:lnTo>
                  <a:lnTo>
                    <a:pt x="1381125" y="419100"/>
                  </a:lnTo>
                  <a:lnTo>
                    <a:pt x="38100" y="419100"/>
                  </a:lnTo>
                  <a:lnTo>
                    <a:pt x="38100" y="418846"/>
                  </a:lnTo>
                  <a:lnTo>
                    <a:pt x="1362075" y="418846"/>
                  </a:lnTo>
                  <a:lnTo>
                    <a:pt x="1381125" y="418846"/>
                  </a:lnTo>
                  <a:lnTo>
                    <a:pt x="1381125" y="38481"/>
                  </a:lnTo>
                  <a:lnTo>
                    <a:pt x="1362075" y="38481"/>
                  </a:lnTo>
                  <a:lnTo>
                    <a:pt x="1362075" y="412496"/>
                  </a:lnTo>
                  <a:lnTo>
                    <a:pt x="38100" y="412496"/>
                  </a:lnTo>
                  <a:lnTo>
                    <a:pt x="19050" y="412496"/>
                  </a:lnTo>
                  <a:lnTo>
                    <a:pt x="19050" y="19050"/>
                  </a:lnTo>
                  <a:lnTo>
                    <a:pt x="6350" y="19050"/>
                  </a:lnTo>
                  <a:lnTo>
                    <a:pt x="6350" y="0"/>
                  </a:lnTo>
                  <a:lnTo>
                    <a:pt x="0" y="0"/>
                  </a:lnTo>
                  <a:lnTo>
                    <a:pt x="0" y="19050"/>
                  </a:lnTo>
                  <a:lnTo>
                    <a:pt x="0" y="412496"/>
                  </a:lnTo>
                  <a:lnTo>
                    <a:pt x="0" y="438150"/>
                  </a:lnTo>
                  <a:lnTo>
                    <a:pt x="0" y="457200"/>
                  </a:lnTo>
                  <a:lnTo>
                    <a:pt x="1400175" y="457200"/>
                  </a:lnTo>
                  <a:lnTo>
                    <a:pt x="1400175" y="438150"/>
                  </a:lnTo>
                  <a:lnTo>
                    <a:pt x="1381125" y="438150"/>
                  </a:lnTo>
                  <a:lnTo>
                    <a:pt x="1381125" y="437896"/>
                  </a:lnTo>
                  <a:lnTo>
                    <a:pt x="1400175" y="437896"/>
                  </a:lnTo>
                  <a:lnTo>
                    <a:pt x="1400175" y="19431"/>
                  </a:lnTo>
                  <a:close/>
                </a:path>
                <a:path w="1400175" h="457200">
                  <a:moveTo>
                    <a:pt x="1400175" y="0"/>
                  </a:moveTo>
                  <a:lnTo>
                    <a:pt x="1368425" y="0"/>
                  </a:lnTo>
                  <a:lnTo>
                    <a:pt x="1368425" y="19050"/>
                  </a:lnTo>
                  <a:lnTo>
                    <a:pt x="1400175" y="19050"/>
                  </a:lnTo>
                  <a:lnTo>
                    <a:pt x="1400175" y="0"/>
                  </a:lnTo>
                  <a:close/>
                </a:path>
              </a:pathLst>
            </a:custGeom>
            <a:solidFill>
              <a:srgbClr val="4E6028">
                <a:alpha val="50195"/>
              </a:srgbClr>
            </a:solidFill>
          </p:spPr>
          <p:txBody>
            <a:bodyPr wrap="square" lIns="0" tIns="0" rIns="0" bIns="0" rtlCol="0"/>
            <a:lstStyle/>
            <a:p>
              <a:endParaRPr/>
            </a:p>
          </p:txBody>
        </p:sp>
        <p:sp>
          <p:nvSpPr>
            <p:cNvPr id="25" name="object 25"/>
            <p:cNvSpPr/>
            <p:nvPr/>
          </p:nvSpPr>
          <p:spPr>
            <a:xfrm>
              <a:off x="4331970" y="5975985"/>
              <a:ext cx="1362075" cy="418465"/>
            </a:xfrm>
            <a:custGeom>
              <a:avLst/>
              <a:gdLst/>
              <a:ahLst/>
              <a:cxnLst/>
              <a:rect l="l" t="t" r="r" b="b"/>
              <a:pathLst>
                <a:path w="1362075" h="418464">
                  <a:moveTo>
                    <a:pt x="1362075" y="0"/>
                  </a:moveTo>
                  <a:lnTo>
                    <a:pt x="0" y="0"/>
                  </a:lnTo>
                  <a:lnTo>
                    <a:pt x="0" y="418464"/>
                  </a:lnTo>
                  <a:lnTo>
                    <a:pt x="1362075" y="418464"/>
                  </a:lnTo>
                  <a:lnTo>
                    <a:pt x="1362075" y="0"/>
                  </a:lnTo>
                  <a:close/>
                </a:path>
              </a:pathLst>
            </a:custGeom>
            <a:solidFill>
              <a:srgbClr val="9BBA58"/>
            </a:solidFill>
          </p:spPr>
          <p:txBody>
            <a:bodyPr wrap="square" lIns="0" tIns="0" rIns="0" bIns="0" rtlCol="0"/>
            <a:lstStyle/>
            <a:p>
              <a:endParaRPr/>
            </a:p>
          </p:txBody>
        </p:sp>
        <p:sp>
          <p:nvSpPr>
            <p:cNvPr id="26" name="object 26"/>
            <p:cNvSpPr/>
            <p:nvPr/>
          </p:nvSpPr>
          <p:spPr>
            <a:xfrm>
              <a:off x="4331970" y="5975985"/>
              <a:ext cx="1362075" cy="418465"/>
            </a:xfrm>
            <a:custGeom>
              <a:avLst/>
              <a:gdLst/>
              <a:ahLst/>
              <a:cxnLst/>
              <a:rect l="l" t="t" r="r" b="b"/>
              <a:pathLst>
                <a:path w="1362075" h="418464">
                  <a:moveTo>
                    <a:pt x="0" y="418464"/>
                  </a:moveTo>
                  <a:lnTo>
                    <a:pt x="1362075" y="418464"/>
                  </a:lnTo>
                  <a:lnTo>
                    <a:pt x="1362075" y="0"/>
                  </a:lnTo>
                  <a:lnTo>
                    <a:pt x="0" y="0"/>
                  </a:lnTo>
                  <a:lnTo>
                    <a:pt x="0" y="418464"/>
                  </a:lnTo>
                  <a:close/>
                </a:path>
              </a:pathLst>
            </a:custGeom>
            <a:ln w="38100">
              <a:solidFill>
                <a:srgbClr val="F1F1F1"/>
              </a:solidFill>
            </a:ln>
          </p:spPr>
          <p:txBody>
            <a:bodyPr wrap="square" lIns="0" tIns="0" rIns="0" bIns="0" rtlCol="0"/>
            <a:lstStyle/>
            <a:p>
              <a:endParaRPr/>
            </a:p>
          </p:txBody>
        </p:sp>
      </p:grpSp>
      <p:sp>
        <p:nvSpPr>
          <p:cNvPr id="27" name="object 27"/>
          <p:cNvSpPr txBox="1"/>
          <p:nvPr/>
        </p:nvSpPr>
        <p:spPr>
          <a:xfrm>
            <a:off x="5703860" y="2680848"/>
            <a:ext cx="1735631" cy="908981"/>
          </a:xfrm>
          <a:prstGeom prst="rect">
            <a:avLst/>
          </a:prstGeom>
        </p:spPr>
        <p:txBody>
          <a:bodyPr vert="horz" wrap="square" lIns="0" tIns="21350" rIns="0" bIns="0" rtlCol="0">
            <a:spAutoFit/>
          </a:bodyPr>
          <a:lstStyle/>
          <a:p>
            <a:pPr marL="155471" marR="148354" indent="547" algn="ctr">
              <a:lnSpc>
                <a:spcPts val="1086"/>
              </a:lnSpc>
              <a:spcBef>
                <a:spcPts val="168"/>
              </a:spcBef>
            </a:pPr>
            <a:r>
              <a:rPr sz="900" b="1" dirty="0">
                <a:latin typeface="Times New Roman"/>
                <a:cs typeface="Times New Roman"/>
              </a:rPr>
              <a:t>DEFINISI  KO</a:t>
            </a:r>
            <a:r>
              <a:rPr sz="900" b="1" spc="-9" dirty="0">
                <a:latin typeface="Times New Roman"/>
                <a:cs typeface="Times New Roman"/>
              </a:rPr>
              <a:t>N</a:t>
            </a:r>
            <a:r>
              <a:rPr sz="900" b="1" dirty="0">
                <a:latin typeface="Times New Roman"/>
                <a:cs typeface="Times New Roman"/>
              </a:rPr>
              <a:t>S</a:t>
            </a:r>
            <a:r>
              <a:rPr sz="900" b="1" spc="-17" dirty="0">
                <a:latin typeface="Times New Roman"/>
                <a:cs typeface="Times New Roman"/>
              </a:rPr>
              <a:t>E</a:t>
            </a:r>
            <a:r>
              <a:rPr sz="900" b="1" spc="4" dirty="0">
                <a:latin typeface="Times New Roman"/>
                <a:cs typeface="Times New Roman"/>
              </a:rPr>
              <a:t>P</a:t>
            </a:r>
            <a:r>
              <a:rPr sz="900" b="1" spc="-4" dirty="0">
                <a:latin typeface="Times New Roman"/>
                <a:cs typeface="Times New Roman"/>
              </a:rPr>
              <a:t>T</a:t>
            </a:r>
            <a:r>
              <a:rPr sz="900" b="1" spc="-9" dirty="0">
                <a:latin typeface="Times New Roman"/>
                <a:cs typeface="Times New Roman"/>
              </a:rPr>
              <a:t>UA</a:t>
            </a:r>
            <a:r>
              <a:rPr sz="900" b="1" dirty="0">
                <a:latin typeface="Times New Roman"/>
                <a:cs typeface="Times New Roman"/>
              </a:rPr>
              <a:t>L</a:t>
            </a:r>
            <a:endParaRPr sz="900" dirty="0">
              <a:latin typeface="Times New Roman"/>
              <a:cs typeface="Times New Roman"/>
            </a:endParaRPr>
          </a:p>
          <a:p>
            <a:pPr>
              <a:lnSpc>
                <a:spcPct val="100000"/>
              </a:lnSpc>
            </a:pPr>
            <a:endParaRPr sz="1000" dirty="0">
              <a:latin typeface="Times New Roman"/>
              <a:cs typeface="Times New Roman"/>
            </a:endParaRPr>
          </a:p>
          <a:p>
            <a:pPr>
              <a:spcBef>
                <a:spcPts val="4"/>
              </a:spcBef>
            </a:pPr>
            <a:endParaRPr sz="1100" dirty="0">
              <a:latin typeface="Times New Roman"/>
              <a:cs typeface="Times New Roman"/>
            </a:endParaRPr>
          </a:p>
          <a:p>
            <a:pPr marL="129194" marR="120983" indent="-547" algn="ctr">
              <a:lnSpc>
                <a:spcPts val="1086"/>
              </a:lnSpc>
            </a:pPr>
            <a:r>
              <a:rPr sz="900" b="1" dirty="0">
                <a:latin typeface="Times New Roman"/>
                <a:cs typeface="Times New Roman"/>
              </a:rPr>
              <a:t>DEFINISI  </a:t>
            </a:r>
            <a:r>
              <a:rPr sz="900" b="1" spc="-9" dirty="0">
                <a:latin typeface="Times New Roman"/>
                <a:cs typeface="Times New Roman"/>
              </a:rPr>
              <a:t>O</a:t>
            </a:r>
            <a:r>
              <a:rPr sz="900" b="1" spc="4" dirty="0">
                <a:latin typeface="Times New Roman"/>
                <a:cs typeface="Times New Roman"/>
              </a:rPr>
              <a:t>P</a:t>
            </a:r>
            <a:r>
              <a:rPr sz="900" b="1" spc="-4" dirty="0">
                <a:latin typeface="Times New Roman"/>
                <a:cs typeface="Times New Roman"/>
              </a:rPr>
              <a:t>E</a:t>
            </a:r>
            <a:r>
              <a:rPr sz="900" b="1" spc="-9" dirty="0">
                <a:latin typeface="Times New Roman"/>
                <a:cs typeface="Times New Roman"/>
              </a:rPr>
              <a:t>RA</a:t>
            </a:r>
            <a:r>
              <a:rPr sz="900" b="1" dirty="0">
                <a:latin typeface="Times New Roman"/>
                <a:cs typeface="Times New Roman"/>
              </a:rPr>
              <a:t>SIO</a:t>
            </a:r>
            <a:r>
              <a:rPr sz="900" b="1" spc="-9" dirty="0">
                <a:latin typeface="Times New Roman"/>
                <a:cs typeface="Times New Roman"/>
              </a:rPr>
              <a:t>NA</a:t>
            </a:r>
            <a:r>
              <a:rPr sz="900" b="1" dirty="0">
                <a:latin typeface="Times New Roman"/>
                <a:cs typeface="Times New Roman"/>
              </a:rPr>
              <a:t>L</a:t>
            </a:r>
            <a:endParaRPr sz="900" dirty="0">
              <a:latin typeface="Times New Roman"/>
              <a:cs typeface="Times New Roman"/>
            </a:endParaRPr>
          </a:p>
          <a:p>
            <a:pPr>
              <a:lnSpc>
                <a:spcPct val="100000"/>
              </a:lnSpc>
            </a:pPr>
            <a:endParaRPr sz="1000" dirty="0">
              <a:latin typeface="Times New Roman"/>
              <a:cs typeface="Times New Roman"/>
            </a:endParaRPr>
          </a:p>
          <a:p>
            <a:pPr marL="237039" marR="230470" algn="ctr">
              <a:lnSpc>
                <a:spcPts val="991"/>
              </a:lnSpc>
            </a:pPr>
            <a:r>
              <a:rPr sz="900" b="1" spc="-4" dirty="0" smtClean="0">
                <a:latin typeface="Times New Roman"/>
                <a:cs typeface="Times New Roman"/>
              </a:rPr>
              <a:t>P</a:t>
            </a:r>
            <a:r>
              <a:rPr sz="900" b="1" spc="-9" dirty="0" smtClean="0">
                <a:latin typeface="Times New Roman"/>
                <a:cs typeface="Times New Roman"/>
              </a:rPr>
              <a:t>E</a:t>
            </a:r>
            <a:r>
              <a:rPr sz="900" b="1" spc="-4" dirty="0" smtClean="0">
                <a:latin typeface="Times New Roman"/>
                <a:cs typeface="Times New Roman"/>
              </a:rPr>
              <a:t>N</a:t>
            </a:r>
            <a:r>
              <a:rPr sz="900" b="1" dirty="0" smtClean="0">
                <a:latin typeface="Times New Roman"/>
                <a:cs typeface="Times New Roman"/>
              </a:rPr>
              <a:t>E</a:t>
            </a:r>
            <a:r>
              <a:rPr sz="900" b="1" spc="-9" dirty="0" smtClean="0">
                <a:latin typeface="Times New Roman"/>
                <a:cs typeface="Times New Roman"/>
              </a:rPr>
              <a:t>T</a:t>
            </a:r>
            <a:r>
              <a:rPr sz="900" b="1" spc="-4" dirty="0" smtClean="0">
                <a:latin typeface="Times New Roman"/>
                <a:cs typeface="Times New Roman"/>
              </a:rPr>
              <a:t>APAN  </a:t>
            </a:r>
            <a:r>
              <a:rPr sz="900" b="1" spc="-4" dirty="0">
                <a:latin typeface="Times New Roman"/>
                <a:cs typeface="Times New Roman"/>
              </a:rPr>
              <a:t>JENIS</a:t>
            </a:r>
            <a:endParaRPr sz="900" dirty="0">
              <a:latin typeface="Times New Roman"/>
              <a:cs typeface="Times New Roman"/>
            </a:endParaRPr>
          </a:p>
        </p:txBody>
      </p:sp>
      <p:grpSp>
        <p:nvGrpSpPr>
          <p:cNvPr id="28" name="object 28"/>
          <p:cNvGrpSpPr/>
          <p:nvPr/>
        </p:nvGrpSpPr>
        <p:grpSpPr>
          <a:xfrm>
            <a:off x="4438555" y="1957755"/>
            <a:ext cx="3067530" cy="2153016"/>
            <a:chOff x="3385820" y="3393440"/>
            <a:chExt cx="2339975" cy="3731895"/>
          </a:xfrm>
        </p:grpSpPr>
        <p:sp>
          <p:nvSpPr>
            <p:cNvPr id="29" name="object 29"/>
            <p:cNvSpPr/>
            <p:nvPr/>
          </p:nvSpPr>
          <p:spPr>
            <a:xfrm>
              <a:off x="3385820" y="3393439"/>
              <a:ext cx="1630045" cy="525145"/>
            </a:xfrm>
            <a:custGeom>
              <a:avLst/>
              <a:gdLst/>
              <a:ahLst/>
              <a:cxnLst/>
              <a:rect l="l" t="t" r="r" b="b"/>
              <a:pathLst>
                <a:path w="1630045" h="525145">
                  <a:moveTo>
                    <a:pt x="946150" y="38100"/>
                  </a:moveTo>
                  <a:lnTo>
                    <a:pt x="933450" y="31750"/>
                  </a:lnTo>
                  <a:lnTo>
                    <a:pt x="869950" y="0"/>
                  </a:lnTo>
                  <a:lnTo>
                    <a:pt x="869950" y="31750"/>
                  </a:lnTo>
                  <a:lnTo>
                    <a:pt x="2794" y="31750"/>
                  </a:lnTo>
                  <a:lnTo>
                    <a:pt x="0" y="34544"/>
                  </a:lnTo>
                  <a:lnTo>
                    <a:pt x="0" y="41656"/>
                  </a:lnTo>
                  <a:lnTo>
                    <a:pt x="2794" y="44450"/>
                  </a:lnTo>
                  <a:lnTo>
                    <a:pt x="869950" y="44450"/>
                  </a:lnTo>
                  <a:lnTo>
                    <a:pt x="869950" y="76200"/>
                  </a:lnTo>
                  <a:lnTo>
                    <a:pt x="933450" y="44450"/>
                  </a:lnTo>
                  <a:lnTo>
                    <a:pt x="946150" y="38100"/>
                  </a:lnTo>
                  <a:close/>
                </a:path>
                <a:path w="1630045" h="525145">
                  <a:moveTo>
                    <a:pt x="1630045" y="448945"/>
                  </a:moveTo>
                  <a:lnTo>
                    <a:pt x="1598295" y="448945"/>
                  </a:lnTo>
                  <a:lnTo>
                    <a:pt x="1598295" y="254254"/>
                  </a:lnTo>
                  <a:lnTo>
                    <a:pt x="1595501" y="251460"/>
                  </a:lnTo>
                  <a:lnTo>
                    <a:pt x="1588389" y="251460"/>
                  </a:lnTo>
                  <a:lnTo>
                    <a:pt x="1585595" y="254254"/>
                  </a:lnTo>
                  <a:lnTo>
                    <a:pt x="1585595" y="448945"/>
                  </a:lnTo>
                  <a:lnTo>
                    <a:pt x="1553845" y="448945"/>
                  </a:lnTo>
                  <a:lnTo>
                    <a:pt x="1591945" y="525145"/>
                  </a:lnTo>
                  <a:lnTo>
                    <a:pt x="1620520" y="467995"/>
                  </a:lnTo>
                  <a:lnTo>
                    <a:pt x="1630045" y="448945"/>
                  </a:lnTo>
                  <a:close/>
                </a:path>
              </a:pathLst>
            </a:custGeom>
            <a:solidFill>
              <a:srgbClr val="000000"/>
            </a:solidFill>
          </p:spPr>
          <p:txBody>
            <a:bodyPr wrap="square" lIns="0" tIns="0" rIns="0" bIns="0" rtlCol="0"/>
            <a:lstStyle/>
            <a:p>
              <a:endParaRPr/>
            </a:p>
          </p:txBody>
        </p:sp>
        <p:sp>
          <p:nvSpPr>
            <p:cNvPr id="30" name="object 30"/>
            <p:cNvSpPr/>
            <p:nvPr/>
          </p:nvSpPr>
          <p:spPr>
            <a:xfrm>
              <a:off x="4325620" y="6667753"/>
              <a:ext cx="1400175" cy="457200"/>
            </a:xfrm>
            <a:custGeom>
              <a:avLst/>
              <a:gdLst/>
              <a:ahLst/>
              <a:cxnLst/>
              <a:rect l="l" t="t" r="r" b="b"/>
              <a:pathLst>
                <a:path w="1400175" h="457200">
                  <a:moveTo>
                    <a:pt x="1400175" y="19431"/>
                  </a:moveTo>
                  <a:lnTo>
                    <a:pt x="1381125" y="19431"/>
                  </a:lnTo>
                  <a:lnTo>
                    <a:pt x="1381125" y="38481"/>
                  </a:lnTo>
                  <a:lnTo>
                    <a:pt x="1381125" y="418846"/>
                  </a:lnTo>
                  <a:lnTo>
                    <a:pt x="1381125" y="419100"/>
                  </a:lnTo>
                  <a:lnTo>
                    <a:pt x="38100" y="419100"/>
                  </a:lnTo>
                  <a:lnTo>
                    <a:pt x="38100" y="418846"/>
                  </a:lnTo>
                  <a:lnTo>
                    <a:pt x="1362075" y="418846"/>
                  </a:lnTo>
                  <a:lnTo>
                    <a:pt x="1381125" y="418846"/>
                  </a:lnTo>
                  <a:lnTo>
                    <a:pt x="1381125" y="38481"/>
                  </a:lnTo>
                  <a:lnTo>
                    <a:pt x="1362075" y="38481"/>
                  </a:lnTo>
                  <a:lnTo>
                    <a:pt x="1362075" y="412496"/>
                  </a:lnTo>
                  <a:lnTo>
                    <a:pt x="38100" y="412496"/>
                  </a:lnTo>
                  <a:lnTo>
                    <a:pt x="19050" y="412496"/>
                  </a:lnTo>
                  <a:lnTo>
                    <a:pt x="19050" y="19050"/>
                  </a:lnTo>
                  <a:lnTo>
                    <a:pt x="6350" y="19050"/>
                  </a:lnTo>
                  <a:lnTo>
                    <a:pt x="6350" y="0"/>
                  </a:lnTo>
                  <a:lnTo>
                    <a:pt x="0" y="0"/>
                  </a:lnTo>
                  <a:lnTo>
                    <a:pt x="0" y="19050"/>
                  </a:lnTo>
                  <a:lnTo>
                    <a:pt x="0" y="412496"/>
                  </a:lnTo>
                  <a:lnTo>
                    <a:pt x="0" y="438150"/>
                  </a:lnTo>
                  <a:lnTo>
                    <a:pt x="0" y="457200"/>
                  </a:lnTo>
                  <a:lnTo>
                    <a:pt x="1400175" y="457200"/>
                  </a:lnTo>
                  <a:lnTo>
                    <a:pt x="1400175" y="438150"/>
                  </a:lnTo>
                  <a:lnTo>
                    <a:pt x="1381125" y="438150"/>
                  </a:lnTo>
                  <a:lnTo>
                    <a:pt x="1381125" y="437896"/>
                  </a:lnTo>
                  <a:lnTo>
                    <a:pt x="1400175" y="437896"/>
                  </a:lnTo>
                  <a:lnTo>
                    <a:pt x="1400175" y="19431"/>
                  </a:lnTo>
                  <a:close/>
                </a:path>
                <a:path w="1400175" h="457200">
                  <a:moveTo>
                    <a:pt x="1400175" y="0"/>
                  </a:moveTo>
                  <a:lnTo>
                    <a:pt x="1368425" y="0"/>
                  </a:lnTo>
                  <a:lnTo>
                    <a:pt x="1368425" y="19050"/>
                  </a:lnTo>
                  <a:lnTo>
                    <a:pt x="1400175" y="19050"/>
                  </a:lnTo>
                  <a:lnTo>
                    <a:pt x="1400175" y="0"/>
                  </a:lnTo>
                  <a:close/>
                </a:path>
              </a:pathLst>
            </a:custGeom>
            <a:solidFill>
              <a:srgbClr val="4E6028">
                <a:alpha val="50195"/>
              </a:srgbClr>
            </a:solidFill>
          </p:spPr>
          <p:txBody>
            <a:bodyPr wrap="square" lIns="0" tIns="0" rIns="0" bIns="0" rtlCol="0"/>
            <a:lstStyle/>
            <a:p>
              <a:endParaRPr/>
            </a:p>
          </p:txBody>
        </p:sp>
        <p:sp>
          <p:nvSpPr>
            <p:cNvPr id="31" name="object 31"/>
            <p:cNvSpPr/>
            <p:nvPr/>
          </p:nvSpPr>
          <p:spPr>
            <a:xfrm>
              <a:off x="4331970" y="6661785"/>
              <a:ext cx="1362075" cy="418465"/>
            </a:xfrm>
            <a:custGeom>
              <a:avLst/>
              <a:gdLst/>
              <a:ahLst/>
              <a:cxnLst/>
              <a:rect l="l" t="t" r="r" b="b"/>
              <a:pathLst>
                <a:path w="1362075" h="418465">
                  <a:moveTo>
                    <a:pt x="1362075" y="0"/>
                  </a:moveTo>
                  <a:lnTo>
                    <a:pt x="0" y="0"/>
                  </a:lnTo>
                  <a:lnTo>
                    <a:pt x="0" y="418465"/>
                  </a:lnTo>
                  <a:lnTo>
                    <a:pt x="1362075" y="418465"/>
                  </a:lnTo>
                  <a:lnTo>
                    <a:pt x="1362075" y="0"/>
                  </a:lnTo>
                  <a:close/>
                </a:path>
              </a:pathLst>
            </a:custGeom>
            <a:solidFill>
              <a:srgbClr val="9BBA58"/>
            </a:solidFill>
          </p:spPr>
          <p:txBody>
            <a:bodyPr wrap="square" lIns="0" tIns="0" rIns="0" bIns="0" rtlCol="0"/>
            <a:lstStyle/>
            <a:p>
              <a:endParaRPr/>
            </a:p>
          </p:txBody>
        </p:sp>
        <p:sp>
          <p:nvSpPr>
            <p:cNvPr id="32" name="object 32"/>
            <p:cNvSpPr/>
            <p:nvPr/>
          </p:nvSpPr>
          <p:spPr>
            <a:xfrm>
              <a:off x="4331970" y="6661785"/>
              <a:ext cx="1362075" cy="418465"/>
            </a:xfrm>
            <a:custGeom>
              <a:avLst/>
              <a:gdLst/>
              <a:ahLst/>
              <a:cxnLst/>
              <a:rect l="l" t="t" r="r" b="b"/>
              <a:pathLst>
                <a:path w="1362075" h="418465">
                  <a:moveTo>
                    <a:pt x="0" y="418465"/>
                  </a:moveTo>
                  <a:lnTo>
                    <a:pt x="1362075" y="418465"/>
                  </a:lnTo>
                  <a:lnTo>
                    <a:pt x="1362075" y="0"/>
                  </a:lnTo>
                  <a:lnTo>
                    <a:pt x="0" y="0"/>
                  </a:lnTo>
                  <a:lnTo>
                    <a:pt x="0" y="418465"/>
                  </a:lnTo>
                  <a:close/>
                </a:path>
              </a:pathLst>
            </a:custGeom>
            <a:ln w="38100">
              <a:solidFill>
                <a:srgbClr val="F1F1F1"/>
              </a:solidFill>
            </a:ln>
          </p:spPr>
          <p:txBody>
            <a:bodyPr wrap="square" lIns="0" tIns="0" rIns="0" bIns="0" rtlCol="0"/>
            <a:lstStyle/>
            <a:p>
              <a:endParaRPr/>
            </a:p>
          </p:txBody>
        </p:sp>
        <p:sp>
          <p:nvSpPr>
            <p:cNvPr id="33" name="object 33"/>
            <p:cNvSpPr/>
            <p:nvPr/>
          </p:nvSpPr>
          <p:spPr>
            <a:xfrm>
              <a:off x="4939665" y="4330699"/>
              <a:ext cx="76200" cy="2331085"/>
            </a:xfrm>
            <a:custGeom>
              <a:avLst/>
              <a:gdLst/>
              <a:ahLst/>
              <a:cxnLst/>
              <a:rect l="l" t="t" r="r" b="b"/>
              <a:pathLst>
                <a:path w="76200" h="2331084">
                  <a:moveTo>
                    <a:pt x="76200" y="2254885"/>
                  </a:moveTo>
                  <a:lnTo>
                    <a:pt x="44450" y="2254885"/>
                  </a:lnTo>
                  <a:lnTo>
                    <a:pt x="44450" y="2060194"/>
                  </a:lnTo>
                  <a:lnTo>
                    <a:pt x="41656" y="2057400"/>
                  </a:lnTo>
                  <a:lnTo>
                    <a:pt x="34544" y="2057400"/>
                  </a:lnTo>
                  <a:lnTo>
                    <a:pt x="31750" y="2060194"/>
                  </a:lnTo>
                  <a:lnTo>
                    <a:pt x="31750" y="2254885"/>
                  </a:lnTo>
                  <a:lnTo>
                    <a:pt x="0" y="2254885"/>
                  </a:lnTo>
                  <a:lnTo>
                    <a:pt x="38100" y="2331085"/>
                  </a:lnTo>
                  <a:lnTo>
                    <a:pt x="66675" y="2273935"/>
                  </a:lnTo>
                  <a:lnTo>
                    <a:pt x="76200" y="2254885"/>
                  </a:lnTo>
                  <a:close/>
                </a:path>
                <a:path w="76200" h="2331084">
                  <a:moveTo>
                    <a:pt x="76200" y="1569085"/>
                  </a:moveTo>
                  <a:lnTo>
                    <a:pt x="44450" y="1569085"/>
                  </a:lnTo>
                  <a:lnTo>
                    <a:pt x="44450" y="1374394"/>
                  </a:lnTo>
                  <a:lnTo>
                    <a:pt x="41656" y="1371600"/>
                  </a:lnTo>
                  <a:lnTo>
                    <a:pt x="34544" y="1371600"/>
                  </a:lnTo>
                  <a:lnTo>
                    <a:pt x="31750" y="1374394"/>
                  </a:lnTo>
                  <a:lnTo>
                    <a:pt x="31750" y="1569085"/>
                  </a:lnTo>
                  <a:lnTo>
                    <a:pt x="0" y="1569085"/>
                  </a:lnTo>
                  <a:lnTo>
                    <a:pt x="38100" y="1645285"/>
                  </a:lnTo>
                  <a:lnTo>
                    <a:pt x="66675" y="1588135"/>
                  </a:lnTo>
                  <a:lnTo>
                    <a:pt x="76200" y="1569085"/>
                  </a:lnTo>
                  <a:close/>
                </a:path>
                <a:path w="76200" h="2331084">
                  <a:moveTo>
                    <a:pt x="76200" y="883285"/>
                  </a:moveTo>
                  <a:lnTo>
                    <a:pt x="44450" y="883285"/>
                  </a:lnTo>
                  <a:lnTo>
                    <a:pt x="44450" y="688594"/>
                  </a:lnTo>
                  <a:lnTo>
                    <a:pt x="41656" y="685800"/>
                  </a:lnTo>
                  <a:lnTo>
                    <a:pt x="34544" y="685800"/>
                  </a:lnTo>
                  <a:lnTo>
                    <a:pt x="31750" y="688594"/>
                  </a:lnTo>
                  <a:lnTo>
                    <a:pt x="31750" y="883285"/>
                  </a:lnTo>
                  <a:lnTo>
                    <a:pt x="0" y="883285"/>
                  </a:lnTo>
                  <a:lnTo>
                    <a:pt x="38100" y="959485"/>
                  </a:lnTo>
                  <a:lnTo>
                    <a:pt x="66675" y="902335"/>
                  </a:lnTo>
                  <a:lnTo>
                    <a:pt x="76200" y="883285"/>
                  </a:lnTo>
                  <a:close/>
                </a:path>
                <a:path w="76200" h="2331084">
                  <a:moveTo>
                    <a:pt x="76200" y="197485"/>
                  </a:moveTo>
                  <a:lnTo>
                    <a:pt x="44450" y="197485"/>
                  </a:lnTo>
                  <a:lnTo>
                    <a:pt x="44450" y="2794"/>
                  </a:lnTo>
                  <a:lnTo>
                    <a:pt x="41656" y="0"/>
                  </a:lnTo>
                  <a:lnTo>
                    <a:pt x="34544" y="0"/>
                  </a:lnTo>
                  <a:lnTo>
                    <a:pt x="31750" y="2794"/>
                  </a:lnTo>
                  <a:lnTo>
                    <a:pt x="31750" y="197485"/>
                  </a:lnTo>
                  <a:lnTo>
                    <a:pt x="0" y="197485"/>
                  </a:lnTo>
                  <a:lnTo>
                    <a:pt x="38100" y="273685"/>
                  </a:lnTo>
                  <a:lnTo>
                    <a:pt x="66675" y="216535"/>
                  </a:lnTo>
                  <a:lnTo>
                    <a:pt x="76200" y="197485"/>
                  </a:lnTo>
                  <a:close/>
                </a:path>
              </a:pathLst>
            </a:custGeom>
            <a:solidFill>
              <a:srgbClr val="000000"/>
            </a:solidFill>
          </p:spPr>
          <p:txBody>
            <a:bodyPr wrap="square" lIns="0" tIns="0" rIns="0" bIns="0" rtlCol="0"/>
            <a:lstStyle/>
            <a:p>
              <a:endParaRPr/>
            </a:p>
          </p:txBody>
        </p:sp>
      </p:grpSp>
      <p:sp>
        <p:nvSpPr>
          <p:cNvPr id="34" name="object 34"/>
          <p:cNvSpPr txBox="1"/>
          <p:nvPr/>
        </p:nvSpPr>
        <p:spPr>
          <a:xfrm>
            <a:off x="182720" y="4183562"/>
            <a:ext cx="8732680" cy="1761362"/>
          </a:xfrm>
          <a:prstGeom prst="rect">
            <a:avLst/>
          </a:prstGeom>
        </p:spPr>
        <p:txBody>
          <a:bodyPr vert="horz" wrap="square" lIns="0" tIns="19160" rIns="0" bIns="0" rtlCol="0">
            <a:spAutoFit/>
          </a:bodyPr>
          <a:lstStyle/>
          <a:p>
            <a:pPr marL="481194"/>
            <a:r>
              <a:rPr sz="1000" dirty="0" smtClean="0">
                <a:latin typeface="Caladea"/>
                <a:cs typeface="Caladea"/>
              </a:rPr>
              <a:t>						</a:t>
            </a:r>
            <a:r>
              <a:rPr sz="1000" dirty="0" err="1" smtClean="0">
                <a:latin typeface="Caladea"/>
                <a:cs typeface="Caladea"/>
              </a:rPr>
              <a:t>Gambar</a:t>
            </a:r>
            <a:r>
              <a:rPr sz="1000" dirty="0" smtClean="0">
                <a:latin typeface="Caladea"/>
                <a:cs typeface="Caladea"/>
              </a:rPr>
              <a:t> </a:t>
            </a:r>
            <a:r>
              <a:rPr sz="1000" spc="-4" dirty="0">
                <a:latin typeface="Caladea"/>
                <a:cs typeface="Caladea"/>
              </a:rPr>
              <a:t>1. </a:t>
            </a:r>
            <a:r>
              <a:rPr sz="1000" spc="-4" dirty="0">
                <a:latin typeface="Caladea"/>
                <a:cs typeface="Caladea"/>
              </a:rPr>
              <a:t>Alur Penyusunan dan Pengembangan</a:t>
            </a:r>
            <a:r>
              <a:rPr sz="1000" spc="-9" dirty="0">
                <a:latin typeface="Caladea"/>
                <a:cs typeface="Caladea"/>
              </a:rPr>
              <a:t> </a:t>
            </a:r>
            <a:r>
              <a:rPr sz="1000" spc="-4" dirty="0">
                <a:latin typeface="Caladea"/>
                <a:cs typeface="Caladea"/>
              </a:rPr>
              <a:t>Instrumen</a:t>
            </a:r>
            <a:endParaRPr sz="1000" dirty="0">
              <a:latin typeface="Caladea"/>
              <a:cs typeface="Caladea"/>
            </a:endParaRPr>
          </a:p>
          <a:p>
            <a:pPr>
              <a:lnSpc>
                <a:spcPct val="100000"/>
              </a:lnSpc>
            </a:pPr>
            <a:endParaRPr sz="1000" dirty="0">
              <a:latin typeface="Caladea"/>
              <a:cs typeface="Caladea"/>
            </a:endParaRPr>
          </a:p>
          <a:p>
            <a:pPr marL="10949" marR="4379" indent="382109" algn="just">
              <a:lnSpc>
                <a:spcPct val="146600"/>
              </a:lnSpc>
              <a:spcBef>
                <a:spcPts val="608"/>
              </a:spcBef>
            </a:pPr>
            <a:r>
              <a:rPr sz="1000" spc="-4" dirty="0">
                <a:latin typeface="Caladea"/>
                <a:cs typeface="Caladea"/>
              </a:rPr>
              <a:t>Dari bagan tersebut terlihat bahwa untuk keperluan penyusunan </a:t>
            </a:r>
            <a:r>
              <a:rPr sz="1000" spc="-9" dirty="0">
                <a:latin typeface="Caladea"/>
                <a:cs typeface="Caladea"/>
              </a:rPr>
              <a:t>dan  </a:t>
            </a:r>
            <a:r>
              <a:rPr sz="1000" spc="-4" dirty="0">
                <a:latin typeface="Caladea"/>
                <a:cs typeface="Caladea"/>
              </a:rPr>
              <a:t>pengembangan instrumen pertama-tama adalah penetapan kontruk  variabel penelitian yang merupakan sintesis </a:t>
            </a:r>
            <a:r>
              <a:rPr sz="1000" spc="-9" dirty="0">
                <a:latin typeface="Caladea"/>
                <a:cs typeface="Caladea"/>
              </a:rPr>
              <a:t>dari </a:t>
            </a:r>
            <a:r>
              <a:rPr sz="1000" spc="-4" dirty="0">
                <a:latin typeface="Caladea"/>
                <a:cs typeface="Caladea"/>
              </a:rPr>
              <a:t>teori-teori yang telah  dibahas dan dianalisis yang penyajiannya diuraikan dalam </a:t>
            </a:r>
            <a:r>
              <a:rPr sz="1000" dirty="0">
                <a:latin typeface="Caladea"/>
                <a:cs typeface="Caladea"/>
              </a:rPr>
              <a:t>pengkajian  </a:t>
            </a:r>
            <a:r>
              <a:rPr sz="1000" spc="-4" dirty="0">
                <a:latin typeface="Caladea"/>
                <a:cs typeface="Caladea"/>
              </a:rPr>
              <a:t>teoritik atau tinjauan pustaka. Konstruk tersebut dijelaskan dalam definisi  konseptual variabel, yang </a:t>
            </a:r>
            <a:r>
              <a:rPr sz="1000" spc="-9" dirty="0">
                <a:latin typeface="Caladea"/>
                <a:cs typeface="Caladea"/>
              </a:rPr>
              <a:t>di </a:t>
            </a:r>
            <a:r>
              <a:rPr sz="1000" spc="-4" dirty="0">
                <a:latin typeface="Caladea"/>
                <a:cs typeface="Caladea"/>
              </a:rPr>
              <a:t>dalamnya tercakup </a:t>
            </a:r>
            <a:r>
              <a:rPr sz="1000" dirty="0">
                <a:latin typeface="Caladea"/>
                <a:cs typeface="Caladea"/>
              </a:rPr>
              <a:t>dimensi </a:t>
            </a:r>
            <a:r>
              <a:rPr sz="1000" spc="-4" dirty="0">
                <a:latin typeface="Caladea"/>
                <a:cs typeface="Caladea"/>
              </a:rPr>
              <a:t>dan indikator </a:t>
            </a:r>
            <a:r>
              <a:rPr sz="1000" spc="-9" dirty="0">
                <a:latin typeface="Caladea"/>
                <a:cs typeface="Caladea"/>
              </a:rPr>
              <a:t>dari  </a:t>
            </a:r>
            <a:r>
              <a:rPr sz="1000" spc="-4" dirty="0">
                <a:latin typeface="Caladea"/>
                <a:cs typeface="Caladea"/>
              </a:rPr>
              <a:t>variabel yang hendak diukur. Berdasarkan kontruk tersebut ditetapkan  indikator-indikator </a:t>
            </a:r>
            <a:r>
              <a:rPr sz="1000" dirty="0">
                <a:latin typeface="Caladea"/>
                <a:cs typeface="Caladea"/>
              </a:rPr>
              <a:t>yang </a:t>
            </a:r>
            <a:r>
              <a:rPr sz="1000" spc="-4" dirty="0">
                <a:latin typeface="Caladea"/>
                <a:cs typeface="Caladea"/>
              </a:rPr>
              <a:t>akan diukur dari variabel tersebut. Selanjutnya  item-item instrumen dibuat untuk mengukur indikator-indikator </a:t>
            </a:r>
            <a:r>
              <a:rPr sz="1000" dirty="0">
                <a:latin typeface="Caladea"/>
                <a:cs typeface="Caladea"/>
              </a:rPr>
              <a:t>yang </a:t>
            </a:r>
            <a:r>
              <a:rPr sz="1000" spc="-4" dirty="0">
                <a:latin typeface="Caladea"/>
                <a:cs typeface="Caladea"/>
              </a:rPr>
              <a:t>telah  ditetapkan dengan cara </a:t>
            </a:r>
            <a:r>
              <a:rPr sz="1000" dirty="0">
                <a:latin typeface="Caladea"/>
                <a:cs typeface="Caladea"/>
              </a:rPr>
              <a:t>seperti </a:t>
            </a:r>
            <a:r>
              <a:rPr sz="1000" spc="-4" dirty="0">
                <a:latin typeface="Caladea"/>
                <a:cs typeface="Caladea"/>
              </a:rPr>
              <a:t>telah dikemukakan pada proses  penyusunan dan pengembangan instrument </a:t>
            </a:r>
            <a:r>
              <a:rPr sz="1000" dirty="0">
                <a:latin typeface="Caladea"/>
                <a:cs typeface="Caladea"/>
              </a:rPr>
              <a:t>point </a:t>
            </a:r>
            <a:r>
              <a:rPr sz="1000" spc="-4" dirty="0">
                <a:latin typeface="Caladea"/>
                <a:cs typeface="Caladea"/>
              </a:rPr>
              <a:t>4 dan 5. Karena</a:t>
            </a:r>
            <a:r>
              <a:rPr sz="1000" spc="211" dirty="0">
                <a:latin typeface="Caladea"/>
                <a:cs typeface="Caladea"/>
              </a:rPr>
              <a:t> </a:t>
            </a:r>
            <a:r>
              <a:rPr sz="1000" spc="-4" dirty="0">
                <a:latin typeface="Caladea"/>
                <a:cs typeface="Caladea"/>
              </a:rPr>
              <a:t>bentuk</a:t>
            </a:r>
            <a:endParaRPr sz="1000" dirty="0">
              <a:latin typeface="Caladea"/>
              <a:cs typeface="Caladea"/>
            </a:endParaRPr>
          </a:p>
        </p:txBody>
      </p:sp>
      <p:sp>
        <p:nvSpPr>
          <p:cNvPr id="35" name="object 35"/>
          <p:cNvSpPr txBox="1"/>
          <p:nvPr/>
        </p:nvSpPr>
        <p:spPr>
          <a:xfrm>
            <a:off x="228600" y="228600"/>
            <a:ext cx="8686800" cy="1167783"/>
          </a:xfrm>
          <a:prstGeom prst="rect">
            <a:avLst/>
          </a:prstGeom>
        </p:spPr>
        <p:txBody>
          <a:bodyPr vert="horz" wrap="square" lIns="0" tIns="10949" rIns="0" bIns="0" rtlCol="0">
            <a:spAutoFit/>
          </a:bodyPr>
          <a:lstStyle/>
          <a:p>
            <a:pPr marL="10949" marR="4379" algn="just">
              <a:lnSpc>
                <a:spcPct val="146500"/>
              </a:lnSpc>
              <a:spcBef>
                <a:spcPts val="86"/>
              </a:spcBef>
            </a:pPr>
            <a:r>
              <a:rPr lang="id-ID" sz="1000" spc="-4" dirty="0" smtClean="0">
                <a:latin typeface="Caladea"/>
                <a:cs typeface="Caladea"/>
              </a:rPr>
              <a:t>3. Alur Penyusunan Instrumen</a:t>
            </a:r>
          </a:p>
          <a:p>
            <a:pPr marL="10949" marR="4379" algn="just">
              <a:lnSpc>
                <a:spcPct val="146500"/>
              </a:lnSpc>
              <a:spcBef>
                <a:spcPts val="86"/>
              </a:spcBef>
            </a:pPr>
            <a:r>
              <a:rPr lang="id-ID" sz="1000" spc="-4" dirty="0" smtClean="0">
                <a:latin typeface="Caladea"/>
                <a:cs typeface="Caladea"/>
              </a:rPr>
              <a:t>Kita mengenal beberapa jenis instrumen dalam pengumpulan data  penelitian, antara lain : observasi, wawancara, angket/koesioner, dan </a:t>
            </a:r>
            <a:r>
              <a:rPr sz="1000" spc="-4" dirty="0" err="1" smtClean="0">
                <a:latin typeface="Caladea"/>
                <a:cs typeface="Caladea"/>
              </a:rPr>
              <a:t>sumber</a:t>
            </a:r>
            <a:r>
              <a:rPr sz="1000" spc="-4" dirty="0" smtClean="0">
                <a:latin typeface="Caladea"/>
                <a:cs typeface="Caladea"/>
              </a:rPr>
              <a:t> </a:t>
            </a:r>
            <a:r>
              <a:rPr sz="1000" spc="-4" dirty="0">
                <a:latin typeface="Caladea"/>
                <a:cs typeface="Caladea"/>
              </a:rPr>
              <a:t>data </a:t>
            </a:r>
            <a:r>
              <a:rPr sz="1000" spc="-4" dirty="0">
                <a:latin typeface="Caladea"/>
                <a:cs typeface="Caladea"/>
              </a:rPr>
              <a:t>sekunder baik pribadi maupun masyarakat. Penyusunan  instrumen penelitian harus dijabarkan dengan </a:t>
            </a:r>
            <a:r>
              <a:rPr sz="1000" dirty="0">
                <a:latin typeface="Caladea"/>
                <a:cs typeface="Caladea"/>
              </a:rPr>
              <a:t>mengacu </a:t>
            </a:r>
            <a:r>
              <a:rPr sz="1000" spc="-4" dirty="0">
                <a:latin typeface="Caladea"/>
                <a:cs typeface="Caladea"/>
              </a:rPr>
              <a:t>pada </a:t>
            </a:r>
            <a:r>
              <a:rPr sz="1000" spc="-9" dirty="0">
                <a:latin typeface="Caladea"/>
                <a:cs typeface="Caladea"/>
              </a:rPr>
              <a:t>tujuan  </a:t>
            </a:r>
            <a:r>
              <a:rPr sz="1000" spc="-4" dirty="0">
                <a:latin typeface="Caladea"/>
                <a:cs typeface="Caladea"/>
              </a:rPr>
              <a:t>hendak dicapai oleh </a:t>
            </a:r>
            <a:r>
              <a:rPr sz="1000" dirty="0">
                <a:latin typeface="Caladea"/>
                <a:cs typeface="Caladea"/>
              </a:rPr>
              <a:t>penelitian. </a:t>
            </a:r>
            <a:r>
              <a:rPr sz="1000" spc="-4" dirty="0">
                <a:latin typeface="Caladea"/>
                <a:cs typeface="Caladea"/>
              </a:rPr>
              <a:t>Peubah/sub peubah, dan </a:t>
            </a:r>
            <a:r>
              <a:rPr sz="1000" dirty="0">
                <a:latin typeface="Caladea"/>
                <a:cs typeface="Caladea"/>
              </a:rPr>
              <a:t>indikator </a:t>
            </a:r>
            <a:r>
              <a:rPr sz="1000" spc="-4" dirty="0">
                <a:latin typeface="Caladea"/>
                <a:cs typeface="Caladea"/>
              </a:rPr>
              <a:t>yang  dipergunakan. </a:t>
            </a:r>
            <a:r>
              <a:rPr sz="1000" dirty="0">
                <a:latin typeface="Caladea"/>
                <a:cs typeface="Caladea"/>
              </a:rPr>
              <a:t>Setiap </a:t>
            </a:r>
            <a:r>
              <a:rPr sz="1000" spc="-4" dirty="0">
                <a:latin typeface="Caladea"/>
                <a:cs typeface="Caladea"/>
              </a:rPr>
              <a:t>item instrumen harus bermakna untuk mengungkap  indikator tertentu dan mempunyai sumbangan yang </a:t>
            </a:r>
            <a:r>
              <a:rPr sz="1000" dirty="0">
                <a:latin typeface="Caladea"/>
                <a:cs typeface="Caladea"/>
              </a:rPr>
              <a:t>jelas </a:t>
            </a:r>
            <a:r>
              <a:rPr sz="1000" spc="-4" dirty="0">
                <a:latin typeface="Caladea"/>
                <a:cs typeface="Caladea"/>
              </a:rPr>
              <a:t>untuk mencapai  tujuan penelitian. Skema berikut menjelaskan uraian </a:t>
            </a:r>
            <a:r>
              <a:rPr sz="1000" spc="-9" dirty="0">
                <a:latin typeface="Caladea"/>
                <a:cs typeface="Caladea"/>
              </a:rPr>
              <a:t>di </a:t>
            </a:r>
            <a:r>
              <a:rPr sz="1000" spc="-4" dirty="0">
                <a:latin typeface="Caladea"/>
                <a:cs typeface="Caladea"/>
              </a:rPr>
              <a:t>atas</a:t>
            </a:r>
            <a:r>
              <a:rPr sz="1000" spc="22" dirty="0">
                <a:latin typeface="Caladea"/>
                <a:cs typeface="Caladea"/>
              </a:rPr>
              <a:t> </a:t>
            </a:r>
            <a:r>
              <a:rPr sz="1000" spc="-4" dirty="0">
                <a:latin typeface="Caladea"/>
                <a:cs typeface="Caladea"/>
              </a:rPr>
              <a:t>:</a:t>
            </a:r>
            <a:endParaRPr sz="1000" dirty="0">
              <a:latin typeface="Caladea"/>
              <a:cs typeface="Caladea"/>
            </a:endParaRPr>
          </a:p>
        </p:txBody>
      </p:sp>
      <p:sp>
        <p:nvSpPr>
          <p:cNvPr id="37" name="Rectangle 36"/>
          <p:cNvSpPr/>
          <p:nvPr/>
        </p:nvSpPr>
        <p:spPr>
          <a:xfrm>
            <a:off x="5818389" y="3825549"/>
            <a:ext cx="1414170" cy="276999"/>
          </a:xfrm>
          <a:prstGeom prst="rect">
            <a:avLst/>
          </a:prstGeom>
        </p:spPr>
        <p:txBody>
          <a:bodyPr wrap="none">
            <a:spAutoFit/>
          </a:bodyPr>
          <a:lstStyle/>
          <a:p>
            <a:r>
              <a:rPr lang="id-ID" sz="1200" b="1" dirty="0" smtClean="0"/>
              <a:t>MENYUSUN  BUTIR</a:t>
            </a:r>
            <a:endParaRPr lang="id-ID" sz="12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5786" y="1083192"/>
            <a:ext cx="8695814" cy="4631808"/>
          </a:xfrm>
          <a:prstGeom prst="rect">
            <a:avLst/>
          </a:prstGeom>
        </p:spPr>
        <p:txBody>
          <a:bodyPr vert="horz" wrap="square" lIns="0" tIns="10949" rIns="0" bIns="0" rtlCol="0">
            <a:spAutoFit/>
          </a:bodyPr>
          <a:lstStyle/>
          <a:p>
            <a:pPr marL="404553" marR="6022" algn="just">
              <a:lnSpc>
                <a:spcPct val="146400"/>
              </a:lnSpc>
              <a:spcBef>
                <a:spcPts val="86"/>
              </a:spcBef>
            </a:pPr>
            <a:r>
              <a:rPr sz="1000" spc="-4" dirty="0">
                <a:latin typeface="Caladea"/>
                <a:cs typeface="Caladea"/>
              </a:rPr>
              <a:t>item-item instrumen yang akan dibuat harus </a:t>
            </a:r>
            <a:r>
              <a:rPr sz="1000" dirty="0">
                <a:latin typeface="Caladea"/>
                <a:cs typeface="Caladea"/>
              </a:rPr>
              <a:t>sesuai </a:t>
            </a:r>
            <a:r>
              <a:rPr sz="1000" spc="-4" dirty="0">
                <a:latin typeface="Caladea"/>
                <a:cs typeface="Caladea"/>
              </a:rPr>
              <a:t>dengan instrumen yang  telah dipilih, maka </a:t>
            </a:r>
            <a:r>
              <a:rPr sz="1000" dirty="0">
                <a:latin typeface="Caladea"/>
                <a:cs typeface="Caladea"/>
              </a:rPr>
              <a:t>sebelum </a:t>
            </a:r>
            <a:r>
              <a:rPr sz="1000" spc="-4" dirty="0">
                <a:latin typeface="Caladea"/>
                <a:cs typeface="Caladea"/>
              </a:rPr>
              <a:t>menulis </a:t>
            </a:r>
            <a:r>
              <a:rPr sz="1000" dirty="0">
                <a:latin typeface="Caladea"/>
                <a:cs typeface="Caladea"/>
              </a:rPr>
              <a:t>item-item </a:t>
            </a:r>
            <a:r>
              <a:rPr sz="1000" spc="-4" dirty="0">
                <a:latin typeface="Caladea"/>
                <a:cs typeface="Caladea"/>
              </a:rPr>
              <a:t>instrumen terlebih dahulu  peneliti harus </a:t>
            </a:r>
            <a:r>
              <a:rPr sz="1000" dirty="0">
                <a:latin typeface="Caladea"/>
                <a:cs typeface="Caladea"/>
              </a:rPr>
              <a:t>memilih </a:t>
            </a:r>
            <a:r>
              <a:rPr sz="1000" spc="-4" dirty="0">
                <a:latin typeface="Caladea"/>
                <a:cs typeface="Caladea"/>
              </a:rPr>
              <a:t>jenis instrumen </a:t>
            </a:r>
            <a:r>
              <a:rPr sz="1000" dirty="0">
                <a:latin typeface="Caladea"/>
                <a:cs typeface="Caladea"/>
              </a:rPr>
              <a:t>apa </a:t>
            </a:r>
            <a:r>
              <a:rPr sz="1000" spc="-9" dirty="0">
                <a:latin typeface="Caladea"/>
                <a:cs typeface="Caladea"/>
              </a:rPr>
              <a:t>yang </a:t>
            </a:r>
            <a:r>
              <a:rPr sz="1000" spc="-4" dirty="0">
                <a:latin typeface="Caladea"/>
                <a:cs typeface="Caladea"/>
              </a:rPr>
              <a:t>sesuai untuk mengukur  indikator </a:t>
            </a:r>
            <a:r>
              <a:rPr sz="1000" spc="-9" dirty="0">
                <a:latin typeface="Caladea"/>
                <a:cs typeface="Caladea"/>
              </a:rPr>
              <a:t>dari </a:t>
            </a:r>
            <a:r>
              <a:rPr sz="1000" dirty="0">
                <a:latin typeface="Caladea"/>
                <a:cs typeface="Caladea"/>
              </a:rPr>
              <a:t>variabel </a:t>
            </a:r>
            <a:r>
              <a:rPr sz="1000" spc="-4" dirty="0">
                <a:latin typeface="Caladea"/>
                <a:cs typeface="Caladea"/>
              </a:rPr>
              <a:t>yang akan</a:t>
            </a:r>
            <a:r>
              <a:rPr sz="1000" spc="-9" dirty="0">
                <a:latin typeface="Caladea"/>
                <a:cs typeface="Caladea"/>
              </a:rPr>
              <a:t> </a:t>
            </a:r>
            <a:r>
              <a:rPr sz="1000" spc="-4" dirty="0">
                <a:latin typeface="Caladea"/>
                <a:cs typeface="Caladea"/>
              </a:rPr>
              <a:t>diteliti</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207477" indent="-197076">
              <a:buAutoNum type="romanUcPeriod"/>
              <a:tabLst>
                <a:tab pos="207477" algn="l"/>
                <a:tab pos="208025" algn="l"/>
              </a:tabLst>
            </a:pPr>
            <a:r>
              <a:rPr sz="1000" b="1" spc="-4" dirty="0">
                <a:solidFill>
                  <a:srgbClr val="933634"/>
                </a:solidFill>
                <a:latin typeface="Caladea"/>
                <a:cs typeface="Caladea"/>
              </a:rPr>
              <a:t>TEKNIK PENYUSUNAN DAN PENILAIAN BUTIR</a:t>
            </a:r>
            <a:r>
              <a:rPr sz="1000" b="1" spc="9" dirty="0">
                <a:solidFill>
                  <a:srgbClr val="933634"/>
                </a:solidFill>
                <a:latin typeface="Caladea"/>
                <a:cs typeface="Caladea"/>
              </a:rPr>
              <a:t> </a:t>
            </a:r>
            <a:r>
              <a:rPr sz="1000" b="1" spc="-4" dirty="0">
                <a:solidFill>
                  <a:srgbClr val="933634"/>
                </a:solidFill>
                <a:latin typeface="Caladea"/>
                <a:cs typeface="Caladea"/>
              </a:rPr>
              <a:t>INSTRUMEN</a:t>
            </a:r>
            <a:endParaRPr sz="1000" dirty="0">
              <a:latin typeface="Caladea"/>
              <a:cs typeface="Caladea"/>
            </a:endParaRPr>
          </a:p>
          <a:p>
            <a:pPr marL="207477" marR="4927" indent="422619" algn="just">
              <a:lnSpc>
                <a:spcPct val="146700"/>
              </a:lnSpc>
            </a:pPr>
            <a:r>
              <a:rPr sz="1000" spc="-4" dirty="0">
                <a:latin typeface="Caladea"/>
                <a:cs typeface="Caladea"/>
              </a:rPr>
              <a:t>Secara umum </a:t>
            </a:r>
            <a:r>
              <a:rPr sz="1000" dirty="0">
                <a:latin typeface="Caladea"/>
                <a:cs typeface="Caladea"/>
              </a:rPr>
              <a:t>ada beberapa hal </a:t>
            </a:r>
            <a:r>
              <a:rPr sz="1000" spc="-4" dirty="0">
                <a:latin typeface="Caladea"/>
                <a:cs typeface="Caladea"/>
              </a:rPr>
              <a:t>yang </a:t>
            </a:r>
            <a:r>
              <a:rPr sz="1000" dirty="0">
                <a:latin typeface="Caladea"/>
                <a:cs typeface="Caladea"/>
              </a:rPr>
              <a:t>perlu diperhatikan </a:t>
            </a:r>
            <a:r>
              <a:rPr sz="1000" spc="-4" dirty="0">
                <a:latin typeface="Caladea"/>
                <a:cs typeface="Caladea"/>
              </a:rPr>
              <a:t>dalam </a:t>
            </a:r>
            <a:r>
              <a:rPr sz="1000" dirty="0">
                <a:latin typeface="Caladea"/>
                <a:cs typeface="Caladea"/>
              </a:rPr>
              <a:t>menulis  </a:t>
            </a:r>
            <a:r>
              <a:rPr sz="1000" spc="-4" dirty="0">
                <a:latin typeface="Caladea"/>
                <a:cs typeface="Caladea"/>
              </a:rPr>
              <a:t>butir </a:t>
            </a:r>
            <a:r>
              <a:rPr sz="1000" dirty="0">
                <a:latin typeface="Caladea"/>
                <a:cs typeface="Caladea"/>
              </a:rPr>
              <a:t>instrumen, </a:t>
            </a:r>
            <a:r>
              <a:rPr sz="1000" spc="-4" dirty="0">
                <a:latin typeface="Caladea"/>
                <a:cs typeface="Caladea"/>
              </a:rPr>
              <a:t>baik instrumen dalam bentuk </a:t>
            </a:r>
            <a:r>
              <a:rPr sz="1000" dirty="0">
                <a:latin typeface="Caladea"/>
                <a:cs typeface="Caladea"/>
              </a:rPr>
              <a:t>sikap, </a:t>
            </a:r>
            <a:r>
              <a:rPr sz="1000" spc="-4" dirty="0">
                <a:latin typeface="Caladea"/>
                <a:cs typeface="Caladea"/>
              </a:rPr>
              <a:t>skala penilaian, </a:t>
            </a:r>
            <a:r>
              <a:rPr sz="1000" dirty="0">
                <a:latin typeface="Caladea"/>
                <a:cs typeface="Caladea"/>
              </a:rPr>
              <a:t>maupun  </a:t>
            </a:r>
            <a:r>
              <a:rPr sz="1000" spc="-4" dirty="0">
                <a:latin typeface="Caladea"/>
                <a:cs typeface="Caladea"/>
              </a:rPr>
              <a:t>tes. Hal-hal yang </a:t>
            </a:r>
            <a:r>
              <a:rPr sz="1000" dirty="0">
                <a:latin typeface="Caladea"/>
                <a:cs typeface="Caladea"/>
              </a:rPr>
              <a:t>perlu </a:t>
            </a:r>
            <a:r>
              <a:rPr sz="1000" spc="-4" dirty="0">
                <a:latin typeface="Caladea"/>
                <a:cs typeface="Caladea"/>
              </a:rPr>
              <a:t>diperhatikan di antaranya</a:t>
            </a:r>
            <a:r>
              <a:rPr sz="1000" spc="9" dirty="0">
                <a:latin typeface="Caladea"/>
                <a:cs typeface="Caladea"/>
              </a:rPr>
              <a:t> </a:t>
            </a:r>
            <a:r>
              <a:rPr sz="1000" spc="-4" dirty="0">
                <a:latin typeface="Caladea"/>
                <a:cs typeface="Caladea"/>
              </a:rPr>
              <a:t>:</a:t>
            </a:r>
            <a:endParaRPr sz="1000" dirty="0">
              <a:latin typeface="Caladea"/>
              <a:cs typeface="Caladea"/>
            </a:endParaRPr>
          </a:p>
          <a:p>
            <a:pPr marL="404553" marR="6569" lvl="1" indent="-197076" algn="just">
              <a:lnSpc>
                <a:spcPts val="1819"/>
              </a:lnSpc>
              <a:spcBef>
                <a:spcPts val="151"/>
              </a:spcBef>
              <a:buAutoNum type="arabicPeriod"/>
              <a:tabLst>
                <a:tab pos="405101" algn="l"/>
              </a:tabLst>
            </a:pPr>
            <a:r>
              <a:rPr sz="1000" spc="-4" dirty="0">
                <a:latin typeface="Caladea"/>
                <a:cs typeface="Caladea"/>
              </a:rPr>
              <a:t>Butir harus langsung mengukur </a:t>
            </a:r>
            <a:r>
              <a:rPr sz="1000" dirty="0">
                <a:latin typeface="Caladea"/>
                <a:cs typeface="Caladea"/>
              </a:rPr>
              <a:t>indikator, </a:t>
            </a:r>
            <a:r>
              <a:rPr sz="1000" spc="-4" dirty="0">
                <a:latin typeface="Caladea"/>
                <a:cs typeface="Caladea"/>
              </a:rPr>
              <a:t>yaitu penanda konsep yang  berupa </a:t>
            </a:r>
            <a:r>
              <a:rPr sz="1000" dirty="0">
                <a:latin typeface="Caladea"/>
                <a:cs typeface="Caladea"/>
              </a:rPr>
              <a:t>sesuatu </a:t>
            </a:r>
            <a:r>
              <a:rPr sz="1000" spc="-4" dirty="0">
                <a:latin typeface="Caladea"/>
                <a:cs typeface="Caladea"/>
              </a:rPr>
              <a:t>kenyataan atau fakta (das </a:t>
            </a:r>
            <a:r>
              <a:rPr sz="1000" dirty="0">
                <a:latin typeface="Caladea"/>
                <a:cs typeface="Caladea"/>
              </a:rPr>
              <a:t>solen) seperti </a:t>
            </a:r>
            <a:r>
              <a:rPr sz="1000" spc="-4" dirty="0">
                <a:latin typeface="Caladea"/>
                <a:cs typeface="Caladea"/>
              </a:rPr>
              <a:t>keadaan, perasaan,  pikiran, kualitas, kesediaan, dan</a:t>
            </a:r>
            <a:r>
              <a:rPr sz="1000" spc="17" dirty="0">
                <a:latin typeface="Caladea"/>
                <a:cs typeface="Caladea"/>
              </a:rPr>
              <a:t> </a:t>
            </a:r>
            <a:r>
              <a:rPr sz="1000" spc="-4" dirty="0">
                <a:latin typeface="Caladea"/>
                <a:cs typeface="Caladea"/>
              </a:rPr>
              <a:t>sebagainya</a:t>
            </a:r>
            <a:r>
              <a:rPr sz="1000" spc="-4" dirty="0">
                <a:latin typeface="Caladea"/>
                <a:cs typeface="Caladea"/>
              </a:rPr>
              <a:t>.</a:t>
            </a:r>
            <a:endParaRPr sz="1000" dirty="0">
              <a:latin typeface="Caladea"/>
              <a:cs typeface="Caladea"/>
            </a:endParaRPr>
          </a:p>
          <a:p>
            <a:pPr marL="404553" marR="4379" lvl="1" indent="-197076" algn="just">
              <a:lnSpc>
                <a:spcPts val="1819"/>
              </a:lnSpc>
              <a:spcBef>
                <a:spcPts val="9"/>
              </a:spcBef>
              <a:buAutoNum type="arabicPeriod"/>
              <a:tabLst>
                <a:tab pos="405101" algn="l"/>
              </a:tabLst>
            </a:pPr>
            <a:r>
              <a:rPr sz="1000" spc="-4" dirty="0">
                <a:latin typeface="Caladea"/>
                <a:cs typeface="Caladea"/>
              </a:rPr>
              <a:t>Jawaban terhadap butir instrumen </a:t>
            </a:r>
            <a:r>
              <a:rPr sz="1000" dirty="0">
                <a:latin typeface="Caladea"/>
                <a:cs typeface="Caladea"/>
              </a:rPr>
              <a:t>dapat </a:t>
            </a:r>
            <a:r>
              <a:rPr sz="1000" spc="-4" dirty="0">
                <a:latin typeface="Caladea"/>
                <a:cs typeface="Caladea"/>
              </a:rPr>
              <a:t>mengindikasikan </a:t>
            </a:r>
            <a:r>
              <a:rPr sz="1000" dirty="0">
                <a:latin typeface="Caladea"/>
                <a:cs typeface="Caladea"/>
              </a:rPr>
              <a:t>ukuran  </a:t>
            </a:r>
            <a:r>
              <a:rPr sz="1000" spc="-4" dirty="0">
                <a:latin typeface="Caladea"/>
                <a:cs typeface="Caladea"/>
              </a:rPr>
              <a:t>indikator apakah </a:t>
            </a:r>
            <a:r>
              <a:rPr sz="1000" dirty="0">
                <a:latin typeface="Caladea"/>
                <a:cs typeface="Caladea"/>
              </a:rPr>
              <a:t>keadaan responden </a:t>
            </a:r>
            <a:r>
              <a:rPr sz="1000" spc="-4" dirty="0">
                <a:latin typeface="Caladea"/>
                <a:cs typeface="Caladea"/>
              </a:rPr>
              <a:t>berada atau dekat ke kutub </a:t>
            </a:r>
            <a:r>
              <a:rPr sz="1000" dirty="0">
                <a:latin typeface="Caladea"/>
                <a:cs typeface="Caladea"/>
              </a:rPr>
              <a:t>positif  </a:t>
            </a:r>
            <a:r>
              <a:rPr sz="1000" spc="-4" dirty="0">
                <a:latin typeface="Caladea"/>
                <a:cs typeface="Caladea"/>
              </a:rPr>
              <a:t>atau keadaan responden berada atau dekat ke </a:t>
            </a:r>
            <a:r>
              <a:rPr sz="1000" spc="-9" dirty="0">
                <a:latin typeface="Caladea"/>
                <a:cs typeface="Caladea"/>
              </a:rPr>
              <a:t>di </a:t>
            </a:r>
            <a:r>
              <a:rPr sz="1000" spc="-4" dirty="0">
                <a:latin typeface="Caladea"/>
                <a:cs typeface="Caladea"/>
              </a:rPr>
              <a:t>kutub</a:t>
            </a:r>
            <a:r>
              <a:rPr sz="1000" spc="-56" dirty="0">
                <a:latin typeface="Caladea"/>
                <a:cs typeface="Caladea"/>
              </a:rPr>
              <a:t> </a:t>
            </a:r>
            <a:r>
              <a:rPr sz="1000" dirty="0">
                <a:latin typeface="Caladea"/>
                <a:cs typeface="Caladea"/>
              </a:rPr>
              <a:t>negatif</a:t>
            </a:r>
            <a:r>
              <a:rPr sz="1000" dirty="0">
                <a:latin typeface="Caladea"/>
                <a:cs typeface="Caladea"/>
              </a:rPr>
              <a:t>, </a:t>
            </a:r>
            <a:r>
              <a:rPr sz="1000" spc="-4" dirty="0" err="1" smtClean="0">
                <a:latin typeface="Caladea"/>
                <a:cs typeface="Caladea"/>
              </a:rPr>
              <a:t>misalnya</a:t>
            </a:r>
            <a:r>
              <a:rPr sz="1000" spc="-4" dirty="0" smtClean="0">
                <a:latin typeface="Caladea"/>
                <a:cs typeface="Caladea"/>
              </a:rPr>
              <a:t> </a:t>
            </a:r>
            <a:r>
              <a:rPr sz="1000" spc="-4" dirty="0" err="1" smtClean="0">
                <a:latin typeface="Caladea"/>
                <a:cs typeface="Caladea"/>
              </a:rPr>
              <a:t>jia</a:t>
            </a:r>
            <a:r>
              <a:rPr sz="1000" spc="-4" dirty="0" smtClean="0">
                <a:latin typeface="Caladea"/>
                <a:cs typeface="Caladea"/>
              </a:rPr>
              <a:t> </a:t>
            </a:r>
            <a:r>
              <a:rPr sz="1000" spc="-4" dirty="0" err="1" smtClean="0">
                <a:latin typeface="Caladea"/>
                <a:cs typeface="Caladea"/>
              </a:rPr>
              <a:t>berada</a:t>
            </a:r>
            <a:r>
              <a:rPr sz="1000" spc="-4" dirty="0" smtClean="0">
                <a:latin typeface="Caladea"/>
                <a:cs typeface="Caladea"/>
              </a:rPr>
              <a:t> </a:t>
            </a:r>
            <a:r>
              <a:rPr sz="1000" spc="-4" dirty="0" err="1" smtClean="0">
                <a:latin typeface="Caladea"/>
                <a:cs typeface="Caladea"/>
              </a:rPr>
              <a:t>positif</a:t>
            </a:r>
            <a:r>
              <a:rPr sz="1000" spc="-4" dirty="0" smtClean="0">
                <a:latin typeface="Caladea"/>
                <a:cs typeface="Caladea"/>
              </a:rPr>
              <a:t>, </a:t>
            </a:r>
            <a:r>
              <a:rPr sz="1000" spc="-4" dirty="0" err="1" smtClean="0">
                <a:latin typeface="Caladea"/>
                <a:cs typeface="Caladea"/>
              </a:rPr>
              <a:t>menandakan</a:t>
            </a:r>
            <a:r>
              <a:rPr sz="1000" spc="-4" dirty="0" smtClean="0">
                <a:latin typeface="Caladea"/>
                <a:cs typeface="Caladea"/>
              </a:rPr>
              <a:t> </a:t>
            </a:r>
            <a:r>
              <a:rPr sz="1000" spc="-4" dirty="0" err="1" smtClean="0">
                <a:latin typeface="Caladea"/>
                <a:cs typeface="Caladea"/>
              </a:rPr>
              <a:t>intensitas</a:t>
            </a:r>
            <a:r>
              <a:rPr sz="1000" spc="-4" dirty="0" smtClean="0">
                <a:latin typeface="Caladea"/>
                <a:cs typeface="Caladea"/>
              </a:rPr>
              <a:t> </a:t>
            </a:r>
            <a:r>
              <a:rPr sz="1000" spc="-4" dirty="0" err="1" smtClean="0">
                <a:latin typeface="Caladea"/>
                <a:cs typeface="Caladea"/>
              </a:rPr>
              <a:t>tinggi</a:t>
            </a:r>
            <a:r>
              <a:rPr sz="1000" spc="-4" dirty="0" smtClean="0">
                <a:latin typeface="Caladea"/>
                <a:cs typeface="Caladea"/>
              </a:rPr>
              <a:t>, </a:t>
            </a:r>
            <a:r>
              <a:rPr sz="1000" spc="-4" dirty="0" err="1" smtClean="0">
                <a:latin typeface="Caladea"/>
                <a:cs typeface="Caladea"/>
              </a:rPr>
              <a:t>menandakan</a:t>
            </a:r>
            <a:r>
              <a:rPr sz="1000" spc="-4" dirty="0" smtClean="0">
                <a:latin typeface="Caladea"/>
                <a:cs typeface="Caladea"/>
              </a:rPr>
              <a:t> </a:t>
            </a:r>
            <a:r>
              <a:rPr sz="1000" spc="-4" dirty="0" err="1" smtClean="0">
                <a:latin typeface="Caladea"/>
                <a:cs typeface="Caladea"/>
              </a:rPr>
              <a:t>produktivitas</a:t>
            </a:r>
            <a:r>
              <a:rPr sz="1000" spc="-4" dirty="0" smtClean="0">
                <a:latin typeface="Caladea"/>
                <a:cs typeface="Caladea"/>
              </a:rPr>
              <a:t> </a:t>
            </a:r>
            <a:r>
              <a:rPr sz="1000" spc="-4" dirty="0" err="1" smtClean="0">
                <a:latin typeface="Caladea"/>
                <a:cs typeface="Caladea"/>
              </a:rPr>
              <a:t>efektif</a:t>
            </a:r>
            <a:r>
              <a:rPr sz="1000" spc="-4" dirty="0" smtClean="0">
                <a:latin typeface="Caladea"/>
                <a:cs typeface="Caladea"/>
              </a:rPr>
              <a:t>, </a:t>
            </a:r>
            <a:r>
              <a:rPr sz="1000" spc="-4" dirty="0" err="1" smtClean="0">
                <a:latin typeface="Caladea"/>
                <a:cs typeface="Caladea"/>
              </a:rPr>
              <a:t>menandakan</a:t>
            </a:r>
            <a:r>
              <a:rPr sz="1000" spc="-4" dirty="0" smtClean="0">
                <a:latin typeface="Caladea"/>
                <a:cs typeface="Caladea"/>
              </a:rPr>
              <a:t> </a:t>
            </a:r>
            <a:r>
              <a:rPr sz="1000" spc="-4" dirty="0" err="1" smtClean="0">
                <a:latin typeface="Caladea"/>
                <a:cs typeface="Caladea"/>
              </a:rPr>
              <a:t>tinggi</a:t>
            </a:r>
            <a:r>
              <a:rPr sz="1000" spc="-4" dirty="0">
                <a:latin typeface="Caladea"/>
                <a:cs typeface="Caladea"/>
              </a:rPr>
              <a:t> </a:t>
            </a:r>
            <a:r>
              <a:rPr lang="id-ID" sz="1000" spc="-4" dirty="0" smtClean="0">
                <a:latin typeface="Caladea"/>
                <a:cs typeface="Caladea"/>
              </a:rPr>
              <a:t>atau dekat ke kutub positif menandakan sikap  motivasi tinggi, menandakan kepemimpinan yang menandakan gaya kepemimpinan demokratik, menandakan iklim kerja  yang kondusif, dan sebagainya. Sedang jika berada atau dekat kutub negatif  menandakan sikap negatif, menandakan motivasi rendah, menandakann  kepemimpinan yang tidak efektif, menandakan intensitas rendah,  menandakan produktivitas rendah, menandakan gaya kepemimpinan  otoroter, menandakan iklim kerja yang tidak kondusif, dan sebagainya.</a:t>
            </a:r>
          </a:p>
          <a:p>
            <a:pPr marL="404553" marR="4379" lvl="1" indent="-197076" algn="just">
              <a:lnSpc>
                <a:spcPts val="1819"/>
              </a:lnSpc>
              <a:spcBef>
                <a:spcPts val="9"/>
              </a:spcBef>
              <a:buAutoNum type="arabicPeriod"/>
              <a:tabLst>
                <a:tab pos="405101" algn="l"/>
              </a:tabLst>
            </a:pPr>
            <a:r>
              <a:rPr lang="id-ID" sz="1000" spc="-4" dirty="0" smtClean="0">
                <a:latin typeface="Caladea"/>
                <a:cs typeface="Caladea"/>
              </a:rPr>
              <a:t>Butir dapat berbentuk pertanyaan atau pernyataan dengan menggunakan  bahasa yang sederhana, jelas, tidak mengandung tafsiran ganda, singkat,</a:t>
            </a:r>
          </a:p>
          <a:p>
            <a:pPr marL="404553" marR="4379" lvl="1" indent="-197076" algn="just">
              <a:lnSpc>
                <a:spcPts val="1819"/>
              </a:lnSpc>
              <a:spcBef>
                <a:spcPts val="9"/>
              </a:spcBef>
              <a:buAutoNum type="arabicPeriod"/>
              <a:tabLst>
                <a:tab pos="405101" algn="l"/>
              </a:tabLst>
            </a:pPr>
            <a:r>
              <a:rPr lang="id-ID" sz="1000" spc="-4" dirty="0" smtClean="0">
                <a:latin typeface="Caladea"/>
                <a:cs typeface="Caladea"/>
              </a:rPr>
              <a:t>dan komunikatif.</a:t>
            </a:r>
          </a:p>
          <a:p>
            <a:pPr marL="404553" marR="4379" lvl="1" indent="-197076" algn="just">
              <a:lnSpc>
                <a:spcPts val="1819"/>
              </a:lnSpc>
              <a:spcBef>
                <a:spcPts val="9"/>
              </a:spcBef>
              <a:buAutoNum type="arabicPeriod"/>
              <a:tabLst>
                <a:tab pos="405101" algn="l"/>
              </a:tabLst>
            </a:pPr>
            <a:r>
              <a:rPr lang="id-ID" sz="1000" spc="-4" dirty="0" smtClean="0">
                <a:latin typeface="Caladea"/>
                <a:cs typeface="Caladea"/>
              </a:rPr>
              <a:t>Opsi dari setiap pertanyaan atau pernyataan itu harus relevan menjawab  pertanyaan atau pernyataan tersebut.</a:t>
            </a:r>
          </a:p>
          <a:p>
            <a:pPr marL="404553" marR="4379" lvl="1" indent="-197076" algn="just">
              <a:lnSpc>
                <a:spcPts val="1819"/>
              </a:lnSpc>
              <a:spcBef>
                <a:spcPts val="9"/>
              </a:spcBef>
              <a:buAutoNum type="arabicPeriod"/>
              <a:tabLst>
                <a:tab pos="405101" algn="l"/>
              </a:tabLst>
            </a:pPr>
            <a:r>
              <a:rPr lang="id-ID" sz="1000" spc="-4" dirty="0" smtClean="0">
                <a:latin typeface="Caladea"/>
                <a:cs typeface="Caladea"/>
              </a:rPr>
              <a:t>Banyaknya opsi menunjukkan panjang skala yang secara konseptual  kontinum. Karena distribusi jawaban responden secara teoretik mendekati  normal untuk jumlah populasi cukup besar, maka sebaiknya menggunakan  skala ganjil.</a:t>
            </a:r>
          </a:p>
          <a:p>
            <a:pPr marL="207477" marR="4379" lvl="1" algn="just">
              <a:lnSpc>
                <a:spcPts val="1819"/>
              </a:lnSpc>
              <a:spcBef>
                <a:spcPts val="9"/>
              </a:spcBef>
              <a:tabLst>
                <a:tab pos="405101" algn="l"/>
              </a:tabLst>
            </a:pPr>
            <a:endParaRPr sz="1000" dirty="0">
              <a:latin typeface="Caladea"/>
              <a:cs typeface="Calad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793033"/>
            <a:ext cx="8839200" cy="5302967"/>
          </a:xfrm>
          <a:prstGeom prst="rect">
            <a:avLst/>
          </a:prstGeom>
        </p:spPr>
        <p:txBody>
          <a:bodyPr vert="horz" wrap="square" lIns="0" tIns="84305" rIns="0" bIns="0" rtlCol="0">
            <a:spAutoFit/>
          </a:bodyPr>
          <a:lstStyle/>
          <a:p>
            <a:pPr marL="207477" indent="-197076">
              <a:spcBef>
                <a:spcPts val="664"/>
              </a:spcBef>
              <a:buAutoNum type="alphaUcPeriod" startAt="10"/>
              <a:tabLst>
                <a:tab pos="207477" algn="l"/>
                <a:tab pos="208025" algn="l"/>
              </a:tabLst>
            </a:pPr>
            <a:r>
              <a:rPr sz="1000" b="1" spc="-4" dirty="0">
                <a:solidFill>
                  <a:srgbClr val="933634"/>
                </a:solidFill>
                <a:latin typeface="Caladea"/>
                <a:cs typeface="Caladea"/>
              </a:rPr>
              <a:t>CARA-CARA PEMBUATAN BUTIR-BUTIR INSTRUMEN</a:t>
            </a:r>
            <a:r>
              <a:rPr sz="1000" b="1" spc="9" dirty="0">
                <a:solidFill>
                  <a:srgbClr val="933634"/>
                </a:solidFill>
                <a:latin typeface="Caladea"/>
                <a:cs typeface="Caladea"/>
              </a:rPr>
              <a:t> </a:t>
            </a:r>
            <a:r>
              <a:rPr sz="1000" b="1" spc="-4" dirty="0">
                <a:solidFill>
                  <a:srgbClr val="933634"/>
                </a:solidFill>
                <a:latin typeface="Caladea"/>
                <a:cs typeface="Caladea"/>
              </a:rPr>
              <a:t>PENELITIAN</a:t>
            </a:r>
            <a:endParaRPr sz="1000" dirty="0">
              <a:latin typeface="Caladea"/>
              <a:cs typeface="Caladea"/>
            </a:endParaRPr>
          </a:p>
          <a:p>
            <a:pPr marL="404553" lvl="1" indent="-197623">
              <a:spcBef>
                <a:spcPts val="578"/>
              </a:spcBef>
              <a:buAutoNum type="arabicPeriod"/>
              <a:tabLst>
                <a:tab pos="405101" algn="l"/>
              </a:tabLst>
            </a:pPr>
            <a:r>
              <a:rPr sz="1000" b="1" spc="-4" dirty="0">
                <a:latin typeface="Caladea"/>
                <a:cs typeface="Caladea"/>
              </a:rPr>
              <a:t>Penulisan Butir</a:t>
            </a:r>
            <a:r>
              <a:rPr sz="1000" b="1" spc="-9" dirty="0">
                <a:latin typeface="Caladea"/>
                <a:cs typeface="Caladea"/>
              </a:rPr>
              <a:t> </a:t>
            </a:r>
            <a:r>
              <a:rPr sz="1000" b="1" spc="-4" dirty="0">
                <a:latin typeface="Caladea"/>
                <a:cs typeface="Caladea"/>
              </a:rPr>
              <a:t>Tes</a:t>
            </a:r>
            <a:endParaRPr sz="1000" dirty="0">
              <a:latin typeface="Caladea"/>
              <a:cs typeface="Caladea"/>
            </a:endParaRPr>
          </a:p>
          <a:p>
            <a:pPr marL="601629" lvl="2" indent="-197623">
              <a:spcBef>
                <a:spcPts val="569"/>
              </a:spcBef>
              <a:buAutoNum type="alphaLcPeriod"/>
              <a:tabLst>
                <a:tab pos="602177" algn="l"/>
              </a:tabLst>
            </a:pPr>
            <a:r>
              <a:rPr sz="1000" b="1" spc="-4" dirty="0">
                <a:latin typeface="Caladea"/>
                <a:cs typeface="Caladea"/>
              </a:rPr>
              <a:t>Tipe Pilihan</a:t>
            </a:r>
            <a:r>
              <a:rPr sz="1000" b="1" spc="-9" dirty="0">
                <a:latin typeface="Caladea"/>
                <a:cs typeface="Caladea"/>
              </a:rPr>
              <a:t> </a:t>
            </a:r>
            <a:r>
              <a:rPr sz="1000" b="1" spc="-4" dirty="0">
                <a:latin typeface="Caladea"/>
                <a:cs typeface="Caladea"/>
              </a:rPr>
              <a:t>Ganda</a:t>
            </a:r>
            <a:endParaRPr sz="1000" dirty="0">
              <a:latin typeface="Caladea"/>
              <a:cs typeface="Caladea"/>
            </a:endParaRPr>
          </a:p>
          <a:p>
            <a:pPr marL="864397" lvl="3" indent="-263316">
              <a:spcBef>
                <a:spcPts val="582"/>
              </a:spcBef>
              <a:buAutoNum type="arabicParenR"/>
              <a:tabLst>
                <a:tab pos="864397" algn="l"/>
                <a:tab pos="864945" algn="l"/>
              </a:tabLst>
            </a:pPr>
            <a:r>
              <a:rPr sz="1000" spc="-4" dirty="0">
                <a:latin typeface="Caladea"/>
                <a:cs typeface="Caladea"/>
              </a:rPr>
              <a:t>Item hendaklah menanyakan </a:t>
            </a:r>
            <a:r>
              <a:rPr sz="1000" dirty="0">
                <a:latin typeface="Caladea"/>
                <a:cs typeface="Caladea"/>
              </a:rPr>
              <a:t>hal </a:t>
            </a:r>
            <a:r>
              <a:rPr sz="1000" spc="-4" dirty="0">
                <a:latin typeface="Caladea"/>
                <a:cs typeface="Caladea"/>
              </a:rPr>
              <a:t>yang penting untuk</a:t>
            </a:r>
            <a:r>
              <a:rPr sz="1000" dirty="0">
                <a:latin typeface="Caladea"/>
                <a:cs typeface="Caladea"/>
              </a:rPr>
              <a:t> </a:t>
            </a:r>
            <a:r>
              <a:rPr sz="1000" spc="-4" dirty="0">
                <a:latin typeface="Caladea"/>
                <a:cs typeface="Caladea"/>
              </a:rPr>
              <a:t>diketahui</a:t>
            </a:r>
            <a:r>
              <a:rPr sz="1000" spc="-4" dirty="0">
                <a:latin typeface="Caladea"/>
                <a:cs typeface="Caladea"/>
              </a:rPr>
              <a:t>.</a:t>
            </a:r>
            <a:endParaRPr sz="1000" dirty="0">
              <a:latin typeface="Caladea"/>
              <a:cs typeface="Caladea"/>
            </a:endParaRPr>
          </a:p>
          <a:p>
            <a:pPr marL="864397" lvl="3" indent="-263316">
              <a:spcBef>
                <a:spcPts val="578"/>
              </a:spcBef>
              <a:buAutoNum type="arabicParenR"/>
              <a:tabLst>
                <a:tab pos="864397" algn="l"/>
                <a:tab pos="864945" algn="l"/>
              </a:tabLst>
            </a:pPr>
            <a:r>
              <a:rPr sz="1000" spc="-4" dirty="0">
                <a:latin typeface="Caladea"/>
                <a:cs typeface="Caladea"/>
              </a:rPr>
              <a:t>Tulislah </a:t>
            </a:r>
            <a:r>
              <a:rPr sz="1000" dirty="0">
                <a:latin typeface="Caladea"/>
                <a:cs typeface="Caladea"/>
              </a:rPr>
              <a:t>item </a:t>
            </a:r>
            <a:r>
              <a:rPr sz="1000" spc="-4" dirty="0">
                <a:latin typeface="Caladea"/>
                <a:cs typeface="Caladea"/>
              </a:rPr>
              <a:t>yang berisi pernyataan</a:t>
            </a:r>
            <a:r>
              <a:rPr sz="1000" spc="-9" dirty="0">
                <a:latin typeface="Caladea"/>
                <a:cs typeface="Caladea"/>
              </a:rPr>
              <a:t> </a:t>
            </a:r>
            <a:r>
              <a:rPr sz="1000" dirty="0">
                <a:latin typeface="Caladea"/>
                <a:cs typeface="Caladea"/>
              </a:rPr>
              <a:t>pasti</a:t>
            </a:r>
            <a:r>
              <a:rPr sz="1000" dirty="0">
                <a:latin typeface="Caladea"/>
                <a:cs typeface="Caladea"/>
              </a:rPr>
              <a:t>.</a:t>
            </a:r>
          </a:p>
          <a:p>
            <a:pPr marL="864397" marR="5474" lvl="3" indent="-262768">
              <a:lnSpc>
                <a:spcPct val="146700"/>
              </a:lnSpc>
              <a:buAutoNum type="arabicParenR"/>
              <a:tabLst>
                <a:tab pos="864397" algn="l"/>
                <a:tab pos="864945" algn="l"/>
                <a:tab pos="1555259" algn="l"/>
                <a:tab pos="1926966" algn="l"/>
                <a:tab pos="2310169" algn="l"/>
                <a:tab pos="3160333" algn="l"/>
                <a:tab pos="3919076" algn="l"/>
                <a:tab pos="4398628" algn="l"/>
              </a:tabLst>
            </a:pPr>
            <a:r>
              <a:rPr sz="1000" dirty="0">
                <a:latin typeface="Caladea"/>
                <a:cs typeface="Caladea"/>
              </a:rPr>
              <a:t>Ut</a:t>
            </a:r>
            <a:r>
              <a:rPr sz="1000" spc="-4" dirty="0">
                <a:latin typeface="Caladea"/>
                <a:cs typeface="Caladea"/>
              </a:rPr>
              <a:t>amaka</a:t>
            </a:r>
            <a:r>
              <a:rPr sz="1000" dirty="0">
                <a:latin typeface="Caladea"/>
                <a:cs typeface="Caladea"/>
              </a:rPr>
              <a:t>n	it</a:t>
            </a:r>
            <a:r>
              <a:rPr sz="1000" spc="-4" dirty="0">
                <a:latin typeface="Caladea"/>
                <a:cs typeface="Caladea"/>
              </a:rPr>
              <a:t>em</a:t>
            </a:r>
            <a:r>
              <a:rPr sz="1000" dirty="0">
                <a:latin typeface="Caladea"/>
                <a:cs typeface="Caladea"/>
              </a:rPr>
              <a:t>	</a:t>
            </a:r>
            <a:r>
              <a:rPr sz="1000" spc="-9" dirty="0">
                <a:latin typeface="Caladea"/>
                <a:cs typeface="Caladea"/>
              </a:rPr>
              <a:t>y</a:t>
            </a:r>
            <a:r>
              <a:rPr sz="1000" spc="-4" dirty="0">
                <a:latin typeface="Caladea"/>
                <a:cs typeface="Caladea"/>
              </a:rPr>
              <a:t>a</a:t>
            </a:r>
            <a:r>
              <a:rPr sz="1000" dirty="0">
                <a:latin typeface="Caladea"/>
                <a:cs typeface="Caladea"/>
              </a:rPr>
              <a:t>ng	menga</a:t>
            </a:r>
            <a:r>
              <a:rPr sz="1000" spc="9" dirty="0">
                <a:latin typeface="Caladea"/>
                <a:cs typeface="Caladea"/>
              </a:rPr>
              <a:t>n</a:t>
            </a:r>
            <a:r>
              <a:rPr sz="1000" spc="-13" dirty="0">
                <a:latin typeface="Caladea"/>
                <a:cs typeface="Caladea"/>
              </a:rPr>
              <a:t>d</a:t>
            </a:r>
            <a:r>
              <a:rPr sz="1000" spc="-4" dirty="0">
                <a:latin typeface="Caladea"/>
                <a:cs typeface="Caladea"/>
              </a:rPr>
              <a:t>un</a:t>
            </a:r>
            <a:r>
              <a:rPr sz="1000" dirty="0">
                <a:latin typeface="Caladea"/>
                <a:cs typeface="Caladea"/>
              </a:rPr>
              <a:t>g	p</a:t>
            </a:r>
            <a:r>
              <a:rPr sz="1000" spc="-4" dirty="0">
                <a:latin typeface="Caladea"/>
                <a:cs typeface="Caladea"/>
              </a:rPr>
              <a:t>ern</a:t>
            </a:r>
            <a:r>
              <a:rPr sz="1000" spc="-9" dirty="0">
                <a:latin typeface="Caladea"/>
                <a:cs typeface="Caladea"/>
              </a:rPr>
              <a:t>y</a:t>
            </a:r>
            <a:r>
              <a:rPr sz="1000" spc="-4" dirty="0">
                <a:latin typeface="Caladea"/>
                <a:cs typeface="Caladea"/>
              </a:rPr>
              <a:t>a</a:t>
            </a:r>
            <a:r>
              <a:rPr sz="1000" dirty="0">
                <a:latin typeface="Caladea"/>
                <a:cs typeface="Caladea"/>
              </a:rPr>
              <a:t>t</a:t>
            </a:r>
            <a:r>
              <a:rPr sz="1000" spc="-4" dirty="0">
                <a:latin typeface="Caladea"/>
                <a:cs typeface="Caladea"/>
              </a:rPr>
              <a:t>a</a:t>
            </a:r>
            <a:r>
              <a:rPr sz="1000" dirty="0">
                <a:latin typeface="Caladea"/>
                <a:cs typeface="Caladea"/>
              </a:rPr>
              <a:t>an	</a:t>
            </a:r>
            <a:r>
              <a:rPr sz="1000" spc="-4" dirty="0">
                <a:latin typeface="Caladea"/>
                <a:cs typeface="Caladea"/>
              </a:rPr>
              <a:t>u</a:t>
            </a:r>
            <a:r>
              <a:rPr sz="1000" spc="-9" dirty="0">
                <a:latin typeface="Caladea"/>
                <a:cs typeface="Caladea"/>
              </a:rPr>
              <a:t>m</a:t>
            </a:r>
            <a:r>
              <a:rPr sz="1000" spc="-4" dirty="0">
                <a:latin typeface="Caladea"/>
                <a:cs typeface="Caladea"/>
              </a:rPr>
              <a:t>u</a:t>
            </a:r>
            <a:r>
              <a:rPr sz="1000" dirty="0">
                <a:latin typeface="Caladea"/>
                <a:cs typeface="Caladea"/>
              </a:rPr>
              <a:t>m	</a:t>
            </a:r>
            <a:r>
              <a:rPr sz="1000" spc="-9" dirty="0">
                <a:latin typeface="Caladea"/>
                <a:cs typeface="Caladea"/>
              </a:rPr>
              <a:t>y</a:t>
            </a:r>
            <a:r>
              <a:rPr sz="1000" spc="-4" dirty="0">
                <a:latin typeface="Caladea"/>
                <a:cs typeface="Caladea"/>
              </a:rPr>
              <a:t>a</a:t>
            </a:r>
            <a:r>
              <a:rPr sz="1000" dirty="0">
                <a:latin typeface="Caladea"/>
                <a:cs typeface="Caladea"/>
              </a:rPr>
              <a:t>ng  bertahan</a:t>
            </a:r>
            <a:r>
              <a:rPr sz="1000" spc="-4" dirty="0">
                <a:latin typeface="Caladea"/>
                <a:cs typeface="Caladea"/>
              </a:rPr>
              <a:t> lama.</a:t>
            </a:r>
            <a:endParaRPr sz="1000" dirty="0">
              <a:latin typeface="Caladea"/>
              <a:cs typeface="Caladea"/>
            </a:endParaRPr>
          </a:p>
          <a:p>
            <a:pPr marL="864397" lvl="3" indent="-263316">
              <a:spcBef>
                <a:spcPts val="582"/>
              </a:spcBef>
              <a:buAutoNum type="arabicParenR"/>
              <a:tabLst>
                <a:tab pos="864397" algn="l"/>
                <a:tab pos="864945" algn="l"/>
              </a:tabLst>
            </a:pPr>
            <a:r>
              <a:rPr sz="1000" spc="-4" dirty="0">
                <a:latin typeface="Caladea"/>
                <a:cs typeface="Caladea"/>
              </a:rPr>
              <a:t>Buatlah </a:t>
            </a:r>
            <a:r>
              <a:rPr sz="1000" dirty="0">
                <a:latin typeface="Caladea"/>
                <a:cs typeface="Caladea"/>
              </a:rPr>
              <a:t>item </a:t>
            </a:r>
            <a:r>
              <a:rPr sz="1000" spc="-4" dirty="0">
                <a:latin typeface="Caladea"/>
                <a:cs typeface="Caladea"/>
              </a:rPr>
              <a:t>yang berisi hanya satu gagasan</a:t>
            </a:r>
            <a:r>
              <a:rPr sz="1000" dirty="0">
                <a:latin typeface="Caladea"/>
                <a:cs typeface="Caladea"/>
              </a:rPr>
              <a:t> </a:t>
            </a:r>
            <a:r>
              <a:rPr sz="1000" spc="-4" dirty="0">
                <a:latin typeface="Caladea"/>
                <a:cs typeface="Caladea"/>
              </a:rPr>
              <a:t>saja</a:t>
            </a:r>
            <a:r>
              <a:rPr sz="1000" spc="-4" dirty="0">
                <a:latin typeface="Caladea"/>
                <a:cs typeface="Caladea"/>
              </a:rPr>
              <a:t>.</a:t>
            </a:r>
            <a:endParaRPr sz="1000" dirty="0">
              <a:latin typeface="Caladea"/>
              <a:cs typeface="Caladea"/>
            </a:endParaRPr>
          </a:p>
          <a:p>
            <a:pPr marL="864397" marR="6569" lvl="3" indent="-262768">
              <a:lnSpc>
                <a:spcPct val="146000"/>
              </a:lnSpc>
              <a:spcBef>
                <a:spcPts val="9"/>
              </a:spcBef>
              <a:buAutoNum type="arabicParenR"/>
              <a:tabLst>
                <a:tab pos="864397" algn="l"/>
                <a:tab pos="864945" algn="l"/>
              </a:tabLst>
            </a:pPr>
            <a:r>
              <a:rPr sz="1000" spc="-4" dirty="0">
                <a:latin typeface="Caladea"/>
                <a:cs typeface="Caladea"/>
              </a:rPr>
              <a:t>Buatlah </a:t>
            </a:r>
            <a:r>
              <a:rPr sz="1000" dirty="0">
                <a:latin typeface="Caladea"/>
                <a:cs typeface="Caladea"/>
              </a:rPr>
              <a:t>item </a:t>
            </a:r>
            <a:r>
              <a:rPr sz="1000" spc="-4" dirty="0">
                <a:latin typeface="Caladea"/>
                <a:cs typeface="Caladea"/>
              </a:rPr>
              <a:t>yang menyatakan inti pertanyaan dengan </a:t>
            </a:r>
            <a:r>
              <a:rPr sz="1000" dirty="0">
                <a:latin typeface="Caladea"/>
                <a:cs typeface="Caladea"/>
              </a:rPr>
              <a:t>jelas.  </a:t>
            </a:r>
            <a:r>
              <a:rPr sz="1000" spc="-4" dirty="0">
                <a:latin typeface="Caladea"/>
                <a:cs typeface="Caladea"/>
              </a:rPr>
              <a:t>Gunakan kaliamat sederhana dan tidak</a:t>
            </a:r>
            <a:r>
              <a:rPr sz="1000" spc="9" dirty="0">
                <a:latin typeface="Caladea"/>
                <a:cs typeface="Caladea"/>
              </a:rPr>
              <a:t> </a:t>
            </a:r>
            <a:r>
              <a:rPr sz="1000" spc="-4" dirty="0">
                <a:latin typeface="Caladea"/>
                <a:cs typeface="Caladea"/>
              </a:rPr>
              <a:t>berlebih-lebihan</a:t>
            </a:r>
            <a:r>
              <a:rPr sz="1000" spc="-4" dirty="0">
                <a:latin typeface="Caladea"/>
                <a:cs typeface="Caladea"/>
              </a:rPr>
              <a:t>.</a:t>
            </a:r>
            <a:endParaRPr sz="1000" dirty="0">
              <a:latin typeface="Caladea"/>
              <a:cs typeface="Caladea"/>
            </a:endParaRPr>
          </a:p>
          <a:p>
            <a:pPr marL="864397" lvl="3" indent="-263316">
              <a:spcBef>
                <a:spcPts val="578"/>
              </a:spcBef>
              <a:buAutoNum type="arabicParenR"/>
              <a:tabLst>
                <a:tab pos="864397" algn="l"/>
                <a:tab pos="864945" algn="l"/>
              </a:tabLst>
            </a:pPr>
            <a:r>
              <a:rPr sz="1000" spc="-4" dirty="0">
                <a:latin typeface="Caladea"/>
                <a:cs typeface="Caladea"/>
              </a:rPr>
              <a:t>Sebaiknya tidak didasari oleh pernyataan</a:t>
            </a:r>
            <a:r>
              <a:rPr sz="1000" spc="4" dirty="0">
                <a:latin typeface="Caladea"/>
                <a:cs typeface="Caladea"/>
              </a:rPr>
              <a:t> </a:t>
            </a:r>
            <a:r>
              <a:rPr sz="1000" spc="-4" dirty="0">
                <a:latin typeface="Caladea"/>
                <a:cs typeface="Caladea"/>
              </a:rPr>
              <a:t>negatif</a:t>
            </a:r>
            <a:r>
              <a:rPr sz="1000" spc="-4" dirty="0">
                <a:latin typeface="Caladea"/>
                <a:cs typeface="Caladea"/>
              </a:rPr>
              <a:t>.</a:t>
            </a:r>
            <a:endParaRPr sz="1000" dirty="0">
              <a:latin typeface="Caladea"/>
              <a:cs typeface="Caladea"/>
            </a:endParaRPr>
          </a:p>
          <a:p>
            <a:pPr marL="864397" marR="7664" lvl="3" indent="-262768">
              <a:lnSpc>
                <a:spcPct val="146700"/>
              </a:lnSpc>
              <a:buAutoNum type="arabicParenR"/>
              <a:tabLst>
                <a:tab pos="864397" algn="l"/>
                <a:tab pos="864945" algn="l"/>
              </a:tabLst>
            </a:pPr>
            <a:r>
              <a:rPr sz="1000" spc="-4" dirty="0">
                <a:latin typeface="Caladea"/>
                <a:cs typeface="Caladea"/>
              </a:rPr>
              <a:t>Gunakan bahasa yang jelas, kata yang sederhana, dan pernyataan  yang</a:t>
            </a:r>
            <a:r>
              <a:rPr sz="1000" spc="-9" dirty="0">
                <a:latin typeface="Caladea"/>
                <a:cs typeface="Caladea"/>
              </a:rPr>
              <a:t> </a:t>
            </a:r>
            <a:r>
              <a:rPr sz="1000" spc="-4" dirty="0">
                <a:latin typeface="Caladea"/>
                <a:cs typeface="Caladea"/>
              </a:rPr>
              <a:t>langsung</a:t>
            </a:r>
            <a:r>
              <a:rPr sz="1000" spc="-4" dirty="0">
                <a:latin typeface="Caladea"/>
                <a:cs typeface="Caladea"/>
              </a:rPr>
              <a:t>.</a:t>
            </a:r>
            <a:endParaRPr sz="1000" dirty="0">
              <a:latin typeface="Caladea"/>
              <a:cs typeface="Caladea"/>
            </a:endParaRPr>
          </a:p>
          <a:p>
            <a:pPr marL="864397" marR="6569" lvl="3" indent="-262768">
              <a:lnSpc>
                <a:spcPct val="146700"/>
              </a:lnSpc>
              <a:buAutoNum type="arabicParenR"/>
              <a:tabLst>
                <a:tab pos="864397" algn="l"/>
                <a:tab pos="864945" algn="l"/>
              </a:tabLst>
            </a:pPr>
            <a:r>
              <a:rPr sz="1000" spc="-4" dirty="0">
                <a:latin typeface="Caladea"/>
                <a:cs typeface="Caladea"/>
              </a:rPr>
              <a:t>Item harus </a:t>
            </a:r>
            <a:r>
              <a:rPr sz="1000" dirty="0">
                <a:latin typeface="Caladea"/>
                <a:cs typeface="Caladea"/>
              </a:rPr>
              <a:t>memberikan </a:t>
            </a:r>
            <a:r>
              <a:rPr sz="1000" spc="-4" dirty="0">
                <a:latin typeface="Caladea"/>
                <a:cs typeface="Caladea"/>
              </a:rPr>
              <a:t>alternatif bagi isi pernyataan yang paling  penting</a:t>
            </a:r>
            <a:r>
              <a:rPr sz="1000" spc="-4" dirty="0">
                <a:latin typeface="Caladea"/>
                <a:cs typeface="Caladea"/>
              </a:rPr>
              <a:t>.</a:t>
            </a:r>
            <a:endParaRPr sz="1000" dirty="0">
              <a:latin typeface="Caladea"/>
              <a:cs typeface="Caladea"/>
            </a:endParaRPr>
          </a:p>
          <a:p>
            <a:pPr marL="864397" lvl="3" indent="-263316">
              <a:spcBef>
                <a:spcPts val="578"/>
              </a:spcBef>
              <a:buAutoNum type="arabicParenR"/>
              <a:tabLst>
                <a:tab pos="864397" algn="l"/>
                <a:tab pos="864945" algn="l"/>
              </a:tabLst>
            </a:pPr>
            <a:r>
              <a:rPr sz="1000" spc="-4" dirty="0">
                <a:latin typeface="Caladea"/>
                <a:cs typeface="Caladea"/>
              </a:rPr>
              <a:t>Berikan alternatif jawaban yang </a:t>
            </a:r>
            <a:r>
              <a:rPr sz="1000" dirty="0">
                <a:latin typeface="Caladea"/>
                <a:cs typeface="Caladea"/>
              </a:rPr>
              <a:t>jelas</a:t>
            </a:r>
            <a:r>
              <a:rPr sz="1000" spc="13" dirty="0">
                <a:latin typeface="Caladea"/>
                <a:cs typeface="Caladea"/>
              </a:rPr>
              <a:t> </a:t>
            </a:r>
            <a:r>
              <a:rPr sz="1000" spc="-4" dirty="0">
                <a:latin typeface="Caladea"/>
                <a:cs typeface="Caladea"/>
              </a:rPr>
              <a:t>berbeda</a:t>
            </a:r>
            <a:r>
              <a:rPr sz="1000" spc="-4" dirty="0">
                <a:latin typeface="Caladea"/>
                <a:cs typeface="Caladea"/>
              </a:rPr>
              <a:t>.</a:t>
            </a:r>
            <a:endParaRPr sz="1000" dirty="0">
              <a:latin typeface="Caladea"/>
              <a:cs typeface="Caladea"/>
            </a:endParaRPr>
          </a:p>
          <a:p>
            <a:pPr marL="864397" marR="4927" lvl="3" indent="-262768">
              <a:lnSpc>
                <a:spcPts val="1819"/>
              </a:lnSpc>
              <a:spcBef>
                <a:spcPts val="151"/>
              </a:spcBef>
              <a:buAutoNum type="arabicParenR"/>
              <a:tabLst>
                <a:tab pos="864945" algn="l"/>
              </a:tabLst>
            </a:pPr>
            <a:r>
              <a:rPr sz="1000" spc="-4" dirty="0">
                <a:latin typeface="Caladea"/>
                <a:cs typeface="Caladea"/>
              </a:rPr>
              <a:t>Alternatif yang ditawarkan hendaknya mempunyai struktur </a:t>
            </a:r>
            <a:r>
              <a:rPr sz="1000" spc="4" dirty="0">
                <a:latin typeface="Caladea"/>
                <a:cs typeface="Caladea"/>
              </a:rPr>
              <a:t>dan  </a:t>
            </a:r>
            <a:r>
              <a:rPr sz="1000" spc="-4" dirty="0">
                <a:latin typeface="Caladea"/>
                <a:cs typeface="Caladea"/>
              </a:rPr>
              <a:t>arti </a:t>
            </a:r>
            <a:r>
              <a:rPr sz="1000" dirty="0">
                <a:latin typeface="Caladea"/>
                <a:cs typeface="Caladea"/>
              </a:rPr>
              <a:t>yang </a:t>
            </a:r>
            <a:r>
              <a:rPr sz="1000" spc="-4" dirty="0">
                <a:latin typeface="Caladea"/>
                <a:cs typeface="Caladea"/>
              </a:rPr>
              <a:t>sejajar atau </a:t>
            </a:r>
            <a:r>
              <a:rPr sz="1000" spc="-9" dirty="0">
                <a:latin typeface="Caladea"/>
                <a:cs typeface="Caladea"/>
              </a:rPr>
              <a:t>dalam </a:t>
            </a:r>
            <a:r>
              <a:rPr sz="1000" dirty="0">
                <a:latin typeface="Caladea"/>
                <a:cs typeface="Caladea"/>
              </a:rPr>
              <a:t>satu </a:t>
            </a:r>
            <a:r>
              <a:rPr sz="1000" spc="-4" dirty="0">
                <a:latin typeface="Caladea"/>
                <a:cs typeface="Caladea"/>
              </a:rPr>
              <a:t>kategori</a:t>
            </a:r>
            <a:r>
              <a:rPr sz="1000" spc="-4" dirty="0">
                <a:latin typeface="Caladea"/>
                <a:cs typeface="Caladea"/>
              </a:rPr>
              <a:t>.</a:t>
            </a:r>
            <a:endParaRPr sz="1000" dirty="0">
              <a:latin typeface="Caladea"/>
              <a:cs typeface="Caladea"/>
            </a:endParaRPr>
          </a:p>
          <a:p>
            <a:pPr marL="864397" marR="5474" lvl="3" indent="-262768">
              <a:lnSpc>
                <a:spcPts val="1819"/>
              </a:lnSpc>
              <a:spcBef>
                <a:spcPts val="4"/>
              </a:spcBef>
              <a:buAutoNum type="arabicParenR"/>
              <a:tabLst>
                <a:tab pos="864945" algn="l"/>
                <a:tab pos="1686095" algn="l"/>
                <a:tab pos="2339183" algn="l"/>
                <a:tab pos="2738262" algn="l"/>
                <a:tab pos="3599375" algn="l"/>
                <a:tab pos="4421073" algn="l"/>
              </a:tabLst>
            </a:pPr>
            <a:r>
              <a:rPr sz="1000" spc="-4" dirty="0">
                <a:latin typeface="Caladea"/>
                <a:cs typeface="Caladea"/>
              </a:rPr>
              <a:t>Peng</a:t>
            </a:r>
            <a:r>
              <a:rPr sz="1000" spc="-9" dirty="0">
                <a:latin typeface="Caladea"/>
                <a:cs typeface="Caladea"/>
              </a:rPr>
              <a:t>g</a:t>
            </a:r>
            <a:r>
              <a:rPr sz="1000" spc="-4" dirty="0">
                <a:latin typeface="Caladea"/>
                <a:cs typeface="Caladea"/>
              </a:rPr>
              <a:t>una</a:t>
            </a:r>
            <a:r>
              <a:rPr sz="1000" dirty="0">
                <a:latin typeface="Caladea"/>
                <a:cs typeface="Caladea"/>
              </a:rPr>
              <a:t>an	</a:t>
            </a:r>
            <a:r>
              <a:rPr sz="1000" spc="-4" dirty="0">
                <a:latin typeface="Caladea"/>
                <a:cs typeface="Caladea"/>
              </a:rPr>
              <a:t>al</a:t>
            </a:r>
            <a:r>
              <a:rPr sz="1000" dirty="0">
                <a:latin typeface="Caladea"/>
                <a:cs typeface="Caladea"/>
              </a:rPr>
              <a:t>ternat</a:t>
            </a:r>
            <a:r>
              <a:rPr sz="1000" spc="-4" dirty="0">
                <a:latin typeface="Caladea"/>
                <a:cs typeface="Caladea"/>
              </a:rPr>
              <a:t>if</a:t>
            </a:r>
            <a:r>
              <a:rPr sz="1000" dirty="0">
                <a:latin typeface="Caladea"/>
                <a:cs typeface="Caladea"/>
              </a:rPr>
              <a:t>	</a:t>
            </a:r>
            <a:r>
              <a:rPr sz="1000" spc="-9" dirty="0">
                <a:latin typeface="Caladea"/>
                <a:cs typeface="Caladea"/>
              </a:rPr>
              <a:t>y</a:t>
            </a:r>
            <a:r>
              <a:rPr sz="1000" spc="-4" dirty="0">
                <a:latin typeface="Caladea"/>
                <a:cs typeface="Caladea"/>
              </a:rPr>
              <a:t>a</a:t>
            </a:r>
            <a:r>
              <a:rPr sz="1000" dirty="0">
                <a:latin typeface="Caladea"/>
                <a:cs typeface="Caladea"/>
              </a:rPr>
              <a:t>ng	semat</a:t>
            </a:r>
            <a:r>
              <a:rPr sz="1000" spc="4" dirty="0">
                <a:latin typeface="Caladea"/>
                <a:cs typeface="Caladea"/>
              </a:rPr>
              <a:t>a</a:t>
            </a:r>
            <a:r>
              <a:rPr sz="1000" spc="-4" dirty="0">
                <a:latin typeface="Caladea"/>
                <a:cs typeface="Caladea"/>
              </a:rPr>
              <a:t>-</a:t>
            </a:r>
            <a:r>
              <a:rPr sz="1000" dirty="0">
                <a:latin typeface="Caladea"/>
                <a:cs typeface="Caladea"/>
              </a:rPr>
              <a:t>mata	</a:t>
            </a:r>
            <a:r>
              <a:rPr sz="1000" spc="-4" dirty="0">
                <a:latin typeface="Caladea"/>
                <a:cs typeface="Caladea"/>
              </a:rPr>
              <a:t>meni</a:t>
            </a:r>
            <a:r>
              <a:rPr sz="1000" spc="-9" dirty="0">
                <a:latin typeface="Caladea"/>
                <a:cs typeface="Caladea"/>
              </a:rPr>
              <a:t>ad</a:t>
            </a:r>
            <a:r>
              <a:rPr sz="1000" spc="-4" dirty="0">
                <a:latin typeface="Caladea"/>
                <a:cs typeface="Caladea"/>
              </a:rPr>
              <a:t>aka</a:t>
            </a:r>
            <a:r>
              <a:rPr sz="1000" dirty="0">
                <a:latin typeface="Caladea"/>
                <a:cs typeface="Caladea"/>
              </a:rPr>
              <a:t>n	</a:t>
            </a:r>
            <a:r>
              <a:rPr sz="1000" spc="-4" dirty="0">
                <a:latin typeface="Caladea"/>
                <a:cs typeface="Caladea"/>
              </a:rPr>
              <a:t>a</a:t>
            </a:r>
            <a:r>
              <a:rPr sz="1000" dirty="0">
                <a:latin typeface="Caladea"/>
                <a:cs typeface="Caladea"/>
              </a:rPr>
              <a:t>t</a:t>
            </a:r>
            <a:r>
              <a:rPr sz="1000" spc="-4" dirty="0">
                <a:latin typeface="Caladea"/>
                <a:cs typeface="Caladea"/>
              </a:rPr>
              <a:t>au  bertentangan dengan alternatif yang lain, haruslah</a:t>
            </a:r>
            <a:r>
              <a:rPr sz="1000" spc="26" dirty="0">
                <a:latin typeface="Caladea"/>
                <a:cs typeface="Caladea"/>
              </a:rPr>
              <a:t> </a:t>
            </a:r>
            <a:r>
              <a:rPr sz="1000" spc="-4" dirty="0">
                <a:latin typeface="Caladea"/>
                <a:cs typeface="Caladea"/>
              </a:rPr>
              <a:t>dihindari</a:t>
            </a:r>
            <a:r>
              <a:rPr sz="1000" spc="-4" dirty="0">
                <a:latin typeface="Caladea"/>
                <a:cs typeface="Caladea"/>
              </a:rPr>
              <a:t>.</a:t>
            </a:r>
            <a:endParaRPr sz="1000" dirty="0">
              <a:latin typeface="Caladea"/>
              <a:cs typeface="Caladea"/>
            </a:endParaRPr>
          </a:p>
          <a:p>
            <a:pPr marL="864397" marR="9306" lvl="3" indent="-262768">
              <a:lnSpc>
                <a:spcPts val="1819"/>
              </a:lnSpc>
              <a:spcBef>
                <a:spcPts val="4"/>
              </a:spcBef>
              <a:buAutoNum type="arabicParenR"/>
              <a:tabLst>
                <a:tab pos="864945" algn="l"/>
              </a:tabLst>
            </a:pPr>
            <a:r>
              <a:rPr sz="1000" spc="-4" dirty="0">
                <a:latin typeface="Caladea"/>
                <a:cs typeface="Caladea"/>
              </a:rPr>
              <a:t>Bilamana mungkin, susunlah alternatif jawaban dalam </a:t>
            </a:r>
            <a:r>
              <a:rPr sz="1000" spc="-9" dirty="0">
                <a:latin typeface="Caladea"/>
                <a:cs typeface="Caladea"/>
              </a:rPr>
              <a:t>urutan  </a:t>
            </a:r>
            <a:r>
              <a:rPr sz="1000" spc="-4" dirty="0">
                <a:latin typeface="Caladea"/>
                <a:cs typeface="Caladea"/>
              </a:rPr>
              <a:t>besarnya atau urutan logisnya</a:t>
            </a:r>
            <a:r>
              <a:rPr sz="1000" spc="-4" dirty="0">
                <a:latin typeface="Caladea"/>
                <a:cs typeface="Caladea"/>
              </a:rPr>
              <a:t>.</a:t>
            </a:r>
            <a:endParaRPr sz="1000" dirty="0">
              <a:latin typeface="Caladea"/>
              <a:cs typeface="Caladea"/>
            </a:endParaRPr>
          </a:p>
          <a:p>
            <a:pPr marL="864397" marR="4927" lvl="3" indent="-262768">
              <a:lnSpc>
                <a:spcPts val="1810"/>
              </a:lnSpc>
              <a:spcBef>
                <a:spcPts val="9"/>
              </a:spcBef>
              <a:buAutoNum type="arabicParenR"/>
              <a:tabLst>
                <a:tab pos="864945" algn="l"/>
              </a:tabLst>
            </a:pPr>
            <a:r>
              <a:rPr sz="1000" spc="22" dirty="0">
                <a:latin typeface="Caladea"/>
                <a:cs typeface="Caladea"/>
              </a:rPr>
              <a:t>Pen</a:t>
            </a:r>
            <a:r>
              <a:rPr sz="1000" spc="22" dirty="0">
                <a:latin typeface="Times New Roman"/>
                <a:cs typeface="Times New Roman"/>
              </a:rPr>
              <a:t>ggunaan </a:t>
            </a:r>
            <a:r>
              <a:rPr sz="1000" spc="34" dirty="0">
                <a:latin typeface="Times New Roman"/>
                <a:cs typeface="Times New Roman"/>
              </a:rPr>
              <a:t>alternatif </a:t>
            </a:r>
            <a:r>
              <a:rPr sz="1000" spc="22" dirty="0">
                <a:latin typeface="Times New Roman"/>
                <a:cs typeface="Times New Roman"/>
              </a:rPr>
              <a:t>“bukan </a:t>
            </a:r>
            <a:r>
              <a:rPr sz="1000" spc="34" dirty="0">
                <a:latin typeface="Times New Roman"/>
                <a:cs typeface="Times New Roman"/>
              </a:rPr>
              <a:t>salah </a:t>
            </a:r>
            <a:r>
              <a:rPr sz="1000" spc="47" dirty="0">
                <a:latin typeface="Times New Roman"/>
                <a:cs typeface="Times New Roman"/>
              </a:rPr>
              <a:t>satu </a:t>
            </a:r>
            <a:r>
              <a:rPr sz="1000" spc="22" dirty="0">
                <a:latin typeface="Times New Roman"/>
                <a:cs typeface="Times New Roman"/>
              </a:rPr>
              <a:t>di atas” </a:t>
            </a:r>
            <a:r>
              <a:rPr sz="1000" spc="47" dirty="0">
                <a:latin typeface="Times New Roman"/>
                <a:cs typeface="Times New Roman"/>
              </a:rPr>
              <a:t>atau </a:t>
            </a:r>
            <a:r>
              <a:rPr sz="1000" spc="26" dirty="0">
                <a:latin typeface="Times New Roman"/>
                <a:cs typeface="Times New Roman"/>
              </a:rPr>
              <a:t>“semua </a:t>
            </a:r>
            <a:r>
              <a:rPr sz="1000" spc="22" dirty="0">
                <a:latin typeface="Times New Roman"/>
                <a:cs typeface="Times New Roman"/>
              </a:rPr>
              <a:t>yang  di</a:t>
            </a:r>
            <a:r>
              <a:rPr sz="1000" spc="129" dirty="0">
                <a:latin typeface="Times New Roman"/>
                <a:cs typeface="Times New Roman"/>
              </a:rPr>
              <a:t> </a:t>
            </a:r>
            <a:r>
              <a:rPr sz="1000" spc="22" dirty="0">
                <a:latin typeface="Times New Roman"/>
                <a:cs typeface="Times New Roman"/>
              </a:rPr>
              <a:t>atas”</a:t>
            </a:r>
            <a:r>
              <a:rPr sz="1000" spc="129" dirty="0">
                <a:latin typeface="Times New Roman"/>
                <a:cs typeface="Times New Roman"/>
              </a:rPr>
              <a:t> </a:t>
            </a:r>
            <a:r>
              <a:rPr sz="1000" spc="39" dirty="0">
                <a:latin typeface="Times New Roman"/>
                <a:cs typeface="Times New Roman"/>
              </a:rPr>
              <a:t>hanya</a:t>
            </a:r>
            <a:r>
              <a:rPr sz="1000" spc="125" dirty="0">
                <a:latin typeface="Times New Roman"/>
                <a:cs typeface="Times New Roman"/>
              </a:rPr>
              <a:t> </a:t>
            </a:r>
            <a:r>
              <a:rPr sz="1000" spc="26" dirty="0">
                <a:latin typeface="Times New Roman"/>
                <a:cs typeface="Times New Roman"/>
              </a:rPr>
              <a:t>baik</a:t>
            </a:r>
            <a:r>
              <a:rPr sz="1000" spc="129" dirty="0">
                <a:latin typeface="Times New Roman"/>
                <a:cs typeface="Times New Roman"/>
              </a:rPr>
              <a:t> </a:t>
            </a:r>
            <a:r>
              <a:rPr sz="1000" spc="30" dirty="0">
                <a:latin typeface="Times New Roman"/>
                <a:cs typeface="Times New Roman"/>
              </a:rPr>
              <a:t>apabila</a:t>
            </a:r>
            <a:r>
              <a:rPr sz="1000" spc="129" dirty="0">
                <a:latin typeface="Times New Roman"/>
                <a:cs typeface="Times New Roman"/>
              </a:rPr>
              <a:t> </a:t>
            </a:r>
            <a:r>
              <a:rPr sz="1000" spc="47" dirty="0">
                <a:latin typeface="Times New Roman"/>
                <a:cs typeface="Times New Roman"/>
              </a:rPr>
              <a:t>kebenaran</a:t>
            </a:r>
            <a:r>
              <a:rPr sz="1000" spc="116" dirty="0">
                <a:latin typeface="Times New Roman"/>
                <a:cs typeface="Times New Roman"/>
              </a:rPr>
              <a:t> </a:t>
            </a:r>
            <a:r>
              <a:rPr sz="1000" spc="30" dirty="0">
                <a:latin typeface="Times New Roman"/>
                <a:cs typeface="Times New Roman"/>
              </a:rPr>
              <a:t>bersifat</a:t>
            </a:r>
            <a:r>
              <a:rPr sz="1000" spc="129" dirty="0">
                <a:latin typeface="Times New Roman"/>
                <a:cs typeface="Times New Roman"/>
              </a:rPr>
              <a:t> </a:t>
            </a:r>
            <a:r>
              <a:rPr sz="1000" spc="34" dirty="0">
                <a:latin typeface="Times New Roman"/>
                <a:cs typeface="Times New Roman"/>
              </a:rPr>
              <a:t>mutlak</a:t>
            </a:r>
            <a:r>
              <a:rPr sz="1000" spc="125" dirty="0">
                <a:latin typeface="Times New Roman"/>
                <a:cs typeface="Times New Roman"/>
              </a:rPr>
              <a:t> </a:t>
            </a:r>
            <a:r>
              <a:rPr sz="1000" spc="47" dirty="0">
                <a:latin typeface="Times New Roman"/>
                <a:cs typeface="Times New Roman"/>
              </a:rPr>
              <a:t>dan</a:t>
            </a:r>
            <a:r>
              <a:rPr sz="1000" spc="129" dirty="0">
                <a:latin typeface="Times New Roman"/>
                <a:cs typeface="Times New Roman"/>
              </a:rPr>
              <a:t> </a:t>
            </a:r>
            <a:r>
              <a:rPr sz="1000" spc="39" dirty="0">
                <a:latin typeface="Times New Roman"/>
                <a:cs typeface="Times New Roman"/>
              </a:rPr>
              <a:t>bukan</a:t>
            </a:r>
            <a:endParaRPr sz="1000" dirty="0">
              <a:latin typeface="Times New Roman"/>
              <a:cs typeface="Times New Roman"/>
            </a:endParaRPr>
          </a:p>
          <a:p>
            <a:pPr marL="864397" marR="6022">
              <a:lnSpc>
                <a:spcPts val="1819"/>
              </a:lnSpc>
              <a:spcBef>
                <a:spcPts val="4"/>
              </a:spcBef>
              <a:tabLst>
                <a:tab pos="3495363" algn="l"/>
              </a:tabLst>
            </a:pPr>
            <a:r>
              <a:rPr sz="1000" spc="-4" dirty="0">
                <a:latin typeface="Caladea"/>
                <a:cs typeface="Caladea"/>
              </a:rPr>
              <a:t>semata-mata    </a:t>
            </a:r>
            <a:r>
              <a:rPr sz="1000" dirty="0">
                <a:latin typeface="Caladea"/>
                <a:cs typeface="Caladea"/>
              </a:rPr>
              <a:t>masalah    </a:t>
            </a:r>
            <a:r>
              <a:rPr sz="1000" spc="-4" dirty="0">
                <a:latin typeface="Caladea"/>
                <a:cs typeface="Caladea"/>
              </a:rPr>
              <a:t>lebih  </a:t>
            </a:r>
            <a:r>
              <a:rPr sz="1000" spc="125" dirty="0">
                <a:latin typeface="Caladea"/>
                <a:cs typeface="Caladea"/>
              </a:rPr>
              <a:t> </a:t>
            </a:r>
            <a:r>
              <a:rPr sz="1000" spc="-4" dirty="0">
                <a:latin typeface="Caladea"/>
                <a:cs typeface="Caladea"/>
              </a:rPr>
              <a:t>dan  </a:t>
            </a:r>
            <a:r>
              <a:rPr sz="1000" spc="197" dirty="0">
                <a:latin typeface="Caladea"/>
                <a:cs typeface="Caladea"/>
              </a:rPr>
              <a:t> </a:t>
            </a:r>
            <a:r>
              <a:rPr sz="1000" spc="-4" dirty="0">
                <a:latin typeface="Caladea"/>
                <a:cs typeface="Caladea"/>
              </a:rPr>
              <a:t>kurang	baik atau </a:t>
            </a:r>
            <a:r>
              <a:rPr sz="1000" dirty="0">
                <a:latin typeface="Caladea"/>
                <a:cs typeface="Caladea"/>
              </a:rPr>
              <a:t>masalah  </a:t>
            </a:r>
            <a:r>
              <a:rPr sz="1000" spc="-4" dirty="0">
                <a:latin typeface="Caladea"/>
                <a:cs typeface="Caladea"/>
              </a:rPr>
              <a:t>keberatan</a:t>
            </a:r>
            <a:r>
              <a:rPr sz="1000" spc="-9" dirty="0">
                <a:latin typeface="Caladea"/>
                <a:cs typeface="Caladea"/>
              </a:rPr>
              <a:t> </a:t>
            </a:r>
            <a:r>
              <a:rPr sz="1000" dirty="0">
                <a:latin typeface="Caladea"/>
                <a:cs typeface="Caladea"/>
              </a:rPr>
              <a:t>relatif</a:t>
            </a:r>
            <a:r>
              <a:rPr sz="1000" dirty="0">
                <a:latin typeface="Caladea"/>
                <a:cs typeface="Caladea"/>
              </a:rPr>
              <a:t>.</a:t>
            </a:r>
          </a:p>
          <a:p>
            <a:pPr marL="864397" marR="5474" lvl="3" indent="-262768">
              <a:lnSpc>
                <a:spcPts val="1819"/>
              </a:lnSpc>
              <a:spcBef>
                <a:spcPts val="4"/>
              </a:spcBef>
              <a:buAutoNum type="arabicParenR" startAt="14"/>
              <a:tabLst>
                <a:tab pos="864945" algn="l"/>
              </a:tabLst>
            </a:pPr>
            <a:r>
              <a:rPr sz="1000" spc="-4" dirty="0">
                <a:latin typeface="Caladea"/>
                <a:cs typeface="Caladea"/>
              </a:rPr>
              <a:t>Jangan </a:t>
            </a:r>
            <a:r>
              <a:rPr sz="1000" dirty="0">
                <a:latin typeface="Caladea"/>
                <a:cs typeface="Caladea"/>
              </a:rPr>
              <a:t>menjebak </a:t>
            </a:r>
            <a:r>
              <a:rPr sz="1000" spc="-4" dirty="0">
                <a:latin typeface="Caladea"/>
                <a:cs typeface="Caladea"/>
              </a:rPr>
              <a:t>responden dengan menanyakan </a:t>
            </a:r>
            <a:r>
              <a:rPr sz="1000" dirty="0">
                <a:latin typeface="Caladea"/>
                <a:cs typeface="Caladea"/>
              </a:rPr>
              <a:t>hal </a:t>
            </a:r>
            <a:r>
              <a:rPr sz="1000" spc="-4" dirty="0">
                <a:latin typeface="Caladea"/>
                <a:cs typeface="Caladea"/>
              </a:rPr>
              <a:t>yang </a:t>
            </a:r>
            <a:r>
              <a:rPr sz="1000" dirty="0">
                <a:latin typeface="Caladea"/>
                <a:cs typeface="Caladea"/>
              </a:rPr>
              <a:t>tidak  </a:t>
            </a:r>
            <a:r>
              <a:rPr sz="1000" spc="-4" dirty="0">
                <a:latin typeface="Caladea"/>
                <a:cs typeface="Caladea"/>
              </a:rPr>
              <a:t>ada</a:t>
            </a:r>
            <a:r>
              <a:rPr sz="1000" spc="-9" dirty="0">
                <a:latin typeface="Caladea"/>
                <a:cs typeface="Caladea"/>
              </a:rPr>
              <a:t> </a:t>
            </a:r>
            <a:r>
              <a:rPr sz="1000" spc="-4" dirty="0">
                <a:latin typeface="Caladea"/>
                <a:cs typeface="Caladea"/>
              </a:rPr>
              <a:t>jawabannya</a:t>
            </a:r>
            <a:r>
              <a:rPr sz="1000" spc="-4" dirty="0">
                <a:latin typeface="Caladea"/>
                <a:cs typeface="Caladea"/>
              </a:rPr>
              <a:t>.</a:t>
            </a:r>
            <a:endParaRPr sz="1000" dirty="0">
              <a:latin typeface="Caladea"/>
              <a:cs typeface="Caladea"/>
            </a:endParaRPr>
          </a:p>
          <a:p>
            <a:pPr marL="864397" marR="4379" lvl="3" indent="-262768">
              <a:lnSpc>
                <a:spcPts val="1819"/>
              </a:lnSpc>
              <a:spcBef>
                <a:spcPts val="4"/>
              </a:spcBef>
              <a:buAutoNum type="arabicParenR" startAt="14"/>
              <a:tabLst>
                <a:tab pos="864945" algn="l"/>
              </a:tabLst>
            </a:pPr>
            <a:r>
              <a:rPr sz="1000" spc="-4" dirty="0">
                <a:latin typeface="Caladea"/>
                <a:cs typeface="Caladea"/>
              </a:rPr>
              <a:t>Hindari penggunaan kata-kata yang dapat dijadikan petunjuk oleh  responden dalam menjawab</a:t>
            </a:r>
            <a:r>
              <a:rPr sz="1000" spc="-4" dirty="0">
                <a:latin typeface="Caladea"/>
                <a:cs typeface="Caladea"/>
              </a:rPr>
              <a:t>.</a:t>
            </a:r>
            <a:endParaRPr sz="1000" dirty="0">
              <a:latin typeface="Caladea"/>
              <a:cs typeface="Caladea"/>
            </a:endParaRPr>
          </a:p>
          <a:p>
            <a:pPr lvl="3">
              <a:lnSpc>
                <a:spcPct val="100000"/>
              </a:lnSpc>
              <a:buFont typeface="Caladea"/>
              <a:buAutoNum type="arabicParenR" startAt="14"/>
            </a:pPr>
            <a:endParaRPr sz="1000" dirty="0">
              <a:latin typeface="Caladea"/>
              <a:cs typeface="Caladea"/>
            </a:endParaRPr>
          </a:p>
          <a:p>
            <a:pPr lvl="3">
              <a:spcBef>
                <a:spcPts val="9"/>
              </a:spcBef>
              <a:buFont typeface="Caladea"/>
              <a:buAutoNum type="arabicParenR" startAt="14"/>
            </a:pPr>
            <a:endParaRPr sz="900" dirty="0">
              <a:latin typeface="Caladea"/>
              <a:cs typeface="Caladea"/>
            </a:endParaRPr>
          </a:p>
          <a:p>
            <a:pPr marL="632606" lvl="2" indent="-228600">
              <a:spcBef>
                <a:spcPts val="4"/>
              </a:spcBef>
              <a:buFont typeface="+mj-lt"/>
              <a:buAutoNum type="alphaLcPeriod" startAt="2"/>
              <a:tabLst>
                <a:tab pos="602177" algn="l"/>
              </a:tabLst>
            </a:pPr>
            <a:r>
              <a:rPr sz="1000" b="1" spc="-4" dirty="0">
                <a:latin typeface="Caladea"/>
                <a:cs typeface="Caladea"/>
              </a:rPr>
              <a:t>Tipe</a:t>
            </a:r>
            <a:r>
              <a:rPr sz="1000" b="1" spc="-9" dirty="0">
                <a:latin typeface="Caladea"/>
                <a:cs typeface="Caladea"/>
              </a:rPr>
              <a:t> </a:t>
            </a:r>
            <a:r>
              <a:rPr sz="1000" b="1" spc="-4" dirty="0">
                <a:latin typeface="Caladea"/>
                <a:cs typeface="Caladea"/>
              </a:rPr>
              <a:t>Benar</a:t>
            </a:r>
            <a:r>
              <a:rPr sz="1000" b="1" spc="-4" dirty="0">
                <a:latin typeface="Caladea"/>
                <a:cs typeface="Caladea"/>
              </a:rPr>
              <a:t>-Salah</a:t>
            </a:r>
            <a:endParaRPr sz="1000" dirty="0">
              <a:latin typeface="Caladea"/>
              <a:cs typeface="Caladea"/>
            </a:endParaRPr>
          </a:p>
          <a:p>
            <a:pPr marL="601629" marR="6569">
              <a:lnSpc>
                <a:spcPct val="146700"/>
              </a:lnSpc>
              <a:tabLst>
                <a:tab pos="1125523" algn="l"/>
                <a:tab pos="1502157" algn="l"/>
                <a:tab pos="2136633" algn="l"/>
                <a:tab pos="2817640" algn="l"/>
                <a:tab pos="3204127" algn="l"/>
                <a:tab pos="3553391" algn="l"/>
                <a:tab pos="4385490" algn="l"/>
              </a:tabLst>
            </a:pPr>
            <a:r>
              <a:rPr sz="1000" spc="-4" dirty="0">
                <a:latin typeface="Caladea"/>
                <a:cs typeface="Caladea"/>
              </a:rPr>
              <a:t>K</a:t>
            </a:r>
            <a:r>
              <a:rPr sz="1000" dirty="0">
                <a:latin typeface="Caladea"/>
                <a:cs typeface="Caladea"/>
              </a:rPr>
              <a:t>a</a:t>
            </a:r>
            <a:r>
              <a:rPr sz="1000" spc="-4" dirty="0">
                <a:latin typeface="Caladea"/>
                <a:cs typeface="Caladea"/>
              </a:rPr>
              <a:t>i</a:t>
            </a:r>
            <a:r>
              <a:rPr sz="1000" spc="-9" dirty="0">
                <a:latin typeface="Caladea"/>
                <a:cs typeface="Caladea"/>
              </a:rPr>
              <a:t>d</a:t>
            </a:r>
            <a:r>
              <a:rPr sz="1000" spc="-4" dirty="0">
                <a:latin typeface="Caladea"/>
                <a:cs typeface="Caladea"/>
              </a:rPr>
              <a:t>a</a:t>
            </a:r>
            <a:r>
              <a:rPr sz="1000" dirty="0">
                <a:latin typeface="Caladea"/>
                <a:cs typeface="Caladea"/>
              </a:rPr>
              <a:t>h	</a:t>
            </a:r>
            <a:r>
              <a:rPr sz="1000" spc="-4" dirty="0">
                <a:latin typeface="Caladea"/>
                <a:cs typeface="Caladea"/>
              </a:rPr>
              <a:t>a</a:t>
            </a:r>
            <a:r>
              <a:rPr sz="1000" dirty="0">
                <a:latin typeface="Caladea"/>
                <a:cs typeface="Caladea"/>
              </a:rPr>
              <a:t>t</a:t>
            </a:r>
            <a:r>
              <a:rPr sz="1000" spc="-4" dirty="0">
                <a:latin typeface="Caladea"/>
                <a:cs typeface="Caladea"/>
              </a:rPr>
              <a:t>a</a:t>
            </a:r>
            <a:r>
              <a:rPr sz="1000" dirty="0">
                <a:latin typeface="Caladea"/>
                <a:cs typeface="Caladea"/>
              </a:rPr>
              <a:t>u	pet</a:t>
            </a:r>
            <a:r>
              <a:rPr sz="1000" spc="-4" dirty="0">
                <a:latin typeface="Caladea"/>
                <a:cs typeface="Caladea"/>
              </a:rPr>
              <a:t>un</a:t>
            </a:r>
            <a:r>
              <a:rPr sz="1000" dirty="0">
                <a:latin typeface="Caladea"/>
                <a:cs typeface="Caladea"/>
              </a:rPr>
              <a:t>j</a:t>
            </a:r>
            <a:r>
              <a:rPr sz="1000" spc="-13" dirty="0">
                <a:latin typeface="Caladea"/>
                <a:cs typeface="Caladea"/>
              </a:rPr>
              <a:t>u</a:t>
            </a:r>
            <a:r>
              <a:rPr sz="1000" dirty="0">
                <a:latin typeface="Caladea"/>
                <a:cs typeface="Caladea"/>
              </a:rPr>
              <a:t>k	p</a:t>
            </a:r>
            <a:r>
              <a:rPr sz="1000" spc="-4" dirty="0">
                <a:latin typeface="Caladea"/>
                <a:cs typeface="Caladea"/>
              </a:rPr>
              <a:t>enulisa</a:t>
            </a:r>
            <a:r>
              <a:rPr sz="1000" dirty="0">
                <a:latin typeface="Caladea"/>
                <a:cs typeface="Caladea"/>
              </a:rPr>
              <a:t>n	it</a:t>
            </a:r>
            <a:r>
              <a:rPr sz="1000" spc="-4" dirty="0">
                <a:latin typeface="Caladea"/>
                <a:cs typeface="Caladea"/>
              </a:rPr>
              <a:t>em</a:t>
            </a:r>
            <a:r>
              <a:rPr sz="1000" dirty="0">
                <a:latin typeface="Caladea"/>
                <a:cs typeface="Caladea"/>
              </a:rPr>
              <a:t>	</a:t>
            </a:r>
            <a:r>
              <a:rPr sz="1000" spc="-13" dirty="0">
                <a:latin typeface="Caladea"/>
                <a:cs typeface="Caladea"/>
              </a:rPr>
              <a:t>t</a:t>
            </a:r>
            <a:r>
              <a:rPr sz="1000" dirty="0">
                <a:latin typeface="Caladea"/>
                <a:cs typeface="Caladea"/>
              </a:rPr>
              <a:t>i</a:t>
            </a:r>
            <a:r>
              <a:rPr sz="1000" spc="4" dirty="0">
                <a:latin typeface="Caladea"/>
                <a:cs typeface="Caladea"/>
              </a:rPr>
              <a:t>p</a:t>
            </a:r>
            <a:r>
              <a:rPr sz="1000" spc="-4" dirty="0">
                <a:latin typeface="Caladea"/>
                <a:cs typeface="Caladea"/>
              </a:rPr>
              <a:t>e</a:t>
            </a:r>
            <a:r>
              <a:rPr sz="1000" dirty="0">
                <a:latin typeface="Caladea"/>
                <a:cs typeface="Caladea"/>
              </a:rPr>
              <a:t>	b</a:t>
            </a:r>
            <a:r>
              <a:rPr sz="1000" spc="-4" dirty="0">
                <a:latin typeface="Caladea"/>
                <a:cs typeface="Caladea"/>
              </a:rPr>
              <a:t>e</a:t>
            </a:r>
            <a:r>
              <a:rPr sz="1000" spc="-13" dirty="0">
                <a:latin typeface="Caladea"/>
                <a:cs typeface="Caladea"/>
              </a:rPr>
              <a:t>n</a:t>
            </a:r>
            <a:r>
              <a:rPr sz="1000" spc="-9" dirty="0">
                <a:latin typeface="Caladea"/>
                <a:cs typeface="Caladea"/>
              </a:rPr>
              <a:t>a</a:t>
            </a:r>
            <a:r>
              <a:rPr sz="1000" spc="17" dirty="0">
                <a:latin typeface="Caladea"/>
                <a:cs typeface="Caladea"/>
              </a:rPr>
              <a:t>r</a:t>
            </a:r>
            <a:r>
              <a:rPr sz="1000" spc="-4" dirty="0">
                <a:latin typeface="Caladea"/>
                <a:cs typeface="Caladea"/>
              </a:rPr>
              <a:t>-</a:t>
            </a:r>
            <a:r>
              <a:rPr sz="1000" dirty="0">
                <a:latin typeface="Caladea"/>
                <a:cs typeface="Caladea"/>
              </a:rPr>
              <a:t>b</a:t>
            </a:r>
            <a:r>
              <a:rPr sz="1000" spc="-4" dirty="0">
                <a:latin typeface="Caladea"/>
                <a:cs typeface="Caladea"/>
              </a:rPr>
              <a:t>en</a:t>
            </a:r>
            <a:r>
              <a:rPr sz="1000" spc="-9" dirty="0">
                <a:latin typeface="Caladea"/>
                <a:cs typeface="Caladea"/>
              </a:rPr>
              <a:t>a</a:t>
            </a:r>
            <a:r>
              <a:rPr sz="1000" dirty="0">
                <a:latin typeface="Caladea"/>
                <a:cs typeface="Caladea"/>
              </a:rPr>
              <a:t>r	</a:t>
            </a:r>
            <a:r>
              <a:rPr sz="1000" spc="-4" dirty="0">
                <a:latin typeface="Caladea"/>
                <a:cs typeface="Caladea"/>
              </a:rPr>
              <a:t>t</a:t>
            </a:r>
            <a:r>
              <a:rPr sz="1000" dirty="0">
                <a:latin typeface="Caladea"/>
                <a:cs typeface="Caladea"/>
              </a:rPr>
              <a:t>e</a:t>
            </a:r>
            <a:r>
              <a:rPr sz="1000" spc="-4" dirty="0">
                <a:latin typeface="Caladea"/>
                <a:cs typeface="Caladea"/>
              </a:rPr>
              <a:t>l</a:t>
            </a:r>
            <a:r>
              <a:rPr sz="1000" spc="-13" dirty="0">
                <a:latin typeface="Caladea"/>
                <a:cs typeface="Caladea"/>
              </a:rPr>
              <a:t>a</a:t>
            </a:r>
            <a:r>
              <a:rPr sz="1000" spc="-4" dirty="0">
                <a:latin typeface="Caladea"/>
                <a:cs typeface="Caladea"/>
              </a:rPr>
              <a:t>h  dikemukakan oleh </a:t>
            </a:r>
            <a:r>
              <a:rPr sz="1000" dirty="0">
                <a:latin typeface="Caladea"/>
                <a:cs typeface="Caladea"/>
              </a:rPr>
              <a:t>Ebel </a:t>
            </a:r>
            <a:r>
              <a:rPr sz="1000" spc="-4" dirty="0">
                <a:latin typeface="Caladea"/>
                <a:cs typeface="Caladea"/>
              </a:rPr>
              <a:t>(1979) </a:t>
            </a:r>
            <a:r>
              <a:rPr sz="1000" dirty="0">
                <a:latin typeface="Caladea"/>
                <a:cs typeface="Caladea"/>
              </a:rPr>
              <a:t>sebgaimana </a:t>
            </a:r>
            <a:r>
              <a:rPr sz="1000" spc="-4" dirty="0">
                <a:latin typeface="Caladea"/>
                <a:cs typeface="Caladea"/>
              </a:rPr>
              <a:t>berikut</a:t>
            </a:r>
            <a:r>
              <a:rPr sz="1000" spc="4" dirty="0">
                <a:latin typeface="Caladea"/>
                <a:cs typeface="Caladea"/>
              </a:rPr>
              <a:t> </a:t>
            </a:r>
            <a:r>
              <a:rPr sz="1000" dirty="0">
                <a:latin typeface="Caladea"/>
                <a:cs typeface="Caladea"/>
              </a:rPr>
              <a:t>ini</a:t>
            </a:r>
            <a:r>
              <a:rPr sz="1000" dirty="0">
                <a:latin typeface="Caladea"/>
                <a:cs typeface="Caladea"/>
              </a:rPr>
              <a:t>.</a:t>
            </a:r>
          </a:p>
          <a:p>
            <a:pPr marL="798705" lvl="3" indent="-197623">
              <a:spcBef>
                <a:spcPts val="578"/>
              </a:spcBef>
              <a:buAutoNum type="arabicParenR"/>
              <a:tabLst>
                <a:tab pos="799253" algn="l"/>
              </a:tabLst>
            </a:pPr>
            <a:r>
              <a:rPr sz="1000" spc="-4" dirty="0">
                <a:latin typeface="Caladea"/>
                <a:cs typeface="Caladea"/>
              </a:rPr>
              <a:t>Item haruslah mengungkap ide tgagasan yang</a:t>
            </a:r>
            <a:r>
              <a:rPr sz="1000" spc="17" dirty="0">
                <a:latin typeface="Caladea"/>
                <a:cs typeface="Caladea"/>
              </a:rPr>
              <a:t> </a:t>
            </a:r>
            <a:r>
              <a:rPr sz="1000" spc="-4" dirty="0">
                <a:latin typeface="Caladea"/>
                <a:cs typeface="Caladea"/>
              </a:rPr>
              <a:t>penting</a:t>
            </a:r>
            <a:r>
              <a:rPr sz="1000" spc="-4" dirty="0">
                <a:latin typeface="Caladea"/>
                <a:cs typeface="Caladea"/>
              </a:rPr>
              <a:t>.</a:t>
            </a:r>
            <a:endParaRPr sz="1000" dirty="0">
              <a:latin typeface="Caladea"/>
              <a:cs typeface="Calad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304800"/>
            <a:ext cx="8915400" cy="5609512"/>
          </a:xfrm>
          <a:prstGeom prst="rect">
            <a:avLst/>
          </a:prstGeom>
        </p:spPr>
        <p:txBody>
          <a:bodyPr vert="horz" wrap="square" lIns="0" tIns="10949" rIns="0" bIns="0" rtlCol="0">
            <a:spAutoFit/>
          </a:bodyPr>
          <a:lstStyle/>
          <a:p>
            <a:pPr marL="207477" marR="4379" algn="just">
              <a:lnSpc>
                <a:spcPct val="146700"/>
              </a:lnSpc>
              <a:spcBef>
                <a:spcPts val="86"/>
              </a:spcBef>
            </a:pPr>
            <a:r>
              <a:rPr sz="1000" spc="-4" dirty="0" smtClean="0">
                <a:latin typeface="Caladea"/>
                <a:cs typeface="Caladea"/>
              </a:rPr>
              <a:t>Agar </a:t>
            </a:r>
            <a:r>
              <a:rPr sz="1000" spc="-4" dirty="0">
                <a:latin typeface="Caladea"/>
                <a:cs typeface="Caladea"/>
              </a:rPr>
              <a:t>DATA </a:t>
            </a:r>
            <a:r>
              <a:rPr sz="1000" spc="-4" dirty="0">
                <a:latin typeface="Caladea"/>
                <a:cs typeface="Caladea"/>
              </a:rPr>
              <a:t>dapat dianalisis dan ditafsirkan dengan Baik, maka  harus memenuhi syarat-syarat sebagai berikut</a:t>
            </a:r>
            <a:r>
              <a:rPr sz="1000" dirty="0">
                <a:latin typeface="Caladea"/>
                <a:cs typeface="Caladea"/>
              </a:rPr>
              <a:t> </a:t>
            </a:r>
            <a:r>
              <a:rPr sz="1000" spc="-4" dirty="0">
                <a:latin typeface="Caladea"/>
                <a:cs typeface="Caladea"/>
              </a:rPr>
              <a:t>:</a:t>
            </a:r>
            <a:endParaRPr sz="1000" dirty="0">
              <a:latin typeface="Caladea"/>
              <a:cs typeface="Caladea"/>
            </a:endParaRPr>
          </a:p>
          <a:p>
            <a:pPr marL="601629" indent="-197623" algn="just">
              <a:spcBef>
                <a:spcPts val="569"/>
              </a:spcBef>
              <a:buAutoNum type="arabicPeriod"/>
              <a:tabLst>
                <a:tab pos="602177" algn="l"/>
              </a:tabLst>
            </a:pPr>
            <a:r>
              <a:rPr sz="1000" spc="-4" dirty="0">
                <a:latin typeface="Caladea"/>
                <a:cs typeface="Caladea"/>
              </a:rPr>
              <a:t>Obyektif</a:t>
            </a:r>
            <a:endParaRPr sz="1000" dirty="0">
              <a:latin typeface="Caladea"/>
              <a:cs typeface="Caladea"/>
            </a:endParaRPr>
          </a:p>
          <a:p>
            <a:pPr marL="601629" marR="8759" algn="just">
              <a:lnSpc>
                <a:spcPct val="146700"/>
              </a:lnSpc>
            </a:pPr>
            <a:r>
              <a:rPr sz="1000" dirty="0">
                <a:latin typeface="Caladea"/>
                <a:cs typeface="Caladea"/>
              </a:rPr>
              <a:t>Data </a:t>
            </a:r>
            <a:r>
              <a:rPr sz="1000" spc="-4" dirty="0">
                <a:latin typeface="Caladea"/>
                <a:cs typeface="Caladea"/>
              </a:rPr>
              <a:t>yang diperoleh </a:t>
            </a:r>
            <a:r>
              <a:rPr sz="1000" spc="-9" dirty="0">
                <a:latin typeface="Caladea"/>
                <a:cs typeface="Caladea"/>
              </a:rPr>
              <a:t>dari </a:t>
            </a:r>
            <a:r>
              <a:rPr sz="1000" spc="-4" dirty="0">
                <a:latin typeface="Caladea"/>
                <a:cs typeface="Caladea"/>
              </a:rPr>
              <a:t>lapangan/hasil pengukuran, harus ditampilkan  dan dilaporkan </a:t>
            </a:r>
            <a:r>
              <a:rPr sz="1000" dirty="0">
                <a:latin typeface="Caladea"/>
                <a:cs typeface="Caladea"/>
              </a:rPr>
              <a:t>apa </a:t>
            </a:r>
            <a:r>
              <a:rPr sz="1000" spc="-4" dirty="0">
                <a:latin typeface="Caladea"/>
                <a:cs typeface="Caladea"/>
              </a:rPr>
              <a:t>adanya</a:t>
            </a:r>
            <a:r>
              <a:rPr sz="1000" spc="-4" dirty="0">
                <a:latin typeface="Caladea"/>
                <a:cs typeface="Caladea"/>
              </a:rPr>
              <a:t>.</a:t>
            </a:r>
            <a:endParaRPr sz="1000" dirty="0">
              <a:latin typeface="Caladea"/>
              <a:cs typeface="Caladea"/>
            </a:endParaRPr>
          </a:p>
          <a:p>
            <a:pPr marL="601629" indent="-197623" algn="just">
              <a:spcBef>
                <a:spcPts val="578"/>
              </a:spcBef>
              <a:buAutoNum type="arabicPeriod" startAt="2"/>
              <a:tabLst>
                <a:tab pos="602177" algn="l"/>
              </a:tabLst>
            </a:pPr>
            <a:r>
              <a:rPr sz="1000" spc="-4" dirty="0">
                <a:latin typeface="Caladea"/>
                <a:cs typeface="Caladea"/>
              </a:rPr>
              <a:t>Relevan</a:t>
            </a:r>
            <a:endParaRPr sz="1000" dirty="0">
              <a:latin typeface="Caladea"/>
              <a:cs typeface="Caladea"/>
            </a:endParaRPr>
          </a:p>
          <a:p>
            <a:pPr marL="601629" marR="7117" algn="just">
              <a:lnSpc>
                <a:spcPct val="146700"/>
              </a:lnSpc>
            </a:pPr>
            <a:r>
              <a:rPr sz="1000" dirty="0">
                <a:latin typeface="Caladea"/>
                <a:cs typeface="Caladea"/>
              </a:rPr>
              <a:t>Dalam </a:t>
            </a:r>
            <a:r>
              <a:rPr sz="1000" spc="-4" dirty="0">
                <a:latin typeface="Caladea"/>
                <a:cs typeface="Caladea"/>
              </a:rPr>
              <a:t>mengumpulkan dan menampilkan </a:t>
            </a:r>
            <a:r>
              <a:rPr sz="1000" dirty="0">
                <a:latin typeface="Caladea"/>
                <a:cs typeface="Caladea"/>
              </a:rPr>
              <a:t>Data </a:t>
            </a:r>
            <a:r>
              <a:rPr sz="1000" spc="-4" dirty="0">
                <a:latin typeface="Caladea"/>
                <a:cs typeface="Caladea"/>
              </a:rPr>
              <a:t>harus sesuai dengan  permasalahan </a:t>
            </a:r>
            <a:r>
              <a:rPr sz="1000" dirty="0">
                <a:latin typeface="Caladea"/>
                <a:cs typeface="Caladea"/>
              </a:rPr>
              <a:t>yang sedang </a:t>
            </a:r>
            <a:r>
              <a:rPr sz="1000" spc="-4" dirty="0">
                <a:latin typeface="Caladea"/>
                <a:cs typeface="Caladea"/>
              </a:rPr>
              <a:t>dihadapi atau</a:t>
            </a:r>
            <a:r>
              <a:rPr sz="1000" spc="-9" dirty="0">
                <a:latin typeface="Caladea"/>
                <a:cs typeface="Caladea"/>
              </a:rPr>
              <a:t> </a:t>
            </a:r>
            <a:r>
              <a:rPr sz="1000" spc="-4" dirty="0">
                <a:latin typeface="Caladea"/>
                <a:cs typeface="Caladea"/>
              </a:rPr>
              <a:t>diteliti</a:t>
            </a:r>
            <a:r>
              <a:rPr sz="1000" spc="-4" dirty="0">
                <a:latin typeface="Caladea"/>
                <a:cs typeface="Caladea"/>
              </a:rPr>
              <a:t>.</a:t>
            </a:r>
            <a:endParaRPr sz="1000" dirty="0">
              <a:latin typeface="Caladea"/>
              <a:cs typeface="Caladea"/>
            </a:endParaRPr>
          </a:p>
          <a:p>
            <a:pPr marL="601629" indent="-197623" algn="just">
              <a:spcBef>
                <a:spcPts val="578"/>
              </a:spcBef>
              <a:buFont typeface="Caladea"/>
              <a:buAutoNum type="arabicPeriod" startAt="3"/>
              <a:tabLst>
                <a:tab pos="602177" algn="l"/>
              </a:tabLst>
            </a:pPr>
            <a:r>
              <a:rPr sz="1000" i="1" spc="-4" dirty="0">
                <a:latin typeface="Caladea"/>
                <a:cs typeface="Caladea"/>
              </a:rPr>
              <a:t>Up </a:t>
            </a:r>
            <a:r>
              <a:rPr sz="1000" i="1" dirty="0">
                <a:latin typeface="Caladea"/>
                <a:cs typeface="Caladea"/>
              </a:rPr>
              <a:t>to </a:t>
            </a:r>
            <a:r>
              <a:rPr sz="1000" i="1" spc="-4" dirty="0">
                <a:latin typeface="Caladea"/>
                <a:cs typeface="Caladea"/>
              </a:rPr>
              <a:t>Date </a:t>
            </a:r>
            <a:r>
              <a:rPr sz="1000" spc="-4" dirty="0">
                <a:latin typeface="Caladea"/>
                <a:cs typeface="Caladea"/>
              </a:rPr>
              <a:t>(Sesuai</a:t>
            </a:r>
            <a:r>
              <a:rPr sz="1000" spc="9" dirty="0">
                <a:latin typeface="Caladea"/>
                <a:cs typeface="Caladea"/>
              </a:rPr>
              <a:t> </a:t>
            </a:r>
            <a:r>
              <a:rPr sz="1000" spc="-4" dirty="0">
                <a:latin typeface="Caladea"/>
                <a:cs typeface="Caladea"/>
              </a:rPr>
              <a:t>Perkembangan</a:t>
            </a:r>
            <a:r>
              <a:rPr sz="1000" spc="-4" dirty="0">
                <a:latin typeface="Caladea"/>
                <a:cs typeface="Caladea"/>
              </a:rPr>
              <a:t>)</a:t>
            </a:r>
            <a:endParaRPr sz="1000" dirty="0">
              <a:latin typeface="Caladea"/>
              <a:cs typeface="Caladea"/>
            </a:endParaRPr>
          </a:p>
          <a:p>
            <a:pPr marL="601629" marR="7664" algn="just">
              <a:lnSpc>
                <a:spcPts val="1819"/>
              </a:lnSpc>
              <a:spcBef>
                <a:spcPts val="151"/>
              </a:spcBef>
            </a:pPr>
            <a:r>
              <a:rPr sz="1000" dirty="0">
                <a:latin typeface="Caladea"/>
                <a:cs typeface="Caladea"/>
              </a:rPr>
              <a:t>Data </a:t>
            </a:r>
            <a:r>
              <a:rPr sz="1000" spc="-4" dirty="0">
                <a:latin typeface="Caladea"/>
                <a:cs typeface="Caladea"/>
              </a:rPr>
              <a:t>tidak </a:t>
            </a:r>
            <a:r>
              <a:rPr sz="1000" dirty="0">
                <a:latin typeface="Caladea"/>
                <a:cs typeface="Caladea"/>
              </a:rPr>
              <a:t>boleh </a:t>
            </a:r>
            <a:r>
              <a:rPr sz="1000" spc="-4" dirty="0">
                <a:latin typeface="Caladea"/>
                <a:cs typeface="Caladea"/>
              </a:rPr>
              <a:t>usang atau ketinggalan jaman, karena </a:t>
            </a:r>
            <a:r>
              <a:rPr sz="1000" dirty="0">
                <a:latin typeface="Caladea"/>
                <a:cs typeface="Caladea"/>
              </a:rPr>
              <a:t>itu </a:t>
            </a:r>
            <a:r>
              <a:rPr sz="1000" spc="-4" dirty="0">
                <a:latin typeface="Caladea"/>
                <a:cs typeface="Caladea"/>
              </a:rPr>
              <a:t>harus </a:t>
            </a:r>
            <a:r>
              <a:rPr sz="1000" dirty="0">
                <a:latin typeface="Caladea"/>
                <a:cs typeface="Caladea"/>
              </a:rPr>
              <a:t>selalu  </a:t>
            </a:r>
            <a:r>
              <a:rPr sz="1000" spc="-4" dirty="0">
                <a:latin typeface="Caladea"/>
                <a:cs typeface="Caladea"/>
              </a:rPr>
              <a:t>menyesuaikan</a:t>
            </a:r>
            <a:r>
              <a:rPr sz="1000" spc="-9" dirty="0">
                <a:latin typeface="Caladea"/>
                <a:cs typeface="Caladea"/>
              </a:rPr>
              <a:t> </a:t>
            </a:r>
            <a:r>
              <a:rPr sz="1000" spc="-4" dirty="0">
                <a:latin typeface="Caladea"/>
                <a:cs typeface="Caladea"/>
              </a:rPr>
              <a:t>perkembangan</a:t>
            </a:r>
            <a:r>
              <a:rPr sz="1000" spc="-4" dirty="0">
                <a:latin typeface="Caladea"/>
                <a:cs typeface="Caladea"/>
              </a:rPr>
              <a:t>.</a:t>
            </a:r>
            <a:endParaRPr sz="1000" dirty="0">
              <a:latin typeface="Caladea"/>
              <a:cs typeface="Caladea"/>
            </a:endParaRPr>
          </a:p>
          <a:p>
            <a:pPr marL="601629" indent="-197623" algn="just">
              <a:spcBef>
                <a:spcPts val="427"/>
              </a:spcBef>
              <a:buAutoNum type="arabicPeriod" startAt="4"/>
              <a:tabLst>
                <a:tab pos="602177" algn="l"/>
              </a:tabLst>
            </a:pPr>
            <a:r>
              <a:rPr sz="1000" spc="-4" dirty="0">
                <a:latin typeface="Caladea"/>
                <a:cs typeface="Caladea"/>
              </a:rPr>
              <a:t>Representatif</a:t>
            </a:r>
            <a:endParaRPr sz="1000" dirty="0">
              <a:latin typeface="Caladea"/>
              <a:cs typeface="Caladea"/>
            </a:endParaRPr>
          </a:p>
          <a:p>
            <a:pPr marL="601629" marR="4379" algn="just">
              <a:lnSpc>
                <a:spcPct val="146700"/>
              </a:lnSpc>
            </a:pPr>
            <a:r>
              <a:rPr sz="1000" dirty="0">
                <a:latin typeface="Caladea"/>
                <a:cs typeface="Caladea"/>
              </a:rPr>
              <a:t>Data </a:t>
            </a:r>
            <a:r>
              <a:rPr sz="1000" spc="-4" dirty="0">
                <a:latin typeface="Caladea"/>
                <a:cs typeface="Caladea"/>
              </a:rPr>
              <a:t>harus diperoleh </a:t>
            </a:r>
            <a:r>
              <a:rPr sz="1000" spc="-9" dirty="0">
                <a:latin typeface="Caladea"/>
                <a:cs typeface="Caladea"/>
              </a:rPr>
              <a:t>dari </a:t>
            </a:r>
            <a:r>
              <a:rPr sz="1000" spc="-4" dirty="0">
                <a:latin typeface="Caladea"/>
                <a:cs typeface="Caladea"/>
              </a:rPr>
              <a:t>sumber </a:t>
            </a:r>
            <a:r>
              <a:rPr sz="1000" dirty="0">
                <a:latin typeface="Caladea"/>
                <a:cs typeface="Caladea"/>
              </a:rPr>
              <a:t>yang </a:t>
            </a:r>
            <a:r>
              <a:rPr sz="1000" spc="-4" dirty="0">
                <a:latin typeface="Caladea"/>
                <a:cs typeface="Caladea"/>
              </a:rPr>
              <a:t>tepat dan </a:t>
            </a:r>
            <a:r>
              <a:rPr sz="1000" spc="-9" dirty="0">
                <a:latin typeface="Caladea"/>
                <a:cs typeface="Caladea"/>
              </a:rPr>
              <a:t>dapat  </a:t>
            </a:r>
            <a:r>
              <a:rPr sz="1000" spc="-4" dirty="0">
                <a:latin typeface="Caladea"/>
                <a:cs typeface="Caladea"/>
              </a:rPr>
              <a:t>menggambarkan kondisi senyatanya atau mewakili </a:t>
            </a:r>
            <a:r>
              <a:rPr sz="1000" dirty="0">
                <a:latin typeface="Caladea"/>
                <a:cs typeface="Caladea"/>
              </a:rPr>
              <a:t>suatu kelompok  </a:t>
            </a:r>
            <a:r>
              <a:rPr sz="1000" spc="-4" dirty="0">
                <a:latin typeface="Caladea"/>
                <a:cs typeface="Caladea"/>
              </a:rPr>
              <a:t>tertentu atau</a:t>
            </a:r>
            <a:r>
              <a:rPr sz="1000" spc="-9" dirty="0">
                <a:latin typeface="Caladea"/>
                <a:cs typeface="Caladea"/>
              </a:rPr>
              <a:t> </a:t>
            </a:r>
            <a:r>
              <a:rPr sz="1000" spc="-4" dirty="0">
                <a:latin typeface="Caladea"/>
                <a:cs typeface="Caladea"/>
              </a:rPr>
              <a:t>populasi</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17"/>
              </a:spcBef>
            </a:pPr>
            <a:endParaRPr sz="1000" dirty="0">
              <a:latin typeface="Caladea"/>
              <a:cs typeface="Caladea"/>
            </a:endParaRPr>
          </a:p>
          <a:p>
            <a:pPr marL="10949" algn="just"/>
            <a:r>
              <a:rPr sz="1200" b="1" spc="-4" dirty="0">
                <a:solidFill>
                  <a:srgbClr val="933634"/>
                </a:solidFill>
                <a:latin typeface="Caladea"/>
                <a:cs typeface="Caladea"/>
              </a:rPr>
              <a:t>B. </a:t>
            </a:r>
            <a:r>
              <a:rPr sz="1200" b="1" spc="-4" dirty="0">
                <a:solidFill>
                  <a:srgbClr val="933634"/>
                </a:solidFill>
                <a:latin typeface="Caladea"/>
                <a:cs typeface="Caladea"/>
              </a:rPr>
              <a:t>JENIS</a:t>
            </a:r>
            <a:r>
              <a:rPr sz="1200" b="1" spc="-43" dirty="0">
                <a:solidFill>
                  <a:srgbClr val="933634"/>
                </a:solidFill>
                <a:latin typeface="Caladea"/>
                <a:cs typeface="Caladea"/>
              </a:rPr>
              <a:t> </a:t>
            </a:r>
            <a:r>
              <a:rPr sz="1200" b="1" spc="-4" dirty="0">
                <a:solidFill>
                  <a:srgbClr val="933634"/>
                </a:solidFill>
                <a:latin typeface="Caladea"/>
                <a:cs typeface="Caladea"/>
              </a:rPr>
              <a:t>DATA</a:t>
            </a:r>
            <a:endParaRPr sz="1200" dirty="0">
              <a:latin typeface="Caladea"/>
              <a:cs typeface="Caladea"/>
            </a:endParaRPr>
          </a:p>
          <a:p>
            <a:pPr marL="207477" algn="just">
              <a:spcBef>
                <a:spcPts val="681"/>
              </a:spcBef>
            </a:pPr>
            <a:r>
              <a:rPr sz="1000" spc="-4" dirty="0">
                <a:latin typeface="Caladea"/>
                <a:cs typeface="Caladea"/>
              </a:rPr>
              <a:t>Menurut Jenisnya, DATA secara umum dapat dibagi menjadi 2 macam, yaitu</a:t>
            </a:r>
            <a:r>
              <a:rPr sz="1000" spc="52" dirty="0">
                <a:latin typeface="Caladea"/>
                <a:cs typeface="Caladea"/>
              </a:rPr>
              <a:t> </a:t>
            </a:r>
            <a:r>
              <a:rPr sz="1000" spc="-4" dirty="0">
                <a:latin typeface="Caladea"/>
                <a:cs typeface="Caladea"/>
              </a:rPr>
              <a:t>:</a:t>
            </a:r>
            <a:endParaRPr sz="1000" dirty="0">
              <a:latin typeface="Caladea"/>
              <a:cs typeface="Caladea"/>
            </a:endParaRPr>
          </a:p>
          <a:p>
            <a:pPr marL="404553" indent="-197623">
              <a:spcBef>
                <a:spcPts val="569"/>
              </a:spcBef>
              <a:buAutoNum type="arabicPeriod"/>
              <a:tabLst>
                <a:tab pos="405101" algn="l"/>
              </a:tabLst>
            </a:pPr>
            <a:r>
              <a:rPr sz="1000" dirty="0">
                <a:latin typeface="Caladea"/>
                <a:cs typeface="Caladea"/>
              </a:rPr>
              <a:t>Data</a:t>
            </a:r>
            <a:r>
              <a:rPr sz="1000" spc="-4" dirty="0">
                <a:latin typeface="Caladea"/>
                <a:cs typeface="Caladea"/>
              </a:rPr>
              <a:t> KUANTITATIF</a:t>
            </a:r>
            <a:endParaRPr sz="1000" dirty="0">
              <a:latin typeface="Caladea"/>
              <a:cs typeface="Caladea"/>
            </a:endParaRPr>
          </a:p>
          <a:p>
            <a:pPr marL="404553" marR="6022" algn="just">
              <a:lnSpc>
                <a:spcPct val="146700"/>
              </a:lnSpc>
            </a:pPr>
            <a:r>
              <a:rPr sz="1000" spc="-4" dirty="0">
                <a:latin typeface="Caladea"/>
                <a:cs typeface="Caladea"/>
              </a:rPr>
              <a:t>Yaitu </a:t>
            </a:r>
            <a:r>
              <a:rPr sz="1000" dirty="0">
                <a:latin typeface="Caladea"/>
                <a:cs typeface="Caladea"/>
              </a:rPr>
              <a:t>Data </a:t>
            </a:r>
            <a:r>
              <a:rPr sz="1000" spc="-4" dirty="0">
                <a:latin typeface="Caladea"/>
                <a:cs typeface="Caladea"/>
              </a:rPr>
              <a:t>yang dinyatakan dalam bentuk angka-angka atau jumlah </a:t>
            </a:r>
            <a:r>
              <a:rPr sz="1000" spc="-9" dirty="0">
                <a:latin typeface="Caladea"/>
                <a:cs typeface="Caladea"/>
              </a:rPr>
              <a:t>dan  </a:t>
            </a:r>
            <a:r>
              <a:rPr sz="1000" spc="-4" dirty="0">
                <a:latin typeface="Caladea"/>
                <a:cs typeface="Caladea"/>
              </a:rPr>
              <a:t>dapat diukur besar kecilnya serta bersifat obyektif sehingga dapat  ditafsirkan </a:t>
            </a:r>
            <a:r>
              <a:rPr sz="1000" dirty="0">
                <a:latin typeface="Caladea"/>
                <a:cs typeface="Caladea"/>
              </a:rPr>
              <a:t>sama </a:t>
            </a:r>
            <a:r>
              <a:rPr sz="1000" spc="-4" dirty="0">
                <a:latin typeface="Caladea"/>
                <a:cs typeface="Caladea"/>
              </a:rPr>
              <a:t>oleh</a:t>
            </a:r>
            <a:r>
              <a:rPr sz="1000" spc="-4" dirty="0">
                <a:latin typeface="Caladea"/>
                <a:cs typeface="Caladea"/>
              </a:rPr>
              <a:t> orang</a:t>
            </a:r>
            <a:r>
              <a:rPr sz="1000" dirty="0">
                <a:latin typeface="Caladea"/>
                <a:cs typeface="Caladea"/>
              </a:rPr>
              <a:t> </a:t>
            </a:r>
            <a:r>
              <a:rPr sz="1000" spc="-4" dirty="0">
                <a:latin typeface="Caladea"/>
                <a:cs typeface="Caladea"/>
              </a:rPr>
              <a:t>lain.</a:t>
            </a:r>
            <a:endParaRPr sz="1000" dirty="0">
              <a:latin typeface="Caladea"/>
              <a:cs typeface="Caladea"/>
            </a:endParaRPr>
          </a:p>
          <a:p>
            <a:pPr marL="404553" marR="9306" algn="just">
              <a:lnSpc>
                <a:spcPct val="146700"/>
              </a:lnSpc>
            </a:pPr>
            <a:r>
              <a:rPr sz="1000" spc="-4" dirty="0">
                <a:latin typeface="Caladea"/>
                <a:cs typeface="Caladea"/>
              </a:rPr>
              <a:t>Contoh : harga Buku </a:t>
            </a:r>
            <a:r>
              <a:rPr sz="1000" dirty="0">
                <a:latin typeface="Caladea"/>
                <a:cs typeface="Caladea"/>
              </a:rPr>
              <a:t>Rp. </a:t>
            </a:r>
            <a:r>
              <a:rPr sz="1000" spc="-4" dirty="0">
                <a:latin typeface="Caladea"/>
                <a:cs typeface="Caladea"/>
              </a:rPr>
              <a:t>45.000, ; </a:t>
            </a:r>
            <a:r>
              <a:rPr sz="1000" dirty="0">
                <a:latin typeface="Caladea"/>
                <a:cs typeface="Caladea"/>
              </a:rPr>
              <a:t>berat badan </a:t>
            </a:r>
            <a:r>
              <a:rPr sz="1000" spc="-4" dirty="0">
                <a:latin typeface="Caladea"/>
                <a:cs typeface="Caladea"/>
              </a:rPr>
              <a:t>; tinggi badan ; </a:t>
            </a:r>
            <a:r>
              <a:rPr sz="1000" dirty="0">
                <a:latin typeface="Caladea"/>
                <a:cs typeface="Caladea"/>
              </a:rPr>
              <a:t>suhu </a:t>
            </a:r>
            <a:r>
              <a:rPr sz="1000" spc="-4" dirty="0">
                <a:latin typeface="Caladea"/>
                <a:cs typeface="Caladea"/>
              </a:rPr>
              <a:t>tubuh,  dsb</a:t>
            </a:r>
            <a:r>
              <a:rPr sz="1000" spc="-4" dirty="0">
                <a:latin typeface="Caladea"/>
                <a:cs typeface="Caladea"/>
              </a:rPr>
              <a:t>.</a:t>
            </a:r>
            <a:endParaRPr sz="1000" dirty="0">
              <a:latin typeface="Caladea"/>
              <a:cs typeface="Caladea"/>
            </a:endParaRPr>
          </a:p>
          <a:p>
            <a:pPr marL="404553" indent="-197623">
              <a:spcBef>
                <a:spcPts val="578"/>
              </a:spcBef>
              <a:buAutoNum type="arabicPeriod" startAt="2"/>
              <a:tabLst>
                <a:tab pos="405101" algn="l"/>
              </a:tabLst>
            </a:pPr>
            <a:r>
              <a:rPr sz="1000" dirty="0">
                <a:latin typeface="Caladea"/>
                <a:cs typeface="Caladea"/>
              </a:rPr>
              <a:t>Data</a:t>
            </a:r>
            <a:r>
              <a:rPr sz="1000" spc="-4" dirty="0">
                <a:latin typeface="Caladea"/>
                <a:cs typeface="Caladea"/>
              </a:rPr>
              <a:t> KUALITATIF</a:t>
            </a:r>
            <a:endParaRPr sz="1000" dirty="0">
              <a:latin typeface="Caladea"/>
              <a:cs typeface="Caladea"/>
            </a:endParaRPr>
          </a:p>
          <a:p>
            <a:pPr marL="404553" marR="9306" algn="just">
              <a:lnSpc>
                <a:spcPts val="1819"/>
              </a:lnSpc>
              <a:spcBef>
                <a:spcPts val="147"/>
              </a:spcBef>
            </a:pPr>
            <a:r>
              <a:rPr sz="1000" spc="-4" dirty="0">
                <a:latin typeface="Caladea"/>
                <a:cs typeface="Caladea"/>
              </a:rPr>
              <a:t>Yaitu </a:t>
            </a:r>
            <a:r>
              <a:rPr sz="1000" dirty="0">
                <a:latin typeface="Caladea"/>
                <a:cs typeface="Caladea"/>
              </a:rPr>
              <a:t>Data </a:t>
            </a:r>
            <a:r>
              <a:rPr sz="1000" spc="-4" dirty="0">
                <a:latin typeface="Caladea"/>
                <a:cs typeface="Caladea"/>
              </a:rPr>
              <a:t>yang berhubungan dengan kategorisasi atau karakteristik dalam  bentuk </a:t>
            </a:r>
            <a:r>
              <a:rPr sz="1000" dirty="0">
                <a:latin typeface="Caladea"/>
                <a:cs typeface="Caladea"/>
              </a:rPr>
              <a:t>Sifat </a:t>
            </a:r>
            <a:r>
              <a:rPr sz="1000" spc="-4" dirty="0">
                <a:latin typeface="Caladea"/>
                <a:cs typeface="Caladea"/>
              </a:rPr>
              <a:t>(Bukan Angka) yang tidak dapat diukur besar</a:t>
            </a:r>
            <a:r>
              <a:rPr sz="1000" dirty="0">
                <a:latin typeface="Caladea"/>
                <a:cs typeface="Caladea"/>
              </a:rPr>
              <a:t> </a:t>
            </a:r>
            <a:r>
              <a:rPr sz="1000" spc="-4" dirty="0">
                <a:latin typeface="Caladea"/>
                <a:cs typeface="Caladea"/>
              </a:rPr>
              <a:t>kecilnya</a:t>
            </a:r>
            <a:r>
              <a:rPr sz="1000" spc="-4" dirty="0">
                <a:latin typeface="Caladea"/>
                <a:cs typeface="Caladea"/>
              </a:rPr>
              <a:t>.</a:t>
            </a:r>
            <a:endParaRPr sz="1000" dirty="0">
              <a:latin typeface="Caladea"/>
              <a:cs typeface="Caladea"/>
            </a:endParaRPr>
          </a:p>
          <a:p>
            <a:pPr marL="404553" algn="just">
              <a:spcBef>
                <a:spcPts val="427"/>
              </a:spcBef>
            </a:pPr>
            <a:r>
              <a:rPr sz="1000" spc="-4" dirty="0">
                <a:latin typeface="Caladea"/>
                <a:cs typeface="Caladea"/>
              </a:rPr>
              <a:t>Contoh : Jenis kelamin, Bahasa, Pekerjaan, Pengetahuan, Sikap,</a:t>
            </a:r>
            <a:r>
              <a:rPr sz="1000" spc="52" dirty="0">
                <a:latin typeface="Caladea"/>
                <a:cs typeface="Caladea"/>
              </a:rPr>
              <a:t> </a:t>
            </a:r>
            <a:r>
              <a:rPr sz="1000" spc="-4" dirty="0">
                <a:latin typeface="Caladea"/>
                <a:cs typeface="Caladea"/>
              </a:rPr>
              <a:t>dsb</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30"/>
              </a:spcBef>
            </a:pPr>
            <a:endParaRPr sz="1000" dirty="0">
              <a:latin typeface="Caladea"/>
              <a:cs typeface="Caladea"/>
            </a:endParaRPr>
          </a:p>
          <a:p>
            <a:pPr marL="10949" algn="just"/>
            <a:r>
              <a:rPr sz="1200" b="1" spc="-4" dirty="0">
                <a:solidFill>
                  <a:srgbClr val="933634"/>
                </a:solidFill>
                <a:latin typeface="Caladea"/>
                <a:cs typeface="Caladea"/>
              </a:rPr>
              <a:t>C. </a:t>
            </a:r>
            <a:r>
              <a:rPr sz="1200" b="1" spc="-4" dirty="0">
                <a:solidFill>
                  <a:srgbClr val="933634"/>
                </a:solidFill>
                <a:latin typeface="Caladea"/>
                <a:cs typeface="Caladea"/>
              </a:rPr>
              <a:t>SKALA PENGUKURAN</a:t>
            </a:r>
            <a:r>
              <a:rPr sz="1200" b="1" spc="43" dirty="0">
                <a:solidFill>
                  <a:srgbClr val="933634"/>
                </a:solidFill>
                <a:latin typeface="Caladea"/>
                <a:cs typeface="Caladea"/>
              </a:rPr>
              <a:t> </a:t>
            </a:r>
            <a:r>
              <a:rPr sz="1200" b="1" spc="-4" dirty="0">
                <a:solidFill>
                  <a:srgbClr val="933634"/>
                </a:solidFill>
                <a:latin typeface="Caladea"/>
                <a:cs typeface="Caladea"/>
              </a:rPr>
              <a:t>DATA</a:t>
            </a:r>
            <a:endParaRPr sz="1200" dirty="0">
              <a:latin typeface="Caladea"/>
              <a:cs typeface="Caladea"/>
            </a:endParaRPr>
          </a:p>
          <a:p>
            <a:pPr marL="207477" marR="6022" indent="197076" algn="just">
              <a:lnSpc>
                <a:spcPct val="146700"/>
              </a:lnSpc>
              <a:spcBef>
                <a:spcPts val="91"/>
              </a:spcBef>
            </a:pPr>
            <a:r>
              <a:rPr sz="1000" spc="-98" dirty="0">
                <a:latin typeface="Times New Roman"/>
                <a:cs typeface="Times New Roman"/>
              </a:rPr>
              <a:t>‘SKALA </a:t>
            </a:r>
            <a:r>
              <a:rPr sz="1000" spc="-65" dirty="0">
                <a:latin typeface="Times New Roman"/>
                <a:cs typeface="Times New Roman"/>
              </a:rPr>
              <a:t>PENGUKURAN </a:t>
            </a:r>
            <a:r>
              <a:rPr sz="1000" spc="-86" dirty="0">
                <a:latin typeface="Times New Roman"/>
                <a:cs typeface="Times New Roman"/>
              </a:rPr>
              <a:t>DATA’ </a:t>
            </a:r>
            <a:r>
              <a:rPr sz="1000" spc="-13" dirty="0">
                <a:latin typeface="Times New Roman"/>
                <a:cs typeface="Times New Roman"/>
              </a:rPr>
              <a:t>= </a:t>
            </a:r>
            <a:r>
              <a:rPr sz="1000" spc="-98" dirty="0">
                <a:latin typeface="Times New Roman"/>
                <a:cs typeface="Times New Roman"/>
              </a:rPr>
              <a:t>‘SKALA </a:t>
            </a:r>
            <a:r>
              <a:rPr sz="1000" spc="-86" dirty="0">
                <a:latin typeface="Times New Roman"/>
                <a:cs typeface="Times New Roman"/>
              </a:rPr>
              <a:t>DATA’ </a:t>
            </a:r>
            <a:r>
              <a:rPr sz="1000" spc="47" dirty="0">
                <a:latin typeface="Times New Roman"/>
                <a:cs typeface="Times New Roman"/>
              </a:rPr>
              <a:t>pada </a:t>
            </a:r>
            <a:r>
              <a:rPr sz="1000" spc="43" dirty="0">
                <a:latin typeface="Times New Roman"/>
                <a:cs typeface="Times New Roman"/>
              </a:rPr>
              <a:t>dasarnya </a:t>
            </a:r>
            <a:r>
              <a:rPr sz="1000" spc="39" dirty="0">
                <a:latin typeface="Times New Roman"/>
                <a:cs typeface="Times New Roman"/>
              </a:rPr>
              <a:t>dimaksudkan  </a:t>
            </a:r>
            <a:r>
              <a:rPr sz="1000" spc="-4" dirty="0">
                <a:latin typeface="Caladea"/>
                <a:cs typeface="Caladea"/>
              </a:rPr>
              <a:t>untuk mengklasifikasikan </a:t>
            </a:r>
            <a:r>
              <a:rPr sz="1000" b="1" i="1" u="sng" spc="34" dirty="0">
                <a:solidFill>
                  <a:srgbClr val="0000FF"/>
                </a:solidFill>
                <a:uFill>
                  <a:solidFill>
                    <a:srgbClr val="0000FF"/>
                  </a:solidFill>
                </a:uFill>
                <a:latin typeface="Times New Roman"/>
                <a:cs typeface="Times New Roman"/>
                <a:hlinkClick r:id="rId2"/>
              </a:rPr>
              <a:t>Variabel</a:t>
            </a:r>
            <a:r>
              <a:rPr sz="1000" b="1" i="1" spc="34" dirty="0">
                <a:solidFill>
                  <a:srgbClr val="0000FF"/>
                </a:solidFill>
                <a:latin typeface="Times New Roman"/>
                <a:cs typeface="Times New Roman"/>
              </a:rPr>
              <a:t> </a:t>
            </a:r>
            <a:r>
              <a:rPr sz="1000" spc="-4" dirty="0">
                <a:latin typeface="Caladea"/>
                <a:cs typeface="Caladea"/>
              </a:rPr>
              <a:t>yang akan diukur agar tidak terjadi  kesalahan dalam menentukan teknik analisis data dan tahapan penelitian  selanjutnya</a:t>
            </a:r>
            <a:r>
              <a:rPr sz="1000" spc="-4" dirty="0">
                <a:latin typeface="Caladea"/>
                <a:cs typeface="Caladea"/>
              </a:rPr>
              <a:t>.</a:t>
            </a:r>
            <a:endParaRPr sz="1000" dirty="0">
              <a:latin typeface="Caladea"/>
              <a:cs typeface="Caladea"/>
            </a:endParaRPr>
          </a:p>
          <a:p>
            <a:pPr marL="207477" marR="4379" indent="197076" algn="just">
              <a:lnSpc>
                <a:spcPts val="1819"/>
              </a:lnSpc>
              <a:spcBef>
                <a:spcPts val="151"/>
              </a:spcBef>
            </a:pPr>
            <a:r>
              <a:rPr sz="1000" spc="-4" dirty="0">
                <a:latin typeface="Caladea"/>
                <a:cs typeface="Caladea"/>
              </a:rPr>
              <a:t>Skala pengukuran </a:t>
            </a:r>
            <a:r>
              <a:rPr sz="1000" dirty="0">
                <a:latin typeface="Caladea"/>
                <a:cs typeface="Caladea"/>
              </a:rPr>
              <a:t>data </a:t>
            </a:r>
            <a:r>
              <a:rPr sz="1000" spc="-4" dirty="0">
                <a:latin typeface="Caladea"/>
                <a:cs typeface="Caladea"/>
              </a:rPr>
              <a:t>merupakan seperangkat aturan yang diperlukan  untuk </a:t>
            </a:r>
            <a:r>
              <a:rPr sz="1000" spc="30" dirty="0">
                <a:latin typeface="Times New Roman"/>
                <a:cs typeface="Times New Roman"/>
              </a:rPr>
              <a:t>‘</a:t>
            </a:r>
            <a:r>
              <a:rPr sz="1000" b="1" i="1" spc="30" dirty="0">
                <a:latin typeface="Times New Roman"/>
                <a:cs typeface="Times New Roman"/>
              </a:rPr>
              <a:t>mengkuantitatifkan</a:t>
            </a:r>
            <a:r>
              <a:rPr sz="1000" spc="30" dirty="0">
                <a:latin typeface="Times New Roman"/>
                <a:cs typeface="Times New Roman"/>
              </a:rPr>
              <a:t>’ </a:t>
            </a:r>
            <a:r>
              <a:rPr sz="1000" spc="-4" dirty="0">
                <a:latin typeface="Caladea"/>
                <a:cs typeface="Caladea"/>
              </a:rPr>
              <a:t>data </a:t>
            </a:r>
            <a:r>
              <a:rPr sz="1000" spc="-9" dirty="0">
                <a:latin typeface="Caladea"/>
                <a:cs typeface="Caladea"/>
              </a:rPr>
              <a:t>dari pengukuran </a:t>
            </a:r>
            <a:r>
              <a:rPr sz="1000" dirty="0">
                <a:latin typeface="Caladea"/>
                <a:cs typeface="Caladea"/>
              </a:rPr>
              <a:t>suatu </a:t>
            </a:r>
            <a:r>
              <a:rPr sz="1000" spc="-4" dirty="0">
                <a:latin typeface="Caladea"/>
                <a:cs typeface="Caladea"/>
              </a:rPr>
              <a:t>variabel.</a:t>
            </a:r>
            <a:r>
              <a:rPr sz="1000" spc="164" dirty="0">
                <a:latin typeface="Caladea"/>
                <a:cs typeface="Caladea"/>
              </a:rPr>
              <a:t> </a:t>
            </a:r>
            <a:r>
              <a:rPr sz="1000" dirty="0">
                <a:latin typeface="Caladea"/>
                <a:cs typeface="Caladea"/>
              </a:rPr>
              <a:t>Dalam</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202561"/>
            <a:ext cx="8763000" cy="5059617"/>
          </a:xfrm>
          <a:prstGeom prst="rect">
            <a:avLst/>
          </a:prstGeom>
        </p:spPr>
        <p:txBody>
          <a:bodyPr vert="horz" wrap="square" lIns="0" tIns="10949" rIns="0" bIns="0" rtlCol="0">
            <a:spAutoFit/>
          </a:bodyPr>
          <a:lstStyle/>
          <a:p>
            <a:pPr marL="405101" marR="4379" indent="-197076" algn="just">
              <a:lnSpc>
                <a:spcPct val="146700"/>
              </a:lnSpc>
              <a:spcBef>
                <a:spcPts val="86"/>
              </a:spcBef>
              <a:buAutoNum type="arabicParenR" startAt="2"/>
              <a:tabLst>
                <a:tab pos="405101" algn="l"/>
              </a:tabLst>
            </a:pPr>
            <a:r>
              <a:rPr sz="1000" spc="-4" dirty="0">
                <a:latin typeface="Caladea"/>
                <a:cs typeface="Caladea"/>
              </a:rPr>
              <a:t>Item tipe </a:t>
            </a:r>
            <a:r>
              <a:rPr sz="1000" dirty="0">
                <a:latin typeface="Caladea"/>
                <a:cs typeface="Caladea"/>
              </a:rPr>
              <a:t>benar-salah </a:t>
            </a:r>
            <a:r>
              <a:rPr sz="1000" spc="-4" dirty="0">
                <a:latin typeface="Caladea"/>
                <a:cs typeface="Caladea"/>
              </a:rPr>
              <a:t>hendaknya menguji </a:t>
            </a:r>
            <a:r>
              <a:rPr sz="1000" dirty="0">
                <a:latin typeface="Caladea"/>
                <a:cs typeface="Caladea"/>
              </a:rPr>
              <a:t>pemahaman, </a:t>
            </a:r>
            <a:r>
              <a:rPr sz="1000" spc="-4" dirty="0">
                <a:latin typeface="Caladea"/>
                <a:cs typeface="Caladea"/>
              </a:rPr>
              <a:t>jangan </a:t>
            </a:r>
            <a:r>
              <a:rPr sz="1000" dirty="0">
                <a:latin typeface="Caladea"/>
                <a:cs typeface="Caladea"/>
              </a:rPr>
              <a:t>hanya  </a:t>
            </a:r>
            <a:r>
              <a:rPr sz="1000" spc="-4" dirty="0">
                <a:latin typeface="Caladea"/>
                <a:cs typeface="Caladea"/>
              </a:rPr>
              <a:t>mengungkap ingatan </a:t>
            </a:r>
            <a:r>
              <a:rPr sz="1000" dirty="0">
                <a:latin typeface="Caladea"/>
                <a:cs typeface="Caladea"/>
              </a:rPr>
              <a:t>mengenai suatu </a:t>
            </a:r>
            <a:r>
              <a:rPr sz="1000" spc="-4" dirty="0">
                <a:latin typeface="Caladea"/>
                <a:cs typeface="Caladea"/>
              </a:rPr>
              <a:t>fakta atau hafalan</a:t>
            </a:r>
            <a:r>
              <a:rPr sz="1000" spc="-4" dirty="0">
                <a:latin typeface="Caladea"/>
                <a:cs typeface="Caladea"/>
              </a:rPr>
              <a:t>.</a:t>
            </a:r>
            <a:endParaRPr sz="1000" dirty="0">
              <a:latin typeface="Caladea"/>
              <a:cs typeface="Caladea"/>
            </a:endParaRPr>
          </a:p>
          <a:p>
            <a:pPr marL="405101" indent="-197076" algn="just">
              <a:spcBef>
                <a:spcPts val="569"/>
              </a:spcBef>
              <a:buAutoNum type="arabicParenR" startAt="2"/>
              <a:tabLst>
                <a:tab pos="405101" algn="l"/>
              </a:tabLst>
            </a:pPr>
            <a:r>
              <a:rPr sz="1000" spc="-4" dirty="0">
                <a:latin typeface="Caladea"/>
                <a:cs typeface="Caladea"/>
              </a:rPr>
              <a:t>Kebenaran atau ketidakbenaran </a:t>
            </a:r>
            <a:r>
              <a:rPr sz="1000" dirty="0">
                <a:latin typeface="Caladea"/>
                <a:cs typeface="Caladea"/>
              </a:rPr>
              <a:t>suatu item </a:t>
            </a:r>
            <a:r>
              <a:rPr sz="1000" spc="-4" dirty="0">
                <a:latin typeface="Caladea"/>
                <a:cs typeface="Caladea"/>
              </a:rPr>
              <a:t>haruslah bersifat</a:t>
            </a:r>
            <a:r>
              <a:rPr sz="1000" dirty="0">
                <a:latin typeface="Caladea"/>
                <a:cs typeface="Caladea"/>
              </a:rPr>
              <a:t> </a:t>
            </a:r>
            <a:r>
              <a:rPr sz="1000" spc="-4" dirty="0">
                <a:latin typeface="Caladea"/>
                <a:cs typeface="Caladea"/>
              </a:rPr>
              <a:t>mutlak</a:t>
            </a:r>
            <a:r>
              <a:rPr sz="1000" spc="-4" dirty="0">
                <a:latin typeface="Caladea"/>
                <a:cs typeface="Caladea"/>
              </a:rPr>
              <a:t>.</a:t>
            </a:r>
            <a:endParaRPr sz="1000" dirty="0">
              <a:latin typeface="Caladea"/>
              <a:cs typeface="Caladea"/>
            </a:endParaRPr>
          </a:p>
          <a:p>
            <a:pPr marL="405101" marR="4379" indent="-197076" algn="just">
              <a:lnSpc>
                <a:spcPct val="146700"/>
              </a:lnSpc>
              <a:buAutoNum type="arabicParenR" startAt="2"/>
              <a:tabLst>
                <a:tab pos="405101" algn="l"/>
              </a:tabLst>
            </a:pPr>
            <a:r>
              <a:rPr sz="1000" spc="-4" dirty="0">
                <a:latin typeface="Caladea"/>
                <a:cs typeface="Caladea"/>
              </a:rPr>
              <a:t>Item harus menguji pengetahuan yang spesifik dan jawabannya  tidak </a:t>
            </a:r>
            <a:r>
              <a:rPr sz="1000" dirty="0">
                <a:latin typeface="Caladea"/>
                <a:cs typeface="Caladea"/>
              </a:rPr>
              <a:t>jelas </a:t>
            </a:r>
            <a:r>
              <a:rPr sz="1000" spc="-4" dirty="0">
                <a:latin typeface="Caladea"/>
                <a:cs typeface="Caladea"/>
              </a:rPr>
              <a:t>bagi </a:t>
            </a:r>
            <a:r>
              <a:rPr sz="1000" dirty="0">
                <a:latin typeface="Caladea"/>
                <a:cs typeface="Caladea"/>
              </a:rPr>
              <a:t>semua </a:t>
            </a:r>
            <a:r>
              <a:rPr sz="1000" spc="-4" dirty="0">
                <a:latin typeface="Caladea"/>
                <a:cs typeface="Caladea"/>
              </a:rPr>
              <a:t>orang, kecuali bagi mereka yang </a:t>
            </a:r>
            <a:r>
              <a:rPr sz="1000" dirty="0">
                <a:latin typeface="Caladea"/>
                <a:cs typeface="Caladea"/>
              </a:rPr>
              <a:t>mengasai  </a:t>
            </a:r>
            <a:r>
              <a:rPr sz="1000" spc="-4" dirty="0">
                <a:latin typeface="Caladea"/>
                <a:cs typeface="Caladea"/>
              </a:rPr>
              <a:t>pelajaran</a:t>
            </a:r>
            <a:r>
              <a:rPr sz="1000" spc="-4" dirty="0">
                <a:latin typeface="Caladea"/>
                <a:cs typeface="Caladea"/>
              </a:rPr>
              <a:t>.</a:t>
            </a:r>
            <a:endParaRPr sz="1000" dirty="0">
              <a:latin typeface="Caladea"/>
              <a:cs typeface="Caladea"/>
            </a:endParaRPr>
          </a:p>
          <a:p>
            <a:pPr marL="405101" indent="-197076" algn="just">
              <a:spcBef>
                <a:spcPts val="578"/>
              </a:spcBef>
              <a:buAutoNum type="arabicParenR" startAt="2"/>
              <a:tabLst>
                <a:tab pos="405101" algn="l"/>
              </a:tabLst>
            </a:pPr>
            <a:r>
              <a:rPr sz="1000" spc="-4" dirty="0">
                <a:latin typeface="Caladea"/>
                <a:cs typeface="Caladea"/>
              </a:rPr>
              <a:t>Item </a:t>
            </a:r>
            <a:r>
              <a:rPr sz="1000" spc="-9" dirty="0">
                <a:latin typeface="Caladea"/>
                <a:cs typeface="Caladea"/>
              </a:rPr>
              <a:t>harus </a:t>
            </a:r>
            <a:r>
              <a:rPr sz="1000" spc="-4" dirty="0">
                <a:latin typeface="Caladea"/>
                <a:cs typeface="Caladea"/>
              </a:rPr>
              <a:t>dinyatakan secara</a:t>
            </a:r>
            <a:r>
              <a:rPr sz="1000" spc="26" dirty="0">
                <a:latin typeface="Caladea"/>
                <a:cs typeface="Caladea"/>
              </a:rPr>
              <a:t> </a:t>
            </a:r>
            <a:r>
              <a:rPr sz="1000" dirty="0">
                <a:latin typeface="Caladea"/>
                <a:cs typeface="Caladea"/>
              </a:rPr>
              <a:t>jelas</a:t>
            </a:r>
            <a:r>
              <a:rPr sz="1000" dirty="0">
                <a:latin typeface="Caladea"/>
                <a:cs typeface="Caladea"/>
              </a:rPr>
              <a:t>.</a:t>
            </a:r>
          </a:p>
          <a:p>
            <a:pPr>
              <a:lnSpc>
                <a:spcPct val="100000"/>
              </a:lnSpc>
            </a:pPr>
            <a:endParaRPr sz="1000" dirty="0">
              <a:latin typeface="Caladea"/>
              <a:cs typeface="Caladea"/>
            </a:endParaRPr>
          </a:p>
          <a:p>
            <a:pPr>
              <a:spcBef>
                <a:spcPts val="26"/>
              </a:spcBef>
            </a:pPr>
            <a:endParaRPr sz="1000" dirty="0">
              <a:latin typeface="Caladea"/>
              <a:cs typeface="Caladea"/>
            </a:endParaRPr>
          </a:p>
          <a:p>
            <a:pPr marL="208025" indent="-197076">
              <a:buAutoNum type="alphaLcPeriod" startAt="3"/>
              <a:tabLst>
                <a:tab pos="208025" algn="l"/>
              </a:tabLst>
            </a:pPr>
            <a:r>
              <a:rPr sz="1000" b="1" spc="-4" dirty="0">
                <a:latin typeface="Caladea"/>
                <a:cs typeface="Caladea"/>
              </a:rPr>
              <a:t>Tipe </a:t>
            </a:r>
            <a:r>
              <a:rPr sz="1000" b="1" dirty="0">
                <a:latin typeface="Caladea"/>
                <a:cs typeface="Caladea"/>
              </a:rPr>
              <a:t>Jawaban</a:t>
            </a:r>
            <a:r>
              <a:rPr sz="1000" b="1" spc="-9" dirty="0">
                <a:latin typeface="Caladea"/>
                <a:cs typeface="Caladea"/>
              </a:rPr>
              <a:t> Pendek</a:t>
            </a:r>
            <a:endParaRPr sz="1000" dirty="0">
              <a:latin typeface="Caladea"/>
              <a:cs typeface="Caladea"/>
            </a:endParaRPr>
          </a:p>
          <a:p>
            <a:pPr marL="405101" marR="4927" lvl="1" indent="-197076">
              <a:lnSpc>
                <a:spcPts val="1819"/>
              </a:lnSpc>
              <a:spcBef>
                <a:spcPts val="151"/>
              </a:spcBef>
              <a:buAutoNum type="arabicParenR"/>
              <a:tabLst>
                <a:tab pos="405101" algn="l"/>
              </a:tabLst>
            </a:pPr>
            <a:r>
              <a:rPr sz="1000" spc="-4" dirty="0">
                <a:latin typeface="Caladea"/>
                <a:cs typeface="Caladea"/>
              </a:rPr>
              <a:t>Pernyataan atau pertanyaan </a:t>
            </a:r>
            <a:r>
              <a:rPr sz="1000" dirty="0">
                <a:latin typeface="Caladea"/>
                <a:cs typeface="Caladea"/>
              </a:rPr>
              <a:t>item </a:t>
            </a:r>
            <a:r>
              <a:rPr sz="1000" spc="-4" dirty="0">
                <a:latin typeface="Caladea"/>
                <a:cs typeface="Caladea"/>
              </a:rPr>
              <a:t>harus ditulis dengan </a:t>
            </a:r>
            <a:r>
              <a:rPr sz="1000" dirty="0">
                <a:latin typeface="Caladea"/>
                <a:cs typeface="Caladea"/>
              </a:rPr>
              <a:t>hati-hati  </a:t>
            </a:r>
            <a:r>
              <a:rPr sz="1000" spc="-4" dirty="0">
                <a:latin typeface="Caladea"/>
                <a:cs typeface="Caladea"/>
              </a:rPr>
              <a:t>sehingga dapat dijawab dengan </a:t>
            </a:r>
            <a:r>
              <a:rPr sz="1000" dirty="0">
                <a:latin typeface="Caladea"/>
                <a:cs typeface="Caladea"/>
              </a:rPr>
              <a:t>hanya satu </a:t>
            </a:r>
            <a:r>
              <a:rPr sz="1000" spc="-4" dirty="0">
                <a:latin typeface="Caladea"/>
                <a:cs typeface="Caladea"/>
              </a:rPr>
              <a:t>jawaban yang</a:t>
            </a:r>
            <a:r>
              <a:rPr sz="1000" spc="13" dirty="0">
                <a:latin typeface="Caladea"/>
                <a:cs typeface="Caladea"/>
              </a:rPr>
              <a:t> </a:t>
            </a:r>
            <a:r>
              <a:rPr sz="1000" spc="-4" dirty="0">
                <a:latin typeface="Caladea"/>
                <a:cs typeface="Caladea"/>
              </a:rPr>
              <a:t>pasti</a:t>
            </a:r>
            <a:r>
              <a:rPr sz="1000" spc="-4" dirty="0">
                <a:latin typeface="Caladea"/>
                <a:cs typeface="Caladea"/>
              </a:rPr>
              <a:t>.</a:t>
            </a:r>
            <a:endParaRPr sz="1000" dirty="0">
              <a:latin typeface="Caladea"/>
              <a:cs typeface="Caladea"/>
            </a:endParaRPr>
          </a:p>
          <a:p>
            <a:pPr marL="405101" marR="8212" lvl="1" indent="-197076">
              <a:lnSpc>
                <a:spcPts val="1819"/>
              </a:lnSpc>
              <a:spcBef>
                <a:spcPts val="4"/>
              </a:spcBef>
              <a:buAutoNum type="arabicParenR"/>
              <a:tabLst>
                <a:tab pos="405101" algn="l"/>
              </a:tabLst>
            </a:pPr>
            <a:r>
              <a:rPr sz="1000" spc="-4" dirty="0">
                <a:latin typeface="Caladea"/>
                <a:cs typeface="Caladea"/>
              </a:rPr>
              <a:t>Sebaiknya rumusan jawabannya lebih dahulu baru kemudian  menulis</a:t>
            </a:r>
            <a:r>
              <a:rPr sz="1000" spc="-9" dirty="0">
                <a:latin typeface="Caladea"/>
                <a:cs typeface="Caladea"/>
              </a:rPr>
              <a:t> </a:t>
            </a:r>
            <a:r>
              <a:rPr sz="1000" spc="-4" dirty="0">
                <a:latin typeface="Caladea"/>
                <a:cs typeface="Caladea"/>
              </a:rPr>
              <a:t>pertanyaannya</a:t>
            </a:r>
            <a:r>
              <a:rPr sz="1000" spc="-4" dirty="0">
                <a:latin typeface="Caladea"/>
                <a:cs typeface="Caladea"/>
              </a:rPr>
              <a:t>.</a:t>
            </a:r>
            <a:endParaRPr sz="1000" dirty="0">
              <a:latin typeface="Caladea"/>
              <a:cs typeface="Caladea"/>
            </a:endParaRPr>
          </a:p>
          <a:p>
            <a:pPr marL="405101" marR="7664" lvl="1" indent="-197076">
              <a:lnSpc>
                <a:spcPts val="1819"/>
              </a:lnSpc>
              <a:buAutoNum type="arabicParenR"/>
              <a:tabLst>
                <a:tab pos="405101" algn="l"/>
              </a:tabLst>
            </a:pPr>
            <a:r>
              <a:rPr sz="1000" spc="-4" dirty="0">
                <a:latin typeface="Caladea"/>
                <a:cs typeface="Caladea"/>
              </a:rPr>
              <a:t>Gunakan pertanyaan langsung, kecuali </a:t>
            </a:r>
            <a:r>
              <a:rPr sz="1000" dirty="0">
                <a:latin typeface="Caladea"/>
                <a:cs typeface="Caladea"/>
              </a:rPr>
              <a:t>bilamana </a:t>
            </a:r>
            <a:r>
              <a:rPr sz="1000" spc="-4" dirty="0">
                <a:latin typeface="Caladea"/>
                <a:cs typeface="Caladea"/>
              </a:rPr>
              <a:t>model kalimat tak  </a:t>
            </a:r>
            <a:r>
              <a:rPr sz="1000" dirty="0">
                <a:latin typeface="Caladea"/>
                <a:cs typeface="Caladea"/>
              </a:rPr>
              <a:t>selesai </a:t>
            </a:r>
            <a:r>
              <a:rPr sz="1000" spc="-4" dirty="0">
                <a:latin typeface="Caladea"/>
                <a:cs typeface="Caladea"/>
              </a:rPr>
              <a:t>akan memungkinkan jawaban yang lebih</a:t>
            </a:r>
            <a:r>
              <a:rPr sz="1000" spc="13" dirty="0">
                <a:latin typeface="Caladea"/>
                <a:cs typeface="Caladea"/>
              </a:rPr>
              <a:t> </a:t>
            </a:r>
            <a:r>
              <a:rPr sz="1000" dirty="0">
                <a:latin typeface="Caladea"/>
                <a:cs typeface="Caladea"/>
              </a:rPr>
              <a:t>jelas</a:t>
            </a:r>
            <a:r>
              <a:rPr sz="1000" dirty="0">
                <a:latin typeface="Caladea"/>
                <a:cs typeface="Caladea"/>
              </a:rPr>
              <a:t>.</a:t>
            </a:r>
          </a:p>
          <a:p>
            <a:pPr marL="405101" marR="4379" lvl="1" indent="-197076">
              <a:lnSpc>
                <a:spcPts val="1810"/>
              </a:lnSpc>
              <a:spcBef>
                <a:spcPts val="13"/>
              </a:spcBef>
              <a:buAutoNum type="arabicParenR"/>
              <a:tabLst>
                <a:tab pos="405101" algn="l"/>
              </a:tabLst>
            </a:pPr>
            <a:r>
              <a:rPr sz="1000" spc="-4" dirty="0">
                <a:latin typeface="Caladea"/>
                <a:cs typeface="Caladea"/>
              </a:rPr>
              <a:t>Usahakan agar dalam pertanyaan tidak terdapat petunjuk yang  mungkin digunakan oleh subjek dalam menjawab</a:t>
            </a:r>
            <a:r>
              <a:rPr sz="1000" spc="22" dirty="0">
                <a:latin typeface="Caladea"/>
                <a:cs typeface="Caladea"/>
              </a:rPr>
              <a:t> </a:t>
            </a:r>
            <a:r>
              <a:rPr sz="1000" dirty="0">
                <a:latin typeface="Caladea"/>
                <a:cs typeface="Caladea"/>
              </a:rPr>
              <a:t>item.</a:t>
            </a:r>
          </a:p>
          <a:p>
            <a:pPr marL="405101" marR="9306" lvl="1" indent="-197076">
              <a:lnSpc>
                <a:spcPts val="1819"/>
              </a:lnSpc>
              <a:spcBef>
                <a:spcPts val="4"/>
              </a:spcBef>
              <a:buAutoNum type="arabicParenR"/>
              <a:tabLst>
                <a:tab pos="405101" algn="l"/>
              </a:tabLst>
            </a:pPr>
            <a:r>
              <a:rPr sz="1000" spc="-4" dirty="0">
                <a:latin typeface="Caladea"/>
                <a:cs typeface="Caladea"/>
              </a:rPr>
              <a:t>Jangan menggunakan kata atau kalimat yang langsung dikutip </a:t>
            </a:r>
            <a:r>
              <a:rPr sz="1000" spc="-9" dirty="0">
                <a:latin typeface="Caladea"/>
                <a:cs typeface="Caladea"/>
              </a:rPr>
              <a:t>dari  </a:t>
            </a:r>
            <a:r>
              <a:rPr sz="1000" spc="-4" dirty="0">
                <a:latin typeface="Caladea"/>
                <a:cs typeface="Caladea"/>
              </a:rPr>
              <a:t>buku</a:t>
            </a:r>
            <a:r>
              <a:rPr sz="1000" spc="-4" dirty="0">
                <a:latin typeface="Caladea"/>
                <a:cs typeface="Caladea"/>
              </a:rPr>
              <a:t>.</a:t>
            </a:r>
            <a:endParaRPr sz="1000" dirty="0">
              <a:latin typeface="Caladea"/>
              <a:cs typeface="Caladea"/>
            </a:endParaRPr>
          </a:p>
          <a:p>
            <a:pPr lvl="1">
              <a:lnSpc>
                <a:spcPct val="100000"/>
              </a:lnSpc>
              <a:buFont typeface="Caladea"/>
              <a:buAutoNum type="arabicParenR"/>
            </a:pPr>
            <a:endParaRPr sz="1000" dirty="0">
              <a:latin typeface="Caladea"/>
              <a:cs typeface="Caladea"/>
            </a:endParaRPr>
          </a:p>
          <a:p>
            <a:pPr lvl="1">
              <a:spcBef>
                <a:spcPts val="22"/>
              </a:spcBef>
              <a:buFont typeface="Caladea"/>
              <a:buAutoNum type="arabicParenR"/>
            </a:pPr>
            <a:endParaRPr sz="900" dirty="0">
              <a:latin typeface="Caladea"/>
              <a:cs typeface="Caladea"/>
            </a:endParaRPr>
          </a:p>
          <a:p>
            <a:pPr marL="208025" indent="-197076" algn="just">
              <a:buAutoNum type="alphaLcPeriod" startAt="3"/>
              <a:tabLst>
                <a:tab pos="208025" algn="l"/>
              </a:tabLst>
            </a:pPr>
            <a:r>
              <a:rPr sz="1000" b="1" spc="-4" dirty="0">
                <a:latin typeface="Caladea"/>
                <a:cs typeface="Caladea"/>
              </a:rPr>
              <a:t>Tipe</a:t>
            </a:r>
            <a:r>
              <a:rPr sz="1000" b="1" spc="-9" dirty="0">
                <a:latin typeface="Caladea"/>
                <a:cs typeface="Caladea"/>
              </a:rPr>
              <a:t> </a:t>
            </a:r>
            <a:r>
              <a:rPr sz="1000" b="1" spc="-4" dirty="0">
                <a:latin typeface="Caladea"/>
                <a:cs typeface="Caladea"/>
              </a:rPr>
              <a:t>Pasangan</a:t>
            </a:r>
            <a:endParaRPr sz="1000" dirty="0">
              <a:latin typeface="Caladea"/>
              <a:cs typeface="Caladea"/>
            </a:endParaRPr>
          </a:p>
          <a:p>
            <a:pPr marL="405101" lvl="1" indent="-197076" algn="just">
              <a:spcBef>
                <a:spcPts val="582"/>
              </a:spcBef>
              <a:buAutoNum type="arabicParenR"/>
              <a:tabLst>
                <a:tab pos="405101" algn="l"/>
              </a:tabLst>
            </a:pPr>
            <a:r>
              <a:rPr sz="1000" spc="-4" dirty="0">
                <a:latin typeface="Caladea"/>
                <a:cs typeface="Caladea"/>
              </a:rPr>
              <a:t>Premis dan respons dibuat dalam jumlah yang tidak</a:t>
            </a:r>
            <a:r>
              <a:rPr sz="1000" spc="17" dirty="0">
                <a:latin typeface="Caladea"/>
                <a:cs typeface="Caladea"/>
              </a:rPr>
              <a:t> </a:t>
            </a:r>
            <a:r>
              <a:rPr sz="1000" dirty="0">
                <a:latin typeface="Caladea"/>
                <a:cs typeface="Caladea"/>
              </a:rPr>
              <a:t>sama</a:t>
            </a:r>
            <a:r>
              <a:rPr sz="1000" dirty="0">
                <a:latin typeface="Caladea"/>
                <a:cs typeface="Caladea"/>
              </a:rPr>
              <a:t>.</a:t>
            </a:r>
          </a:p>
          <a:p>
            <a:pPr marL="405101" marR="4927" lvl="1" indent="-197076" algn="just">
              <a:lnSpc>
                <a:spcPct val="145800"/>
              </a:lnSpc>
              <a:spcBef>
                <a:spcPts val="9"/>
              </a:spcBef>
              <a:buAutoNum type="arabicParenR"/>
              <a:tabLst>
                <a:tab pos="405101" algn="l"/>
              </a:tabLst>
            </a:pPr>
            <a:r>
              <a:rPr sz="1000" spc="-4" dirty="0">
                <a:latin typeface="Caladea"/>
                <a:cs typeface="Caladea"/>
              </a:rPr>
              <a:t>Baik premis maupun respons haruslah </a:t>
            </a:r>
            <a:r>
              <a:rPr sz="1000" dirty="0">
                <a:latin typeface="Caladea"/>
                <a:cs typeface="Caladea"/>
              </a:rPr>
              <a:t>berisi hal </a:t>
            </a:r>
            <a:r>
              <a:rPr sz="1000" spc="-4" dirty="0">
                <a:latin typeface="Caladea"/>
                <a:cs typeface="Caladea"/>
              </a:rPr>
              <a:t>yang homogen,  yaitu </a:t>
            </a:r>
            <a:r>
              <a:rPr sz="1000" dirty="0">
                <a:latin typeface="Caladea"/>
                <a:cs typeface="Caladea"/>
              </a:rPr>
              <a:t>sejenis </a:t>
            </a:r>
            <a:r>
              <a:rPr sz="1000" spc="-4" dirty="0">
                <a:latin typeface="Caladea"/>
                <a:cs typeface="Caladea"/>
              </a:rPr>
              <a:t>kategori isi</a:t>
            </a:r>
            <a:r>
              <a:rPr sz="1000" spc="-4" dirty="0">
                <a:latin typeface="Caladea"/>
                <a:cs typeface="Caladea"/>
              </a:rPr>
              <a:t>.</a:t>
            </a:r>
            <a:endParaRPr sz="1000" dirty="0">
              <a:latin typeface="Caladea"/>
              <a:cs typeface="Caladea"/>
            </a:endParaRPr>
          </a:p>
          <a:p>
            <a:pPr marL="405101" marR="6569" lvl="1" indent="-197076" algn="just">
              <a:lnSpc>
                <a:spcPct val="146700"/>
              </a:lnSpc>
              <a:buAutoNum type="arabicParenR"/>
              <a:tabLst>
                <a:tab pos="405101" algn="l"/>
              </a:tabLst>
            </a:pPr>
            <a:r>
              <a:rPr sz="1000" spc="-4" dirty="0">
                <a:latin typeface="Caladea"/>
                <a:cs typeface="Caladea"/>
              </a:rPr>
              <a:t>Usahakan agar premis dan responsnya berisi kalimat-kalimat atau  kata </a:t>
            </a:r>
            <a:r>
              <a:rPr sz="1000" dirty="0">
                <a:latin typeface="Caladea"/>
                <a:cs typeface="Caladea"/>
              </a:rPr>
              <a:t>yang</a:t>
            </a:r>
            <a:r>
              <a:rPr sz="1000" spc="-4" dirty="0">
                <a:latin typeface="Caladea"/>
                <a:cs typeface="Caladea"/>
              </a:rPr>
              <a:t> pendek</a:t>
            </a:r>
            <a:r>
              <a:rPr sz="1000" spc="-4" dirty="0">
                <a:latin typeface="Caladea"/>
                <a:cs typeface="Caladea"/>
              </a:rPr>
              <a:t>.</a:t>
            </a:r>
            <a:endParaRPr sz="1000" dirty="0">
              <a:latin typeface="Caladea"/>
              <a:cs typeface="Caladea"/>
            </a:endParaRPr>
          </a:p>
          <a:p>
            <a:pPr marL="405101" marR="6022" lvl="1" indent="-197076" algn="just">
              <a:lnSpc>
                <a:spcPct val="146700"/>
              </a:lnSpc>
              <a:buAutoNum type="arabicParenR"/>
              <a:tabLst>
                <a:tab pos="405101" algn="l"/>
              </a:tabLst>
            </a:pPr>
            <a:r>
              <a:rPr sz="1000" spc="-4" dirty="0">
                <a:latin typeface="Caladea"/>
                <a:cs typeface="Caladea"/>
              </a:rPr>
              <a:t>Bualtah petunjuk pemasangan, sehingga penjawab </a:t>
            </a:r>
            <a:r>
              <a:rPr sz="1000" dirty="0">
                <a:latin typeface="Caladea"/>
                <a:cs typeface="Caladea"/>
              </a:rPr>
              <a:t>soal </a:t>
            </a:r>
            <a:r>
              <a:rPr sz="1000" spc="-4" dirty="0">
                <a:latin typeface="Caladea"/>
                <a:cs typeface="Caladea"/>
              </a:rPr>
              <a:t>atau  pertanyaan mengetahui dasar apakah yang harus digunakan dalam  memasangkan premis dan</a:t>
            </a:r>
            <a:r>
              <a:rPr sz="1000" spc="9" dirty="0">
                <a:latin typeface="Caladea"/>
                <a:cs typeface="Caladea"/>
              </a:rPr>
              <a:t> </a:t>
            </a:r>
            <a:r>
              <a:rPr sz="1000" spc="-4" dirty="0">
                <a:latin typeface="Caladea"/>
                <a:cs typeface="Caladea"/>
              </a:rPr>
              <a:t>responsnya</a:t>
            </a:r>
            <a:r>
              <a:rPr sz="1000" spc="-4" dirty="0">
                <a:latin typeface="Caladea"/>
                <a:cs typeface="Caladea"/>
              </a:rPr>
              <a:t>.</a:t>
            </a:r>
            <a:endParaRPr sz="1000" dirty="0">
              <a:latin typeface="Caladea"/>
              <a:cs typeface="Caladea"/>
            </a:endParaRPr>
          </a:p>
          <a:p>
            <a:pPr marL="405101" marR="4379" lvl="1" indent="-197076" algn="just">
              <a:lnSpc>
                <a:spcPct val="145800"/>
              </a:lnSpc>
              <a:spcBef>
                <a:spcPts val="13"/>
              </a:spcBef>
              <a:buAutoNum type="arabicParenR"/>
              <a:tabLst>
                <a:tab pos="405101" algn="l"/>
              </a:tabLst>
            </a:pPr>
            <a:r>
              <a:rPr sz="1000" spc="-4" dirty="0">
                <a:latin typeface="Caladea"/>
                <a:cs typeface="Caladea"/>
              </a:rPr>
              <a:t>Sedapat mungkin susunlah premis dan respons </a:t>
            </a:r>
            <a:r>
              <a:rPr sz="1000" dirty="0">
                <a:latin typeface="Caladea"/>
                <a:cs typeface="Caladea"/>
              </a:rPr>
              <a:t>masing-masing  </a:t>
            </a:r>
            <a:r>
              <a:rPr sz="1000" spc="-4" dirty="0">
                <a:latin typeface="Caladea"/>
                <a:cs typeface="Caladea"/>
              </a:rPr>
              <a:t>secara alfabetik atau menurut besaran</a:t>
            </a:r>
            <a:r>
              <a:rPr sz="1000" spc="9" dirty="0">
                <a:latin typeface="Caladea"/>
                <a:cs typeface="Caladea"/>
              </a:rPr>
              <a:t> </a:t>
            </a:r>
            <a:r>
              <a:rPr sz="1000" spc="-4" dirty="0">
                <a:latin typeface="Caladea"/>
                <a:cs typeface="Caladea"/>
              </a:rPr>
              <a:t>kuantitatifnya</a:t>
            </a:r>
            <a:r>
              <a:rPr sz="1000" spc="-4" dirty="0">
                <a:latin typeface="Caladea"/>
                <a:cs typeface="Caladea"/>
              </a:rPr>
              <a:t>.</a:t>
            </a:r>
            <a:endParaRPr sz="1000" dirty="0">
              <a:latin typeface="Caladea"/>
              <a:cs typeface="Caladea"/>
            </a:endParaRPr>
          </a:p>
          <a:p>
            <a:pPr lvl="1">
              <a:lnSpc>
                <a:spcPct val="100000"/>
              </a:lnSpc>
              <a:buFont typeface="Caladea"/>
              <a:buAutoNum type="arabicParenR"/>
            </a:pPr>
            <a:endParaRPr sz="1000" dirty="0">
              <a:latin typeface="Caladea"/>
              <a:cs typeface="Caladea"/>
            </a:endParaRPr>
          </a:p>
          <a:p>
            <a:pPr lvl="1">
              <a:spcBef>
                <a:spcPts val="26"/>
              </a:spcBef>
              <a:buFont typeface="Caladea"/>
              <a:buAutoNum type="arabicParenR"/>
            </a:pPr>
            <a:endParaRPr sz="1000" dirty="0">
              <a:latin typeface="Caladea"/>
              <a:cs typeface="Caladea"/>
            </a:endParaRPr>
          </a:p>
          <a:p>
            <a:pPr marL="208025" indent="-197076" algn="just">
              <a:buAutoNum type="alphaLcPeriod" startAt="3"/>
              <a:tabLst>
                <a:tab pos="208025" algn="l"/>
              </a:tabLst>
            </a:pPr>
            <a:r>
              <a:rPr sz="1000" b="1" spc="-4" dirty="0">
                <a:latin typeface="Caladea"/>
                <a:cs typeface="Caladea"/>
              </a:rPr>
              <a:t>Tipe Karangan</a:t>
            </a:r>
            <a:r>
              <a:rPr sz="1000" b="1" spc="-9" dirty="0">
                <a:latin typeface="Caladea"/>
                <a:cs typeface="Caladea"/>
              </a:rPr>
              <a:t> </a:t>
            </a:r>
            <a:r>
              <a:rPr sz="1000" b="1" spc="-4" dirty="0">
                <a:latin typeface="Caladea"/>
                <a:cs typeface="Caladea"/>
              </a:rPr>
              <a:t>(Esai</a:t>
            </a:r>
            <a:r>
              <a:rPr sz="1000" b="1" spc="-4" dirty="0">
                <a:latin typeface="Caladea"/>
                <a:cs typeface="Caladea"/>
              </a:rPr>
              <a:t>)</a:t>
            </a:r>
            <a:endParaRPr sz="1000" dirty="0">
              <a:latin typeface="Caladea"/>
              <a:cs typeface="Caladea"/>
            </a:endParaRPr>
          </a:p>
          <a:p>
            <a:pPr marL="405101" marR="5474" lvl="1" indent="-197076" algn="just">
              <a:lnSpc>
                <a:spcPct val="146700"/>
              </a:lnSpc>
              <a:buAutoNum type="arabicParenR"/>
              <a:tabLst>
                <a:tab pos="405101" algn="l"/>
              </a:tabLst>
            </a:pPr>
            <a:r>
              <a:rPr sz="1000" spc="-4" dirty="0">
                <a:latin typeface="Caladea"/>
                <a:cs typeface="Caladea"/>
              </a:rPr>
              <a:t>Berikan pertanyaan atau tugas yang mengarahkan penjawab  pertanyaan (siswa) agar dapat menunjukkan penguasaan  pengetahuan </a:t>
            </a:r>
            <a:r>
              <a:rPr sz="1000" dirty="0">
                <a:latin typeface="Caladea"/>
                <a:cs typeface="Caladea"/>
              </a:rPr>
              <a:t>yang</a:t>
            </a:r>
            <a:r>
              <a:rPr sz="1000" spc="-4" dirty="0">
                <a:latin typeface="Caladea"/>
                <a:cs typeface="Caladea"/>
              </a:rPr>
              <a:t> penting</a:t>
            </a:r>
            <a:r>
              <a:rPr sz="1000" spc="-4" dirty="0">
                <a:latin typeface="Caladea"/>
                <a:cs typeface="Caladea"/>
              </a:rPr>
              <a:t>.</a:t>
            </a:r>
            <a:endParaRPr sz="1000" dirty="0">
              <a:latin typeface="Caladea"/>
              <a:cs typeface="Calad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985459"/>
            <a:ext cx="8686800" cy="4805741"/>
          </a:xfrm>
          <a:prstGeom prst="rect">
            <a:avLst/>
          </a:prstGeom>
        </p:spPr>
        <p:txBody>
          <a:bodyPr vert="horz" wrap="square" lIns="0" tIns="11496" rIns="0" bIns="0" rtlCol="0">
            <a:spAutoFit/>
          </a:bodyPr>
          <a:lstStyle/>
          <a:p>
            <a:pPr marL="602177" marR="7664" indent="-197076" algn="just">
              <a:lnSpc>
                <a:spcPct val="146200"/>
              </a:lnSpc>
              <a:spcBef>
                <a:spcPts val="91"/>
              </a:spcBef>
              <a:buAutoNum type="arabicParenR" startAt="2"/>
              <a:tabLst>
                <a:tab pos="602177" algn="l"/>
              </a:tabLst>
            </a:pPr>
            <a:r>
              <a:rPr sz="1000" spc="-4" dirty="0">
                <a:latin typeface="Caladea"/>
                <a:cs typeface="Caladea"/>
              </a:rPr>
              <a:t>Buatlah pertanyaan yang arah jawabannya jelas, sehingga para ahli  dapat setuju bahwa satu jawaban akan lebih baik daripada yang  lainnya</a:t>
            </a:r>
            <a:r>
              <a:rPr sz="1000" spc="-4" dirty="0">
                <a:latin typeface="Caladea"/>
                <a:cs typeface="Caladea"/>
              </a:rPr>
              <a:t>.</a:t>
            </a:r>
            <a:endParaRPr sz="1000" dirty="0">
              <a:latin typeface="Caladea"/>
              <a:cs typeface="Caladea"/>
            </a:endParaRPr>
          </a:p>
          <a:p>
            <a:pPr marL="602177" indent="-197076" algn="just">
              <a:spcBef>
                <a:spcPts val="578"/>
              </a:spcBef>
              <a:buAutoNum type="arabicParenR" startAt="2"/>
              <a:tabLst>
                <a:tab pos="602177" algn="l"/>
              </a:tabLst>
            </a:pPr>
            <a:r>
              <a:rPr sz="1000" spc="-4" dirty="0">
                <a:latin typeface="Caladea"/>
                <a:cs typeface="Caladea"/>
              </a:rPr>
              <a:t>Jangan menanyakan sikap atau</a:t>
            </a:r>
            <a:r>
              <a:rPr sz="1000" dirty="0">
                <a:latin typeface="Caladea"/>
                <a:cs typeface="Caladea"/>
              </a:rPr>
              <a:t> </a:t>
            </a:r>
            <a:r>
              <a:rPr sz="1000" spc="-4" dirty="0">
                <a:latin typeface="Caladea"/>
                <a:cs typeface="Caladea"/>
              </a:rPr>
              <a:t>pendapat</a:t>
            </a:r>
            <a:r>
              <a:rPr sz="1000" spc="-4" dirty="0">
                <a:latin typeface="Caladea"/>
                <a:cs typeface="Caladea"/>
              </a:rPr>
              <a:t>.</a:t>
            </a:r>
            <a:endParaRPr sz="1000" dirty="0">
              <a:latin typeface="Caladea"/>
              <a:cs typeface="Caladea"/>
            </a:endParaRPr>
          </a:p>
          <a:p>
            <a:pPr marL="602177" indent="-197076" algn="just">
              <a:spcBef>
                <a:spcPts val="582"/>
              </a:spcBef>
              <a:buAutoNum type="arabicParenR" startAt="2"/>
              <a:tabLst>
                <a:tab pos="602177" algn="l"/>
              </a:tabLst>
            </a:pPr>
            <a:r>
              <a:rPr sz="1000" spc="-4" dirty="0">
                <a:latin typeface="Caladea"/>
                <a:cs typeface="Caladea"/>
              </a:rPr>
              <a:t>Sebaiknya pertanyaan diawali oleh </a:t>
            </a:r>
            <a:r>
              <a:rPr sz="1000" spc="17" dirty="0">
                <a:latin typeface="Caladea"/>
                <a:cs typeface="Caladea"/>
              </a:rPr>
              <a:t>kata-</a:t>
            </a:r>
            <a:r>
              <a:rPr sz="1000" spc="17" dirty="0">
                <a:latin typeface="Times New Roman"/>
                <a:cs typeface="Times New Roman"/>
              </a:rPr>
              <a:t>kata </a:t>
            </a:r>
            <a:r>
              <a:rPr sz="1000" spc="34" dirty="0">
                <a:latin typeface="Times New Roman"/>
                <a:cs typeface="Times New Roman"/>
              </a:rPr>
              <a:t>seperti,</a:t>
            </a:r>
            <a:r>
              <a:rPr sz="1000" spc="9" dirty="0">
                <a:latin typeface="Times New Roman"/>
                <a:cs typeface="Times New Roman"/>
              </a:rPr>
              <a:t> </a:t>
            </a:r>
            <a:r>
              <a:rPr sz="1000" spc="13" dirty="0">
                <a:latin typeface="Times New Roman"/>
                <a:cs typeface="Times New Roman"/>
              </a:rPr>
              <a:t>“Bandingkan</a:t>
            </a:r>
            <a:endParaRPr sz="1000" dirty="0">
              <a:latin typeface="Times New Roman"/>
              <a:cs typeface="Times New Roman"/>
            </a:endParaRPr>
          </a:p>
          <a:p>
            <a:pPr marL="602177" marR="7117">
              <a:lnSpc>
                <a:spcPct val="146700"/>
              </a:lnSpc>
            </a:pPr>
            <a:r>
              <a:rPr sz="1000" spc="-125" dirty="0">
                <a:latin typeface="Times New Roman"/>
                <a:cs typeface="Times New Roman"/>
              </a:rPr>
              <a:t>…”, </a:t>
            </a:r>
            <a:r>
              <a:rPr sz="1000" spc="13" dirty="0">
                <a:latin typeface="Times New Roman"/>
                <a:cs typeface="Times New Roman"/>
              </a:rPr>
              <a:t>“Berikan </a:t>
            </a:r>
            <a:r>
              <a:rPr sz="1000" spc="34" dirty="0">
                <a:latin typeface="Times New Roman"/>
                <a:cs typeface="Times New Roman"/>
              </a:rPr>
              <a:t>alasan </a:t>
            </a:r>
            <a:r>
              <a:rPr sz="1000" spc="-129" dirty="0">
                <a:latin typeface="Times New Roman"/>
                <a:cs typeface="Times New Roman"/>
              </a:rPr>
              <a:t>…”, </a:t>
            </a:r>
            <a:r>
              <a:rPr sz="1000" spc="9" dirty="0">
                <a:latin typeface="Times New Roman"/>
                <a:cs typeface="Times New Roman"/>
              </a:rPr>
              <a:t>“Jelaskan </a:t>
            </a:r>
            <a:r>
              <a:rPr sz="1000" spc="39" dirty="0">
                <a:latin typeface="Times New Roman"/>
                <a:cs typeface="Times New Roman"/>
              </a:rPr>
              <a:t>mengapa </a:t>
            </a:r>
            <a:r>
              <a:rPr sz="1000" spc="-125" dirty="0">
                <a:latin typeface="Times New Roman"/>
                <a:cs typeface="Times New Roman"/>
              </a:rPr>
              <a:t>…”, </a:t>
            </a:r>
            <a:r>
              <a:rPr sz="1000" spc="-4" dirty="0">
                <a:latin typeface="Times New Roman"/>
                <a:cs typeface="Times New Roman"/>
              </a:rPr>
              <a:t>“Beri </a:t>
            </a:r>
            <a:r>
              <a:rPr sz="1000" spc="39" dirty="0">
                <a:latin typeface="Times New Roman"/>
                <a:cs typeface="Times New Roman"/>
              </a:rPr>
              <a:t>contoh </a:t>
            </a:r>
            <a:r>
              <a:rPr sz="1000" spc="-125" dirty="0">
                <a:latin typeface="Times New Roman"/>
                <a:cs typeface="Times New Roman"/>
              </a:rPr>
              <a:t>…”, </a:t>
            </a:r>
            <a:r>
              <a:rPr sz="1000" spc="47" dirty="0">
                <a:latin typeface="Times New Roman"/>
                <a:cs typeface="Times New Roman"/>
              </a:rPr>
              <a:t>dan  </a:t>
            </a:r>
            <a:r>
              <a:rPr sz="1000" spc="-4" dirty="0">
                <a:latin typeface="Caladea"/>
                <a:cs typeface="Caladea"/>
              </a:rPr>
              <a:t>semacamnya</a:t>
            </a:r>
            <a:r>
              <a:rPr sz="1000" spc="-4" dirty="0">
                <a:latin typeface="Caladea"/>
                <a:cs typeface="Caladea"/>
              </a:rPr>
              <a:t>.</a:t>
            </a:r>
            <a:endParaRPr sz="1000" dirty="0">
              <a:latin typeface="Caladea"/>
              <a:cs typeface="Caladea"/>
            </a:endParaRPr>
          </a:p>
          <a:p>
            <a:pPr marL="602177" marR="6569" indent="-197076" algn="just">
              <a:lnSpc>
                <a:spcPct val="146400"/>
              </a:lnSpc>
              <a:spcBef>
                <a:spcPts val="4"/>
              </a:spcBef>
              <a:buAutoNum type="arabicParenR" startAt="5"/>
              <a:tabLst>
                <a:tab pos="602177" algn="l"/>
              </a:tabLst>
            </a:pPr>
            <a:r>
              <a:rPr sz="1000" spc="-4" dirty="0">
                <a:latin typeface="Caladea"/>
                <a:cs typeface="Caladea"/>
              </a:rPr>
              <a:t>Jangan memberi kesempatan kepada penjawab </a:t>
            </a:r>
            <a:r>
              <a:rPr sz="1000" dirty="0">
                <a:latin typeface="Caladea"/>
                <a:cs typeface="Caladea"/>
              </a:rPr>
              <a:t>soal </a:t>
            </a:r>
            <a:r>
              <a:rPr sz="1000" spc="-4" dirty="0">
                <a:latin typeface="Caladea"/>
                <a:cs typeface="Caladea"/>
              </a:rPr>
              <a:t>untuk memilih  dan menjawab </a:t>
            </a:r>
            <a:r>
              <a:rPr sz="1000" dirty="0">
                <a:latin typeface="Caladea"/>
                <a:cs typeface="Caladea"/>
              </a:rPr>
              <a:t>hanya </a:t>
            </a:r>
            <a:r>
              <a:rPr sz="1000" spc="-4" dirty="0">
                <a:latin typeface="Caladea"/>
                <a:cs typeface="Caladea"/>
              </a:rPr>
              <a:t>sebagian </a:t>
            </a:r>
            <a:r>
              <a:rPr sz="1000" spc="-9" dirty="0">
                <a:latin typeface="Caladea"/>
                <a:cs typeface="Caladea"/>
              </a:rPr>
              <a:t>di </a:t>
            </a:r>
            <a:r>
              <a:rPr sz="1000" spc="-4" dirty="0">
                <a:latin typeface="Caladea"/>
                <a:cs typeface="Caladea"/>
              </a:rPr>
              <a:t>antara nomor pertanyaan yang  disediakan</a:t>
            </a:r>
            <a:r>
              <a:rPr sz="1000" spc="-4" dirty="0">
                <a:latin typeface="Caladea"/>
                <a:cs typeface="Caladea"/>
              </a:rPr>
              <a:t>.</a:t>
            </a:r>
            <a:endParaRPr sz="1000" dirty="0">
              <a:latin typeface="Caladea"/>
              <a:cs typeface="Caladea"/>
            </a:endParaRPr>
          </a:p>
          <a:p>
            <a:pPr marL="602177" marR="7117" indent="-197076" algn="just">
              <a:lnSpc>
                <a:spcPct val="146700"/>
              </a:lnSpc>
              <a:buAutoNum type="arabicParenR" startAt="5"/>
              <a:tabLst>
                <a:tab pos="602177" algn="l"/>
              </a:tabLst>
            </a:pPr>
            <a:r>
              <a:rPr sz="1000" spc="-4" dirty="0">
                <a:latin typeface="Caladea"/>
                <a:cs typeface="Caladea"/>
              </a:rPr>
              <a:t>Sebaiknya, tulis lebih dahulu </a:t>
            </a:r>
            <a:r>
              <a:rPr sz="1000" dirty="0">
                <a:latin typeface="Caladea"/>
                <a:cs typeface="Caladea"/>
              </a:rPr>
              <a:t>satu </a:t>
            </a:r>
            <a:r>
              <a:rPr sz="1000" spc="-4" dirty="0">
                <a:latin typeface="Caladea"/>
                <a:cs typeface="Caladea"/>
              </a:rPr>
              <a:t>jawaban ideal yang dikehendaki,  baru kemudian menyusun</a:t>
            </a:r>
            <a:r>
              <a:rPr sz="1000" spc="-9" dirty="0">
                <a:latin typeface="Caladea"/>
                <a:cs typeface="Caladea"/>
              </a:rPr>
              <a:t> </a:t>
            </a:r>
            <a:r>
              <a:rPr sz="1000" spc="-4" dirty="0">
                <a:latin typeface="Caladea"/>
                <a:cs typeface="Caladea"/>
              </a:rPr>
              <a:t>pertanyaannya</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2"/>
              </a:spcBef>
            </a:pPr>
            <a:endParaRPr sz="1000" dirty="0">
              <a:latin typeface="Caladea"/>
              <a:cs typeface="Caladea"/>
            </a:endParaRPr>
          </a:p>
          <a:p>
            <a:pPr marL="208025" indent="-197076" algn="just">
              <a:buAutoNum type="arabicPeriod" startAt="2"/>
              <a:tabLst>
                <a:tab pos="208025" algn="l"/>
              </a:tabLst>
            </a:pPr>
            <a:r>
              <a:rPr sz="1000" b="1" spc="-4" dirty="0">
                <a:latin typeface="Caladea"/>
                <a:cs typeface="Caladea"/>
              </a:rPr>
              <a:t>Penulisan Butir untuk Skala</a:t>
            </a:r>
            <a:r>
              <a:rPr sz="1000" b="1" spc="-4" dirty="0">
                <a:latin typeface="Caladea"/>
                <a:cs typeface="Caladea"/>
              </a:rPr>
              <a:t> Model</a:t>
            </a:r>
            <a:r>
              <a:rPr sz="1000" b="1" spc="4" dirty="0">
                <a:latin typeface="Caladea"/>
                <a:cs typeface="Caladea"/>
              </a:rPr>
              <a:t> </a:t>
            </a:r>
            <a:r>
              <a:rPr sz="1000" b="1" spc="-4" dirty="0">
                <a:latin typeface="Caladea"/>
                <a:cs typeface="Caladea"/>
              </a:rPr>
              <a:t>Likert</a:t>
            </a:r>
            <a:endParaRPr sz="1000" dirty="0">
              <a:latin typeface="Caladea"/>
              <a:cs typeface="Caladea"/>
            </a:endParaRPr>
          </a:p>
          <a:p>
            <a:pPr marL="208025" marR="4379" indent="382109" algn="just">
              <a:lnSpc>
                <a:spcPct val="146500"/>
              </a:lnSpc>
              <a:spcBef>
                <a:spcPts val="4"/>
              </a:spcBef>
            </a:pPr>
            <a:r>
              <a:rPr sz="1000" spc="-4" dirty="0">
                <a:latin typeface="Caladea"/>
                <a:cs typeface="Caladea"/>
              </a:rPr>
              <a:t>Untuk menulis pertanyaan </a:t>
            </a:r>
            <a:r>
              <a:rPr sz="1000" dirty="0">
                <a:latin typeface="Caladea"/>
                <a:cs typeface="Caladea"/>
              </a:rPr>
              <a:t>sikap </a:t>
            </a:r>
            <a:r>
              <a:rPr sz="1000" spc="-4" dirty="0">
                <a:latin typeface="Caladea"/>
                <a:cs typeface="Caladea"/>
              </a:rPr>
              <a:t>bermutu, penyusun skala harus  menuruti </a:t>
            </a:r>
            <a:r>
              <a:rPr sz="1000" dirty="0">
                <a:latin typeface="Caladea"/>
                <a:cs typeface="Caladea"/>
              </a:rPr>
              <a:t>suatu </a:t>
            </a:r>
            <a:r>
              <a:rPr sz="1000" spc="-4" dirty="0">
                <a:latin typeface="Caladea"/>
                <a:cs typeface="Caladea"/>
              </a:rPr>
              <a:t>kaidah atau pedoman penulisan pertanyaan agar </a:t>
            </a:r>
            <a:r>
              <a:rPr sz="1000" dirty="0">
                <a:latin typeface="Caladea"/>
                <a:cs typeface="Caladea"/>
              </a:rPr>
              <a:t>cirri-ciri  </a:t>
            </a:r>
            <a:r>
              <a:rPr sz="1000" spc="-4" dirty="0">
                <a:latin typeface="Caladea"/>
                <a:cs typeface="Caladea"/>
              </a:rPr>
              <a:t>pertanyaan </a:t>
            </a:r>
            <a:r>
              <a:rPr sz="1000" dirty="0">
                <a:latin typeface="Caladea"/>
                <a:cs typeface="Caladea"/>
              </a:rPr>
              <a:t>sikap </a:t>
            </a:r>
            <a:r>
              <a:rPr sz="1000" spc="-4" dirty="0">
                <a:latin typeface="Caladea"/>
                <a:cs typeface="Caladea"/>
              </a:rPr>
              <a:t>tidak terlupakan dan agar </a:t>
            </a:r>
            <a:r>
              <a:rPr sz="1000" dirty="0">
                <a:latin typeface="Caladea"/>
                <a:cs typeface="Caladea"/>
              </a:rPr>
              <a:t>setiap </a:t>
            </a:r>
            <a:r>
              <a:rPr sz="1000" spc="-4" dirty="0">
                <a:latin typeface="Caladea"/>
                <a:cs typeface="Caladea"/>
              </a:rPr>
              <a:t>pernyataan mempunyai  kemapuan membedakan antara kelompok responden yang setuju dengan  kelompok responden yang tidak setuju terhadap </a:t>
            </a:r>
            <a:r>
              <a:rPr sz="1000" dirty="0">
                <a:latin typeface="Caladea"/>
                <a:cs typeface="Caladea"/>
              </a:rPr>
              <a:t>objek sikap. </a:t>
            </a:r>
            <a:r>
              <a:rPr sz="1000" spc="-4" dirty="0">
                <a:latin typeface="Caladea"/>
                <a:cs typeface="Caladea"/>
              </a:rPr>
              <a:t>Beberapa  petunjuk untuk </a:t>
            </a:r>
            <a:r>
              <a:rPr sz="1000" dirty="0">
                <a:latin typeface="Caladea"/>
                <a:cs typeface="Caladea"/>
              </a:rPr>
              <a:t>menyusun </a:t>
            </a:r>
            <a:r>
              <a:rPr sz="1000" spc="-4" dirty="0">
                <a:latin typeface="Caladea"/>
                <a:cs typeface="Caladea"/>
              </a:rPr>
              <a:t>skala Likert di antaranya</a:t>
            </a:r>
            <a:r>
              <a:rPr sz="1000" spc="-9" dirty="0">
                <a:latin typeface="Caladea"/>
                <a:cs typeface="Caladea"/>
              </a:rPr>
              <a:t> </a:t>
            </a:r>
            <a:r>
              <a:rPr sz="1000" spc="-4" dirty="0">
                <a:latin typeface="Caladea"/>
                <a:cs typeface="Caladea"/>
              </a:rPr>
              <a:t>:</a:t>
            </a:r>
            <a:endParaRPr sz="1000" dirty="0">
              <a:latin typeface="Caladea"/>
              <a:cs typeface="Caladea"/>
            </a:endParaRPr>
          </a:p>
          <a:p>
            <a:pPr marL="405101" marR="8212" lvl="1" indent="-197076">
              <a:lnSpc>
                <a:spcPct val="146700"/>
              </a:lnSpc>
              <a:buAutoNum type="alphaLcPeriod"/>
              <a:tabLst>
                <a:tab pos="405101" algn="l"/>
              </a:tabLst>
            </a:pPr>
            <a:r>
              <a:rPr sz="1000" spc="-4" dirty="0">
                <a:latin typeface="Caladea"/>
                <a:cs typeface="Caladea"/>
              </a:rPr>
              <a:t>Tentukan </a:t>
            </a:r>
            <a:r>
              <a:rPr sz="1000" dirty="0">
                <a:latin typeface="Caladea"/>
                <a:cs typeface="Caladea"/>
              </a:rPr>
              <a:t>objek </a:t>
            </a:r>
            <a:r>
              <a:rPr sz="1000" spc="-4" dirty="0">
                <a:latin typeface="Caladea"/>
                <a:cs typeface="Caladea"/>
              </a:rPr>
              <a:t>yang dituju, kemudian tetapkan variabel yang </a:t>
            </a:r>
            <a:r>
              <a:rPr sz="1000" spc="-9" dirty="0">
                <a:latin typeface="Caladea"/>
                <a:cs typeface="Caladea"/>
              </a:rPr>
              <a:t>akan  </a:t>
            </a:r>
            <a:r>
              <a:rPr sz="1000" spc="-4" dirty="0">
                <a:latin typeface="Caladea"/>
                <a:cs typeface="Caladea"/>
              </a:rPr>
              <a:t>diukur dengan skala</a:t>
            </a:r>
            <a:r>
              <a:rPr sz="1000" dirty="0">
                <a:latin typeface="Caladea"/>
                <a:cs typeface="Caladea"/>
              </a:rPr>
              <a:t> </a:t>
            </a:r>
            <a:r>
              <a:rPr sz="1000" spc="-4" dirty="0">
                <a:latin typeface="Caladea"/>
                <a:cs typeface="Caladea"/>
              </a:rPr>
              <a:t>tersebut</a:t>
            </a:r>
            <a:r>
              <a:rPr sz="1000" spc="-4" dirty="0">
                <a:latin typeface="Caladea"/>
                <a:cs typeface="Caladea"/>
              </a:rPr>
              <a:t>.</a:t>
            </a:r>
            <a:endParaRPr sz="1000" dirty="0">
              <a:latin typeface="Caladea"/>
              <a:cs typeface="Caladea"/>
            </a:endParaRPr>
          </a:p>
          <a:p>
            <a:pPr marL="405101" marR="7117" lvl="1" indent="-197076">
              <a:lnSpc>
                <a:spcPct val="145800"/>
              </a:lnSpc>
              <a:spcBef>
                <a:spcPts val="9"/>
              </a:spcBef>
              <a:buAutoNum type="alphaLcPeriod"/>
              <a:tabLst>
                <a:tab pos="405101" algn="l"/>
              </a:tabLst>
            </a:pPr>
            <a:r>
              <a:rPr sz="1000" spc="-4" dirty="0">
                <a:latin typeface="Caladea"/>
                <a:cs typeface="Caladea"/>
              </a:rPr>
              <a:t>Lakukan analisis variabel tersebut menjadi beberapa </a:t>
            </a:r>
            <a:r>
              <a:rPr sz="1000" dirty="0">
                <a:latin typeface="Caladea"/>
                <a:cs typeface="Caladea"/>
              </a:rPr>
              <a:t>sub </a:t>
            </a:r>
            <a:r>
              <a:rPr sz="1000" spc="-4" dirty="0">
                <a:latin typeface="Caladea"/>
                <a:cs typeface="Caladea"/>
              </a:rPr>
              <a:t>variabel atau  dimensi variabel, lalu kembangkan indikator </a:t>
            </a:r>
            <a:r>
              <a:rPr sz="1000" dirty="0">
                <a:latin typeface="Caladea"/>
                <a:cs typeface="Caladea"/>
              </a:rPr>
              <a:t>setiap </a:t>
            </a:r>
            <a:r>
              <a:rPr sz="1000" spc="-4" dirty="0">
                <a:latin typeface="Caladea"/>
                <a:cs typeface="Caladea"/>
              </a:rPr>
              <a:t>dimensi</a:t>
            </a:r>
            <a:r>
              <a:rPr sz="1000" spc="39" dirty="0">
                <a:latin typeface="Caladea"/>
                <a:cs typeface="Caladea"/>
              </a:rPr>
              <a:t> </a:t>
            </a:r>
            <a:r>
              <a:rPr sz="1000" spc="-4" dirty="0">
                <a:latin typeface="Caladea"/>
                <a:cs typeface="Caladea"/>
              </a:rPr>
              <a:t>tersebut</a:t>
            </a:r>
            <a:r>
              <a:rPr sz="1000" spc="-4" dirty="0">
                <a:latin typeface="Caladea"/>
                <a:cs typeface="Caladea"/>
              </a:rPr>
              <a:t>.</a:t>
            </a:r>
            <a:endParaRPr sz="1000" dirty="0">
              <a:latin typeface="Caladea"/>
              <a:cs typeface="Caladea"/>
            </a:endParaRPr>
          </a:p>
          <a:p>
            <a:pPr marL="405101" marR="6022" lvl="1" indent="-197076">
              <a:lnSpc>
                <a:spcPct val="146700"/>
              </a:lnSpc>
              <a:buAutoNum type="alphaLcPeriod"/>
              <a:tabLst>
                <a:tab pos="404553" algn="l"/>
                <a:tab pos="405101" algn="l"/>
              </a:tabLst>
            </a:pPr>
            <a:r>
              <a:rPr sz="1000" spc="-4" dirty="0">
                <a:latin typeface="Caladea"/>
                <a:cs typeface="Caladea"/>
              </a:rPr>
              <a:t>Dari </a:t>
            </a:r>
            <a:r>
              <a:rPr sz="1000" dirty="0">
                <a:latin typeface="Caladea"/>
                <a:cs typeface="Caladea"/>
              </a:rPr>
              <a:t>setiap </a:t>
            </a:r>
            <a:r>
              <a:rPr sz="1000" spc="-4" dirty="0">
                <a:latin typeface="Caladea"/>
                <a:cs typeface="Caladea"/>
              </a:rPr>
              <a:t>indikator </a:t>
            </a:r>
            <a:r>
              <a:rPr sz="1000" spc="-9" dirty="0">
                <a:latin typeface="Caladea"/>
                <a:cs typeface="Caladea"/>
              </a:rPr>
              <a:t>di </a:t>
            </a:r>
            <a:r>
              <a:rPr sz="1000" spc="-4" dirty="0">
                <a:latin typeface="Caladea"/>
                <a:cs typeface="Caladea"/>
              </a:rPr>
              <a:t>atas, tentukan ruang </a:t>
            </a:r>
            <a:r>
              <a:rPr sz="1000" spc="-9" dirty="0">
                <a:latin typeface="Caladea"/>
                <a:cs typeface="Caladea"/>
              </a:rPr>
              <a:t>lingkup </a:t>
            </a:r>
            <a:r>
              <a:rPr sz="1000" spc="-4" dirty="0">
                <a:latin typeface="Caladea"/>
                <a:cs typeface="Caladea"/>
              </a:rPr>
              <a:t>pertanyaan sikap  berkenaan</a:t>
            </a:r>
            <a:r>
              <a:rPr sz="1000" spc="73" dirty="0">
                <a:latin typeface="Caladea"/>
                <a:cs typeface="Caladea"/>
              </a:rPr>
              <a:t> </a:t>
            </a:r>
            <a:r>
              <a:rPr sz="1000" spc="-4" dirty="0">
                <a:latin typeface="Caladea"/>
                <a:cs typeface="Caladea"/>
              </a:rPr>
              <a:t>dengan</a:t>
            </a:r>
            <a:r>
              <a:rPr sz="1000" spc="78" dirty="0">
                <a:latin typeface="Caladea"/>
                <a:cs typeface="Caladea"/>
              </a:rPr>
              <a:t> </a:t>
            </a:r>
            <a:r>
              <a:rPr sz="1000" spc="-4" dirty="0">
                <a:latin typeface="Caladea"/>
                <a:cs typeface="Caladea"/>
              </a:rPr>
              <a:t>aspek</a:t>
            </a:r>
            <a:r>
              <a:rPr sz="1000" spc="78" dirty="0">
                <a:latin typeface="Caladea"/>
                <a:cs typeface="Caladea"/>
              </a:rPr>
              <a:t> </a:t>
            </a:r>
            <a:r>
              <a:rPr sz="1000" spc="-4" dirty="0">
                <a:latin typeface="Caladea"/>
                <a:cs typeface="Caladea"/>
              </a:rPr>
              <a:t>kognisi,</a:t>
            </a:r>
            <a:r>
              <a:rPr sz="1000" spc="82" dirty="0">
                <a:latin typeface="Caladea"/>
                <a:cs typeface="Caladea"/>
              </a:rPr>
              <a:t> </a:t>
            </a:r>
            <a:r>
              <a:rPr sz="1000" spc="-4" dirty="0">
                <a:latin typeface="Caladea"/>
                <a:cs typeface="Caladea"/>
              </a:rPr>
              <a:t>afeksi,</a:t>
            </a:r>
            <a:r>
              <a:rPr sz="1000" spc="82" dirty="0">
                <a:latin typeface="Caladea"/>
                <a:cs typeface="Caladea"/>
              </a:rPr>
              <a:t> </a:t>
            </a:r>
            <a:r>
              <a:rPr sz="1000" spc="-4" dirty="0">
                <a:latin typeface="Caladea"/>
                <a:cs typeface="Caladea"/>
              </a:rPr>
              <a:t>dan</a:t>
            </a:r>
            <a:r>
              <a:rPr sz="1000" spc="82" dirty="0">
                <a:latin typeface="Caladea"/>
                <a:cs typeface="Caladea"/>
              </a:rPr>
              <a:t> </a:t>
            </a:r>
            <a:r>
              <a:rPr sz="1000" spc="-4" dirty="0">
                <a:latin typeface="Caladea"/>
                <a:cs typeface="Caladea"/>
              </a:rPr>
              <a:t>konasi</a:t>
            </a:r>
            <a:r>
              <a:rPr sz="1000" spc="78" dirty="0">
                <a:latin typeface="Caladea"/>
                <a:cs typeface="Caladea"/>
              </a:rPr>
              <a:t> </a:t>
            </a:r>
            <a:r>
              <a:rPr sz="1000" spc="-4" dirty="0">
                <a:latin typeface="Caladea"/>
                <a:cs typeface="Caladea"/>
              </a:rPr>
              <a:t>terhadap</a:t>
            </a:r>
            <a:r>
              <a:rPr sz="1000" spc="82" dirty="0">
                <a:latin typeface="Caladea"/>
                <a:cs typeface="Caladea"/>
              </a:rPr>
              <a:t> </a:t>
            </a:r>
            <a:r>
              <a:rPr sz="1000" dirty="0">
                <a:latin typeface="Caladea"/>
                <a:cs typeface="Caladea"/>
              </a:rPr>
              <a:t>objek</a:t>
            </a:r>
            <a:endParaRPr sz="1000" dirty="0">
              <a:latin typeface="Caladea"/>
              <a:cs typeface="Caladea"/>
            </a:endParaRPr>
          </a:p>
          <a:p>
            <a:pPr marL="405101">
              <a:spcBef>
                <a:spcPts val="582"/>
              </a:spcBef>
            </a:pPr>
            <a:r>
              <a:rPr sz="1000" dirty="0">
                <a:latin typeface="Caladea"/>
                <a:cs typeface="Caladea"/>
              </a:rPr>
              <a:t>sikap</a:t>
            </a:r>
            <a:r>
              <a:rPr sz="1000" dirty="0">
                <a:latin typeface="Caladea"/>
                <a:cs typeface="Caladea"/>
              </a:rPr>
              <a:t>.</a:t>
            </a:r>
          </a:p>
          <a:p>
            <a:pPr marL="405101" marR="4379" lvl="1" indent="-197076" algn="just">
              <a:lnSpc>
                <a:spcPct val="146700"/>
              </a:lnSpc>
              <a:buAutoNum type="alphaLcPeriod" startAt="4"/>
              <a:tabLst>
                <a:tab pos="405101" algn="l"/>
              </a:tabLst>
            </a:pPr>
            <a:r>
              <a:rPr sz="1000" spc="-4" dirty="0">
                <a:latin typeface="Caladea"/>
                <a:cs typeface="Caladea"/>
              </a:rPr>
              <a:t>Susunlah pertanyaan untuk </a:t>
            </a:r>
            <a:r>
              <a:rPr sz="1000" dirty="0">
                <a:latin typeface="Caladea"/>
                <a:cs typeface="Caladea"/>
              </a:rPr>
              <a:t>masing-masing aspek </a:t>
            </a:r>
            <a:r>
              <a:rPr sz="1000" spc="-4" dirty="0">
                <a:latin typeface="Caladea"/>
                <a:cs typeface="Caladea"/>
              </a:rPr>
              <a:t>tersebut dalam dua  kategori, yakni pernyataan positif dan pernyataan </a:t>
            </a:r>
            <a:r>
              <a:rPr sz="1000" dirty="0">
                <a:latin typeface="Caladea"/>
                <a:cs typeface="Caladea"/>
              </a:rPr>
              <a:t>negatif, </a:t>
            </a:r>
            <a:r>
              <a:rPr sz="1000" spc="-4" dirty="0">
                <a:latin typeface="Caladea"/>
                <a:cs typeface="Caladea"/>
              </a:rPr>
              <a:t>secara  seimbang</a:t>
            </a:r>
            <a:r>
              <a:rPr sz="1000" spc="-9" dirty="0">
                <a:latin typeface="Caladea"/>
                <a:cs typeface="Caladea"/>
              </a:rPr>
              <a:t> </a:t>
            </a:r>
            <a:r>
              <a:rPr sz="1000" spc="-4" dirty="0">
                <a:latin typeface="Caladea"/>
                <a:cs typeface="Caladea"/>
              </a:rPr>
              <a:t>banyaknya</a:t>
            </a:r>
            <a:r>
              <a:rPr sz="1000" spc="-4" dirty="0">
                <a:latin typeface="Caladea"/>
                <a:cs typeface="Caladea"/>
              </a:rPr>
              <a:t>.</a:t>
            </a:r>
            <a:endParaRPr sz="1000" dirty="0">
              <a:latin typeface="Caladea"/>
              <a:cs typeface="Caladea"/>
            </a:endParaRPr>
          </a:p>
          <a:p>
            <a:pPr marL="208025" marR="7664" indent="382109" algn="just">
              <a:lnSpc>
                <a:spcPts val="1819"/>
              </a:lnSpc>
              <a:spcBef>
                <a:spcPts val="147"/>
              </a:spcBef>
            </a:pPr>
            <a:r>
              <a:rPr sz="1000" spc="-4" dirty="0">
                <a:latin typeface="Caladea"/>
                <a:cs typeface="Caladea"/>
              </a:rPr>
              <a:t>Sementara </a:t>
            </a:r>
            <a:r>
              <a:rPr sz="1000" dirty="0">
                <a:latin typeface="Caladea"/>
                <a:cs typeface="Caladea"/>
              </a:rPr>
              <a:t>itu </a:t>
            </a:r>
            <a:r>
              <a:rPr sz="1000" spc="-9" dirty="0">
                <a:latin typeface="Caladea"/>
                <a:cs typeface="Caladea"/>
              </a:rPr>
              <a:t>Edwards </a:t>
            </a:r>
            <a:r>
              <a:rPr sz="1000" spc="-4" dirty="0">
                <a:latin typeface="Caladea"/>
                <a:cs typeface="Caladea"/>
              </a:rPr>
              <a:t>(1957) telah </a:t>
            </a:r>
            <a:r>
              <a:rPr sz="1000" dirty="0">
                <a:latin typeface="Caladea"/>
                <a:cs typeface="Caladea"/>
              </a:rPr>
              <a:t>meramu </a:t>
            </a:r>
            <a:r>
              <a:rPr sz="1000" spc="-4" dirty="0">
                <a:latin typeface="Caladea"/>
                <a:cs typeface="Caladea"/>
              </a:rPr>
              <a:t>berbagai </a:t>
            </a:r>
            <a:r>
              <a:rPr sz="1000" dirty="0">
                <a:latin typeface="Caladea"/>
                <a:cs typeface="Caladea"/>
              </a:rPr>
              <a:t>saran </a:t>
            </a:r>
            <a:r>
              <a:rPr sz="1000" spc="-9" dirty="0">
                <a:latin typeface="Caladea"/>
                <a:cs typeface="Caladea"/>
              </a:rPr>
              <a:t>dan  </a:t>
            </a:r>
            <a:r>
              <a:rPr sz="1000" spc="-4" dirty="0">
                <a:latin typeface="Caladea"/>
                <a:cs typeface="Caladea"/>
              </a:rPr>
              <a:t>petunjuk </a:t>
            </a:r>
            <a:r>
              <a:rPr sz="1000" spc="-9" dirty="0">
                <a:latin typeface="Caladea"/>
                <a:cs typeface="Caladea"/>
              </a:rPr>
              <a:t>dari </a:t>
            </a:r>
            <a:r>
              <a:rPr sz="1000" spc="-4" dirty="0">
                <a:latin typeface="Caladea"/>
                <a:cs typeface="Caladea"/>
              </a:rPr>
              <a:t>para ahli menjadi </a:t>
            </a:r>
            <a:r>
              <a:rPr sz="1000" dirty="0">
                <a:latin typeface="Caladea"/>
                <a:cs typeface="Caladea"/>
              </a:rPr>
              <a:t>suatu </a:t>
            </a:r>
            <a:r>
              <a:rPr sz="1000" spc="-4" dirty="0">
                <a:latin typeface="Caladea"/>
                <a:cs typeface="Caladea"/>
              </a:rPr>
              <a:t>pedoman atau kriteria penulisan  pernyataan sikap. Beberapa kriteria </a:t>
            </a:r>
            <a:r>
              <a:rPr sz="1000" dirty="0">
                <a:latin typeface="Caladea"/>
                <a:cs typeface="Caladea"/>
              </a:rPr>
              <a:t>yang </a:t>
            </a:r>
            <a:r>
              <a:rPr sz="1000" spc="-4" dirty="0">
                <a:latin typeface="Caladea"/>
                <a:cs typeface="Caladea"/>
              </a:rPr>
              <a:t>dimaksud adalah sebagai</a:t>
            </a:r>
            <a:r>
              <a:rPr sz="1000" spc="52" dirty="0">
                <a:latin typeface="Caladea"/>
                <a:cs typeface="Caladea"/>
              </a:rPr>
              <a:t> </a:t>
            </a:r>
            <a:r>
              <a:rPr sz="1000" spc="-4" dirty="0">
                <a:latin typeface="Caladea"/>
                <a:cs typeface="Caladea"/>
              </a:rPr>
              <a:t>berikut</a:t>
            </a:r>
            <a:r>
              <a:rPr sz="1000" spc="-4" dirty="0">
                <a:latin typeface="Caladea"/>
                <a:cs typeface="Caladea"/>
              </a:rPr>
              <a:t>.</a:t>
            </a:r>
            <a:endParaRPr sz="1000" dirty="0">
              <a:latin typeface="Caladea"/>
              <a:cs typeface="Caladea"/>
            </a:endParaRPr>
          </a:p>
          <a:p>
            <a:pPr marL="405101" marR="6022" indent="-197076" algn="just">
              <a:lnSpc>
                <a:spcPts val="1819"/>
              </a:lnSpc>
              <a:spcBef>
                <a:spcPts val="9"/>
              </a:spcBef>
            </a:pPr>
            <a:r>
              <a:rPr sz="1000" dirty="0">
                <a:latin typeface="Caladea"/>
                <a:cs typeface="Caladea"/>
              </a:rPr>
              <a:t>a. </a:t>
            </a:r>
            <a:r>
              <a:rPr sz="1000" spc="-4" dirty="0">
                <a:latin typeface="Caladea"/>
                <a:cs typeface="Caladea"/>
              </a:rPr>
              <a:t>Jangan menulis pernyataan </a:t>
            </a:r>
            <a:r>
              <a:rPr sz="1000" dirty="0">
                <a:latin typeface="Caladea"/>
                <a:cs typeface="Caladea"/>
              </a:rPr>
              <a:t>yang </a:t>
            </a:r>
            <a:r>
              <a:rPr sz="1000" spc="-4" dirty="0">
                <a:latin typeface="Caladea"/>
                <a:cs typeface="Caladea"/>
              </a:rPr>
              <a:t>membicarakan </a:t>
            </a:r>
            <a:r>
              <a:rPr sz="1000" dirty="0">
                <a:latin typeface="Caladea"/>
                <a:cs typeface="Caladea"/>
              </a:rPr>
              <a:t>mengenai </a:t>
            </a:r>
            <a:r>
              <a:rPr sz="1000" spc="-4" dirty="0">
                <a:latin typeface="Caladea"/>
                <a:cs typeface="Caladea"/>
              </a:rPr>
              <a:t>kejadian  yang telah lewat </a:t>
            </a:r>
            <a:r>
              <a:rPr sz="1000" dirty="0">
                <a:latin typeface="Caladea"/>
                <a:cs typeface="Caladea"/>
              </a:rPr>
              <a:t>kecuali </a:t>
            </a:r>
            <a:r>
              <a:rPr sz="1000" spc="-4" dirty="0">
                <a:latin typeface="Caladea"/>
                <a:cs typeface="Caladea"/>
              </a:rPr>
              <a:t>kalau </a:t>
            </a:r>
            <a:r>
              <a:rPr sz="1000" dirty="0">
                <a:latin typeface="Caladea"/>
                <a:cs typeface="Caladea"/>
              </a:rPr>
              <a:t>objek </a:t>
            </a:r>
            <a:r>
              <a:rPr sz="1000" spc="-4" dirty="0">
                <a:latin typeface="Caladea"/>
                <a:cs typeface="Caladea"/>
              </a:rPr>
              <a:t>sikapnya berkaitan </a:t>
            </a:r>
            <a:r>
              <a:rPr sz="1000" dirty="0">
                <a:latin typeface="Caladea"/>
                <a:cs typeface="Caladea"/>
              </a:rPr>
              <a:t>dan masa</a:t>
            </a:r>
            <a:r>
              <a:rPr sz="1000" spc="-9" dirty="0">
                <a:latin typeface="Caladea"/>
                <a:cs typeface="Caladea"/>
              </a:rPr>
              <a:t> </a:t>
            </a:r>
            <a:r>
              <a:rPr sz="1000" spc="-4" dirty="0">
                <a:latin typeface="Caladea"/>
                <a:cs typeface="Caladea"/>
              </a:rPr>
              <a:t>lalu</a:t>
            </a:r>
            <a:r>
              <a:rPr sz="1000" spc="-4" dirty="0">
                <a:latin typeface="Caladea"/>
                <a:cs typeface="Caladea"/>
              </a:rPr>
              <a:t>.</a:t>
            </a:r>
            <a:endParaRPr sz="1000" dirty="0">
              <a:latin typeface="Caladea"/>
              <a:cs typeface="Calad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849332"/>
            <a:ext cx="8686800" cy="5018068"/>
          </a:xfrm>
          <a:prstGeom prst="rect">
            <a:avLst/>
          </a:prstGeom>
        </p:spPr>
        <p:txBody>
          <a:bodyPr vert="horz" wrap="square" lIns="0" tIns="10949" rIns="0" bIns="0" rtlCol="0">
            <a:spAutoFit/>
          </a:bodyPr>
          <a:lstStyle/>
          <a:p>
            <a:pPr marL="405101" marR="8212" indent="-197076" algn="just">
              <a:lnSpc>
                <a:spcPct val="146700"/>
              </a:lnSpc>
              <a:spcBef>
                <a:spcPts val="86"/>
              </a:spcBef>
              <a:buAutoNum type="alphaLcPeriod" startAt="2"/>
              <a:tabLst>
                <a:tab pos="405101" algn="l"/>
              </a:tabLst>
            </a:pPr>
            <a:r>
              <a:rPr sz="1000" spc="-4" dirty="0">
                <a:latin typeface="Caladea"/>
                <a:cs typeface="Caladea"/>
              </a:rPr>
              <a:t>Jangan menulis pernyataan yang berupa fakta atau dapat ditafsirkan  sebagai</a:t>
            </a:r>
            <a:r>
              <a:rPr sz="1000" spc="-9" dirty="0">
                <a:latin typeface="Caladea"/>
                <a:cs typeface="Caladea"/>
              </a:rPr>
              <a:t> </a:t>
            </a:r>
            <a:r>
              <a:rPr sz="1000" spc="-4" dirty="0">
                <a:latin typeface="Caladea"/>
                <a:cs typeface="Caladea"/>
              </a:rPr>
              <a:t>fakta</a:t>
            </a:r>
            <a:r>
              <a:rPr sz="1000" spc="-4" dirty="0">
                <a:latin typeface="Caladea"/>
                <a:cs typeface="Caladea"/>
              </a:rPr>
              <a:t>.</a:t>
            </a:r>
            <a:endParaRPr sz="1000" dirty="0">
              <a:latin typeface="Caladea"/>
              <a:cs typeface="Caladea"/>
            </a:endParaRPr>
          </a:p>
          <a:p>
            <a:pPr marL="405101" marR="8212" indent="-197076" algn="just">
              <a:lnSpc>
                <a:spcPts val="1819"/>
              </a:lnSpc>
              <a:spcBef>
                <a:spcPts val="147"/>
              </a:spcBef>
              <a:buAutoNum type="alphaLcPeriod" startAt="2"/>
              <a:tabLst>
                <a:tab pos="405101" algn="l"/>
              </a:tabLst>
            </a:pPr>
            <a:r>
              <a:rPr sz="1000" spc="-4" dirty="0">
                <a:latin typeface="Caladea"/>
                <a:cs typeface="Caladea"/>
              </a:rPr>
              <a:t>Jangan menulis pernyataan yang dapat menimbulkan lebih </a:t>
            </a:r>
            <a:r>
              <a:rPr sz="1000" spc="-9" dirty="0">
                <a:latin typeface="Caladea"/>
                <a:cs typeface="Caladea"/>
              </a:rPr>
              <a:t>dari </a:t>
            </a:r>
            <a:r>
              <a:rPr sz="1000" dirty="0">
                <a:latin typeface="Caladea"/>
                <a:cs typeface="Caladea"/>
              </a:rPr>
              <a:t>satu  </a:t>
            </a:r>
            <a:r>
              <a:rPr sz="1000" spc="-4" dirty="0">
                <a:latin typeface="Caladea"/>
                <a:cs typeface="Caladea"/>
              </a:rPr>
              <a:t>penafsiran</a:t>
            </a:r>
            <a:r>
              <a:rPr sz="1000" spc="-4" dirty="0">
                <a:latin typeface="Caladea"/>
                <a:cs typeface="Caladea"/>
              </a:rPr>
              <a:t>.</a:t>
            </a:r>
            <a:endParaRPr sz="1000" dirty="0">
              <a:latin typeface="Caladea"/>
              <a:cs typeface="Caladea"/>
            </a:endParaRPr>
          </a:p>
          <a:p>
            <a:pPr marL="405101" marR="7117" indent="-197076" algn="just">
              <a:lnSpc>
                <a:spcPts val="1819"/>
              </a:lnSpc>
              <a:spcBef>
                <a:spcPts val="4"/>
              </a:spcBef>
              <a:buAutoNum type="alphaLcPeriod" startAt="2"/>
              <a:tabLst>
                <a:tab pos="405101" algn="l"/>
              </a:tabLst>
            </a:pPr>
            <a:r>
              <a:rPr sz="1000" spc="-4" dirty="0">
                <a:latin typeface="Caladea"/>
                <a:cs typeface="Caladea"/>
              </a:rPr>
              <a:t>Jangan menulis pernyataan yang tidak relevan dengan </a:t>
            </a:r>
            <a:r>
              <a:rPr sz="1000" dirty="0">
                <a:latin typeface="Caladea"/>
                <a:cs typeface="Caladea"/>
              </a:rPr>
              <a:t>objek  </a:t>
            </a:r>
            <a:r>
              <a:rPr sz="1000" spc="-4" dirty="0">
                <a:latin typeface="Caladea"/>
                <a:cs typeface="Caladea"/>
              </a:rPr>
              <a:t>psikologisnya</a:t>
            </a:r>
            <a:r>
              <a:rPr sz="1000" spc="-4" dirty="0">
                <a:latin typeface="Caladea"/>
                <a:cs typeface="Caladea"/>
              </a:rPr>
              <a:t>.</a:t>
            </a:r>
            <a:endParaRPr sz="1000" dirty="0">
              <a:latin typeface="Caladea"/>
              <a:cs typeface="Caladea"/>
            </a:endParaRPr>
          </a:p>
          <a:p>
            <a:pPr marL="405101" marR="7664" indent="-197076" algn="just">
              <a:lnSpc>
                <a:spcPts val="1819"/>
              </a:lnSpc>
              <a:spcBef>
                <a:spcPts val="4"/>
              </a:spcBef>
              <a:buAutoNum type="alphaLcPeriod" startAt="2"/>
              <a:tabLst>
                <a:tab pos="405101" algn="l"/>
              </a:tabLst>
            </a:pPr>
            <a:r>
              <a:rPr sz="1000" spc="-4" dirty="0">
                <a:latin typeface="Caladea"/>
                <a:cs typeface="Caladea"/>
              </a:rPr>
              <a:t>Jangan menulis pernyataan yang sangat kemungkinannya akan disetujui  oleh </a:t>
            </a:r>
            <a:r>
              <a:rPr sz="1000" dirty="0">
                <a:latin typeface="Caladea"/>
                <a:cs typeface="Caladea"/>
              </a:rPr>
              <a:t>hampir semua </a:t>
            </a:r>
            <a:r>
              <a:rPr sz="1000" spc="-4" dirty="0">
                <a:latin typeface="Caladea"/>
                <a:cs typeface="Caladea"/>
              </a:rPr>
              <a:t>orang atau bahkan hampir tak seorang pun yang  akan</a:t>
            </a:r>
            <a:r>
              <a:rPr sz="1000" spc="-9" dirty="0">
                <a:latin typeface="Caladea"/>
                <a:cs typeface="Caladea"/>
              </a:rPr>
              <a:t> </a:t>
            </a:r>
            <a:r>
              <a:rPr sz="1000" spc="-4" dirty="0">
                <a:latin typeface="Caladea"/>
                <a:cs typeface="Caladea"/>
              </a:rPr>
              <a:t>menyetujuinya</a:t>
            </a:r>
            <a:r>
              <a:rPr sz="1000" spc="-4" dirty="0">
                <a:latin typeface="Caladea"/>
                <a:cs typeface="Caladea"/>
              </a:rPr>
              <a:t>.</a:t>
            </a:r>
            <a:endParaRPr sz="1000" dirty="0">
              <a:latin typeface="Caladea"/>
              <a:cs typeface="Caladea"/>
            </a:endParaRPr>
          </a:p>
          <a:p>
            <a:pPr marL="405101" indent="-197076" algn="just">
              <a:spcBef>
                <a:spcPts val="417"/>
              </a:spcBef>
              <a:buAutoNum type="alphaLcPeriod" startAt="2"/>
              <a:tabLst>
                <a:tab pos="405101" algn="l"/>
              </a:tabLst>
            </a:pPr>
            <a:r>
              <a:rPr sz="1000" spc="-4" dirty="0">
                <a:latin typeface="Caladea"/>
                <a:cs typeface="Caladea"/>
              </a:rPr>
              <a:t>Pilihlah</a:t>
            </a:r>
            <a:r>
              <a:rPr sz="1000" spc="47" dirty="0">
                <a:latin typeface="Caladea"/>
                <a:cs typeface="Caladea"/>
              </a:rPr>
              <a:t> </a:t>
            </a:r>
            <a:r>
              <a:rPr sz="1000" spc="-4" dirty="0">
                <a:latin typeface="Caladea"/>
                <a:cs typeface="Caladea"/>
              </a:rPr>
              <a:t>pernyataan-pernyataan</a:t>
            </a:r>
            <a:r>
              <a:rPr sz="1000" spc="56" dirty="0">
                <a:latin typeface="Caladea"/>
                <a:cs typeface="Caladea"/>
              </a:rPr>
              <a:t> </a:t>
            </a:r>
            <a:r>
              <a:rPr sz="1000" spc="-4" dirty="0">
                <a:latin typeface="Caladea"/>
                <a:cs typeface="Caladea"/>
              </a:rPr>
              <a:t>yang</a:t>
            </a:r>
            <a:r>
              <a:rPr sz="1000" spc="47" dirty="0">
                <a:latin typeface="Caladea"/>
                <a:cs typeface="Caladea"/>
              </a:rPr>
              <a:t> </a:t>
            </a:r>
            <a:r>
              <a:rPr sz="1000" spc="-4" dirty="0">
                <a:latin typeface="Caladea"/>
                <a:cs typeface="Caladea"/>
              </a:rPr>
              <a:t>diperkirakan</a:t>
            </a:r>
            <a:r>
              <a:rPr sz="1000" spc="60" dirty="0">
                <a:latin typeface="Caladea"/>
                <a:cs typeface="Caladea"/>
              </a:rPr>
              <a:t> </a:t>
            </a:r>
            <a:r>
              <a:rPr sz="1000" spc="-4" dirty="0">
                <a:latin typeface="Caladea"/>
                <a:cs typeface="Caladea"/>
              </a:rPr>
              <a:t>akan</a:t>
            </a:r>
            <a:r>
              <a:rPr sz="1000" spc="52" dirty="0">
                <a:latin typeface="Caladea"/>
                <a:cs typeface="Caladea"/>
              </a:rPr>
              <a:t> </a:t>
            </a:r>
            <a:r>
              <a:rPr sz="1000" spc="-4" dirty="0">
                <a:latin typeface="Caladea"/>
                <a:cs typeface="Caladea"/>
              </a:rPr>
              <a:t>mencakup</a:t>
            </a:r>
            <a:endParaRPr sz="1000" dirty="0">
              <a:latin typeface="Caladea"/>
              <a:cs typeface="Caladea"/>
            </a:endParaRPr>
          </a:p>
          <a:p>
            <a:pPr marL="405101" algn="just">
              <a:spcBef>
                <a:spcPts val="578"/>
              </a:spcBef>
            </a:pPr>
            <a:r>
              <a:rPr sz="1000" spc="-4" dirty="0">
                <a:latin typeface="Caladea"/>
                <a:cs typeface="Caladea"/>
              </a:rPr>
              <a:t>keseluruhan liputan skala afektif yang</a:t>
            </a:r>
            <a:r>
              <a:rPr sz="1000" spc="4" dirty="0">
                <a:latin typeface="Caladea"/>
                <a:cs typeface="Caladea"/>
              </a:rPr>
              <a:t> </a:t>
            </a:r>
            <a:r>
              <a:rPr sz="1000" spc="-4" dirty="0">
                <a:latin typeface="Caladea"/>
                <a:cs typeface="Caladea"/>
              </a:rPr>
              <a:t>diinginkan</a:t>
            </a:r>
            <a:r>
              <a:rPr sz="1000" spc="-4" dirty="0">
                <a:latin typeface="Caladea"/>
                <a:cs typeface="Caladea"/>
              </a:rPr>
              <a:t>.</a:t>
            </a:r>
            <a:endParaRPr sz="1000" dirty="0">
              <a:latin typeface="Caladea"/>
              <a:cs typeface="Caladea"/>
            </a:endParaRPr>
          </a:p>
          <a:p>
            <a:pPr marL="405101" marR="7117" indent="-197076" algn="just">
              <a:lnSpc>
                <a:spcPct val="146700"/>
              </a:lnSpc>
              <a:buAutoNum type="alphaLcPeriod" startAt="7"/>
              <a:tabLst>
                <a:tab pos="405101" algn="l"/>
              </a:tabLst>
            </a:pPr>
            <a:r>
              <a:rPr sz="1000" spc="-4" dirty="0">
                <a:latin typeface="Caladea"/>
                <a:cs typeface="Caladea"/>
              </a:rPr>
              <a:t>Usahakan agar setiap pernyataan ditulis </a:t>
            </a:r>
            <a:r>
              <a:rPr sz="1000" spc="-9" dirty="0">
                <a:latin typeface="Caladea"/>
                <a:cs typeface="Caladea"/>
              </a:rPr>
              <a:t>dalam </a:t>
            </a:r>
            <a:r>
              <a:rPr sz="1000" spc="-4" dirty="0">
                <a:latin typeface="Caladea"/>
                <a:cs typeface="Caladea"/>
              </a:rPr>
              <a:t>bahasa yang sederhana,  </a:t>
            </a:r>
            <a:r>
              <a:rPr sz="1000" dirty="0">
                <a:latin typeface="Caladea"/>
                <a:cs typeface="Caladea"/>
              </a:rPr>
              <a:t>jelas, </a:t>
            </a:r>
            <a:r>
              <a:rPr sz="1000" spc="-4" dirty="0">
                <a:latin typeface="Caladea"/>
                <a:cs typeface="Caladea"/>
              </a:rPr>
              <a:t>dan langsung. Jangan menuliskan pernyataan dengan  menggunakan kalimat-kalimat </a:t>
            </a:r>
            <a:r>
              <a:rPr sz="1000" dirty="0">
                <a:latin typeface="Caladea"/>
                <a:cs typeface="Caladea"/>
              </a:rPr>
              <a:t>yang</a:t>
            </a:r>
            <a:r>
              <a:rPr sz="1000" spc="-4" dirty="0">
                <a:latin typeface="Caladea"/>
                <a:cs typeface="Caladea"/>
              </a:rPr>
              <a:t> rumit</a:t>
            </a:r>
            <a:r>
              <a:rPr sz="1000" spc="-4" dirty="0">
                <a:latin typeface="Caladea"/>
                <a:cs typeface="Caladea"/>
              </a:rPr>
              <a:t>.</a:t>
            </a:r>
            <a:endParaRPr sz="1000" dirty="0">
              <a:latin typeface="Caladea"/>
              <a:cs typeface="Caladea"/>
            </a:endParaRPr>
          </a:p>
          <a:p>
            <a:pPr marL="405101" marR="4927" indent="-197076" algn="just">
              <a:lnSpc>
                <a:spcPct val="146700"/>
              </a:lnSpc>
              <a:buAutoNum type="alphaLcPeriod" startAt="7"/>
              <a:tabLst>
                <a:tab pos="405101" algn="l"/>
              </a:tabLst>
            </a:pPr>
            <a:r>
              <a:rPr sz="1000" spc="-4" dirty="0">
                <a:latin typeface="Caladea"/>
                <a:cs typeface="Caladea"/>
              </a:rPr>
              <a:t>Setiap pernyataan hendaknya ditulis ringkas dengan menghindari </a:t>
            </a:r>
            <a:r>
              <a:rPr sz="1000" dirty="0">
                <a:latin typeface="Caladea"/>
                <a:cs typeface="Caladea"/>
              </a:rPr>
              <a:t>kata-  </a:t>
            </a:r>
            <a:r>
              <a:rPr sz="1000" spc="-4" dirty="0">
                <a:latin typeface="Caladea"/>
                <a:cs typeface="Caladea"/>
              </a:rPr>
              <a:t>kata </a:t>
            </a:r>
            <a:r>
              <a:rPr sz="1000" dirty="0">
                <a:latin typeface="Caladea"/>
                <a:cs typeface="Caladea"/>
              </a:rPr>
              <a:t>yang </a:t>
            </a:r>
            <a:r>
              <a:rPr sz="1000" spc="-4" dirty="0">
                <a:latin typeface="Caladea"/>
                <a:cs typeface="Caladea"/>
              </a:rPr>
              <a:t>tidak akan memperjelas isi pernyataan</a:t>
            </a:r>
            <a:r>
              <a:rPr sz="1000" spc="-4" dirty="0">
                <a:latin typeface="Caladea"/>
                <a:cs typeface="Caladea"/>
              </a:rPr>
              <a:t>.</a:t>
            </a:r>
            <a:endParaRPr sz="1000" dirty="0">
              <a:latin typeface="Caladea"/>
              <a:cs typeface="Caladea"/>
            </a:endParaRPr>
          </a:p>
          <a:p>
            <a:pPr marL="208025" algn="just">
              <a:spcBef>
                <a:spcPts val="569"/>
              </a:spcBef>
            </a:pPr>
            <a:r>
              <a:rPr sz="1000" spc="-4" dirty="0">
                <a:latin typeface="Caladea"/>
                <a:cs typeface="Caladea"/>
              </a:rPr>
              <a:t>i. Setiap pernyataan harus berisi </a:t>
            </a:r>
            <a:r>
              <a:rPr sz="1000" dirty="0">
                <a:latin typeface="Caladea"/>
                <a:cs typeface="Caladea"/>
              </a:rPr>
              <a:t>hanya satu </a:t>
            </a:r>
            <a:r>
              <a:rPr sz="1000" spc="-4" dirty="0">
                <a:latin typeface="Caladea"/>
                <a:cs typeface="Caladea"/>
              </a:rPr>
              <a:t>ide (gagasan) yang</a:t>
            </a:r>
            <a:r>
              <a:rPr sz="1000" spc="-39" dirty="0">
                <a:latin typeface="Caladea"/>
                <a:cs typeface="Caladea"/>
              </a:rPr>
              <a:t> </a:t>
            </a:r>
            <a:r>
              <a:rPr sz="1000" spc="-4" dirty="0">
                <a:latin typeface="Caladea"/>
                <a:cs typeface="Caladea"/>
              </a:rPr>
              <a:t>lengkap</a:t>
            </a:r>
            <a:r>
              <a:rPr sz="1000" spc="-4" dirty="0">
                <a:latin typeface="Caladea"/>
                <a:cs typeface="Caladea"/>
              </a:rPr>
              <a:t>.</a:t>
            </a:r>
            <a:endParaRPr sz="1000" dirty="0">
              <a:latin typeface="Caladea"/>
              <a:cs typeface="Caladea"/>
            </a:endParaRPr>
          </a:p>
          <a:p>
            <a:pPr marL="405101" marR="5474" indent="-197076" algn="just">
              <a:lnSpc>
                <a:spcPct val="146700"/>
              </a:lnSpc>
              <a:buAutoNum type="alphaLcPeriod" startAt="10"/>
              <a:tabLst>
                <a:tab pos="405101" algn="l"/>
              </a:tabLst>
            </a:pPr>
            <a:r>
              <a:rPr sz="1000" spc="-4" dirty="0">
                <a:latin typeface="Caladea"/>
                <a:cs typeface="Caladea"/>
              </a:rPr>
              <a:t>Pernyataan yang berisi unsur </a:t>
            </a:r>
            <a:r>
              <a:rPr sz="1000" spc="30" dirty="0">
                <a:latin typeface="Times New Roman"/>
                <a:cs typeface="Times New Roman"/>
              </a:rPr>
              <a:t>universal </a:t>
            </a:r>
            <a:r>
              <a:rPr sz="1000" spc="47" dirty="0">
                <a:latin typeface="Times New Roman"/>
                <a:cs typeface="Times New Roman"/>
              </a:rPr>
              <a:t>seperti  </a:t>
            </a:r>
            <a:r>
              <a:rPr sz="1000" spc="13" dirty="0">
                <a:latin typeface="Times New Roman"/>
                <a:cs typeface="Times New Roman"/>
              </a:rPr>
              <a:t>“tidak </a:t>
            </a:r>
            <a:r>
              <a:rPr sz="1000" spc="26" dirty="0">
                <a:latin typeface="Times New Roman"/>
                <a:cs typeface="Times New Roman"/>
              </a:rPr>
              <a:t>pernah”,  </a:t>
            </a:r>
            <a:r>
              <a:rPr sz="1000" spc="13" dirty="0">
                <a:latin typeface="Times New Roman"/>
                <a:cs typeface="Times New Roman"/>
              </a:rPr>
              <a:t>“semuanya”, </a:t>
            </a:r>
            <a:r>
              <a:rPr sz="1000" spc="-4" dirty="0">
                <a:latin typeface="Times New Roman"/>
                <a:cs typeface="Times New Roman"/>
              </a:rPr>
              <a:t>“selalu”, </a:t>
            </a:r>
            <a:r>
              <a:rPr sz="1000" spc="9" dirty="0">
                <a:latin typeface="Times New Roman"/>
                <a:cs typeface="Times New Roman"/>
              </a:rPr>
              <a:t>“tak </a:t>
            </a:r>
            <a:r>
              <a:rPr sz="1000" spc="39" dirty="0">
                <a:latin typeface="Times New Roman"/>
                <a:cs typeface="Times New Roman"/>
              </a:rPr>
              <a:t>seorang </a:t>
            </a:r>
            <a:r>
              <a:rPr sz="1000" spc="9" dirty="0">
                <a:latin typeface="Times New Roman"/>
                <a:cs typeface="Times New Roman"/>
              </a:rPr>
              <a:t>pun”, </a:t>
            </a:r>
            <a:r>
              <a:rPr sz="1000" spc="47" dirty="0">
                <a:latin typeface="Times New Roman"/>
                <a:cs typeface="Times New Roman"/>
              </a:rPr>
              <a:t>dan </a:t>
            </a:r>
            <a:r>
              <a:rPr sz="1000" spc="30" dirty="0">
                <a:latin typeface="Times New Roman"/>
                <a:cs typeface="Times New Roman"/>
              </a:rPr>
              <a:t>semacamnya, </a:t>
            </a:r>
            <a:r>
              <a:rPr sz="1000" spc="26" dirty="0">
                <a:latin typeface="Times New Roman"/>
                <a:cs typeface="Times New Roman"/>
              </a:rPr>
              <a:t>seringkali  </a:t>
            </a:r>
            <a:r>
              <a:rPr sz="1000" spc="-4" dirty="0">
                <a:latin typeface="Caladea"/>
                <a:cs typeface="Caladea"/>
              </a:rPr>
              <a:t>menimbulkan penafsiran yang </a:t>
            </a:r>
            <a:r>
              <a:rPr sz="1000" dirty="0">
                <a:latin typeface="Caladea"/>
                <a:cs typeface="Caladea"/>
              </a:rPr>
              <a:t>berbeda-beda </a:t>
            </a:r>
            <a:r>
              <a:rPr sz="1000" spc="-4" dirty="0">
                <a:latin typeface="Caladea"/>
                <a:cs typeface="Caladea"/>
              </a:rPr>
              <a:t>dan karenanya sedapat  mungkin hendaklah</a:t>
            </a:r>
            <a:r>
              <a:rPr sz="1000" spc="9" dirty="0">
                <a:latin typeface="Caladea"/>
                <a:cs typeface="Caladea"/>
              </a:rPr>
              <a:t> </a:t>
            </a:r>
            <a:r>
              <a:rPr sz="1000" spc="-4" dirty="0">
                <a:latin typeface="Caladea"/>
                <a:cs typeface="Caladea"/>
              </a:rPr>
              <a:t>dihindari</a:t>
            </a:r>
            <a:r>
              <a:rPr sz="1000" spc="-4" dirty="0">
                <a:latin typeface="Caladea"/>
                <a:cs typeface="Caladea"/>
              </a:rPr>
              <a:t>.</a:t>
            </a:r>
            <a:endParaRPr sz="1000" dirty="0">
              <a:latin typeface="Caladea"/>
              <a:cs typeface="Caladea"/>
            </a:endParaRPr>
          </a:p>
          <a:p>
            <a:pPr marL="405101" marR="6569" indent="-197076" algn="just">
              <a:lnSpc>
                <a:spcPct val="146200"/>
              </a:lnSpc>
              <a:spcBef>
                <a:spcPts val="4"/>
              </a:spcBef>
              <a:buAutoNum type="alphaLcPeriod" startAt="10"/>
              <a:tabLst>
                <a:tab pos="405101" algn="l"/>
              </a:tabLst>
            </a:pPr>
            <a:r>
              <a:rPr sz="1000" spc="17" dirty="0">
                <a:latin typeface="Caladea"/>
                <a:cs typeface="Caladea"/>
              </a:rPr>
              <a:t>Kata-</a:t>
            </a:r>
            <a:r>
              <a:rPr sz="1000" spc="17" dirty="0">
                <a:latin typeface="Times New Roman"/>
                <a:cs typeface="Times New Roman"/>
              </a:rPr>
              <a:t>kata </a:t>
            </a:r>
            <a:r>
              <a:rPr sz="1000" spc="47" dirty="0">
                <a:latin typeface="Times New Roman"/>
                <a:cs typeface="Times New Roman"/>
              </a:rPr>
              <a:t>seperti </a:t>
            </a:r>
            <a:r>
              <a:rPr sz="1000" dirty="0">
                <a:latin typeface="Times New Roman"/>
                <a:cs typeface="Times New Roman"/>
              </a:rPr>
              <a:t>“hanya”, </a:t>
            </a:r>
            <a:r>
              <a:rPr sz="1000" spc="13" dirty="0">
                <a:latin typeface="Times New Roman"/>
                <a:cs typeface="Times New Roman"/>
              </a:rPr>
              <a:t>“sekedar”, </a:t>
            </a:r>
            <a:r>
              <a:rPr sz="1000" spc="22" dirty="0">
                <a:latin typeface="Times New Roman"/>
                <a:cs typeface="Times New Roman"/>
              </a:rPr>
              <a:t>“semata</a:t>
            </a:r>
            <a:r>
              <a:rPr sz="1000" spc="22" dirty="0">
                <a:latin typeface="Caladea"/>
                <a:cs typeface="Caladea"/>
              </a:rPr>
              <a:t>-</a:t>
            </a:r>
            <a:r>
              <a:rPr sz="1000" spc="22" dirty="0">
                <a:latin typeface="Times New Roman"/>
                <a:cs typeface="Times New Roman"/>
              </a:rPr>
              <a:t>mata”, </a:t>
            </a:r>
            <a:r>
              <a:rPr sz="1000" spc="47" dirty="0">
                <a:latin typeface="Times New Roman"/>
                <a:cs typeface="Times New Roman"/>
              </a:rPr>
              <a:t>dan </a:t>
            </a:r>
            <a:r>
              <a:rPr sz="1000" spc="34" dirty="0">
                <a:latin typeface="Times New Roman"/>
                <a:cs typeface="Times New Roman"/>
              </a:rPr>
              <a:t>semacamnya  </a:t>
            </a:r>
            <a:r>
              <a:rPr sz="1000" spc="-4" dirty="0">
                <a:latin typeface="Caladea"/>
                <a:cs typeface="Caladea"/>
              </a:rPr>
              <a:t>harus digunakan seperlunya untuk menghindari kesalahan penafsiran  isi pertanyaan</a:t>
            </a:r>
            <a:r>
              <a:rPr sz="1000" spc="-4" dirty="0">
                <a:latin typeface="Caladea"/>
                <a:cs typeface="Caladea"/>
              </a:rPr>
              <a:t>.</a:t>
            </a:r>
            <a:endParaRPr sz="1000" dirty="0">
              <a:latin typeface="Caladea"/>
              <a:cs typeface="Caladea"/>
            </a:endParaRPr>
          </a:p>
          <a:p>
            <a:pPr marL="405101" marR="8759" indent="-197076" algn="just">
              <a:lnSpc>
                <a:spcPct val="146700"/>
              </a:lnSpc>
              <a:buAutoNum type="alphaLcPeriod" startAt="10"/>
              <a:tabLst>
                <a:tab pos="405101" algn="l"/>
              </a:tabLst>
            </a:pPr>
            <a:r>
              <a:rPr sz="1000" spc="-4" dirty="0">
                <a:latin typeface="Caladea"/>
                <a:cs typeface="Caladea"/>
              </a:rPr>
              <a:t>Jangan menggunakan kata atau </a:t>
            </a:r>
            <a:r>
              <a:rPr sz="1000" dirty="0">
                <a:latin typeface="Caladea"/>
                <a:cs typeface="Caladea"/>
              </a:rPr>
              <a:t>istilah </a:t>
            </a:r>
            <a:r>
              <a:rPr sz="1000" spc="-4" dirty="0">
                <a:latin typeface="Caladea"/>
                <a:cs typeface="Caladea"/>
              </a:rPr>
              <a:t>yang mungkin tidak dapat  dimengerti oleh para</a:t>
            </a:r>
            <a:r>
              <a:rPr sz="1000" spc="4" dirty="0">
                <a:latin typeface="Caladea"/>
                <a:cs typeface="Caladea"/>
              </a:rPr>
              <a:t> </a:t>
            </a:r>
            <a:r>
              <a:rPr sz="1000" spc="-4" dirty="0">
                <a:latin typeface="Caladea"/>
                <a:cs typeface="Caladea"/>
              </a:rPr>
              <a:t>responden</a:t>
            </a:r>
            <a:r>
              <a:rPr sz="1000" spc="-4" dirty="0">
                <a:latin typeface="Caladea"/>
                <a:cs typeface="Caladea"/>
              </a:rPr>
              <a:t>.</a:t>
            </a:r>
            <a:endParaRPr sz="1000" dirty="0">
              <a:latin typeface="Caladea"/>
              <a:cs typeface="Caladea"/>
            </a:endParaRPr>
          </a:p>
          <a:p>
            <a:pPr marL="405101" indent="-197076" algn="just">
              <a:spcBef>
                <a:spcPts val="582"/>
              </a:spcBef>
              <a:buAutoNum type="alphaLcPeriod" startAt="10"/>
              <a:tabLst>
                <a:tab pos="405101" algn="l"/>
              </a:tabLst>
            </a:pPr>
            <a:r>
              <a:rPr sz="1000" spc="-4" dirty="0">
                <a:latin typeface="Caladea"/>
                <a:cs typeface="Caladea"/>
              </a:rPr>
              <a:t>Hindarilah pernyataan yang berisi kata negatif</a:t>
            </a:r>
            <a:r>
              <a:rPr sz="1000" spc="17" dirty="0">
                <a:latin typeface="Caladea"/>
                <a:cs typeface="Caladea"/>
              </a:rPr>
              <a:t> </a:t>
            </a:r>
            <a:r>
              <a:rPr sz="1000" spc="-4" dirty="0">
                <a:latin typeface="Caladea"/>
                <a:cs typeface="Caladea"/>
              </a:rPr>
              <a:t>ganda</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10949" algn="just"/>
            <a:r>
              <a:rPr sz="1000" b="1" spc="-4" dirty="0">
                <a:latin typeface="Caladea"/>
                <a:cs typeface="Caladea"/>
              </a:rPr>
              <a:t>3. Penulisan Butir untuk Skala</a:t>
            </a:r>
            <a:r>
              <a:rPr sz="1000" b="1" spc="30" dirty="0">
                <a:latin typeface="Caladea"/>
                <a:cs typeface="Caladea"/>
              </a:rPr>
              <a:t> </a:t>
            </a:r>
            <a:r>
              <a:rPr sz="1000" b="1" spc="-4" dirty="0">
                <a:latin typeface="Caladea"/>
                <a:cs typeface="Caladea"/>
              </a:rPr>
              <a:t>Penilaian</a:t>
            </a:r>
            <a:endParaRPr sz="1000" dirty="0">
              <a:latin typeface="Caladea"/>
              <a:cs typeface="Caladea"/>
            </a:endParaRPr>
          </a:p>
          <a:p>
            <a:pPr marL="208025" marR="4379" indent="382109" algn="just">
              <a:lnSpc>
                <a:spcPct val="146500"/>
              </a:lnSpc>
              <a:spcBef>
                <a:spcPts val="4"/>
              </a:spcBef>
            </a:pPr>
            <a:r>
              <a:rPr sz="1000" spc="-4" dirty="0">
                <a:latin typeface="Caladea"/>
                <a:cs typeface="Caladea"/>
              </a:rPr>
              <a:t>Pada prinsipnya, penyusun butir untuk skala </a:t>
            </a:r>
            <a:r>
              <a:rPr sz="1000" dirty="0">
                <a:latin typeface="Caladea"/>
                <a:cs typeface="Caladea"/>
              </a:rPr>
              <a:t>penilaian </a:t>
            </a:r>
            <a:r>
              <a:rPr sz="1000" spc="-4" dirty="0">
                <a:latin typeface="Caladea"/>
                <a:cs typeface="Caladea"/>
              </a:rPr>
              <a:t>hampir </a:t>
            </a:r>
            <a:r>
              <a:rPr sz="1000" dirty="0">
                <a:latin typeface="Caladea"/>
                <a:cs typeface="Caladea"/>
              </a:rPr>
              <a:t>sama  </a:t>
            </a:r>
            <a:r>
              <a:rPr sz="1000" spc="-4" dirty="0">
                <a:latin typeface="Caladea"/>
                <a:cs typeface="Caladea"/>
              </a:rPr>
              <a:t>dengan penyusunan butir untuk skala </a:t>
            </a:r>
            <a:r>
              <a:rPr sz="1000" dirty="0">
                <a:latin typeface="Caladea"/>
                <a:cs typeface="Caladea"/>
              </a:rPr>
              <a:t>sikap. </a:t>
            </a:r>
            <a:r>
              <a:rPr sz="1000" spc="-4" dirty="0">
                <a:latin typeface="Caladea"/>
                <a:cs typeface="Caladea"/>
              </a:rPr>
              <a:t>Perbedaannnya terletak pada  konteks pernyataan, yaitu untuk </a:t>
            </a:r>
            <a:r>
              <a:rPr sz="1000" dirty="0">
                <a:latin typeface="Caladea"/>
                <a:cs typeface="Caladea"/>
              </a:rPr>
              <a:t>skala sikap mengenai </a:t>
            </a:r>
            <a:r>
              <a:rPr sz="1000" spc="-4" dirty="0">
                <a:latin typeface="Caladea"/>
                <a:cs typeface="Caladea"/>
              </a:rPr>
              <a:t>keadaan atau  </a:t>
            </a:r>
            <a:r>
              <a:rPr sz="1000" dirty="0">
                <a:latin typeface="Caladea"/>
                <a:cs typeface="Caladea"/>
              </a:rPr>
              <a:t>perasaan </a:t>
            </a:r>
            <a:r>
              <a:rPr sz="1000" spc="-4" dirty="0">
                <a:latin typeface="Caladea"/>
                <a:cs typeface="Caladea"/>
              </a:rPr>
              <a:t>atau penilaian yang bersangkutan tehadap </a:t>
            </a:r>
            <a:r>
              <a:rPr sz="1000" dirty="0">
                <a:latin typeface="Caladea"/>
                <a:cs typeface="Caladea"/>
              </a:rPr>
              <a:t>objek sikap </a:t>
            </a:r>
            <a:r>
              <a:rPr sz="1000" spc="-4" dirty="0">
                <a:latin typeface="Caladea"/>
                <a:cs typeface="Caladea"/>
              </a:rPr>
              <a:t>sedang  skala penilaian mengenai keadaan </a:t>
            </a:r>
            <a:r>
              <a:rPr sz="1000" dirty="0">
                <a:latin typeface="Caladea"/>
                <a:cs typeface="Caladea"/>
              </a:rPr>
              <a:t>, </a:t>
            </a:r>
            <a:r>
              <a:rPr sz="1000" spc="-4" dirty="0">
                <a:latin typeface="Caladea"/>
                <a:cs typeface="Caladea"/>
              </a:rPr>
              <a:t>kemampuan, penampilan, atau kinerja  orang lain berdasarkan penilaian orang yang mengisi skala</a:t>
            </a:r>
            <a:r>
              <a:rPr sz="1000" spc="211" dirty="0">
                <a:latin typeface="Caladea"/>
                <a:cs typeface="Caladea"/>
              </a:rPr>
              <a:t> </a:t>
            </a:r>
            <a:r>
              <a:rPr sz="1000" spc="-4" dirty="0">
                <a:latin typeface="Caladea"/>
                <a:cs typeface="Caladea"/>
              </a:rPr>
              <a:t>penilaian</a:t>
            </a:r>
            <a:endParaRPr sz="1000" dirty="0">
              <a:latin typeface="Caladea"/>
              <a:cs typeface="Calade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165728"/>
            <a:ext cx="8686800" cy="4396872"/>
          </a:xfrm>
          <a:prstGeom prst="rect">
            <a:avLst/>
          </a:prstGeom>
        </p:spPr>
        <p:txBody>
          <a:bodyPr vert="horz" wrap="square" lIns="0" tIns="10949" rIns="0" bIns="0" rtlCol="0">
            <a:spAutoFit/>
          </a:bodyPr>
          <a:lstStyle/>
          <a:p>
            <a:pPr marL="208025" marR="8212">
              <a:lnSpc>
                <a:spcPct val="146700"/>
              </a:lnSpc>
              <a:spcBef>
                <a:spcPts val="86"/>
              </a:spcBef>
            </a:pPr>
            <a:r>
              <a:rPr sz="1000" spc="-4" dirty="0">
                <a:latin typeface="Caladea"/>
                <a:cs typeface="Caladea"/>
              </a:rPr>
              <a:t>tersebut. Selanjutnya, seperti halnya juga instrumen yang lain, penyusunan  skala </a:t>
            </a:r>
            <a:r>
              <a:rPr sz="1000" dirty="0">
                <a:latin typeface="Caladea"/>
                <a:cs typeface="Caladea"/>
              </a:rPr>
              <a:t>penilaian </a:t>
            </a:r>
            <a:r>
              <a:rPr sz="1000" spc="-9" dirty="0">
                <a:latin typeface="Caladea"/>
                <a:cs typeface="Caladea"/>
              </a:rPr>
              <a:t>hendaknya </a:t>
            </a:r>
            <a:r>
              <a:rPr sz="1000" spc="-4" dirty="0">
                <a:latin typeface="Caladea"/>
                <a:cs typeface="Caladea"/>
              </a:rPr>
              <a:t>memperhatikan hal-hal berikut</a:t>
            </a:r>
            <a:r>
              <a:rPr sz="1000" spc="17" dirty="0">
                <a:latin typeface="Caladea"/>
                <a:cs typeface="Caladea"/>
              </a:rPr>
              <a:t> </a:t>
            </a:r>
            <a:r>
              <a:rPr sz="1000" dirty="0">
                <a:latin typeface="Caladea"/>
                <a:cs typeface="Caladea"/>
              </a:rPr>
              <a:t>ini</a:t>
            </a:r>
            <a:r>
              <a:rPr sz="1000" dirty="0">
                <a:latin typeface="Caladea"/>
                <a:cs typeface="Caladea"/>
              </a:rPr>
              <a:t>.</a:t>
            </a:r>
          </a:p>
          <a:p>
            <a:pPr marL="405101" marR="8212" indent="-197076">
              <a:lnSpc>
                <a:spcPts val="1819"/>
              </a:lnSpc>
              <a:spcBef>
                <a:spcPts val="147"/>
              </a:spcBef>
              <a:buAutoNum type="alphaLcPeriod"/>
              <a:tabLst>
                <a:tab pos="405101" algn="l"/>
              </a:tabLst>
            </a:pPr>
            <a:r>
              <a:rPr sz="1000" spc="-4" dirty="0">
                <a:latin typeface="Caladea"/>
                <a:cs typeface="Caladea"/>
              </a:rPr>
              <a:t>Tentukan tujuan </a:t>
            </a:r>
            <a:r>
              <a:rPr sz="1000" dirty="0">
                <a:latin typeface="Caladea"/>
                <a:cs typeface="Caladea"/>
              </a:rPr>
              <a:t>yang </a:t>
            </a:r>
            <a:r>
              <a:rPr sz="1000" spc="-4" dirty="0">
                <a:latin typeface="Caladea"/>
                <a:cs typeface="Caladea"/>
              </a:rPr>
              <a:t>akan dicapai </a:t>
            </a:r>
            <a:r>
              <a:rPr sz="1000" spc="-9" dirty="0">
                <a:latin typeface="Caladea"/>
                <a:cs typeface="Caladea"/>
              </a:rPr>
              <a:t>dari </a:t>
            </a:r>
            <a:r>
              <a:rPr sz="1000" spc="-4" dirty="0">
                <a:latin typeface="Caladea"/>
                <a:cs typeface="Caladea"/>
              </a:rPr>
              <a:t>skala </a:t>
            </a:r>
            <a:r>
              <a:rPr sz="1000" dirty="0">
                <a:latin typeface="Caladea"/>
                <a:cs typeface="Caladea"/>
              </a:rPr>
              <a:t>penilaian </a:t>
            </a:r>
            <a:r>
              <a:rPr sz="1000" spc="-4" dirty="0">
                <a:latin typeface="Caladea"/>
                <a:cs typeface="Caladea"/>
              </a:rPr>
              <a:t>tersebut  sehingga </a:t>
            </a:r>
            <a:r>
              <a:rPr sz="1000" dirty="0">
                <a:latin typeface="Caladea"/>
                <a:cs typeface="Caladea"/>
              </a:rPr>
              <a:t>jelas apa yang </a:t>
            </a:r>
            <a:r>
              <a:rPr sz="1000" spc="-4" dirty="0">
                <a:latin typeface="Caladea"/>
                <a:cs typeface="Caladea"/>
              </a:rPr>
              <a:t>seharusnya</a:t>
            </a:r>
            <a:r>
              <a:rPr sz="1000" spc="-17" dirty="0">
                <a:latin typeface="Caladea"/>
                <a:cs typeface="Caladea"/>
              </a:rPr>
              <a:t> </a:t>
            </a:r>
            <a:r>
              <a:rPr sz="1000" spc="-4" dirty="0">
                <a:latin typeface="Caladea"/>
                <a:cs typeface="Caladea"/>
              </a:rPr>
              <a:t>dinilai</a:t>
            </a:r>
            <a:r>
              <a:rPr sz="1000" spc="-4" dirty="0">
                <a:latin typeface="Caladea"/>
                <a:cs typeface="Caladea"/>
              </a:rPr>
              <a:t>.</a:t>
            </a:r>
            <a:endParaRPr sz="1000" dirty="0">
              <a:latin typeface="Caladea"/>
              <a:cs typeface="Caladea"/>
            </a:endParaRPr>
          </a:p>
          <a:p>
            <a:pPr marL="405101" marR="9306" indent="-197076">
              <a:lnSpc>
                <a:spcPts val="1819"/>
              </a:lnSpc>
              <a:spcBef>
                <a:spcPts val="4"/>
              </a:spcBef>
              <a:buAutoNum type="alphaLcPeriod"/>
              <a:tabLst>
                <a:tab pos="405101" algn="l"/>
              </a:tabLst>
            </a:pPr>
            <a:r>
              <a:rPr sz="1000" spc="-4" dirty="0">
                <a:latin typeface="Caladea"/>
                <a:cs typeface="Caladea"/>
              </a:rPr>
              <a:t>Berdasarkan tujuan </a:t>
            </a:r>
            <a:r>
              <a:rPr sz="1000" dirty="0">
                <a:latin typeface="Caladea"/>
                <a:cs typeface="Caladea"/>
              </a:rPr>
              <a:t>tersebut, </a:t>
            </a:r>
            <a:r>
              <a:rPr sz="1000" spc="-4" dirty="0">
                <a:latin typeface="Caladea"/>
                <a:cs typeface="Caladea"/>
              </a:rPr>
              <a:t>tentukan aspek atau variabel yang akan  diungkap melalui instrumen</a:t>
            </a:r>
            <a:r>
              <a:rPr sz="1000" dirty="0">
                <a:latin typeface="Caladea"/>
                <a:cs typeface="Caladea"/>
              </a:rPr>
              <a:t> </a:t>
            </a:r>
            <a:r>
              <a:rPr sz="1000" spc="-4" dirty="0">
                <a:latin typeface="Caladea"/>
                <a:cs typeface="Caladea"/>
              </a:rPr>
              <a:t>ini</a:t>
            </a:r>
            <a:r>
              <a:rPr sz="1000" spc="-4" dirty="0">
                <a:latin typeface="Caladea"/>
                <a:cs typeface="Caladea"/>
              </a:rPr>
              <a:t>.</a:t>
            </a:r>
            <a:endParaRPr sz="1000" dirty="0">
              <a:latin typeface="Caladea"/>
              <a:cs typeface="Caladea"/>
            </a:endParaRPr>
          </a:p>
          <a:p>
            <a:pPr marL="405101" marR="5474" indent="-197076">
              <a:lnSpc>
                <a:spcPts val="1819"/>
              </a:lnSpc>
              <a:spcBef>
                <a:spcPts val="4"/>
              </a:spcBef>
              <a:buAutoNum type="alphaLcPeriod"/>
              <a:tabLst>
                <a:tab pos="404553" algn="l"/>
                <a:tab pos="405101" algn="l"/>
              </a:tabLst>
            </a:pPr>
            <a:r>
              <a:rPr sz="1000" spc="-4" dirty="0">
                <a:latin typeface="Caladea"/>
                <a:cs typeface="Caladea"/>
              </a:rPr>
              <a:t>Tetapkan bentuk rentangan nilai yang akan digunakan, misalnya </a:t>
            </a:r>
            <a:r>
              <a:rPr sz="1000" spc="-9" dirty="0">
                <a:latin typeface="Caladea"/>
                <a:cs typeface="Caladea"/>
              </a:rPr>
              <a:t>nilai  </a:t>
            </a:r>
            <a:r>
              <a:rPr sz="1000" spc="-4" dirty="0">
                <a:latin typeface="Caladea"/>
                <a:cs typeface="Caladea"/>
              </a:rPr>
              <a:t>angka atau</a:t>
            </a:r>
            <a:r>
              <a:rPr sz="1000" spc="-9" dirty="0">
                <a:latin typeface="Caladea"/>
                <a:cs typeface="Caladea"/>
              </a:rPr>
              <a:t> </a:t>
            </a:r>
            <a:r>
              <a:rPr sz="1000" spc="-4" dirty="0">
                <a:latin typeface="Caladea"/>
                <a:cs typeface="Caladea"/>
              </a:rPr>
              <a:t>kategori</a:t>
            </a:r>
            <a:r>
              <a:rPr sz="1000" spc="-4" dirty="0">
                <a:latin typeface="Caladea"/>
                <a:cs typeface="Caladea"/>
              </a:rPr>
              <a:t>.</a:t>
            </a:r>
            <a:endParaRPr sz="1000" dirty="0">
              <a:latin typeface="Caladea"/>
              <a:cs typeface="Caladea"/>
            </a:endParaRPr>
          </a:p>
          <a:p>
            <a:pPr marL="405101" marR="7664" indent="-197076">
              <a:lnSpc>
                <a:spcPts val="1810"/>
              </a:lnSpc>
              <a:spcBef>
                <a:spcPts val="9"/>
              </a:spcBef>
              <a:buAutoNum type="alphaLcPeriod"/>
              <a:tabLst>
                <a:tab pos="405101" algn="l"/>
              </a:tabLst>
            </a:pPr>
            <a:r>
              <a:rPr sz="1000" spc="-4" dirty="0">
                <a:latin typeface="Caladea"/>
                <a:cs typeface="Caladea"/>
              </a:rPr>
              <a:t>Buatlah </a:t>
            </a:r>
            <a:r>
              <a:rPr sz="1000" dirty="0">
                <a:latin typeface="Caladea"/>
                <a:cs typeface="Caladea"/>
              </a:rPr>
              <a:t>item-item </a:t>
            </a:r>
            <a:r>
              <a:rPr sz="1000" spc="-4" dirty="0">
                <a:latin typeface="Caladea"/>
                <a:cs typeface="Caladea"/>
              </a:rPr>
              <a:t>pernyataan yang akan dinilai dalam kalimat yang  singkat tetapi bermakna secara logis dan</a:t>
            </a:r>
            <a:r>
              <a:rPr sz="1000" spc="9" dirty="0">
                <a:latin typeface="Caladea"/>
                <a:cs typeface="Caladea"/>
              </a:rPr>
              <a:t> </a:t>
            </a:r>
            <a:r>
              <a:rPr sz="1000" dirty="0">
                <a:latin typeface="Caladea"/>
                <a:cs typeface="Caladea"/>
              </a:rPr>
              <a:t>sistematis</a:t>
            </a:r>
            <a:r>
              <a:rPr sz="1000" dirty="0">
                <a:latin typeface="Caladea"/>
                <a:cs typeface="Caladea"/>
              </a:rPr>
              <a:t>.</a:t>
            </a:r>
          </a:p>
          <a:p>
            <a:pPr marL="405101" marR="9306" indent="-197076">
              <a:lnSpc>
                <a:spcPts val="1819"/>
              </a:lnSpc>
              <a:spcBef>
                <a:spcPts val="4"/>
              </a:spcBef>
              <a:buAutoNum type="alphaLcPeriod"/>
              <a:tabLst>
                <a:tab pos="405101" algn="l"/>
              </a:tabLst>
            </a:pPr>
            <a:r>
              <a:rPr sz="1000" spc="-4" dirty="0">
                <a:latin typeface="Caladea"/>
                <a:cs typeface="Caladea"/>
              </a:rPr>
              <a:t>Ada baiknya menetapkan pedoman mengolah dan menafsirkan </a:t>
            </a:r>
            <a:r>
              <a:rPr sz="1000" dirty="0">
                <a:latin typeface="Caladea"/>
                <a:cs typeface="Caladea"/>
              </a:rPr>
              <a:t>hasil  </a:t>
            </a:r>
            <a:r>
              <a:rPr sz="1000" spc="-4" dirty="0">
                <a:latin typeface="Caladea"/>
                <a:cs typeface="Caladea"/>
              </a:rPr>
              <a:t>yang diperoleh dari </a:t>
            </a:r>
            <a:r>
              <a:rPr sz="1000" dirty="0">
                <a:latin typeface="Caladea"/>
                <a:cs typeface="Caladea"/>
              </a:rPr>
              <a:t>penilaian </a:t>
            </a:r>
            <a:r>
              <a:rPr sz="1000" spc="-4" dirty="0">
                <a:latin typeface="Caladea"/>
                <a:cs typeface="Caladea"/>
              </a:rPr>
              <a:t>tersebut</a:t>
            </a:r>
            <a:r>
              <a:rPr sz="1000" spc="-4" dirty="0">
                <a:latin typeface="Caladea"/>
                <a:cs typeface="Caladea"/>
              </a:rPr>
              <a:t>.</a:t>
            </a:r>
            <a:endParaRPr sz="1000" dirty="0">
              <a:latin typeface="Caladea"/>
              <a:cs typeface="Caladea"/>
            </a:endParaRPr>
          </a:p>
          <a:p>
            <a:pPr marL="208025" marR="4379" indent="382109" algn="just">
              <a:lnSpc>
                <a:spcPts val="1819"/>
              </a:lnSpc>
              <a:spcBef>
                <a:spcPts val="4"/>
              </a:spcBef>
            </a:pPr>
            <a:r>
              <a:rPr sz="1000" spc="-4" dirty="0">
                <a:latin typeface="Caladea"/>
                <a:cs typeface="Caladea"/>
              </a:rPr>
              <a:t>Skala penilaian dalam pelaksanaannya </a:t>
            </a:r>
            <a:r>
              <a:rPr sz="1000" spc="-9" dirty="0">
                <a:latin typeface="Caladea"/>
                <a:cs typeface="Caladea"/>
              </a:rPr>
              <a:t>dapat </a:t>
            </a:r>
            <a:r>
              <a:rPr sz="1000" spc="-4" dirty="0">
                <a:latin typeface="Caladea"/>
                <a:cs typeface="Caladea"/>
              </a:rPr>
              <a:t>digunakan oleh </a:t>
            </a:r>
            <a:r>
              <a:rPr sz="1000" spc="-9" dirty="0">
                <a:latin typeface="Caladea"/>
                <a:cs typeface="Caladea"/>
              </a:rPr>
              <a:t>dua  </a:t>
            </a:r>
            <a:r>
              <a:rPr sz="1000" spc="-4" dirty="0">
                <a:latin typeface="Caladea"/>
                <a:cs typeface="Caladea"/>
              </a:rPr>
              <a:t>orang </a:t>
            </a:r>
            <a:r>
              <a:rPr sz="1000" dirty="0">
                <a:latin typeface="Caladea"/>
                <a:cs typeface="Caladea"/>
              </a:rPr>
              <a:t>penilai </a:t>
            </a:r>
            <a:r>
              <a:rPr sz="1000" spc="-4" dirty="0">
                <a:latin typeface="Caladea"/>
                <a:cs typeface="Caladea"/>
              </a:rPr>
              <a:t>atau lebih, dalam menilai subjek yang </a:t>
            </a:r>
            <a:r>
              <a:rPr sz="1000" dirty="0">
                <a:latin typeface="Caladea"/>
                <a:cs typeface="Caladea"/>
              </a:rPr>
              <a:t>sama. </a:t>
            </a:r>
            <a:r>
              <a:rPr sz="1000" spc="-4" dirty="0">
                <a:latin typeface="Caladea"/>
                <a:cs typeface="Caladea"/>
              </a:rPr>
              <a:t>Maksudnya agar  diperoleh </a:t>
            </a:r>
            <a:r>
              <a:rPr sz="1000" dirty="0">
                <a:latin typeface="Caladea"/>
                <a:cs typeface="Caladea"/>
              </a:rPr>
              <a:t>hasil </a:t>
            </a:r>
            <a:r>
              <a:rPr sz="1000" spc="-4" dirty="0">
                <a:latin typeface="Caladea"/>
                <a:cs typeface="Caladea"/>
              </a:rPr>
              <a:t>penilaian yang </a:t>
            </a:r>
            <a:r>
              <a:rPr sz="1000" dirty="0">
                <a:latin typeface="Caladea"/>
                <a:cs typeface="Caladea"/>
              </a:rPr>
              <a:t>objektif </a:t>
            </a:r>
            <a:r>
              <a:rPr sz="1000" spc="-4" dirty="0">
                <a:latin typeface="Caladea"/>
                <a:cs typeface="Caladea"/>
              </a:rPr>
              <a:t>mengenai perilaku </a:t>
            </a:r>
            <a:r>
              <a:rPr sz="1000" dirty="0">
                <a:latin typeface="Caladea"/>
                <a:cs typeface="Caladea"/>
              </a:rPr>
              <a:t>subjek </a:t>
            </a:r>
            <a:r>
              <a:rPr sz="1000" spc="-4" dirty="0">
                <a:latin typeface="Caladea"/>
                <a:cs typeface="Caladea"/>
              </a:rPr>
              <a:t>yang  dinilai</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17"/>
              </a:spcBef>
            </a:pPr>
            <a:endParaRPr sz="900" dirty="0">
              <a:latin typeface="Caladea"/>
              <a:cs typeface="Caladea"/>
            </a:endParaRPr>
          </a:p>
          <a:p>
            <a:pPr marL="208025" indent="-197076" algn="just">
              <a:buAutoNum type="arabicPeriod" startAt="4"/>
              <a:tabLst>
                <a:tab pos="208025" algn="l"/>
              </a:tabLst>
            </a:pPr>
            <a:r>
              <a:rPr sz="1000" b="1" spc="-4" dirty="0">
                <a:latin typeface="Caladea"/>
                <a:cs typeface="Caladea"/>
              </a:rPr>
              <a:t>Penulisan Butir untuk</a:t>
            </a:r>
            <a:r>
              <a:rPr sz="1000" b="1" spc="-9" dirty="0">
                <a:latin typeface="Caladea"/>
                <a:cs typeface="Caladea"/>
              </a:rPr>
              <a:t> </a:t>
            </a:r>
            <a:r>
              <a:rPr sz="1000" b="1" spc="-4" dirty="0">
                <a:latin typeface="Caladea"/>
                <a:cs typeface="Caladea"/>
              </a:rPr>
              <a:t>Kuesioner</a:t>
            </a:r>
            <a:endParaRPr sz="1000" dirty="0">
              <a:latin typeface="Caladea"/>
              <a:cs typeface="Caladea"/>
            </a:endParaRPr>
          </a:p>
          <a:p>
            <a:pPr marL="208025" marR="4379" indent="382109" algn="just">
              <a:lnSpc>
                <a:spcPct val="146500"/>
              </a:lnSpc>
              <a:spcBef>
                <a:spcPts val="4"/>
              </a:spcBef>
            </a:pPr>
            <a:r>
              <a:rPr sz="1000" spc="-4" dirty="0">
                <a:latin typeface="Caladea"/>
                <a:cs typeface="Caladea"/>
              </a:rPr>
              <a:t>Cara menyusun kuesioner beserta butir-butir yang tercantum </a:t>
            </a:r>
            <a:r>
              <a:rPr sz="1000" spc="-9" dirty="0">
                <a:latin typeface="Caladea"/>
                <a:cs typeface="Caladea"/>
              </a:rPr>
              <a:t>di  </a:t>
            </a:r>
            <a:r>
              <a:rPr sz="1000" spc="-4" dirty="0">
                <a:latin typeface="Caladea"/>
                <a:cs typeface="Caladea"/>
              </a:rPr>
              <a:t>dalamnya haruslah </a:t>
            </a:r>
            <a:r>
              <a:rPr sz="1000" dirty="0">
                <a:latin typeface="Caladea"/>
                <a:cs typeface="Caladea"/>
              </a:rPr>
              <a:t>tetap mengacu </a:t>
            </a:r>
            <a:r>
              <a:rPr sz="1000" spc="-4" dirty="0">
                <a:latin typeface="Caladea"/>
                <a:cs typeface="Caladea"/>
              </a:rPr>
              <a:t>pada pedoman penyusunan instrumen  secara </a:t>
            </a:r>
            <a:r>
              <a:rPr sz="1000" spc="-9" dirty="0">
                <a:latin typeface="Caladea"/>
                <a:cs typeface="Caladea"/>
              </a:rPr>
              <a:t>umum, </a:t>
            </a:r>
            <a:r>
              <a:rPr sz="1000" spc="-4" dirty="0">
                <a:latin typeface="Caladea"/>
                <a:cs typeface="Caladea"/>
              </a:rPr>
              <a:t>sehingga berlaku pula langkah-langkah sebagaimana telah  dijelaskan </a:t>
            </a:r>
            <a:r>
              <a:rPr sz="1000" spc="-9" dirty="0">
                <a:latin typeface="Caladea"/>
                <a:cs typeface="Caladea"/>
              </a:rPr>
              <a:t>di </a:t>
            </a:r>
            <a:r>
              <a:rPr sz="1000" spc="-4" dirty="0">
                <a:latin typeface="Caladea"/>
                <a:cs typeface="Caladea"/>
              </a:rPr>
              <a:t>bagian terdahulu. Dimulai dengan analisis variabel,  pembuatan kisi-kisi, </a:t>
            </a:r>
            <a:r>
              <a:rPr sz="1000" spc="-9" dirty="0">
                <a:latin typeface="Caladea"/>
                <a:cs typeface="Caladea"/>
              </a:rPr>
              <a:t>dan </a:t>
            </a:r>
            <a:r>
              <a:rPr sz="1000" spc="-4" dirty="0">
                <a:latin typeface="Caladea"/>
                <a:cs typeface="Caladea"/>
              </a:rPr>
              <a:t>kemudian sampai pada penyusunan pertanyaan  untuk kuesioner. Secara lebih teknis, petunjuk untuk </a:t>
            </a:r>
            <a:r>
              <a:rPr sz="1000" dirty="0">
                <a:latin typeface="Caladea"/>
                <a:cs typeface="Caladea"/>
              </a:rPr>
              <a:t>membuat </a:t>
            </a:r>
            <a:r>
              <a:rPr sz="1000" spc="-4" dirty="0">
                <a:latin typeface="Caladea"/>
                <a:cs typeface="Caladea"/>
              </a:rPr>
              <a:t>kuesioner  adalah sebagai berikut</a:t>
            </a:r>
            <a:r>
              <a:rPr sz="1000" spc="-4" dirty="0">
                <a:latin typeface="Caladea"/>
                <a:cs typeface="Caladea"/>
              </a:rPr>
              <a:t>.</a:t>
            </a:r>
            <a:endParaRPr sz="1000" dirty="0">
              <a:latin typeface="Caladea"/>
              <a:cs typeface="Caladea"/>
            </a:endParaRPr>
          </a:p>
          <a:p>
            <a:pPr marL="405101" marR="5474" lvl="1" indent="-197076">
              <a:lnSpc>
                <a:spcPts val="1819"/>
              </a:lnSpc>
              <a:spcBef>
                <a:spcPts val="155"/>
              </a:spcBef>
              <a:buAutoNum type="alphaLcPeriod"/>
              <a:tabLst>
                <a:tab pos="405101" algn="l"/>
              </a:tabLst>
            </a:pPr>
            <a:r>
              <a:rPr sz="1000" spc="-4" dirty="0">
                <a:latin typeface="Caladea"/>
                <a:cs typeface="Caladea"/>
              </a:rPr>
              <a:t>Mulai dengan pengantar yang isinya berupa permohonan mengisi  kuesioner </a:t>
            </a:r>
            <a:r>
              <a:rPr sz="1000" dirty="0">
                <a:latin typeface="Caladea"/>
                <a:cs typeface="Caladea"/>
              </a:rPr>
              <a:t>sambil </a:t>
            </a:r>
            <a:r>
              <a:rPr sz="1000" spc="-4" dirty="0">
                <a:latin typeface="Caladea"/>
                <a:cs typeface="Caladea"/>
              </a:rPr>
              <a:t>menjelaskan maksud dan</a:t>
            </a:r>
            <a:r>
              <a:rPr sz="1000" dirty="0">
                <a:latin typeface="Caladea"/>
                <a:cs typeface="Caladea"/>
              </a:rPr>
              <a:t> </a:t>
            </a:r>
            <a:r>
              <a:rPr sz="1000" spc="-4" dirty="0">
                <a:latin typeface="Caladea"/>
                <a:cs typeface="Caladea"/>
              </a:rPr>
              <a:t>tujuannya</a:t>
            </a:r>
            <a:r>
              <a:rPr sz="1000" spc="-4" dirty="0">
                <a:latin typeface="Caladea"/>
                <a:cs typeface="Caladea"/>
              </a:rPr>
              <a:t>.</a:t>
            </a:r>
            <a:endParaRPr sz="1000" dirty="0">
              <a:latin typeface="Caladea"/>
              <a:cs typeface="Caladea"/>
            </a:endParaRPr>
          </a:p>
          <a:p>
            <a:pPr marL="405101" marR="8212" lvl="1" indent="-197076">
              <a:lnSpc>
                <a:spcPts val="1819"/>
              </a:lnSpc>
              <a:spcBef>
                <a:spcPts val="9"/>
              </a:spcBef>
              <a:buAutoNum type="alphaLcPeriod"/>
              <a:tabLst>
                <a:tab pos="405101" algn="l"/>
              </a:tabLst>
            </a:pPr>
            <a:r>
              <a:rPr sz="1000" spc="-4" dirty="0">
                <a:latin typeface="Caladea"/>
                <a:cs typeface="Caladea"/>
              </a:rPr>
              <a:t>Jelaskan petunjuk atau cara mengisinya supaya tidak </a:t>
            </a:r>
            <a:r>
              <a:rPr sz="1000" dirty="0">
                <a:latin typeface="Caladea"/>
                <a:cs typeface="Caladea"/>
              </a:rPr>
              <a:t>salah. </a:t>
            </a:r>
            <a:r>
              <a:rPr sz="1000" spc="-4" dirty="0">
                <a:latin typeface="Caladea"/>
                <a:cs typeface="Caladea"/>
              </a:rPr>
              <a:t>Kalau perlu,  berikan contoh</a:t>
            </a:r>
            <a:r>
              <a:rPr sz="1000" dirty="0">
                <a:latin typeface="Caladea"/>
                <a:cs typeface="Caladea"/>
              </a:rPr>
              <a:t> </a:t>
            </a:r>
            <a:r>
              <a:rPr sz="1000" spc="-4" dirty="0">
                <a:latin typeface="Caladea"/>
                <a:cs typeface="Caladea"/>
              </a:rPr>
              <a:t>pengisiannya</a:t>
            </a:r>
            <a:r>
              <a:rPr sz="1000" spc="-4" dirty="0">
                <a:latin typeface="Caladea"/>
                <a:cs typeface="Caladea"/>
              </a:rPr>
              <a:t>.</a:t>
            </a:r>
            <a:endParaRPr sz="1000" dirty="0">
              <a:latin typeface="Caladea"/>
              <a:cs typeface="Caladea"/>
            </a:endParaRPr>
          </a:p>
          <a:p>
            <a:pPr marL="405101" marR="4379" lvl="1" indent="-197076">
              <a:lnSpc>
                <a:spcPts val="1810"/>
              </a:lnSpc>
              <a:spcBef>
                <a:spcPts val="9"/>
              </a:spcBef>
              <a:buAutoNum type="alphaLcPeriod"/>
              <a:tabLst>
                <a:tab pos="404553" algn="l"/>
                <a:tab pos="405101" algn="l"/>
              </a:tabLst>
            </a:pPr>
            <a:r>
              <a:rPr sz="1000" spc="-4" dirty="0">
                <a:latin typeface="Caladea"/>
                <a:cs typeface="Caladea"/>
              </a:rPr>
              <a:t>Mulai dengan pertanyaan untuk mengungkapkan identitas responden.  </a:t>
            </a:r>
            <a:r>
              <a:rPr sz="1000" dirty="0">
                <a:latin typeface="Caladea"/>
                <a:cs typeface="Caladea"/>
              </a:rPr>
              <a:t>Dalam</a:t>
            </a:r>
            <a:r>
              <a:rPr sz="1000" spc="30" dirty="0">
                <a:latin typeface="Caladea"/>
                <a:cs typeface="Caladea"/>
              </a:rPr>
              <a:t> </a:t>
            </a:r>
            <a:r>
              <a:rPr sz="1000" spc="-4" dirty="0">
                <a:latin typeface="Caladea"/>
                <a:cs typeface="Caladea"/>
              </a:rPr>
              <a:t>identitas</a:t>
            </a:r>
            <a:r>
              <a:rPr sz="1000" spc="43" dirty="0">
                <a:latin typeface="Caladea"/>
                <a:cs typeface="Caladea"/>
              </a:rPr>
              <a:t> </a:t>
            </a:r>
            <a:r>
              <a:rPr sz="1000" spc="-4" dirty="0">
                <a:latin typeface="Caladea"/>
                <a:cs typeface="Caladea"/>
              </a:rPr>
              <a:t>ini</a:t>
            </a:r>
            <a:r>
              <a:rPr sz="1000" spc="39" dirty="0">
                <a:latin typeface="Caladea"/>
                <a:cs typeface="Caladea"/>
              </a:rPr>
              <a:t> </a:t>
            </a:r>
            <a:r>
              <a:rPr sz="1000" spc="-4" dirty="0">
                <a:latin typeface="Caladea"/>
                <a:cs typeface="Caladea"/>
              </a:rPr>
              <a:t>sebaiknya</a:t>
            </a:r>
            <a:r>
              <a:rPr sz="1000" spc="39" dirty="0">
                <a:latin typeface="Caladea"/>
                <a:cs typeface="Caladea"/>
              </a:rPr>
              <a:t> </a:t>
            </a:r>
            <a:r>
              <a:rPr sz="1000" spc="-4" dirty="0">
                <a:latin typeface="Caladea"/>
                <a:cs typeface="Caladea"/>
              </a:rPr>
              <a:t>tidak</a:t>
            </a:r>
            <a:r>
              <a:rPr sz="1000" spc="39" dirty="0">
                <a:latin typeface="Caladea"/>
                <a:cs typeface="Caladea"/>
              </a:rPr>
              <a:t> </a:t>
            </a:r>
            <a:r>
              <a:rPr sz="1000" spc="-4" dirty="0">
                <a:latin typeface="Caladea"/>
                <a:cs typeface="Caladea"/>
              </a:rPr>
              <a:t>diminta</a:t>
            </a:r>
            <a:r>
              <a:rPr sz="1000" spc="47" dirty="0">
                <a:latin typeface="Caladea"/>
                <a:cs typeface="Caladea"/>
              </a:rPr>
              <a:t> </a:t>
            </a:r>
            <a:r>
              <a:rPr sz="1000" spc="-4" dirty="0">
                <a:latin typeface="Caladea"/>
                <a:cs typeface="Caladea"/>
              </a:rPr>
              <a:t>mengisi</a:t>
            </a:r>
            <a:r>
              <a:rPr sz="1000" spc="60" dirty="0">
                <a:latin typeface="Caladea"/>
                <a:cs typeface="Caladea"/>
              </a:rPr>
              <a:t> </a:t>
            </a:r>
            <a:r>
              <a:rPr sz="1000" spc="-4" dirty="0">
                <a:latin typeface="Caladea"/>
                <a:cs typeface="Caladea"/>
              </a:rPr>
              <a:t>nama.</a:t>
            </a:r>
            <a:r>
              <a:rPr sz="1000" spc="43" dirty="0">
                <a:latin typeface="Caladea"/>
                <a:cs typeface="Caladea"/>
              </a:rPr>
              <a:t> </a:t>
            </a:r>
            <a:r>
              <a:rPr sz="1000" spc="-4" dirty="0">
                <a:latin typeface="Caladea"/>
                <a:cs typeface="Caladea"/>
              </a:rPr>
              <a:t>Identitas</a:t>
            </a:r>
            <a:endParaRPr sz="1000" dirty="0">
              <a:latin typeface="Caladea"/>
              <a:cs typeface="Caladea"/>
            </a:endParaRPr>
          </a:p>
          <a:p>
            <a:pPr marL="405101" marR="8212">
              <a:lnSpc>
                <a:spcPts val="1819"/>
              </a:lnSpc>
              <a:spcBef>
                <a:spcPts val="4"/>
              </a:spcBef>
            </a:pPr>
            <a:r>
              <a:rPr sz="1000" spc="-4" dirty="0">
                <a:latin typeface="Caladea"/>
                <a:cs typeface="Caladea"/>
              </a:rPr>
              <a:t>cukup menggungkapkan jenis kelamin, </a:t>
            </a:r>
            <a:r>
              <a:rPr sz="1000" spc="-9" dirty="0">
                <a:latin typeface="Caladea"/>
                <a:cs typeface="Caladea"/>
              </a:rPr>
              <a:t>usia, </a:t>
            </a:r>
            <a:r>
              <a:rPr sz="1000" spc="-4" dirty="0">
                <a:latin typeface="Caladea"/>
                <a:cs typeface="Caladea"/>
              </a:rPr>
              <a:t>pendidikan, pekerjaan,  pengalaman, dan lain-lain yang ada kaitannya dengan tujuan</a:t>
            </a:r>
            <a:r>
              <a:rPr sz="1000" spc="47" dirty="0">
                <a:latin typeface="Caladea"/>
                <a:cs typeface="Caladea"/>
              </a:rPr>
              <a:t> </a:t>
            </a:r>
            <a:r>
              <a:rPr sz="1000" spc="-4" dirty="0">
                <a:latin typeface="Caladea"/>
                <a:cs typeface="Caladea"/>
              </a:rPr>
              <a:t>kuesioner</a:t>
            </a:r>
            <a:r>
              <a:rPr sz="1000" spc="-4" dirty="0">
                <a:latin typeface="Caladea"/>
                <a:cs typeface="Caladea"/>
              </a:rPr>
              <a:t>.</a:t>
            </a:r>
            <a:endParaRPr sz="1000" dirty="0">
              <a:latin typeface="Caladea"/>
              <a:cs typeface="Caladea"/>
            </a:endParaRPr>
          </a:p>
          <a:p>
            <a:pPr marL="405101" marR="6022" lvl="1" indent="-197076">
              <a:lnSpc>
                <a:spcPts val="1819"/>
              </a:lnSpc>
              <a:spcBef>
                <a:spcPts val="4"/>
              </a:spcBef>
              <a:buAutoNum type="alphaLcPeriod" startAt="4"/>
              <a:tabLst>
                <a:tab pos="405101" algn="l"/>
              </a:tabLst>
            </a:pPr>
            <a:r>
              <a:rPr sz="1000" spc="-4" dirty="0">
                <a:latin typeface="Caladea"/>
                <a:cs typeface="Caladea"/>
              </a:rPr>
              <a:t>Isi pertanyaan sebaiknya dibuat beberapa kategori atau bagian sesuai  dengan variabel yang diungkapkan, </a:t>
            </a:r>
            <a:r>
              <a:rPr sz="1000" dirty="0">
                <a:latin typeface="Caladea"/>
                <a:cs typeface="Caladea"/>
              </a:rPr>
              <a:t>sehingga </a:t>
            </a:r>
            <a:r>
              <a:rPr sz="1000" spc="-4" dirty="0">
                <a:latin typeface="Caladea"/>
                <a:cs typeface="Caladea"/>
              </a:rPr>
              <a:t>mudah</a:t>
            </a:r>
            <a:r>
              <a:rPr sz="1000" dirty="0">
                <a:latin typeface="Caladea"/>
                <a:cs typeface="Caladea"/>
              </a:rPr>
              <a:t> </a:t>
            </a:r>
            <a:r>
              <a:rPr sz="1000" spc="-4" dirty="0">
                <a:latin typeface="Caladea"/>
                <a:cs typeface="Caladea"/>
              </a:rPr>
              <a:t>mengolahnya</a:t>
            </a:r>
            <a:r>
              <a:rPr sz="1000" spc="-4" dirty="0">
                <a:latin typeface="Caladea"/>
                <a:cs typeface="Caladea"/>
              </a:rPr>
              <a:t>.</a:t>
            </a:r>
            <a:endParaRPr sz="1000" dirty="0">
              <a:latin typeface="Caladea"/>
              <a:cs typeface="Calade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135695"/>
            <a:ext cx="8763000" cy="4350705"/>
          </a:xfrm>
          <a:prstGeom prst="rect">
            <a:avLst/>
          </a:prstGeom>
        </p:spPr>
        <p:txBody>
          <a:bodyPr vert="horz" wrap="square" lIns="0" tIns="10949" rIns="0" bIns="0" rtlCol="0">
            <a:spAutoFit/>
          </a:bodyPr>
          <a:lstStyle/>
          <a:p>
            <a:pPr marL="601629" marR="7664" indent="-197076" algn="just">
              <a:lnSpc>
                <a:spcPct val="146700"/>
              </a:lnSpc>
              <a:spcBef>
                <a:spcPts val="86"/>
              </a:spcBef>
              <a:buAutoNum type="alphaLcPeriod" startAt="5"/>
              <a:tabLst>
                <a:tab pos="602177" algn="l"/>
              </a:tabLst>
            </a:pPr>
            <a:r>
              <a:rPr sz="1000" spc="-4" dirty="0">
                <a:latin typeface="Caladea"/>
                <a:cs typeface="Caladea"/>
              </a:rPr>
              <a:t>Rumusan pertanyaan dibuat singkat, tetapi </a:t>
            </a:r>
            <a:r>
              <a:rPr sz="1000" dirty="0">
                <a:latin typeface="Caladea"/>
                <a:cs typeface="Caladea"/>
              </a:rPr>
              <a:t>jelas </a:t>
            </a:r>
            <a:r>
              <a:rPr sz="1000" spc="-4" dirty="0">
                <a:latin typeface="Caladea"/>
                <a:cs typeface="Caladea"/>
              </a:rPr>
              <a:t>sehingga tidak  membingungkan dan menimbulkan </a:t>
            </a:r>
            <a:r>
              <a:rPr sz="1000" dirty="0">
                <a:latin typeface="Caladea"/>
                <a:cs typeface="Caladea"/>
              </a:rPr>
              <a:t>salah</a:t>
            </a:r>
            <a:r>
              <a:rPr sz="1000" spc="13" dirty="0">
                <a:latin typeface="Caladea"/>
                <a:cs typeface="Caladea"/>
              </a:rPr>
              <a:t> </a:t>
            </a:r>
            <a:r>
              <a:rPr sz="1000" spc="-4" dirty="0">
                <a:latin typeface="Caladea"/>
                <a:cs typeface="Caladea"/>
              </a:rPr>
              <a:t>penafsiran</a:t>
            </a:r>
            <a:r>
              <a:rPr sz="1000" spc="-4" dirty="0">
                <a:latin typeface="Caladea"/>
                <a:cs typeface="Caladea"/>
              </a:rPr>
              <a:t>.</a:t>
            </a:r>
            <a:endParaRPr sz="1000" dirty="0">
              <a:latin typeface="Caladea"/>
              <a:cs typeface="Caladea"/>
            </a:endParaRPr>
          </a:p>
          <a:p>
            <a:pPr marL="601629" marR="4927" indent="-197076" algn="just">
              <a:lnSpc>
                <a:spcPts val="1819"/>
              </a:lnSpc>
              <a:spcBef>
                <a:spcPts val="147"/>
              </a:spcBef>
              <a:buAutoNum type="alphaLcPeriod" startAt="5"/>
              <a:tabLst>
                <a:tab pos="602177" algn="l"/>
              </a:tabLst>
            </a:pPr>
            <a:r>
              <a:rPr sz="1000" spc="-4" dirty="0">
                <a:latin typeface="Caladea"/>
                <a:cs typeface="Caladea"/>
              </a:rPr>
              <a:t>Hubungan antara pertanyaan yang </a:t>
            </a:r>
            <a:r>
              <a:rPr sz="1000" dirty="0">
                <a:latin typeface="Caladea"/>
                <a:cs typeface="Caladea"/>
              </a:rPr>
              <a:t>satu </a:t>
            </a:r>
            <a:r>
              <a:rPr sz="1000" spc="-4" dirty="0">
                <a:latin typeface="Caladea"/>
                <a:cs typeface="Caladea"/>
              </a:rPr>
              <a:t>dengan pertanyaan lainnya  harus dijaga </a:t>
            </a:r>
            <a:r>
              <a:rPr sz="1000" dirty="0">
                <a:latin typeface="Caladea"/>
                <a:cs typeface="Caladea"/>
              </a:rPr>
              <a:t>sehingga </a:t>
            </a:r>
            <a:r>
              <a:rPr sz="1000" spc="-4" dirty="0">
                <a:latin typeface="Caladea"/>
                <a:cs typeface="Caladea"/>
              </a:rPr>
              <a:t>tampak keterkaitan logikanya </a:t>
            </a:r>
            <a:r>
              <a:rPr sz="1000" dirty="0">
                <a:latin typeface="Caladea"/>
                <a:cs typeface="Caladea"/>
              </a:rPr>
              <a:t>dalam satu  </a:t>
            </a:r>
            <a:r>
              <a:rPr sz="1000" spc="-4" dirty="0">
                <a:latin typeface="Caladea"/>
                <a:cs typeface="Caladea"/>
              </a:rPr>
              <a:t>rangkaian yang </a:t>
            </a:r>
            <a:r>
              <a:rPr sz="1000" dirty="0">
                <a:latin typeface="Caladea"/>
                <a:cs typeface="Caladea"/>
              </a:rPr>
              <a:t>sistematis. </a:t>
            </a:r>
            <a:r>
              <a:rPr sz="1000" spc="-4" dirty="0">
                <a:latin typeface="Caladea"/>
                <a:cs typeface="Caladea"/>
              </a:rPr>
              <a:t>Hindari penggolongan pertanyaan terhadap  indikator atau persoalan </a:t>
            </a:r>
            <a:r>
              <a:rPr sz="1000" dirty="0">
                <a:latin typeface="Caladea"/>
                <a:cs typeface="Caladea"/>
              </a:rPr>
              <a:t>yang</a:t>
            </a:r>
            <a:r>
              <a:rPr sz="1000" spc="-9" dirty="0">
                <a:latin typeface="Caladea"/>
                <a:cs typeface="Caladea"/>
              </a:rPr>
              <a:t> </a:t>
            </a:r>
            <a:r>
              <a:rPr sz="1000" dirty="0">
                <a:latin typeface="Caladea"/>
                <a:cs typeface="Caladea"/>
              </a:rPr>
              <a:t>sama</a:t>
            </a:r>
            <a:r>
              <a:rPr sz="1000" dirty="0">
                <a:latin typeface="Caladea"/>
                <a:cs typeface="Caladea"/>
              </a:rPr>
              <a:t>.</a:t>
            </a:r>
          </a:p>
          <a:p>
            <a:pPr marL="601629" marR="7117" indent="-197076" algn="just">
              <a:lnSpc>
                <a:spcPts val="1819"/>
              </a:lnSpc>
              <a:spcBef>
                <a:spcPts val="9"/>
              </a:spcBef>
              <a:buAutoNum type="alphaLcPeriod" startAt="5"/>
              <a:tabLst>
                <a:tab pos="602177" algn="l"/>
              </a:tabLst>
            </a:pPr>
            <a:r>
              <a:rPr sz="1000" spc="-4" dirty="0">
                <a:latin typeface="Caladea"/>
                <a:cs typeface="Caladea"/>
              </a:rPr>
              <a:t>Usahakan agar jawaban, yakni kalimat atau rumusannya tidak </a:t>
            </a:r>
            <a:r>
              <a:rPr sz="1000" dirty="0">
                <a:latin typeface="Caladea"/>
                <a:cs typeface="Caladea"/>
              </a:rPr>
              <a:t>lebih  </a:t>
            </a:r>
            <a:r>
              <a:rPr sz="1000" spc="-4" dirty="0">
                <a:latin typeface="Caladea"/>
                <a:cs typeface="Caladea"/>
              </a:rPr>
              <a:t>panjang daripada</a:t>
            </a:r>
            <a:r>
              <a:rPr sz="1000" spc="-9" dirty="0">
                <a:latin typeface="Caladea"/>
                <a:cs typeface="Caladea"/>
              </a:rPr>
              <a:t> </a:t>
            </a:r>
            <a:r>
              <a:rPr sz="1000" spc="-4" dirty="0">
                <a:latin typeface="Caladea"/>
                <a:cs typeface="Caladea"/>
              </a:rPr>
              <a:t>pertanyaan</a:t>
            </a:r>
            <a:r>
              <a:rPr sz="1000" spc="-4" dirty="0">
                <a:latin typeface="Caladea"/>
                <a:cs typeface="Caladea"/>
              </a:rPr>
              <a:t>.</a:t>
            </a:r>
            <a:endParaRPr sz="1000" dirty="0">
              <a:latin typeface="Caladea"/>
              <a:cs typeface="Caladea"/>
            </a:endParaRPr>
          </a:p>
          <a:p>
            <a:pPr marL="601629" marR="6569" indent="-197076" algn="just">
              <a:lnSpc>
                <a:spcPts val="1810"/>
              </a:lnSpc>
              <a:spcBef>
                <a:spcPts val="9"/>
              </a:spcBef>
              <a:buAutoNum type="alphaLcPeriod" startAt="5"/>
              <a:tabLst>
                <a:tab pos="602177" algn="l"/>
              </a:tabLst>
            </a:pPr>
            <a:r>
              <a:rPr sz="1000" spc="-4" dirty="0">
                <a:latin typeface="Caladea"/>
                <a:cs typeface="Caladea"/>
              </a:rPr>
              <a:t>Kuesioner yang terlalu banyak atau terlalu panjang akan melelahkan  dan membosankan responden sehingga pengisiannya tidak objektif</a:t>
            </a:r>
            <a:r>
              <a:rPr sz="1000" spc="73" dirty="0">
                <a:latin typeface="Caladea"/>
                <a:cs typeface="Caladea"/>
              </a:rPr>
              <a:t> </a:t>
            </a:r>
            <a:r>
              <a:rPr sz="1000" spc="-4" dirty="0">
                <a:latin typeface="Caladea"/>
                <a:cs typeface="Caladea"/>
              </a:rPr>
              <a:t>lagi</a:t>
            </a:r>
            <a:r>
              <a:rPr sz="1000" spc="-4" dirty="0">
                <a:latin typeface="Caladea"/>
                <a:cs typeface="Caladea"/>
              </a:rPr>
              <a:t>.</a:t>
            </a:r>
            <a:endParaRPr sz="1000" dirty="0">
              <a:latin typeface="Caladea"/>
              <a:cs typeface="Caladea"/>
            </a:endParaRPr>
          </a:p>
          <a:p>
            <a:pPr marL="601629" marR="9306" indent="-197076" algn="just">
              <a:lnSpc>
                <a:spcPts val="1819"/>
              </a:lnSpc>
              <a:spcBef>
                <a:spcPts val="4"/>
              </a:spcBef>
              <a:buAutoNum type="alphaLcPeriod" startAt="5"/>
              <a:tabLst>
                <a:tab pos="602177" algn="l"/>
              </a:tabLst>
            </a:pPr>
            <a:r>
              <a:rPr sz="1000" spc="-4" dirty="0">
                <a:latin typeface="Caladea"/>
                <a:cs typeface="Caladea"/>
              </a:rPr>
              <a:t>Ada baiknya kuesioner diakhiri dengan tanda tangan si pengisi untuk  menjamin keabsahan</a:t>
            </a:r>
            <a:r>
              <a:rPr sz="1000" spc="-9" dirty="0">
                <a:latin typeface="Caladea"/>
                <a:cs typeface="Caladea"/>
              </a:rPr>
              <a:t> </a:t>
            </a:r>
            <a:r>
              <a:rPr sz="1000" spc="-4" dirty="0">
                <a:latin typeface="Caladea"/>
                <a:cs typeface="Caladea"/>
              </a:rPr>
              <a:t>jawabannya</a:t>
            </a:r>
            <a:r>
              <a:rPr sz="1000" spc="-4" dirty="0">
                <a:latin typeface="Caladea"/>
                <a:cs typeface="Caladea"/>
              </a:rPr>
              <a:t>.</a:t>
            </a:r>
            <a:endParaRPr sz="1000" dirty="0">
              <a:latin typeface="Caladea"/>
              <a:cs typeface="Caladea"/>
            </a:endParaRPr>
          </a:p>
          <a:p>
            <a:pPr marL="601629" marR="7664" indent="-197076" algn="just">
              <a:lnSpc>
                <a:spcPts val="1819"/>
              </a:lnSpc>
              <a:spcBef>
                <a:spcPts val="4"/>
              </a:spcBef>
              <a:buAutoNum type="alphaLcPeriod" startAt="5"/>
              <a:tabLst>
                <a:tab pos="602177" algn="l"/>
              </a:tabLst>
            </a:pPr>
            <a:r>
              <a:rPr sz="1000" spc="-4" dirty="0">
                <a:latin typeface="Caladea"/>
                <a:cs typeface="Caladea"/>
              </a:rPr>
              <a:t>Untuk melihat validitas jawaban kuesioner, ada baiknya </a:t>
            </a:r>
            <a:r>
              <a:rPr sz="1000" spc="-9" dirty="0">
                <a:latin typeface="Caladea"/>
                <a:cs typeface="Caladea"/>
              </a:rPr>
              <a:t>kuesioner  </a:t>
            </a:r>
            <a:r>
              <a:rPr sz="1000" spc="-4" dirty="0">
                <a:latin typeface="Caladea"/>
                <a:cs typeface="Caladea"/>
              </a:rPr>
              <a:t>diberikan kepada </a:t>
            </a:r>
            <a:r>
              <a:rPr sz="1000" dirty="0">
                <a:latin typeface="Caladea"/>
                <a:cs typeface="Caladea"/>
              </a:rPr>
              <a:t>beberapa </a:t>
            </a:r>
            <a:r>
              <a:rPr sz="1000" spc="-4" dirty="0">
                <a:latin typeface="Caladea"/>
                <a:cs typeface="Caladea"/>
              </a:rPr>
              <a:t>responden secara acak dan dilakukan  wawancara dengan pertanyaan yang identik dengan isi kuesioner yang  telah</a:t>
            </a:r>
            <a:r>
              <a:rPr sz="1000" spc="-9" dirty="0">
                <a:latin typeface="Caladea"/>
                <a:cs typeface="Caladea"/>
              </a:rPr>
              <a:t> </a:t>
            </a:r>
            <a:r>
              <a:rPr sz="1000" spc="-4" dirty="0">
                <a:latin typeface="Caladea"/>
                <a:cs typeface="Caladea"/>
              </a:rPr>
              <a:t>diisinya</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17"/>
              </a:spcBef>
            </a:pPr>
            <a:endParaRPr sz="900" dirty="0">
              <a:latin typeface="Caladea"/>
              <a:cs typeface="Caladea"/>
            </a:endParaRPr>
          </a:p>
          <a:p>
            <a:pPr marL="207477" indent="-197076">
              <a:buAutoNum type="alphaUcPeriod" startAt="11"/>
              <a:tabLst>
                <a:tab pos="208025" algn="l"/>
              </a:tabLst>
            </a:pPr>
            <a:r>
              <a:rPr sz="1000" b="1" spc="-4" dirty="0">
                <a:solidFill>
                  <a:srgbClr val="933634"/>
                </a:solidFill>
                <a:latin typeface="Caladea"/>
                <a:cs typeface="Caladea"/>
              </a:rPr>
              <a:t>PROSES VALIDASI KONSEP MELALUI</a:t>
            </a:r>
            <a:r>
              <a:rPr sz="1000" b="1" spc="9" dirty="0">
                <a:solidFill>
                  <a:srgbClr val="933634"/>
                </a:solidFill>
                <a:latin typeface="Caladea"/>
                <a:cs typeface="Caladea"/>
              </a:rPr>
              <a:t> </a:t>
            </a:r>
            <a:r>
              <a:rPr sz="1000" b="1" spc="-4" dirty="0">
                <a:solidFill>
                  <a:srgbClr val="933634"/>
                </a:solidFill>
                <a:latin typeface="Caladea"/>
                <a:cs typeface="Caladea"/>
              </a:rPr>
              <a:t>PANEL</a:t>
            </a:r>
            <a:endParaRPr sz="1000" dirty="0">
              <a:latin typeface="Caladea"/>
              <a:cs typeface="Caladea"/>
            </a:endParaRPr>
          </a:p>
          <a:p>
            <a:pPr marL="404553" marR="6569" lvl="1" indent="-197076" algn="just">
              <a:lnSpc>
                <a:spcPct val="146700"/>
              </a:lnSpc>
              <a:buAutoNum type="arabicPeriod"/>
              <a:tabLst>
                <a:tab pos="405101" algn="l"/>
              </a:tabLst>
            </a:pPr>
            <a:r>
              <a:rPr sz="1000" spc="-4" dirty="0">
                <a:latin typeface="Caladea"/>
                <a:cs typeface="Caladea"/>
              </a:rPr>
              <a:t>Memeriksa instrumen mulai </a:t>
            </a:r>
            <a:r>
              <a:rPr sz="1000" spc="-9" dirty="0">
                <a:latin typeface="Caladea"/>
                <a:cs typeface="Caladea"/>
              </a:rPr>
              <a:t>dari </a:t>
            </a:r>
            <a:r>
              <a:rPr sz="1000" spc="-4" dirty="0">
                <a:latin typeface="Caladea"/>
                <a:cs typeface="Caladea"/>
              </a:rPr>
              <a:t>kontruk </a:t>
            </a:r>
            <a:r>
              <a:rPr sz="1000" dirty="0">
                <a:latin typeface="Caladea"/>
                <a:cs typeface="Caladea"/>
              </a:rPr>
              <a:t>sampai </a:t>
            </a:r>
            <a:r>
              <a:rPr sz="1000" spc="-4" dirty="0">
                <a:latin typeface="Caladea"/>
                <a:cs typeface="Caladea"/>
              </a:rPr>
              <a:t>penyusunan butir. </a:t>
            </a:r>
            <a:r>
              <a:rPr sz="1000" dirty="0">
                <a:latin typeface="Caladea"/>
                <a:cs typeface="Caladea"/>
              </a:rPr>
              <a:t>Dalam  </a:t>
            </a:r>
            <a:r>
              <a:rPr sz="1000" spc="-4" dirty="0">
                <a:latin typeface="Caladea"/>
                <a:cs typeface="Caladea"/>
              </a:rPr>
              <a:t>kaitan ini, beberapa </a:t>
            </a:r>
            <a:r>
              <a:rPr sz="1000" dirty="0">
                <a:latin typeface="Caladea"/>
                <a:cs typeface="Caladea"/>
              </a:rPr>
              <a:t>hal </a:t>
            </a:r>
            <a:r>
              <a:rPr sz="1000" spc="-4" dirty="0">
                <a:latin typeface="Caladea"/>
                <a:cs typeface="Caladea"/>
              </a:rPr>
              <a:t>yang </a:t>
            </a:r>
            <a:r>
              <a:rPr sz="1000" dirty="0">
                <a:latin typeface="Caladea"/>
                <a:cs typeface="Caladea"/>
              </a:rPr>
              <a:t>perlu </a:t>
            </a:r>
            <a:r>
              <a:rPr sz="1000" spc="-4" dirty="0">
                <a:latin typeface="Caladea"/>
                <a:cs typeface="Caladea"/>
              </a:rPr>
              <a:t>diperhatikan antara</a:t>
            </a:r>
            <a:r>
              <a:rPr sz="1000" spc="-4" dirty="0">
                <a:latin typeface="Caladea"/>
                <a:cs typeface="Caladea"/>
              </a:rPr>
              <a:t> lain</a:t>
            </a:r>
            <a:r>
              <a:rPr sz="1000" spc="-13" dirty="0">
                <a:latin typeface="Caladea"/>
                <a:cs typeface="Caladea"/>
              </a:rPr>
              <a:t> </a:t>
            </a:r>
            <a:r>
              <a:rPr sz="1000" spc="-4" dirty="0">
                <a:latin typeface="Caladea"/>
                <a:cs typeface="Caladea"/>
              </a:rPr>
              <a:t>:</a:t>
            </a:r>
            <a:endParaRPr sz="1000" dirty="0">
              <a:latin typeface="Caladea"/>
              <a:cs typeface="Caladea"/>
            </a:endParaRPr>
          </a:p>
          <a:p>
            <a:pPr marL="601629" marR="8212" lvl="2" indent="-197076" algn="just">
              <a:lnSpc>
                <a:spcPct val="146700"/>
              </a:lnSpc>
              <a:buAutoNum type="alphaLcPeriod"/>
              <a:tabLst>
                <a:tab pos="602177" algn="l"/>
              </a:tabLst>
            </a:pPr>
            <a:r>
              <a:rPr sz="1000" spc="-4" dirty="0">
                <a:latin typeface="Caladea"/>
                <a:cs typeface="Caladea"/>
              </a:rPr>
              <a:t>Apakah dimensi yang dirumuskan sudah merupakan jabaran yang </a:t>
            </a:r>
            <a:r>
              <a:rPr sz="1000" spc="-9" dirty="0">
                <a:latin typeface="Caladea"/>
                <a:cs typeface="Caladea"/>
              </a:rPr>
              <a:t>tepat  dari </a:t>
            </a:r>
            <a:r>
              <a:rPr sz="1000" spc="-4" dirty="0">
                <a:latin typeface="Caladea"/>
                <a:cs typeface="Caladea"/>
              </a:rPr>
              <a:t>kontruk yang telah dirumuskan dan sesuai untuk mengukur  kontruk </a:t>
            </a:r>
            <a:r>
              <a:rPr sz="1000" spc="-9" dirty="0">
                <a:latin typeface="Caladea"/>
                <a:cs typeface="Caladea"/>
              </a:rPr>
              <a:t>dari </a:t>
            </a:r>
            <a:r>
              <a:rPr sz="1000" spc="-4" dirty="0">
                <a:latin typeface="Caladea"/>
                <a:cs typeface="Caladea"/>
              </a:rPr>
              <a:t>variabel </a:t>
            </a:r>
            <a:r>
              <a:rPr sz="1000" dirty="0">
                <a:latin typeface="Caladea"/>
                <a:cs typeface="Caladea"/>
              </a:rPr>
              <a:t>yang </a:t>
            </a:r>
            <a:r>
              <a:rPr sz="1000" spc="-4" dirty="0">
                <a:latin typeface="Caladea"/>
                <a:cs typeface="Caladea"/>
              </a:rPr>
              <a:t>hendak</a:t>
            </a:r>
            <a:r>
              <a:rPr sz="1000" spc="4" dirty="0">
                <a:latin typeface="Caladea"/>
                <a:cs typeface="Caladea"/>
              </a:rPr>
              <a:t> </a:t>
            </a:r>
            <a:r>
              <a:rPr sz="1000" spc="-4" dirty="0">
                <a:latin typeface="Caladea"/>
                <a:cs typeface="Caladea"/>
              </a:rPr>
              <a:t>diukur</a:t>
            </a:r>
            <a:r>
              <a:rPr sz="1000" spc="-4" dirty="0">
                <a:latin typeface="Caladea"/>
                <a:cs typeface="Caladea"/>
              </a:rPr>
              <a:t>?</a:t>
            </a:r>
            <a:endParaRPr sz="1000" dirty="0">
              <a:latin typeface="Caladea"/>
              <a:cs typeface="Caladea"/>
            </a:endParaRPr>
          </a:p>
          <a:p>
            <a:pPr marL="601629" marR="6022" lvl="2" indent="-197076" algn="just">
              <a:lnSpc>
                <a:spcPts val="1819"/>
              </a:lnSpc>
              <a:spcBef>
                <a:spcPts val="147"/>
              </a:spcBef>
              <a:buAutoNum type="alphaLcPeriod"/>
              <a:tabLst>
                <a:tab pos="602177" algn="l"/>
              </a:tabLst>
            </a:pPr>
            <a:r>
              <a:rPr sz="1000" spc="-4" dirty="0">
                <a:latin typeface="Caladea"/>
                <a:cs typeface="Caladea"/>
              </a:rPr>
              <a:t>Apakah indikator </a:t>
            </a:r>
            <a:r>
              <a:rPr sz="1000" dirty="0">
                <a:latin typeface="Caladea"/>
                <a:cs typeface="Caladea"/>
              </a:rPr>
              <a:t>yang </a:t>
            </a:r>
            <a:r>
              <a:rPr sz="1000" spc="-4" dirty="0">
                <a:latin typeface="Caladea"/>
                <a:cs typeface="Caladea"/>
              </a:rPr>
              <a:t>dirumuskan sudah merupakan jabaran yang  tepat </a:t>
            </a:r>
            <a:r>
              <a:rPr sz="1000" spc="-9" dirty="0">
                <a:latin typeface="Caladea"/>
                <a:cs typeface="Caladea"/>
              </a:rPr>
              <a:t>dari </a:t>
            </a:r>
            <a:r>
              <a:rPr sz="1000" spc="-4" dirty="0">
                <a:latin typeface="Caladea"/>
                <a:cs typeface="Caladea"/>
              </a:rPr>
              <a:t>dimensi yang telah dirumuskan </a:t>
            </a:r>
            <a:r>
              <a:rPr sz="1000" dirty="0">
                <a:latin typeface="Caladea"/>
                <a:cs typeface="Caladea"/>
              </a:rPr>
              <a:t>dan </a:t>
            </a:r>
            <a:r>
              <a:rPr sz="1000" spc="-4" dirty="0">
                <a:latin typeface="Caladea"/>
                <a:cs typeface="Caladea"/>
              </a:rPr>
              <a:t>sesuai untuk mengukur  kontruks </a:t>
            </a:r>
            <a:r>
              <a:rPr sz="1000" spc="-9" dirty="0">
                <a:latin typeface="Caladea"/>
                <a:cs typeface="Caladea"/>
              </a:rPr>
              <a:t>dari </a:t>
            </a:r>
            <a:r>
              <a:rPr sz="1000" spc="-4" dirty="0">
                <a:latin typeface="Caladea"/>
                <a:cs typeface="Caladea"/>
              </a:rPr>
              <a:t>variabel yang hendak</a:t>
            </a:r>
            <a:r>
              <a:rPr sz="1000" spc="30" dirty="0">
                <a:latin typeface="Caladea"/>
                <a:cs typeface="Caladea"/>
              </a:rPr>
              <a:t> </a:t>
            </a:r>
            <a:r>
              <a:rPr sz="1000" spc="-4" dirty="0">
                <a:latin typeface="Caladea"/>
                <a:cs typeface="Caladea"/>
              </a:rPr>
              <a:t>diukur</a:t>
            </a:r>
            <a:r>
              <a:rPr sz="1000" spc="-4" dirty="0">
                <a:latin typeface="Caladea"/>
                <a:cs typeface="Caladea"/>
              </a:rPr>
              <a:t>?</a:t>
            </a:r>
            <a:endParaRPr sz="1000" dirty="0">
              <a:latin typeface="Caladea"/>
              <a:cs typeface="Caladea"/>
            </a:endParaRPr>
          </a:p>
          <a:p>
            <a:pPr marL="601629" marR="4379" lvl="2" indent="-197076" algn="just">
              <a:lnSpc>
                <a:spcPts val="1819"/>
              </a:lnSpc>
              <a:spcBef>
                <a:spcPts val="9"/>
              </a:spcBef>
              <a:buAutoNum type="alphaLcPeriod"/>
              <a:tabLst>
                <a:tab pos="602177" algn="l"/>
              </a:tabLst>
            </a:pPr>
            <a:r>
              <a:rPr sz="1000" spc="-4" dirty="0">
                <a:latin typeface="Caladea"/>
                <a:cs typeface="Caladea"/>
              </a:rPr>
              <a:t>Apakah butir-butir instrumen yang dibuat </a:t>
            </a:r>
            <a:r>
              <a:rPr sz="1000" dirty="0">
                <a:latin typeface="Caladea"/>
                <a:cs typeface="Caladea"/>
              </a:rPr>
              <a:t>telah </a:t>
            </a:r>
            <a:r>
              <a:rPr sz="1000" spc="-4" dirty="0">
                <a:latin typeface="Caladea"/>
                <a:cs typeface="Caladea"/>
              </a:rPr>
              <a:t>sesuai untuk mengukur  indikator-indikator </a:t>
            </a:r>
            <a:r>
              <a:rPr sz="1000" spc="-9" dirty="0">
                <a:latin typeface="Caladea"/>
                <a:cs typeface="Caladea"/>
              </a:rPr>
              <a:t>dari </a:t>
            </a:r>
            <a:r>
              <a:rPr sz="1000" spc="-4" dirty="0">
                <a:latin typeface="Caladea"/>
                <a:cs typeface="Caladea"/>
              </a:rPr>
              <a:t>variabel yang hendak</a:t>
            </a:r>
            <a:r>
              <a:rPr sz="1000" spc="30" dirty="0">
                <a:latin typeface="Caladea"/>
                <a:cs typeface="Caladea"/>
              </a:rPr>
              <a:t> </a:t>
            </a:r>
            <a:r>
              <a:rPr sz="1000" spc="-4" dirty="0">
                <a:latin typeface="Caladea"/>
                <a:cs typeface="Caladea"/>
              </a:rPr>
              <a:t>diukur</a:t>
            </a:r>
            <a:r>
              <a:rPr sz="1000" spc="-4" dirty="0">
                <a:latin typeface="Caladea"/>
                <a:cs typeface="Caladea"/>
              </a:rPr>
              <a:t>?</a:t>
            </a:r>
            <a:endParaRPr sz="1000" dirty="0">
              <a:latin typeface="Caladea"/>
              <a:cs typeface="Caladea"/>
            </a:endParaRPr>
          </a:p>
          <a:p>
            <a:pPr marL="404553" lvl="1" indent="-197623" algn="just">
              <a:spcBef>
                <a:spcPts val="427"/>
              </a:spcBef>
              <a:buAutoNum type="arabicPeriod"/>
              <a:tabLst>
                <a:tab pos="405101" algn="l"/>
              </a:tabLst>
            </a:pPr>
            <a:r>
              <a:rPr sz="1000" dirty="0">
                <a:latin typeface="Caladea"/>
                <a:cs typeface="Caladea"/>
              </a:rPr>
              <a:t>Menilai </a:t>
            </a:r>
            <a:r>
              <a:rPr sz="1000" spc="-4" dirty="0">
                <a:latin typeface="Caladea"/>
                <a:cs typeface="Caladea"/>
              </a:rPr>
              <a:t>Butir</a:t>
            </a:r>
            <a:endParaRPr sz="1000" dirty="0">
              <a:latin typeface="Caladea"/>
              <a:cs typeface="Caladea"/>
            </a:endParaRPr>
          </a:p>
          <a:p>
            <a:pPr marL="404553" marR="6022" indent="382109" algn="just">
              <a:lnSpc>
                <a:spcPct val="146400"/>
              </a:lnSpc>
            </a:pPr>
            <a:r>
              <a:rPr sz="1000" spc="-4" dirty="0">
                <a:latin typeface="Caladea"/>
                <a:cs typeface="Caladea"/>
              </a:rPr>
              <a:t>Butir yang sudah dibuat diberikan kepada </a:t>
            </a:r>
            <a:r>
              <a:rPr sz="1000" dirty="0">
                <a:latin typeface="Caladea"/>
                <a:cs typeface="Caladea"/>
              </a:rPr>
              <a:t>sekelompok </a:t>
            </a:r>
            <a:r>
              <a:rPr sz="1000" spc="-4" dirty="0">
                <a:latin typeface="Caladea"/>
                <a:cs typeface="Caladea"/>
              </a:rPr>
              <a:t>panel untuk  dinilai dengan tetap </a:t>
            </a:r>
            <a:r>
              <a:rPr sz="1000" dirty="0">
                <a:latin typeface="Caladea"/>
                <a:cs typeface="Caladea"/>
              </a:rPr>
              <a:t>mengacu </a:t>
            </a:r>
            <a:r>
              <a:rPr sz="1000" spc="-4" dirty="0">
                <a:latin typeface="Caladea"/>
                <a:cs typeface="Caladea"/>
              </a:rPr>
              <a:t>pada tolok </a:t>
            </a:r>
            <a:r>
              <a:rPr sz="1000" dirty="0">
                <a:latin typeface="Caladea"/>
                <a:cs typeface="Caladea"/>
              </a:rPr>
              <a:t>ukur </a:t>
            </a:r>
            <a:r>
              <a:rPr sz="1000" spc="-9" dirty="0">
                <a:latin typeface="Caladea"/>
                <a:cs typeface="Caladea"/>
              </a:rPr>
              <a:t>di </a:t>
            </a:r>
            <a:r>
              <a:rPr sz="1000" spc="-4" dirty="0">
                <a:latin typeface="Caladea"/>
                <a:cs typeface="Caladea"/>
              </a:rPr>
              <a:t>atas. Metode penilaian  butir dapat dilakukan dengan </a:t>
            </a:r>
            <a:r>
              <a:rPr sz="1000" dirty="0">
                <a:latin typeface="Caladea"/>
                <a:cs typeface="Caladea"/>
              </a:rPr>
              <a:t>beberapa </a:t>
            </a:r>
            <a:r>
              <a:rPr sz="1000" spc="-4" dirty="0">
                <a:latin typeface="Caladea"/>
                <a:cs typeface="Caladea"/>
              </a:rPr>
              <a:t>cara, misalnya dengan Metode  Thurstone dan Pair</a:t>
            </a:r>
            <a:r>
              <a:rPr sz="1000" spc="9" dirty="0">
                <a:latin typeface="Caladea"/>
                <a:cs typeface="Caladea"/>
              </a:rPr>
              <a:t> </a:t>
            </a:r>
            <a:r>
              <a:rPr sz="1000" spc="-4" dirty="0">
                <a:latin typeface="Caladea"/>
                <a:cs typeface="Caladea"/>
              </a:rPr>
              <a:t>Comparsion</a:t>
            </a:r>
            <a:r>
              <a:rPr sz="1000" spc="-4" dirty="0">
                <a:latin typeface="Caladea"/>
                <a:cs typeface="Caladea"/>
              </a:rPr>
              <a:t>.</a:t>
            </a:r>
            <a:endParaRPr sz="1000" dirty="0">
              <a:latin typeface="Caladea"/>
              <a:cs typeface="Calad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950642"/>
            <a:ext cx="8763000" cy="4764358"/>
          </a:xfrm>
          <a:prstGeom prst="rect">
            <a:avLst/>
          </a:prstGeom>
        </p:spPr>
        <p:txBody>
          <a:bodyPr vert="horz" wrap="square" lIns="0" tIns="84305" rIns="0" bIns="0" rtlCol="0">
            <a:spAutoFit/>
          </a:bodyPr>
          <a:lstStyle/>
          <a:p>
            <a:pPr marL="207477" indent="-197076">
              <a:spcBef>
                <a:spcPts val="664"/>
              </a:spcBef>
              <a:buAutoNum type="alphaUcPeriod" startAt="12"/>
              <a:tabLst>
                <a:tab pos="208025" algn="l"/>
              </a:tabLst>
            </a:pPr>
            <a:r>
              <a:rPr sz="1000" b="1" spc="-4" dirty="0">
                <a:solidFill>
                  <a:srgbClr val="933634"/>
                </a:solidFill>
                <a:latin typeface="Caladea"/>
                <a:cs typeface="Caladea"/>
              </a:rPr>
              <a:t>SKALA</a:t>
            </a:r>
            <a:r>
              <a:rPr sz="1000" b="1" spc="-9" dirty="0">
                <a:solidFill>
                  <a:srgbClr val="933634"/>
                </a:solidFill>
                <a:latin typeface="Caladea"/>
                <a:cs typeface="Caladea"/>
              </a:rPr>
              <a:t> </a:t>
            </a:r>
            <a:r>
              <a:rPr sz="1000" b="1" spc="-4" dirty="0">
                <a:solidFill>
                  <a:srgbClr val="933634"/>
                </a:solidFill>
                <a:latin typeface="Caladea"/>
                <a:cs typeface="Caladea"/>
              </a:rPr>
              <a:t>PENGUKURAN</a:t>
            </a:r>
            <a:endParaRPr sz="1000" dirty="0">
              <a:latin typeface="Caladea"/>
              <a:cs typeface="Caladea"/>
            </a:endParaRPr>
          </a:p>
          <a:p>
            <a:pPr marL="207477" marR="4379" indent="422619" algn="just">
              <a:lnSpc>
                <a:spcPct val="146500"/>
              </a:lnSpc>
              <a:spcBef>
                <a:spcPts val="4"/>
              </a:spcBef>
            </a:pPr>
            <a:r>
              <a:rPr sz="1000" spc="-4" dirty="0">
                <a:latin typeface="Caladea"/>
                <a:cs typeface="Caladea"/>
              </a:rPr>
              <a:t>Ilmu Pendidikan berkomunikasi dengan realitas melalui </a:t>
            </a:r>
            <a:r>
              <a:rPr sz="1000" dirty="0">
                <a:latin typeface="Caladea"/>
                <a:cs typeface="Caladea"/>
              </a:rPr>
              <a:t>konsep-  </a:t>
            </a:r>
            <a:r>
              <a:rPr sz="1000" spc="-4" dirty="0">
                <a:latin typeface="Caladea"/>
                <a:cs typeface="Caladea"/>
              </a:rPr>
              <a:t>konsep, sehingga apabila konsep, baik tunggal maupun </a:t>
            </a:r>
            <a:r>
              <a:rPr sz="1000" dirty="0">
                <a:latin typeface="Caladea"/>
                <a:cs typeface="Caladea"/>
              </a:rPr>
              <a:t>yang </a:t>
            </a:r>
            <a:r>
              <a:rPr sz="1000" spc="-4" dirty="0">
                <a:latin typeface="Caladea"/>
                <a:cs typeface="Caladea"/>
              </a:rPr>
              <a:t>berhubungan, mau  diteliti maka diperlukan operasionalisasi agar konsep/variabel yang menjadi  focus perhatian dapat </a:t>
            </a:r>
            <a:r>
              <a:rPr sz="1000" dirty="0">
                <a:latin typeface="Caladea"/>
                <a:cs typeface="Caladea"/>
              </a:rPr>
              <a:t>diamati </a:t>
            </a:r>
            <a:r>
              <a:rPr sz="1000" spc="-4" dirty="0">
                <a:latin typeface="Caladea"/>
                <a:cs typeface="Caladea"/>
              </a:rPr>
              <a:t>dan diobservasi, </a:t>
            </a:r>
            <a:r>
              <a:rPr sz="1000" dirty="0">
                <a:latin typeface="Caladea"/>
                <a:cs typeface="Caladea"/>
              </a:rPr>
              <a:t>sesuatu </a:t>
            </a:r>
            <a:r>
              <a:rPr sz="1000" spc="-4" dirty="0">
                <a:latin typeface="Caladea"/>
                <a:cs typeface="Caladea"/>
              </a:rPr>
              <a:t>yang dapat diobservasi,  baik secara langsung ataupun tidak langsung, juga bermakna </a:t>
            </a:r>
            <a:r>
              <a:rPr sz="1000" spc="-9" dirty="0">
                <a:latin typeface="Caladea"/>
                <a:cs typeface="Caladea"/>
              </a:rPr>
              <a:t>dapat </a:t>
            </a:r>
            <a:r>
              <a:rPr sz="1000" spc="-4" dirty="0">
                <a:latin typeface="Caladea"/>
                <a:cs typeface="Caladea"/>
              </a:rPr>
              <a:t>diukur  (</a:t>
            </a:r>
            <a:r>
              <a:rPr sz="1000" i="1" spc="-4" dirty="0">
                <a:latin typeface="Caladea"/>
                <a:cs typeface="Caladea"/>
              </a:rPr>
              <a:t>Measurable</a:t>
            </a:r>
            <a:r>
              <a:rPr sz="1000" spc="-4" dirty="0">
                <a:latin typeface="Caladea"/>
                <a:cs typeface="Caladea"/>
              </a:rPr>
              <a:t>), oleh karena </a:t>
            </a:r>
            <a:r>
              <a:rPr sz="1000" dirty="0">
                <a:latin typeface="Caladea"/>
                <a:cs typeface="Caladea"/>
              </a:rPr>
              <a:t>itu </a:t>
            </a:r>
            <a:r>
              <a:rPr sz="1000" spc="-4" dirty="0">
                <a:latin typeface="Caladea"/>
                <a:cs typeface="Caladea"/>
              </a:rPr>
              <a:t>pengukuran menjadi penting dalam kaitannya  dengan penelitian khususnya penelitian kuantitatif. Pengukuran tidak </a:t>
            </a:r>
            <a:r>
              <a:rPr sz="1000" dirty="0">
                <a:latin typeface="Caladea"/>
                <a:cs typeface="Caladea"/>
              </a:rPr>
              <a:t>bisa  </a:t>
            </a:r>
            <a:r>
              <a:rPr sz="1000" spc="-4" dirty="0">
                <a:latin typeface="Caladea"/>
                <a:cs typeface="Caladea"/>
              </a:rPr>
              <a:t>dilakukan secara sembarangan, sebab memerlukan keterkaitan/keselarasan  antara konsep dengan pelaksanaan penelitian serta </a:t>
            </a:r>
            <a:r>
              <a:rPr sz="1000" dirty="0">
                <a:latin typeface="Caladea"/>
                <a:cs typeface="Caladea"/>
              </a:rPr>
              <a:t>kehati-hatian </a:t>
            </a:r>
            <a:r>
              <a:rPr sz="1000" spc="-4" dirty="0">
                <a:latin typeface="Caladea"/>
                <a:cs typeface="Caladea"/>
              </a:rPr>
              <a:t>terhadap  kesalahan pengukuran (</a:t>
            </a:r>
            <a:r>
              <a:rPr sz="1000" i="1" spc="-4" dirty="0">
                <a:latin typeface="Caladea"/>
                <a:cs typeface="Caladea"/>
              </a:rPr>
              <a:t>Measurement </a:t>
            </a:r>
            <a:r>
              <a:rPr sz="1000" i="1" dirty="0">
                <a:latin typeface="Caladea"/>
                <a:cs typeface="Caladea"/>
              </a:rPr>
              <a:t>error</a:t>
            </a:r>
            <a:r>
              <a:rPr sz="1000" dirty="0">
                <a:latin typeface="Caladea"/>
                <a:cs typeface="Caladea"/>
              </a:rPr>
              <a:t>) </a:t>
            </a:r>
            <a:r>
              <a:rPr sz="1000" spc="-4" dirty="0">
                <a:latin typeface="Caladea"/>
                <a:cs typeface="Caladea"/>
              </a:rPr>
              <a:t>yang dapat menjadi </a:t>
            </a:r>
            <a:r>
              <a:rPr sz="1000" spc="-9" dirty="0">
                <a:latin typeface="Caladea"/>
                <a:cs typeface="Caladea"/>
              </a:rPr>
              <a:t>ancaman </a:t>
            </a:r>
            <a:r>
              <a:rPr sz="1000" spc="-4" dirty="0">
                <a:latin typeface="Caladea"/>
                <a:cs typeface="Caladea"/>
              </a:rPr>
              <a:t>bagi  keabsahan </a:t>
            </a:r>
            <a:r>
              <a:rPr sz="1000" dirty="0">
                <a:latin typeface="Caladea"/>
                <a:cs typeface="Caladea"/>
              </a:rPr>
              <a:t>suatu </a:t>
            </a:r>
            <a:r>
              <a:rPr sz="1000" spc="-4" dirty="0">
                <a:latin typeface="Caladea"/>
                <a:cs typeface="Caladea"/>
              </a:rPr>
              <a:t>penelitian. </a:t>
            </a:r>
            <a:r>
              <a:rPr sz="1000" dirty="0">
                <a:latin typeface="Caladea"/>
                <a:cs typeface="Caladea"/>
              </a:rPr>
              <a:t>Dalam suatu </a:t>
            </a:r>
            <a:r>
              <a:rPr sz="1000" spc="-4" dirty="0">
                <a:latin typeface="Caladea"/>
                <a:cs typeface="Caladea"/>
              </a:rPr>
              <a:t>penelitian </a:t>
            </a:r>
            <a:r>
              <a:rPr sz="1000" dirty="0">
                <a:latin typeface="Caladea"/>
                <a:cs typeface="Caladea"/>
              </a:rPr>
              <a:t>sosial, </a:t>
            </a:r>
            <a:r>
              <a:rPr sz="1000" spc="-4" dirty="0">
                <a:latin typeface="Caladea"/>
                <a:cs typeface="Caladea"/>
              </a:rPr>
              <a:t>menurut </a:t>
            </a:r>
            <a:r>
              <a:rPr sz="1000" i="1" spc="-4" dirty="0">
                <a:latin typeface="Caladea"/>
                <a:cs typeface="Caladea"/>
              </a:rPr>
              <a:t>Sofian  Effendi</a:t>
            </a:r>
            <a:r>
              <a:rPr sz="1000" spc="-4" dirty="0">
                <a:latin typeface="Caladea"/>
                <a:cs typeface="Caladea"/>
              </a:rPr>
              <a:t>, proses pengukuran adalah rangkaian dari empat aktivitas, </a:t>
            </a:r>
            <a:r>
              <a:rPr sz="1000" spc="-9" dirty="0">
                <a:latin typeface="Caladea"/>
                <a:cs typeface="Caladea"/>
              </a:rPr>
              <a:t>yakni</a:t>
            </a:r>
            <a:r>
              <a:rPr sz="1000" spc="52" dirty="0">
                <a:latin typeface="Caladea"/>
                <a:cs typeface="Caladea"/>
              </a:rPr>
              <a:t> </a:t>
            </a:r>
            <a:r>
              <a:rPr sz="1000" spc="-4" dirty="0">
                <a:latin typeface="Caladea"/>
                <a:cs typeface="Caladea"/>
              </a:rPr>
              <a:t>:</a:t>
            </a:r>
            <a:endParaRPr sz="1000" dirty="0">
              <a:latin typeface="Caladea"/>
              <a:cs typeface="Caladea"/>
            </a:endParaRPr>
          </a:p>
          <a:p>
            <a:pPr marL="404553" lvl="1" indent="-197623" algn="just">
              <a:spcBef>
                <a:spcPts val="578"/>
              </a:spcBef>
              <a:buAutoNum type="arabicPeriod"/>
              <a:tabLst>
                <a:tab pos="405101" algn="l"/>
              </a:tabLst>
            </a:pPr>
            <a:r>
              <a:rPr sz="1000" spc="-4" dirty="0">
                <a:latin typeface="Caladea"/>
                <a:cs typeface="Caladea"/>
              </a:rPr>
              <a:t>Menentukan dimensi konsep</a:t>
            </a:r>
            <a:r>
              <a:rPr sz="1000" spc="4" dirty="0">
                <a:latin typeface="Caladea"/>
                <a:cs typeface="Caladea"/>
              </a:rPr>
              <a:t> </a:t>
            </a:r>
            <a:r>
              <a:rPr sz="1000" spc="-4" dirty="0">
                <a:latin typeface="Caladea"/>
                <a:cs typeface="Caladea"/>
              </a:rPr>
              <a:t>penelitian</a:t>
            </a:r>
            <a:r>
              <a:rPr sz="1000" spc="-4" dirty="0">
                <a:latin typeface="Caladea"/>
                <a:cs typeface="Caladea"/>
              </a:rPr>
              <a:t>.</a:t>
            </a:r>
            <a:endParaRPr sz="1000" dirty="0">
              <a:latin typeface="Caladea"/>
              <a:cs typeface="Caladea"/>
            </a:endParaRPr>
          </a:p>
          <a:p>
            <a:pPr marL="404553" marR="5474" lvl="1" indent="-197076" algn="just">
              <a:lnSpc>
                <a:spcPct val="146700"/>
              </a:lnSpc>
              <a:buAutoNum type="arabicPeriod"/>
              <a:tabLst>
                <a:tab pos="405101" algn="l"/>
              </a:tabLst>
            </a:pPr>
            <a:r>
              <a:rPr sz="1000" spc="-4" dirty="0">
                <a:latin typeface="Caladea"/>
                <a:cs typeface="Caladea"/>
              </a:rPr>
              <a:t>Rumusan ukuran untuk </a:t>
            </a:r>
            <a:r>
              <a:rPr sz="1000" dirty="0">
                <a:latin typeface="Caladea"/>
                <a:cs typeface="Caladea"/>
              </a:rPr>
              <a:t>masing-masing </a:t>
            </a:r>
            <a:r>
              <a:rPr sz="1000" spc="-4" dirty="0">
                <a:latin typeface="Caladea"/>
                <a:cs typeface="Caladea"/>
              </a:rPr>
              <a:t>dimensi (pertanyaan-pertanyaan  yang relevan dengan</a:t>
            </a:r>
            <a:r>
              <a:rPr sz="1000" dirty="0">
                <a:latin typeface="Caladea"/>
                <a:cs typeface="Caladea"/>
              </a:rPr>
              <a:t> </a:t>
            </a:r>
            <a:r>
              <a:rPr sz="1000" spc="-4" dirty="0">
                <a:latin typeface="Caladea"/>
                <a:cs typeface="Caladea"/>
              </a:rPr>
              <a:t>dimensi</a:t>
            </a:r>
            <a:r>
              <a:rPr sz="1000" spc="-4" dirty="0">
                <a:latin typeface="Caladea"/>
                <a:cs typeface="Caladea"/>
              </a:rPr>
              <a:t>).</a:t>
            </a:r>
            <a:endParaRPr sz="1000" dirty="0">
              <a:latin typeface="Caladea"/>
              <a:cs typeface="Caladea"/>
            </a:endParaRPr>
          </a:p>
          <a:p>
            <a:pPr marL="404553" marR="6569" lvl="1" indent="-197076" algn="just">
              <a:lnSpc>
                <a:spcPts val="1819"/>
              </a:lnSpc>
              <a:spcBef>
                <a:spcPts val="147"/>
              </a:spcBef>
              <a:buAutoNum type="arabicPeriod"/>
              <a:tabLst>
                <a:tab pos="405101" algn="l"/>
              </a:tabLst>
            </a:pPr>
            <a:r>
              <a:rPr sz="1000" spc="-4" dirty="0">
                <a:latin typeface="Caladea"/>
                <a:cs typeface="Caladea"/>
              </a:rPr>
              <a:t>Tentukan tingkat ukuran yang akan digunakan </a:t>
            </a:r>
            <a:r>
              <a:rPr sz="1000" dirty="0">
                <a:latin typeface="Caladea"/>
                <a:cs typeface="Caladea"/>
              </a:rPr>
              <a:t>(Nominal, </a:t>
            </a:r>
            <a:r>
              <a:rPr sz="1000" spc="-4" dirty="0">
                <a:latin typeface="Caladea"/>
                <a:cs typeface="Caladea"/>
              </a:rPr>
              <a:t>Ordinal, Interval,  </a:t>
            </a:r>
            <a:r>
              <a:rPr sz="1000" spc="-9" dirty="0">
                <a:latin typeface="Caladea"/>
                <a:cs typeface="Caladea"/>
              </a:rPr>
              <a:t>Rasio</a:t>
            </a:r>
            <a:r>
              <a:rPr sz="1000" spc="-9" dirty="0">
                <a:latin typeface="Caladea"/>
                <a:cs typeface="Caladea"/>
              </a:rPr>
              <a:t>).</a:t>
            </a:r>
            <a:endParaRPr sz="1000" dirty="0">
              <a:latin typeface="Caladea"/>
              <a:cs typeface="Caladea"/>
            </a:endParaRPr>
          </a:p>
          <a:p>
            <a:pPr marL="404553" lvl="1" indent="-197623" algn="just">
              <a:spcBef>
                <a:spcPts val="427"/>
              </a:spcBef>
              <a:buAutoNum type="arabicPeriod"/>
              <a:tabLst>
                <a:tab pos="405101" algn="l"/>
              </a:tabLst>
            </a:pPr>
            <a:r>
              <a:rPr sz="1000" spc="-4" dirty="0">
                <a:latin typeface="Caladea"/>
                <a:cs typeface="Caladea"/>
              </a:rPr>
              <a:t>Tentukan tingkat kesahihan dan keajegan dari alat</a:t>
            </a:r>
            <a:r>
              <a:rPr sz="1000" spc="17" dirty="0">
                <a:latin typeface="Caladea"/>
                <a:cs typeface="Caladea"/>
              </a:rPr>
              <a:t> </a:t>
            </a:r>
            <a:r>
              <a:rPr sz="1000" spc="-4" dirty="0">
                <a:latin typeface="Caladea"/>
                <a:cs typeface="Caladea"/>
              </a:rPr>
              <a:t>pengukur</a:t>
            </a:r>
            <a:endParaRPr sz="1000" dirty="0">
              <a:latin typeface="Caladea"/>
              <a:cs typeface="Caladea"/>
            </a:endParaRPr>
          </a:p>
          <a:p>
            <a:pPr marL="207477" marR="4379" indent="422619" algn="just">
              <a:lnSpc>
                <a:spcPct val="146600"/>
              </a:lnSpc>
            </a:pPr>
            <a:r>
              <a:rPr sz="1000" spc="-4" dirty="0">
                <a:latin typeface="Caladea"/>
                <a:cs typeface="Caladea"/>
              </a:rPr>
              <a:t>Secara sederhana dapat juga dikatakan </a:t>
            </a:r>
            <a:r>
              <a:rPr sz="1000" spc="-9" dirty="0">
                <a:latin typeface="Caladea"/>
                <a:cs typeface="Caladea"/>
              </a:rPr>
              <a:t>bahwa </a:t>
            </a:r>
            <a:r>
              <a:rPr sz="1000" spc="-4" dirty="0">
                <a:latin typeface="Caladea"/>
                <a:cs typeface="Caladea"/>
              </a:rPr>
              <a:t>untuk melakukan  pengukuran, maka peneliti </a:t>
            </a:r>
            <a:r>
              <a:rPr sz="1000" dirty="0">
                <a:latin typeface="Caladea"/>
                <a:cs typeface="Caladea"/>
              </a:rPr>
              <a:t>perlu </a:t>
            </a:r>
            <a:r>
              <a:rPr sz="1000" spc="-4" dirty="0">
                <a:latin typeface="Caladea"/>
                <a:cs typeface="Caladea"/>
              </a:rPr>
              <a:t>menentukan indikator-indikator dari variabel  tersebut, menentukan </a:t>
            </a:r>
            <a:r>
              <a:rPr sz="1000" dirty="0">
                <a:latin typeface="Caladea"/>
                <a:cs typeface="Caladea"/>
              </a:rPr>
              <a:t>item-item </a:t>
            </a:r>
            <a:r>
              <a:rPr sz="1000" spc="-4" dirty="0">
                <a:latin typeface="Caladea"/>
                <a:cs typeface="Caladea"/>
              </a:rPr>
              <a:t>untuk </a:t>
            </a:r>
            <a:r>
              <a:rPr sz="1000" spc="-9" dirty="0">
                <a:latin typeface="Caladea"/>
                <a:cs typeface="Caladea"/>
              </a:rPr>
              <a:t>pengukuran </a:t>
            </a:r>
            <a:r>
              <a:rPr sz="1000" spc="-4" dirty="0">
                <a:latin typeface="Caladea"/>
                <a:cs typeface="Caladea"/>
              </a:rPr>
              <a:t>sesuai dengan indikator  masing-masing, dan kemudian melakukan pengujian atas kesahihan (validitas)  dan keajegan (reliabilitas) alat ukur tersebut (Instrumen Penelitian). Meskipun  seorang peneliti berusaha secermat mungkin, namun terjadinya kesalahan  dalam pengukuran masih mungkin, sehingga diperlukan </a:t>
            </a:r>
            <a:r>
              <a:rPr sz="1000" dirty="0">
                <a:latin typeface="Caladea"/>
                <a:cs typeface="Caladea"/>
              </a:rPr>
              <a:t>pemahan </a:t>
            </a:r>
            <a:r>
              <a:rPr sz="1000" spc="-4" dirty="0">
                <a:latin typeface="Caladea"/>
                <a:cs typeface="Caladea"/>
              </a:rPr>
              <a:t>tentang  kesalahan-kesalahan </a:t>
            </a:r>
            <a:r>
              <a:rPr sz="1000" dirty="0">
                <a:latin typeface="Caladea"/>
                <a:cs typeface="Caladea"/>
              </a:rPr>
              <a:t>yang </a:t>
            </a:r>
            <a:r>
              <a:rPr sz="1000" spc="-4" dirty="0">
                <a:latin typeface="Caladea"/>
                <a:cs typeface="Caladea"/>
              </a:rPr>
              <a:t>mungkin terjadi dalam pengukuran. Terdapat </a:t>
            </a:r>
            <a:r>
              <a:rPr sz="1000" spc="-9" dirty="0">
                <a:latin typeface="Caladea"/>
                <a:cs typeface="Caladea"/>
              </a:rPr>
              <a:t>dua  </a:t>
            </a:r>
            <a:r>
              <a:rPr sz="1000" spc="-4" dirty="0">
                <a:latin typeface="Caladea"/>
                <a:cs typeface="Caladea"/>
              </a:rPr>
              <a:t>tipe kesalahan dalam pengukuran yaitu </a:t>
            </a:r>
            <a:r>
              <a:rPr sz="1000" i="1" spc="-4" dirty="0">
                <a:latin typeface="Caladea"/>
                <a:cs typeface="Caladea"/>
              </a:rPr>
              <a:t>Random Error </a:t>
            </a:r>
            <a:r>
              <a:rPr sz="1000" spc="-4" dirty="0">
                <a:latin typeface="Caladea"/>
                <a:cs typeface="Caladea"/>
              </a:rPr>
              <a:t>yakni ketidak </a:t>
            </a:r>
            <a:r>
              <a:rPr sz="1000" dirty="0">
                <a:latin typeface="Caladea"/>
                <a:cs typeface="Caladea"/>
              </a:rPr>
              <a:t>ajegan  </a:t>
            </a:r>
            <a:r>
              <a:rPr sz="1000" spc="-4" dirty="0">
                <a:latin typeface="Caladea"/>
                <a:cs typeface="Caladea"/>
              </a:rPr>
              <a:t>(</a:t>
            </a:r>
            <a:r>
              <a:rPr sz="1000" i="1" spc="-4" dirty="0">
                <a:latin typeface="Caladea"/>
                <a:cs typeface="Caladea"/>
              </a:rPr>
              <a:t>unreliability</a:t>
            </a:r>
            <a:r>
              <a:rPr sz="1000" spc="-4" dirty="0">
                <a:latin typeface="Caladea"/>
                <a:cs typeface="Caladea"/>
              </a:rPr>
              <a:t>) pengukuran </a:t>
            </a:r>
            <a:r>
              <a:rPr sz="1000" spc="-9" dirty="0">
                <a:latin typeface="Caladea"/>
                <a:cs typeface="Caladea"/>
              </a:rPr>
              <a:t>di </a:t>
            </a:r>
            <a:r>
              <a:rPr sz="1000" dirty="0">
                <a:latin typeface="Caladea"/>
                <a:cs typeface="Caladea"/>
              </a:rPr>
              <a:t>mana </a:t>
            </a:r>
            <a:r>
              <a:rPr sz="1000" spc="-4" dirty="0">
                <a:latin typeface="Caladea"/>
                <a:cs typeface="Caladea"/>
              </a:rPr>
              <a:t>pengulanganpengukuran menghasilkan  </a:t>
            </a:r>
            <a:r>
              <a:rPr sz="1000" dirty="0">
                <a:latin typeface="Caladea"/>
                <a:cs typeface="Caladea"/>
              </a:rPr>
              <a:t>hasil </a:t>
            </a:r>
            <a:r>
              <a:rPr sz="1000" spc="-4" dirty="0">
                <a:latin typeface="Caladea"/>
                <a:cs typeface="Caladea"/>
              </a:rPr>
              <a:t>yang berbeda, </a:t>
            </a:r>
            <a:r>
              <a:rPr sz="1000" dirty="0">
                <a:latin typeface="Caladea"/>
                <a:cs typeface="Caladea"/>
              </a:rPr>
              <a:t>hal </a:t>
            </a:r>
            <a:r>
              <a:rPr sz="1000" spc="-4" dirty="0">
                <a:latin typeface="Caladea"/>
                <a:cs typeface="Caladea"/>
              </a:rPr>
              <a:t>ini terjadi apabila pengacakan </a:t>
            </a:r>
            <a:r>
              <a:rPr sz="1000" dirty="0">
                <a:latin typeface="Caladea"/>
                <a:cs typeface="Caladea"/>
              </a:rPr>
              <a:t>sampel </a:t>
            </a:r>
            <a:r>
              <a:rPr sz="1000" spc="-4" dirty="0">
                <a:latin typeface="Caladea"/>
                <a:cs typeface="Caladea"/>
              </a:rPr>
              <a:t>kurang  representative atau karena </a:t>
            </a:r>
            <a:r>
              <a:rPr sz="1000" spc="-9" dirty="0">
                <a:latin typeface="Caladea"/>
                <a:cs typeface="Caladea"/>
              </a:rPr>
              <a:t>ukuran </a:t>
            </a:r>
            <a:r>
              <a:rPr sz="1000" dirty="0">
                <a:latin typeface="Caladea"/>
                <a:cs typeface="Caladea"/>
              </a:rPr>
              <a:t>sampel </a:t>
            </a:r>
            <a:r>
              <a:rPr sz="1000" spc="-4" dirty="0">
                <a:latin typeface="Caladea"/>
                <a:cs typeface="Caladea"/>
              </a:rPr>
              <a:t>yang terlalu kecil dan </a:t>
            </a:r>
            <a:r>
              <a:rPr sz="1000" i="1" dirty="0">
                <a:latin typeface="Caladea"/>
                <a:cs typeface="Caladea"/>
              </a:rPr>
              <a:t>Non-random  </a:t>
            </a:r>
            <a:r>
              <a:rPr sz="1000" i="1" spc="-4" dirty="0">
                <a:latin typeface="Caladea"/>
                <a:cs typeface="Caladea"/>
              </a:rPr>
              <a:t>Error </a:t>
            </a:r>
            <a:r>
              <a:rPr sz="1000" spc="-4" dirty="0">
                <a:latin typeface="Caladea"/>
                <a:cs typeface="Caladea"/>
              </a:rPr>
              <a:t>yakni ketidak validan (</a:t>
            </a:r>
            <a:r>
              <a:rPr sz="1000" i="1" spc="-4" dirty="0">
                <a:latin typeface="Caladea"/>
                <a:cs typeface="Caladea"/>
              </a:rPr>
              <a:t>invalidity</a:t>
            </a:r>
            <a:r>
              <a:rPr sz="1000" spc="-4" dirty="0">
                <a:latin typeface="Caladea"/>
                <a:cs typeface="Caladea"/>
              </a:rPr>
              <a:t>) atau </a:t>
            </a:r>
            <a:r>
              <a:rPr sz="1000" dirty="0">
                <a:latin typeface="Caladea"/>
                <a:cs typeface="Caladea"/>
              </a:rPr>
              <a:t>biasa </a:t>
            </a:r>
            <a:r>
              <a:rPr sz="1000" spc="-4" dirty="0">
                <a:latin typeface="Caladea"/>
                <a:cs typeface="Caladea"/>
              </a:rPr>
              <a:t>dalam pengukuran </a:t>
            </a:r>
            <a:r>
              <a:rPr sz="1000" spc="-9" dirty="0">
                <a:latin typeface="Caladea"/>
                <a:cs typeface="Caladea"/>
              </a:rPr>
              <a:t>di </a:t>
            </a:r>
            <a:r>
              <a:rPr sz="1000" dirty="0">
                <a:latin typeface="Caladea"/>
                <a:cs typeface="Caladea"/>
              </a:rPr>
              <a:t>mana  </a:t>
            </a:r>
            <a:r>
              <a:rPr sz="1000" spc="-4" dirty="0">
                <a:latin typeface="Caladea"/>
                <a:cs typeface="Caladea"/>
              </a:rPr>
              <a:t>instrumen pengukuran tidak mengukur </a:t>
            </a:r>
            <a:r>
              <a:rPr sz="1000" dirty="0">
                <a:latin typeface="Caladea"/>
                <a:cs typeface="Caladea"/>
              </a:rPr>
              <a:t>apa </a:t>
            </a:r>
            <a:r>
              <a:rPr sz="1000" spc="-4" dirty="0">
                <a:latin typeface="Caladea"/>
                <a:cs typeface="Caladea"/>
              </a:rPr>
              <a:t>yang seharusnya diukur. Penelitian  yang baik adalah penelitian yang menggunakan pengukuran dengan  menghilangkan atau paling tidak mengurangi kedua tipe kesalahan</a:t>
            </a:r>
            <a:r>
              <a:rPr sz="1000" spc="47" dirty="0">
                <a:latin typeface="Caladea"/>
                <a:cs typeface="Caladea"/>
              </a:rPr>
              <a:t> </a:t>
            </a:r>
            <a:r>
              <a:rPr sz="1000" dirty="0">
                <a:latin typeface="Caladea"/>
                <a:cs typeface="Caladea"/>
              </a:rPr>
              <a:t>tersebut</a:t>
            </a:r>
            <a:r>
              <a:rPr sz="1000" dirty="0">
                <a:latin typeface="Caladea"/>
                <a:cs typeface="Caladea"/>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442475"/>
            <a:ext cx="8610600" cy="4598979"/>
          </a:xfrm>
          <a:prstGeom prst="rect">
            <a:avLst/>
          </a:prstGeom>
        </p:spPr>
        <p:txBody>
          <a:bodyPr vert="horz" wrap="square" lIns="0" tIns="10949" rIns="0" bIns="0" rtlCol="0">
            <a:spAutoFit/>
          </a:bodyPr>
          <a:lstStyle/>
          <a:p>
            <a:pPr marL="10949" marR="4927" indent="422619" algn="just">
              <a:lnSpc>
                <a:spcPct val="146600"/>
              </a:lnSpc>
              <a:spcBef>
                <a:spcPts val="86"/>
              </a:spcBef>
            </a:pPr>
            <a:r>
              <a:rPr sz="1000" dirty="0">
                <a:latin typeface="Caladea"/>
                <a:cs typeface="Caladea"/>
              </a:rPr>
              <a:t>Dalam </a:t>
            </a:r>
            <a:r>
              <a:rPr sz="1000" spc="-4" dirty="0">
                <a:latin typeface="Caladea"/>
                <a:cs typeface="Caladea"/>
              </a:rPr>
              <a:t>analisa data yang menggunakan statistik pengukuran adalah hal  yang sangat penting karena merupakan sumber angka-angka yang dipakai  dalam analisa statistik, </a:t>
            </a:r>
            <a:r>
              <a:rPr sz="1000" spc="-9" dirty="0">
                <a:latin typeface="Caladea"/>
                <a:cs typeface="Caladea"/>
              </a:rPr>
              <a:t>di </a:t>
            </a:r>
            <a:r>
              <a:rPr sz="1000" dirty="0">
                <a:latin typeface="Caladea"/>
                <a:cs typeface="Caladea"/>
              </a:rPr>
              <a:t>samping </a:t>
            </a:r>
            <a:r>
              <a:rPr sz="1000" spc="-4" dirty="0">
                <a:latin typeface="Caladea"/>
                <a:cs typeface="Caladea"/>
              </a:rPr>
              <a:t>sebagai pedoman penentuan teknik analisa  </a:t>
            </a:r>
            <a:r>
              <a:rPr sz="1000" dirty="0">
                <a:latin typeface="Caladea"/>
                <a:cs typeface="Caladea"/>
              </a:rPr>
              <a:t>statistik </a:t>
            </a:r>
            <a:r>
              <a:rPr sz="1000" spc="-4" dirty="0">
                <a:latin typeface="Caladea"/>
                <a:cs typeface="Caladea"/>
              </a:rPr>
              <a:t>yang dapat dipergunakan. Secara </a:t>
            </a:r>
            <a:r>
              <a:rPr sz="1000" spc="-9" dirty="0">
                <a:latin typeface="Caladea"/>
                <a:cs typeface="Caladea"/>
              </a:rPr>
              <a:t>umum </a:t>
            </a:r>
            <a:r>
              <a:rPr sz="1000" spc="-4" dirty="0">
                <a:latin typeface="Caladea"/>
                <a:cs typeface="Caladea"/>
              </a:rPr>
              <a:t>pengukuran diartikan sebagai  proses membedakan </a:t>
            </a:r>
            <a:r>
              <a:rPr sz="1000" dirty="0">
                <a:latin typeface="Caladea"/>
                <a:cs typeface="Caladea"/>
              </a:rPr>
              <a:t>sesuatu </a:t>
            </a:r>
            <a:r>
              <a:rPr sz="1000" spc="-4" dirty="0">
                <a:latin typeface="Caladea"/>
                <a:cs typeface="Caladea"/>
              </a:rPr>
              <a:t>(</a:t>
            </a:r>
            <a:r>
              <a:rPr sz="1000" i="1" spc="-4" dirty="0">
                <a:latin typeface="Caladea"/>
                <a:cs typeface="Caladea"/>
              </a:rPr>
              <a:t>The process </a:t>
            </a:r>
            <a:r>
              <a:rPr sz="1000" i="1" dirty="0">
                <a:latin typeface="Caladea"/>
                <a:cs typeface="Caladea"/>
              </a:rPr>
              <a:t>by wich </a:t>
            </a:r>
            <a:r>
              <a:rPr sz="1000" i="1" spc="-4" dirty="0">
                <a:latin typeface="Caladea"/>
                <a:cs typeface="Caladea"/>
              </a:rPr>
              <a:t>things are differentiated</a:t>
            </a:r>
            <a:r>
              <a:rPr sz="1000" spc="-4" dirty="0">
                <a:latin typeface="Caladea"/>
                <a:cs typeface="Caladea"/>
              </a:rPr>
              <a:t>),  sedang secara oprasional, Pengukuran adalah penerapan aturan bilangan pada  </a:t>
            </a:r>
            <a:r>
              <a:rPr sz="1000" dirty="0">
                <a:latin typeface="Caladea"/>
                <a:cs typeface="Caladea"/>
              </a:rPr>
              <a:t>objek </a:t>
            </a:r>
            <a:r>
              <a:rPr sz="1000" spc="-4" dirty="0">
                <a:latin typeface="Caladea"/>
                <a:cs typeface="Caladea"/>
              </a:rPr>
              <a:t>atau fenomena tertentu, dalam </a:t>
            </a:r>
            <a:r>
              <a:rPr sz="1000" dirty="0">
                <a:latin typeface="Caladea"/>
                <a:cs typeface="Caladea"/>
              </a:rPr>
              <a:t>suatu </a:t>
            </a:r>
            <a:r>
              <a:rPr sz="1000" spc="-4" dirty="0">
                <a:latin typeface="Caladea"/>
                <a:cs typeface="Caladea"/>
              </a:rPr>
              <a:t>penelitian kuantitatif </a:t>
            </a:r>
            <a:r>
              <a:rPr sz="1000" spc="-9" dirty="0">
                <a:latin typeface="Caladea"/>
                <a:cs typeface="Caladea"/>
              </a:rPr>
              <a:t>pengukuran  </a:t>
            </a:r>
            <a:r>
              <a:rPr sz="1000" spc="-4" dirty="0">
                <a:latin typeface="Caladea"/>
                <a:cs typeface="Caladea"/>
              </a:rPr>
              <a:t>dikenakan pada variabel yang kita teliti. </a:t>
            </a:r>
            <a:r>
              <a:rPr sz="1000" dirty="0">
                <a:latin typeface="Caladea"/>
                <a:cs typeface="Caladea"/>
              </a:rPr>
              <a:t>Dengan </a:t>
            </a:r>
            <a:r>
              <a:rPr sz="1000" spc="-4" dirty="0">
                <a:latin typeface="Caladea"/>
                <a:cs typeface="Caladea"/>
              </a:rPr>
              <a:t>kata lain pengukuran  bermakna menandai nilai-nilai </a:t>
            </a:r>
            <a:r>
              <a:rPr sz="1000" dirty="0">
                <a:latin typeface="Caladea"/>
                <a:cs typeface="Caladea"/>
              </a:rPr>
              <a:t>suatu </a:t>
            </a:r>
            <a:r>
              <a:rPr sz="1000" spc="-4" dirty="0">
                <a:latin typeface="Caladea"/>
                <a:cs typeface="Caladea"/>
              </a:rPr>
              <a:t>variabel dengan tanda bilangan tertentu  secara sistematis. Memang diakui bahwa apabila </a:t>
            </a:r>
            <a:r>
              <a:rPr sz="1000" dirty="0">
                <a:latin typeface="Caladea"/>
                <a:cs typeface="Caladea"/>
              </a:rPr>
              <a:t>hasil suatu </a:t>
            </a:r>
            <a:r>
              <a:rPr sz="1000" spc="-4" dirty="0">
                <a:latin typeface="Caladea"/>
                <a:cs typeface="Caladea"/>
              </a:rPr>
              <a:t>pengukuran dapat  dikuantifikasikan serta dinyatakan dalam bentuk angka, ambiguitas bahasa  </a:t>
            </a:r>
            <a:r>
              <a:rPr sz="1000" spc="39" dirty="0">
                <a:latin typeface="Times New Roman"/>
                <a:cs typeface="Times New Roman"/>
              </a:rPr>
              <a:t>akan sangat </a:t>
            </a:r>
            <a:r>
              <a:rPr sz="1000" spc="47" dirty="0">
                <a:latin typeface="Times New Roman"/>
                <a:cs typeface="Times New Roman"/>
              </a:rPr>
              <a:t>berkurang (seperti </a:t>
            </a:r>
            <a:r>
              <a:rPr sz="1000" spc="13" dirty="0">
                <a:latin typeface="Times New Roman"/>
                <a:cs typeface="Times New Roman"/>
              </a:rPr>
              <a:t>“saya </a:t>
            </a:r>
            <a:r>
              <a:rPr sz="1000" dirty="0">
                <a:latin typeface="Times New Roman"/>
                <a:cs typeface="Times New Roman"/>
              </a:rPr>
              <a:t>tinggi” </a:t>
            </a:r>
            <a:r>
              <a:rPr sz="1000" spc="39" dirty="0">
                <a:latin typeface="Times New Roman"/>
                <a:cs typeface="Times New Roman"/>
              </a:rPr>
              <a:t>dengan </a:t>
            </a:r>
            <a:r>
              <a:rPr sz="1000" spc="-13" dirty="0">
                <a:latin typeface="Times New Roman"/>
                <a:cs typeface="Times New Roman"/>
              </a:rPr>
              <a:t>“</a:t>
            </a:r>
            <a:r>
              <a:rPr sz="1000" spc="-13" dirty="0">
                <a:latin typeface="Caladea"/>
                <a:cs typeface="Caladea"/>
              </a:rPr>
              <a:t>saya </a:t>
            </a:r>
            <a:r>
              <a:rPr sz="1000" spc="-4" dirty="0">
                <a:latin typeface="Caladea"/>
                <a:cs typeface="Caladea"/>
              </a:rPr>
              <a:t>1,62 </a:t>
            </a:r>
            <a:r>
              <a:rPr sz="1000" dirty="0">
                <a:latin typeface="Caladea"/>
                <a:cs typeface="Caladea"/>
              </a:rPr>
              <a:t>cm </a:t>
            </a:r>
            <a:r>
              <a:rPr sz="1000" spc="-4" dirty="0">
                <a:latin typeface="Caladea"/>
                <a:cs typeface="Caladea"/>
              </a:rPr>
              <a:t>tinggi),  namun demikian dalam proses pengukuran tidak selamanya harus  menggunakan penandaan dalam bentuk posisi yang </a:t>
            </a:r>
            <a:r>
              <a:rPr sz="1000" dirty="0">
                <a:latin typeface="Caladea"/>
                <a:cs typeface="Caladea"/>
              </a:rPr>
              <a:t>satu </a:t>
            </a:r>
            <a:r>
              <a:rPr sz="1000" spc="-4" dirty="0">
                <a:latin typeface="Caladea"/>
                <a:cs typeface="Caladea"/>
              </a:rPr>
              <a:t>dengan yang lain  dalam </a:t>
            </a:r>
            <a:r>
              <a:rPr sz="1000" dirty="0">
                <a:latin typeface="Caladea"/>
                <a:cs typeface="Caladea"/>
              </a:rPr>
              <a:t>suatu </a:t>
            </a:r>
            <a:r>
              <a:rPr sz="1000" spc="-4" dirty="0">
                <a:latin typeface="Caladea"/>
                <a:cs typeface="Caladea"/>
              </a:rPr>
              <a:t>kontitum nilai. Ketentuan penerapan nilai </a:t>
            </a:r>
            <a:r>
              <a:rPr sz="1000" dirty="0">
                <a:latin typeface="Caladea"/>
                <a:cs typeface="Caladea"/>
              </a:rPr>
              <a:t>suatu </a:t>
            </a:r>
            <a:r>
              <a:rPr sz="1000" spc="-9" dirty="0">
                <a:latin typeface="Caladea"/>
                <a:cs typeface="Caladea"/>
              </a:rPr>
              <a:t>variabel </a:t>
            </a:r>
            <a:r>
              <a:rPr sz="1000" spc="-4" dirty="0">
                <a:latin typeface="Caladea"/>
                <a:cs typeface="Caladea"/>
              </a:rPr>
              <a:t>dengan  tanda bilangan atau lambang disebut skala</a:t>
            </a:r>
            <a:r>
              <a:rPr sz="1000" spc="-4" dirty="0">
                <a:latin typeface="Caladea"/>
                <a:cs typeface="Caladea"/>
              </a:rPr>
              <a:t> (</a:t>
            </a:r>
            <a:r>
              <a:rPr sz="1000" i="1" spc="-4" dirty="0">
                <a:latin typeface="Caladea"/>
                <a:cs typeface="Caladea"/>
              </a:rPr>
              <a:t>Levels </a:t>
            </a:r>
            <a:r>
              <a:rPr sz="1000" i="1" dirty="0">
                <a:latin typeface="Caladea"/>
                <a:cs typeface="Caladea"/>
              </a:rPr>
              <a:t>of</a:t>
            </a:r>
            <a:r>
              <a:rPr sz="1000" i="1" spc="26" dirty="0">
                <a:latin typeface="Caladea"/>
                <a:cs typeface="Caladea"/>
              </a:rPr>
              <a:t> </a:t>
            </a:r>
            <a:r>
              <a:rPr sz="1000" i="1" spc="-4" dirty="0">
                <a:latin typeface="Caladea"/>
                <a:cs typeface="Caladea"/>
              </a:rPr>
              <a:t>Measurement</a:t>
            </a:r>
            <a:r>
              <a:rPr sz="1000" spc="-4" dirty="0">
                <a:latin typeface="Caladea"/>
                <a:cs typeface="Caladea"/>
              </a:rPr>
              <a:t>).</a:t>
            </a:r>
            <a:endParaRPr sz="1000" dirty="0">
              <a:latin typeface="Caladea"/>
              <a:cs typeface="Caladea"/>
            </a:endParaRPr>
          </a:p>
          <a:p>
            <a:pPr marL="10949" marR="5474" indent="422619" algn="just">
              <a:lnSpc>
                <a:spcPts val="1819"/>
              </a:lnSpc>
              <a:spcBef>
                <a:spcPts val="147"/>
              </a:spcBef>
            </a:pPr>
            <a:r>
              <a:rPr sz="1000" dirty="0">
                <a:latin typeface="Caladea"/>
                <a:cs typeface="Caladea"/>
              </a:rPr>
              <a:t>Dalam </a:t>
            </a:r>
            <a:r>
              <a:rPr sz="1000" spc="-4" dirty="0">
                <a:latin typeface="Caladea"/>
                <a:cs typeface="Caladea"/>
              </a:rPr>
              <a:t>hubungan ini terdapat </a:t>
            </a:r>
            <a:r>
              <a:rPr sz="1000" dirty="0">
                <a:latin typeface="Caladea"/>
                <a:cs typeface="Caladea"/>
              </a:rPr>
              <a:t>beberapa </a:t>
            </a:r>
            <a:r>
              <a:rPr sz="1000" spc="-4" dirty="0">
                <a:latin typeface="Caladea"/>
                <a:cs typeface="Caladea"/>
              </a:rPr>
              <a:t>skala pengukuran </a:t>
            </a:r>
            <a:r>
              <a:rPr sz="1000" dirty="0">
                <a:latin typeface="Caladea"/>
                <a:cs typeface="Caladea"/>
              </a:rPr>
              <a:t>(</a:t>
            </a:r>
            <a:r>
              <a:rPr sz="1000" i="1" dirty="0">
                <a:latin typeface="Caladea"/>
                <a:cs typeface="Caladea"/>
              </a:rPr>
              <a:t>Terkadang  </a:t>
            </a:r>
            <a:r>
              <a:rPr sz="1000" i="1" spc="-4" dirty="0">
                <a:latin typeface="Caladea"/>
                <a:cs typeface="Caladea"/>
              </a:rPr>
              <a:t>disebut </a:t>
            </a:r>
            <a:r>
              <a:rPr sz="1000" i="1" spc="34" dirty="0">
                <a:latin typeface="Caladea"/>
                <a:cs typeface="Caladea"/>
              </a:rPr>
              <a:t> </a:t>
            </a:r>
            <a:r>
              <a:rPr sz="1000" i="1" dirty="0">
                <a:latin typeface="Caladea"/>
                <a:cs typeface="Caladea"/>
              </a:rPr>
              <a:t>jenis </a:t>
            </a:r>
            <a:r>
              <a:rPr sz="1000" i="1" spc="26" dirty="0">
                <a:latin typeface="Caladea"/>
                <a:cs typeface="Caladea"/>
              </a:rPr>
              <a:t> </a:t>
            </a:r>
            <a:r>
              <a:rPr sz="1000" i="1" spc="-4" dirty="0">
                <a:latin typeface="Caladea"/>
                <a:cs typeface="Caladea"/>
              </a:rPr>
              <a:t>data </a:t>
            </a:r>
            <a:r>
              <a:rPr sz="1000" i="1" spc="39" dirty="0">
                <a:latin typeface="Caladea"/>
                <a:cs typeface="Caladea"/>
              </a:rPr>
              <a:t> </a:t>
            </a:r>
            <a:r>
              <a:rPr sz="1000" i="1" spc="-4" dirty="0">
                <a:latin typeface="Caladea"/>
                <a:cs typeface="Caladea"/>
              </a:rPr>
              <a:t>atau </a:t>
            </a:r>
            <a:r>
              <a:rPr sz="1000" i="1" spc="26" dirty="0">
                <a:latin typeface="Caladea"/>
                <a:cs typeface="Caladea"/>
              </a:rPr>
              <a:t> </a:t>
            </a:r>
            <a:r>
              <a:rPr sz="1000" i="1" dirty="0">
                <a:latin typeface="Caladea"/>
                <a:cs typeface="Caladea"/>
              </a:rPr>
              <a:t>tipe </a:t>
            </a:r>
            <a:r>
              <a:rPr sz="1000" i="1" spc="34" dirty="0">
                <a:latin typeface="Caladea"/>
                <a:cs typeface="Caladea"/>
              </a:rPr>
              <a:t> </a:t>
            </a:r>
            <a:r>
              <a:rPr sz="1000" i="1" spc="-4" dirty="0">
                <a:latin typeface="Caladea"/>
                <a:cs typeface="Caladea"/>
              </a:rPr>
              <a:t>variabel </a:t>
            </a:r>
            <a:r>
              <a:rPr sz="1000" i="1" spc="34" dirty="0">
                <a:latin typeface="Caladea"/>
                <a:cs typeface="Caladea"/>
              </a:rPr>
              <a:t> </a:t>
            </a:r>
            <a:r>
              <a:rPr sz="1000" i="1" dirty="0">
                <a:latin typeface="Caladea"/>
                <a:cs typeface="Caladea"/>
              </a:rPr>
              <a:t>berdasarkan </a:t>
            </a:r>
            <a:r>
              <a:rPr sz="1000" i="1" spc="30" dirty="0">
                <a:latin typeface="Caladea"/>
                <a:cs typeface="Caladea"/>
              </a:rPr>
              <a:t> </a:t>
            </a:r>
            <a:r>
              <a:rPr sz="1000" i="1" spc="-4" dirty="0">
                <a:latin typeface="Caladea"/>
                <a:cs typeface="Caladea"/>
              </a:rPr>
              <a:t>tingkat </a:t>
            </a:r>
            <a:r>
              <a:rPr sz="1000" i="1" spc="39" dirty="0">
                <a:latin typeface="Caladea"/>
                <a:cs typeface="Caladea"/>
              </a:rPr>
              <a:t> </a:t>
            </a:r>
            <a:r>
              <a:rPr sz="1000" i="1" spc="-4" dirty="0">
                <a:latin typeface="Caladea"/>
                <a:cs typeface="Caladea"/>
              </a:rPr>
              <a:t>pengukuran</a:t>
            </a:r>
            <a:r>
              <a:rPr sz="1000" spc="-4" dirty="0">
                <a:latin typeface="Caladea"/>
                <a:cs typeface="Caladea"/>
              </a:rPr>
              <a:t>) </a:t>
            </a:r>
            <a:r>
              <a:rPr sz="1000" spc="30" dirty="0">
                <a:latin typeface="Caladea"/>
                <a:cs typeface="Caladea"/>
              </a:rPr>
              <a:t> </a:t>
            </a:r>
            <a:r>
              <a:rPr sz="1000" spc="-4" dirty="0" smtClean="0">
                <a:latin typeface="Caladea"/>
                <a:cs typeface="Caladea"/>
              </a:rPr>
              <a:t>yang </a:t>
            </a:r>
            <a:r>
              <a:rPr sz="1000" dirty="0" err="1" smtClean="0">
                <a:latin typeface="Caladea"/>
                <a:cs typeface="Caladea"/>
              </a:rPr>
              <a:t>perlu</a:t>
            </a:r>
            <a:r>
              <a:rPr sz="1000" dirty="0" smtClean="0">
                <a:latin typeface="Caladea"/>
                <a:cs typeface="Caladea"/>
              </a:rPr>
              <a:t> </a:t>
            </a:r>
            <a:r>
              <a:rPr sz="1000" spc="-4" dirty="0">
                <a:latin typeface="Caladea"/>
                <a:cs typeface="Caladea"/>
              </a:rPr>
              <a:t>dipahami </a:t>
            </a:r>
            <a:r>
              <a:rPr sz="1000" dirty="0">
                <a:latin typeface="Caladea"/>
                <a:cs typeface="Caladea"/>
              </a:rPr>
              <a:t>oleh </a:t>
            </a:r>
            <a:r>
              <a:rPr sz="1000" spc="-4" dirty="0">
                <a:latin typeface="Caladea"/>
                <a:cs typeface="Caladea"/>
              </a:rPr>
              <a:t>seorang peneliti. Pengukuran dapat didefinisikan sebagai  </a:t>
            </a:r>
            <a:r>
              <a:rPr sz="1000" dirty="0">
                <a:latin typeface="Caladea"/>
                <a:cs typeface="Caladea"/>
              </a:rPr>
              <a:t>suatu </a:t>
            </a:r>
            <a:r>
              <a:rPr sz="1000" spc="-4" dirty="0">
                <a:latin typeface="Caladea"/>
                <a:cs typeface="Caladea"/>
              </a:rPr>
              <a:t>proses </a:t>
            </a:r>
            <a:r>
              <a:rPr sz="1000" dirty="0">
                <a:latin typeface="Caladea"/>
                <a:cs typeface="Caladea"/>
              </a:rPr>
              <a:t>sistimatik </a:t>
            </a:r>
            <a:r>
              <a:rPr sz="1000" spc="-4" dirty="0">
                <a:latin typeface="Caladea"/>
                <a:cs typeface="Caladea"/>
              </a:rPr>
              <a:t>dalam menilai dan membedakan </a:t>
            </a:r>
            <a:r>
              <a:rPr sz="1000" dirty="0">
                <a:latin typeface="Caladea"/>
                <a:cs typeface="Caladea"/>
              </a:rPr>
              <a:t>sesuatu objek </a:t>
            </a:r>
            <a:r>
              <a:rPr sz="1000" spc="-4" dirty="0">
                <a:latin typeface="Caladea"/>
                <a:cs typeface="Caladea"/>
              </a:rPr>
              <a:t>yang  diukur. Pengukuran tersebut diatur menurut kaidah-kaidah tertentu. </a:t>
            </a:r>
            <a:r>
              <a:rPr sz="1000" dirty="0">
                <a:latin typeface="Caladea"/>
                <a:cs typeface="Caladea"/>
              </a:rPr>
              <a:t>Kaidah-  </a:t>
            </a:r>
            <a:r>
              <a:rPr sz="1000" spc="-4" dirty="0">
                <a:latin typeface="Caladea"/>
                <a:cs typeface="Caladea"/>
              </a:rPr>
              <a:t>kaidah</a:t>
            </a:r>
            <a:r>
              <a:rPr sz="1000" spc="60" dirty="0">
                <a:latin typeface="Caladea"/>
                <a:cs typeface="Caladea"/>
              </a:rPr>
              <a:t> </a:t>
            </a:r>
            <a:r>
              <a:rPr sz="1000" spc="-4" dirty="0">
                <a:latin typeface="Caladea"/>
                <a:cs typeface="Caladea"/>
              </a:rPr>
              <a:t>yang</a:t>
            </a:r>
            <a:r>
              <a:rPr sz="1000" spc="60" dirty="0">
                <a:latin typeface="Caladea"/>
                <a:cs typeface="Caladea"/>
              </a:rPr>
              <a:t> </a:t>
            </a:r>
            <a:r>
              <a:rPr sz="1000" spc="-4" dirty="0">
                <a:latin typeface="Caladea"/>
                <a:cs typeface="Caladea"/>
              </a:rPr>
              <a:t>berbeda</a:t>
            </a:r>
            <a:r>
              <a:rPr sz="1000" spc="65" dirty="0">
                <a:latin typeface="Caladea"/>
                <a:cs typeface="Caladea"/>
              </a:rPr>
              <a:t> </a:t>
            </a:r>
            <a:r>
              <a:rPr sz="1000" spc="-4" dirty="0">
                <a:latin typeface="Caladea"/>
                <a:cs typeface="Caladea"/>
              </a:rPr>
              <a:t>menghendaki</a:t>
            </a:r>
            <a:r>
              <a:rPr sz="1000" spc="65" dirty="0">
                <a:latin typeface="Caladea"/>
                <a:cs typeface="Caladea"/>
              </a:rPr>
              <a:t> </a:t>
            </a:r>
            <a:r>
              <a:rPr sz="1000" spc="-4" dirty="0">
                <a:latin typeface="Caladea"/>
                <a:cs typeface="Caladea"/>
              </a:rPr>
              <a:t>skala</a:t>
            </a:r>
            <a:r>
              <a:rPr sz="1000" spc="65" dirty="0">
                <a:latin typeface="Caladea"/>
                <a:cs typeface="Caladea"/>
              </a:rPr>
              <a:t> </a:t>
            </a:r>
            <a:r>
              <a:rPr sz="1000" spc="-4" dirty="0">
                <a:latin typeface="Caladea"/>
                <a:cs typeface="Caladea"/>
              </a:rPr>
              <a:t>serta</a:t>
            </a:r>
            <a:r>
              <a:rPr sz="1000" spc="56" dirty="0">
                <a:latin typeface="Caladea"/>
                <a:cs typeface="Caladea"/>
              </a:rPr>
              <a:t> </a:t>
            </a:r>
            <a:r>
              <a:rPr sz="1000" spc="-4" dirty="0">
                <a:latin typeface="Caladea"/>
                <a:cs typeface="Caladea"/>
              </a:rPr>
              <a:t>pengukuran</a:t>
            </a:r>
            <a:r>
              <a:rPr sz="1000" spc="65" dirty="0">
                <a:latin typeface="Caladea"/>
                <a:cs typeface="Caladea"/>
              </a:rPr>
              <a:t> </a:t>
            </a:r>
            <a:r>
              <a:rPr sz="1000" spc="-4" dirty="0">
                <a:latin typeface="Caladea"/>
                <a:cs typeface="Caladea"/>
              </a:rPr>
              <a:t>yang</a:t>
            </a:r>
            <a:r>
              <a:rPr sz="1000" spc="60" dirty="0">
                <a:latin typeface="Caladea"/>
                <a:cs typeface="Caladea"/>
              </a:rPr>
              <a:t> </a:t>
            </a:r>
            <a:r>
              <a:rPr sz="1000" spc="-4" dirty="0">
                <a:latin typeface="Caladea"/>
                <a:cs typeface="Caladea"/>
              </a:rPr>
              <a:t>berbeda</a:t>
            </a:r>
            <a:r>
              <a:rPr sz="1000" spc="91" dirty="0">
                <a:latin typeface="Caladea"/>
                <a:cs typeface="Caladea"/>
              </a:rPr>
              <a:t> </a:t>
            </a:r>
            <a:r>
              <a:rPr sz="1000" spc="-4" dirty="0">
                <a:latin typeface="Caladea"/>
                <a:cs typeface="Caladea"/>
              </a:rPr>
              <a:t>pula.</a:t>
            </a:r>
            <a:endParaRPr sz="1000" dirty="0">
              <a:latin typeface="Caladea"/>
              <a:cs typeface="Caladea"/>
            </a:endParaRPr>
          </a:p>
          <a:p>
            <a:pPr marL="10949" marR="6022" algn="just">
              <a:lnSpc>
                <a:spcPts val="1810"/>
              </a:lnSpc>
              <a:spcBef>
                <a:spcPts val="17"/>
              </a:spcBef>
            </a:pPr>
            <a:r>
              <a:rPr sz="1000" dirty="0">
                <a:latin typeface="Caladea"/>
                <a:cs typeface="Caladea"/>
              </a:rPr>
              <a:t>Dalam </a:t>
            </a:r>
            <a:r>
              <a:rPr sz="1000" spc="-4" dirty="0">
                <a:latin typeface="Caladea"/>
                <a:cs typeface="Caladea"/>
              </a:rPr>
              <a:t>mengolah dan menganalisis data, kita sangat berkepentingan dengan  </a:t>
            </a:r>
            <a:r>
              <a:rPr sz="1000" dirty="0">
                <a:latin typeface="Caladea"/>
                <a:cs typeface="Caladea"/>
              </a:rPr>
              <a:t>sifat</a:t>
            </a:r>
            <a:r>
              <a:rPr sz="1000" spc="34" dirty="0">
                <a:latin typeface="Caladea"/>
                <a:cs typeface="Caladea"/>
              </a:rPr>
              <a:t> </a:t>
            </a:r>
            <a:r>
              <a:rPr sz="1000" spc="-4" dirty="0">
                <a:latin typeface="Caladea"/>
                <a:cs typeface="Caladea"/>
              </a:rPr>
              <a:t>dasar</a:t>
            </a:r>
            <a:r>
              <a:rPr sz="1000" spc="34" dirty="0">
                <a:latin typeface="Caladea"/>
                <a:cs typeface="Caladea"/>
              </a:rPr>
              <a:t> </a:t>
            </a:r>
            <a:r>
              <a:rPr sz="1000" spc="-4" dirty="0">
                <a:latin typeface="Caladea"/>
                <a:cs typeface="Caladea"/>
              </a:rPr>
              <a:t>skala</a:t>
            </a:r>
            <a:r>
              <a:rPr sz="1000" spc="39" dirty="0">
                <a:latin typeface="Caladea"/>
                <a:cs typeface="Caladea"/>
              </a:rPr>
              <a:t> </a:t>
            </a:r>
            <a:r>
              <a:rPr sz="1000" spc="-4" dirty="0">
                <a:latin typeface="Caladea"/>
                <a:cs typeface="Caladea"/>
              </a:rPr>
              <a:t>pengukuran</a:t>
            </a:r>
            <a:r>
              <a:rPr sz="1000" spc="39" dirty="0">
                <a:latin typeface="Caladea"/>
                <a:cs typeface="Caladea"/>
              </a:rPr>
              <a:t> </a:t>
            </a:r>
            <a:r>
              <a:rPr sz="1000" spc="-4" dirty="0">
                <a:latin typeface="Caladea"/>
                <a:cs typeface="Caladea"/>
              </a:rPr>
              <a:t>yang</a:t>
            </a:r>
            <a:r>
              <a:rPr sz="1000" spc="43" dirty="0">
                <a:latin typeface="Caladea"/>
                <a:cs typeface="Caladea"/>
              </a:rPr>
              <a:t> </a:t>
            </a:r>
            <a:r>
              <a:rPr sz="1000" spc="-4" dirty="0">
                <a:latin typeface="Caladea"/>
                <a:cs typeface="Caladea"/>
              </a:rPr>
              <a:t>digunakan.</a:t>
            </a:r>
            <a:r>
              <a:rPr sz="1000" spc="52" dirty="0">
                <a:latin typeface="Caladea"/>
                <a:cs typeface="Caladea"/>
              </a:rPr>
              <a:t> </a:t>
            </a:r>
            <a:r>
              <a:rPr sz="1000" spc="-4" dirty="0">
                <a:latin typeface="Caladea"/>
                <a:cs typeface="Caladea"/>
              </a:rPr>
              <a:t>Operasi-operasi</a:t>
            </a:r>
            <a:r>
              <a:rPr sz="1000" spc="34" dirty="0">
                <a:latin typeface="Caladea"/>
                <a:cs typeface="Caladea"/>
              </a:rPr>
              <a:t> </a:t>
            </a:r>
            <a:r>
              <a:rPr sz="1000" spc="-4" dirty="0" err="1">
                <a:latin typeface="Caladea"/>
                <a:cs typeface="Caladea"/>
              </a:rPr>
              <a:t>matematik</a:t>
            </a:r>
            <a:r>
              <a:rPr sz="1000" spc="34" dirty="0">
                <a:latin typeface="Caladea"/>
                <a:cs typeface="Caladea"/>
              </a:rPr>
              <a:t> </a:t>
            </a:r>
            <a:r>
              <a:rPr sz="1000" spc="-4" dirty="0" err="1" smtClean="0">
                <a:latin typeface="Caladea"/>
                <a:cs typeface="Caladea"/>
              </a:rPr>
              <a:t>serta</a:t>
            </a:r>
            <a:r>
              <a:rPr sz="1000" spc="-4" dirty="0" smtClean="0">
                <a:latin typeface="Caladea"/>
                <a:cs typeface="Caladea"/>
              </a:rPr>
              <a:t> </a:t>
            </a:r>
            <a:r>
              <a:rPr sz="1000" dirty="0" err="1" smtClean="0">
                <a:latin typeface="Caladea"/>
                <a:cs typeface="Caladea"/>
              </a:rPr>
              <a:t>pilihan</a:t>
            </a:r>
            <a:r>
              <a:rPr sz="1000" dirty="0" smtClean="0">
                <a:latin typeface="Caladea"/>
                <a:cs typeface="Caladea"/>
              </a:rPr>
              <a:t> </a:t>
            </a:r>
            <a:r>
              <a:rPr sz="1000" spc="-4" dirty="0">
                <a:latin typeface="Caladea"/>
                <a:cs typeface="Caladea"/>
              </a:rPr>
              <a:t>peralatan statistic yang digunakan dalam pengolah data, pada dasarnya  memiliki   </a:t>
            </a:r>
            <a:r>
              <a:rPr sz="1000" spc="56" dirty="0">
                <a:latin typeface="Caladea"/>
                <a:cs typeface="Caladea"/>
              </a:rPr>
              <a:t> </a:t>
            </a:r>
            <a:r>
              <a:rPr sz="1000" spc="-4" dirty="0">
                <a:latin typeface="Caladea"/>
                <a:cs typeface="Caladea"/>
              </a:rPr>
              <a:t>persyaratan   </a:t>
            </a:r>
            <a:r>
              <a:rPr sz="1000" spc="65" dirty="0">
                <a:latin typeface="Caladea"/>
                <a:cs typeface="Caladea"/>
              </a:rPr>
              <a:t> </a:t>
            </a:r>
            <a:r>
              <a:rPr sz="1000" spc="-4" dirty="0">
                <a:latin typeface="Caladea"/>
                <a:cs typeface="Caladea"/>
              </a:rPr>
              <a:t>tertentu   </a:t>
            </a:r>
            <a:r>
              <a:rPr sz="1000" spc="56" dirty="0">
                <a:latin typeface="Caladea"/>
                <a:cs typeface="Caladea"/>
              </a:rPr>
              <a:t> </a:t>
            </a:r>
            <a:r>
              <a:rPr sz="1000" spc="-4" dirty="0">
                <a:latin typeface="Caladea"/>
                <a:cs typeface="Caladea"/>
              </a:rPr>
              <a:t>dalam   </a:t>
            </a:r>
            <a:r>
              <a:rPr sz="1000" spc="60" dirty="0">
                <a:latin typeface="Caladea"/>
                <a:cs typeface="Caladea"/>
              </a:rPr>
              <a:t> </a:t>
            </a:r>
            <a:r>
              <a:rPr sz="1000" dirty="0">
                <a:latin typeface="Caladea"/>
                <a:cs typeface="Caladea"/>
              </a:rPr>
              <a:t>hal   </a:t>
            </a:r>
            <a:r>
              <a:rPr sz="1000" spc="47" dirty="0">
                <a:latin typeface="Caladea"/>
                <a:cs typeface="Caladea"/>
              </a:rPr>
              <a:t> </a:t>
            </a:r>
            <a:r>
              <a:rPr sz="1000" spc="-4" dirty="0" err="1">
                <a:latin typeface="Caladea"/>
                <a:cs typeface="Caladea"/>
              </a:rPr>
              <a:t>skala</a:t>
            </a:r>
            <a:r>
              <a:rPr sz="1000" spc="-4" dirty="0">
                <a:latin typeface="Caladea"/>
                <a:cs typeface="Caladea"/>
              </a:rPr>
              <a:t>   </a:t>
            </a:r>
            <a:r>
              <a:rPr sz="1000" spc="60" dirty="0">
                <a:latin typeface="Caladea"/>
                <a:cs typeface="Caladea"/>
              </a:rPr>
              <a:t> </a:t>
            </a:r>
            <a:r>
              <a:rPr sz="1000" spc="-4" dirty="0" err="1" smtClean="0">
                <a:latin typeface="Caladea"/>
                <a:cs typeface="Caladea"/>
              </a:rPr>
              <a:t>pengukuran</a:t>
            </a:r>
            <a:r>
              <a:rPr sz="1000" spc="-4" dirty="0" smtClean="0">
                <a:latin typeface="Caladea"/>
                <a:cs typeface="Caladea"/>
              </a:rPr>
              <a:t> </a:t>
            </a:r>
            <a:r>
              <a:rPr sz="1000" spc="-4" dirty="0" err="1" smtClean="0">
                <a:latin typeface="Caladea"/>
                <a:cs typeface="Caladea"/>
              </a:rPr>
              <a:t>datanya.Ketidaksesuaian</a:t>
            </a:r>
            <a:r>
              <a:rPr sz="1000" spc="-4" dirty="0" smtClean="0">
                <a:latin typeface="Caladea"/>
                <a:cs typeface="Caladea"/>
              </a:rPr>
              <a:t> </a:t>
            </a:r>
            <a:r>
              <a:rPr sz="1000" spc="-4" dirty="0">
                <a:latin typeface="Caladea"/>
                <a:cs typeface="Caladea"/>
              </a:rPr>
              <a:t>antara skala </a:t>
            </a:r>
            <a:r>
              <a:rPr sz="1000" spc="-9" dirty="0">
                <a:latin typeface="Caladea"/>
                <a:cs typeface="Caladea"/>
              </a:rPr>
              <a:t>pengukuran </a:t>
            </a:r>
            <a:r>
              <a:rPr sz="1000" spc="-4" dirty="0">
                <a:latin typeface="Caladea"/>
                <a:cs typeface="Caladea"/>
              </a:rPr>
              <a:t>dengan operasi  matematik/peralatan statistik yang digunakan akan menghasilkan kesimpulan  yang </a:t>
            </a:r>
            <a:r>
              <a:rPr sz="1000" dirty="0">
                <a:latin typeface="Caladea"/>
                <a:cs typeface="Caladea"/>
              </a:rPr>
              <a:t>bias </a:t>
            </a:r>
            <a:r>
              <a:rPr sz="1000" spc="-4" dirty="0">
                <a:latin typeface="Caladea"/>
                <a:cs typeface="Caladea"/>
              </a:rPr>
              <a:t>dan tidak tepat/relevan</a:t>
            </a:r>
            <a:r>
              <a:rPr sz="1000" spc="-4" dirty="0">
                <a:latin typeface="Caladea"/>
                <a:cs typeface="Caladea"/>
              </a:rPr>
              <a:t>.</a:t>
            </a:r>
            <a:endParaRPr sz="1000" dirty="0">
              <a:latin typeface="Caladea"/>
              <a:cs typeface="Caladea"/>
            </a:endParaRPr>
          </a:p>
          <a:p>
            <a:pPr marL="10949" marR="9306" indent="422619" algn="just">
              <a:lnSpc>
                <a:spcPts val="1810"/>
              </a:lnSpc>
              <a:spcBef>
                <a:spcPts val="13"/>
              </a:spcBef>
            </a:pPr>
            <a:r>
              <a:rPr sz="1000" dirty="0">
                <a:latin typeface="Caladea"/>
                <a:cs typeface="Caladea"/>
              </a:rPr>
              <a:t>Dalam </a:t>
            </a:r>
            <a:r>
              <a:rPr sz="1000" spc="-4" dirty="0">
                <a:latin typeface="Caladea"/>
                <a:cs typeface="Caladea"/>
              </a:rPr>
              <a:t>penyusunan instrumen penelitian harus mengetahui dan paham  tentang  jenis  skala  </a:t>
            </a:r>
            <a:r>
              <a:rPr sz="1000" spc="-9" dirty="0">
                <a:latin typeface="Caladea"/>
                <a:cs typeface="Caladea"/>
              </a:rPr>
              <a:t>pengukuran  </a:t>
            </a:r>
            <a:r>
              <a:rPr sz="1000" spc="-4" dirty="0">
                <a:latin typeface="Caladea"/>
                <a:cs typeface="Caladea"/>
              </a:rPr>
              <a:t>yang  digunakan  dan  tipe  </a:t>
            </a:r>
            <a:r>
              <a:rPr sz="1000" spc="-4" dirty="0" err="1">
                <a:latin typeface="Caladea"/>
                <a:cs typeface="Caladea"/>
              </a:rPr>
              <a:t>skala</a:t>
            </a:r>
            <a:r>
              <a:rPr sz="1000" spc="-4" dirty="0">
                <a:latin typeface="Caladea"/>
                <a:cs typeface="Caladea"/>
              </a:rPr>
              <a:t>  </a:t>
            </a:r>
            <a:r>
              <a:rPr sz="1000" spc="9" dirty="0">
                <a:latin typeface="Caladea"/>
                <a:cs typeface="Caladea"/>
              </a:rPr>
              <a:t> </a:t>
            </a:r>
            <a:r>
              <a:rPr sz="1000" spc="-4" dirty="0" err="1" smtClean="0">
                <a:latin typeface="Caladea"/>
                <a:cs typeface="Caladea"/>
              </a:rPr>
              <a:t>pengukuran</a:t>
            </a:r>
            <a:r>
              <a:rPr sz="1000" spc="-4" dirty="0" smtClean="0">
                <a:latin typeface="Caladea"/>
                <a:cs typeface="Caladea"/>
              </a:rPr>
              <a:t> agar </a:t>
            </a:r>
            <a:r>
              <a:rPr sz="1000" spc="-4" dirty="0">
                <a:latin typeface="Caladea"/>
                <a:cs typeface="Caladea"/>
              </a:rPr>
              <a:t>instrumen </a:t>
            </a:r>
            <a:r>
              <a:rPr sz="1000" dirty="0">
                <a:latin typeface="Caladea"/>
                <a:cs typeface="Caladea"/>
              </a:rPr>
              <a:t>bisa </a:t>
            </a:r>
            <a:r>
              <a:rPr sz="1000" spc="-4" dirty="0">
                <a:latin typeface="Caladea"/>
                <a:cs typeface="Caladea"/>
              </a:rPr>
              <a:t>diukur sesuai </a:t>
            </a:r>
            <a:r>
              <a:rPr sz="1000" dirty="0">
                <a:latin typeface="Caladea"/>
                <a:cs typeface="Caladea"/>
              </a:rPr>
              <a:t>apa </a:t>
            </a:r>
            <a:r>
              <a:rPr sz="1000" spc="-4" dirty="0">
                <a:latin typeface="Caladea"/>
                <a:cs typeface="Caladea"/>
              </a:rPr>
              <a:t>yang hendak diukur dan </a:t>
            </a:r>
            <a:r>
              <a:rPr sz="1000" dirty="0">
                <a:latin typeface="Caladea"/>
                <a:cs typeface="Caladea"/>
              </a:rPr>
              <a:t>bisa </a:t>
            </a:r>
            <a:r>
              <a:rPr sz="1000" spc="-4" dirty="0">
                <a:latin typeface="Caladea"/>
                <a:cs typeface="Caladea"/>
              </a:rPr>
              <a:t>dipercaya  serta reliable (konsisten) terhadap permasalahan instrumen penelitian dengan  tujuan mengklasifikasikan variabel yang hendak diukur </a:t>
            </a:r>
            <a:r>
              <a:rPr sz="1000" dirty="0">
                <a:latin typeface="Caladea"/>
                <a:cs typeface="Caladea"/>
              </a:rPr>
              <a:t>agar </a:t>
            </a:r>
            <a:r>
              <a:rPr sz="1000" spc="-4" dirty="0">
                <a:latin typeface="Caladea"/>
                <a:cs typeface="Caladea"/>
              </a:rPr>
              <a:t>tidak terjadi  kesalahan     dalam     menentukan     analisis</a:t>
            </a:r>
            <a:r>
              <a:rPr sz="1000" spc="-4" dirty="0">
                <a:latin typeface="Caladea"/>
                <a:cs typeface="Caladea"/>
              </a:rPr>
              <a:t>     data</a:t>
            </a:r>
            <a:r>
              <a:rPr sz="1000" spc="-4" dirty="0" smtClean="0">
                <a:latin typeface="Caladea"/>
                <a:cs typeface="Caladea"/>
              </a:rPr>
              <a:t>.</a:t>
            </a:r>
            <a:endParaRPr sz="1000" dirty="0">
              <a:latin typeface="Times New Roman"/>
              <a:cs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43466" y="609161"/>
            <a:ext cx="1328569" cy="263033"/>
          </a:xfrm>
          <a:prstGeom prst="rect">
            <a:avLst/>
          </a:prstGeom>
        </p:spPr>
        <p:txBody>
          <a:bodyPr vert="horz" wrap="square" lIns="0" tIns="10949" rIns="0" bIns="0" rtlCol="0">
            <a:spAutoFit/>
          </a:bodyPr>
          <a:lstStyle/>
          <a:p>
            <a:pPr marL="10949">
              <a:spcBef>
                <a:spcPts val="86"/>
              </a:spcBef>
            </a:pPr>
            <a:r>
              <a:rPr spc="-9" dirty="0">
                <a:latin typeface="Caladea"/>
                <a:cs typeface="Caladea"/>
              </a:rPr>
              <a:t>Re</a:t>
            </a:r>
            <a:r>
              <a:rPr spc="-13" dirty="0">
                <a:latin typeface="Caladea"/>
                <a:cs typeface="Caladea"/>
              </a:rPr>
              <a:t>f</a:t>
            </a:r>
            <a:r>
              <a:rPr spc="-4" dirty="0">
                <a:latin typeface="Caladea"/>
                <a:cs typeface="Caladea"/>
              </a:rPr>
              <a:t>er</a:t>
            </a:r>
            <a:r>
              <a:rPr spc="-9" dirty="0">
                <a:latin typeface="Caladea"/>
                <a:cs typeface="Caladea"/>
              </a:rPr>
              <a:t>ensi:</a:t>
            </a:r>
            <a:endParaRPr>
              <a:latin typeface="Caladea"/>
              <a:cs typeface="Caladea"/>
            </a:endParaRPr>
          </a:p>
        </p:txBody>
      </p:sp>
      <p:grpSp>
        <p:nvGrpSpPr>
          <p:cNvPr id="3" name="object 3"/>
          <p:cNvGrpSpPr/>
          <p:nvPr/>
        </p:nvGrpSpPr>
        <p:grpSpPr>
          <a:xfrm>
            <a:off x="1872316" y="1487805"/>
            <a:ext cx="6194996" cy="154965"/>
            <a:chOff x="1428241" y="2578862"/>
            <a:chExt cx="4725670" cy="268605"/>
          </a:xfrm>
        </p:grpSpPr>
        <p:sp>
          <p:nvSpPr>
            <p:cNvPr id="4" name="object 4"/>
            <p:cNvSpPr/>
            <p:nvPr/>
          </p:nvSpPr>
          <p:spPr>
            <a:xfrm>
              <a:off x="1428241" y="2580386"/>
              <a:ext cx="4725670" cy="266700"/>
            </a:xfrm>
            <a:custGeom>
              <a:avLst/>
              <a:gdLst/>
              <a:ahLst/>
              <a:cxnLst/>
              <a:rect l="l" t="t" r="r" b="b"/>
              <a:pathLst>
                <a:path w="4725670" h="266700">
                  <a:moveTo>
                    <a:pt x="4725289" y="0"/>
                  </a:moveTo>
                  <a:lnTo>
                    <a:pt x="0" y="0"/>
                  </a:lnTo>
                  <a:lnTo>
                    <a:pt x="0" y="266700"/>
                  </a:lnTo>
                  <a:lnTo>
                    <a:pt x="4725289" y="266700"/>
                  </a:lnTo>
                  <a:lnTo>
                    <a:pt x="4725289" y="0"/>
                  </a:lnTo>
                  <a:close/>
                </a:path>
              </a:pathLst>
            </a:custGeom>
            <a:solidFill>
              <a:srgbClr val="D2EAF0"/>
            </a:solidFill>
          </p:spPr>
          <p:txBody>
            <a:bodyPr wrap="square" lIns="0" tIns="0" rIns="0" bIns="0" rtlCol="0"/>
            <a:lstStyle/>
            <a:p>
              <a:endParaRPr/>
            </a:p>
          </p:txBody>
        </p:sp>
        <p:sp>
          <p:nvSpPr>
            <p:cNvPr id="5" name="object 5"/>
            <p:cNvSpPr/>
            <p:nvPr/>
          </p:nvSpPr>
          <p:spPr>
            <a:xfrm>
              <a:off x="1428241" y="2578862"/>
              <a:ext cx="1695450" cy="178435"/>
            </a:xfrm>
            <a:custGeom>
              <a:avLst/>
              <a:gdLst/>
              <a:ahLst/>
              <a:cxnLst/>
              <a:rect l="l" t="t" r="r" b="b"/>
              <a:pathLst>
                <a:path w="1695450" h="178435">
                  <a:moveTo>
                    <a:pt x="1694942" y="0"/>
                  </a:moveTo>
                  <a:lnTo>
                    <a:pt x="0" y="0"/>
                  </a:lnTo>
                  <a:lnTo>
                    <a:pt x="0" y="178307"/>
                  </a:lnTo>
                  <a:lnTo>
                    <a:pt x="1694942" y="178307"/>
                  </a:lnTo>
                  <a:lnTo>
                    <a:pt x="1694942" y="0"/>
                  </a:lnTo>
                  <a:close/>
                </a:path>
              </a:pathLst>
            </a:custGeom>
            <a:solidFill>
              <a:srgbClr val="FFFFFF"/>
            </a:solidFill>
          </p:spPr>
          <p:txBody>
            <a:bodyPr wrap="square" lIns="0" tIns="0" rIns="0" bIns="0" rtlCol="0"/>
            <a:lstStyle/>
            <a:p>
              <a:endParaRPr/>
            </a:p>
          </p:txBody>
        </p:sp>
      </p:grpSp>
      <p:sp>
        <p:nvSpPr>
          <p:cNvPr id="6" name="object 6"/>
          <p:cNvSpPr/>
          <p:nvPr/>
        </p:nvSpPr>
        <p:spPr>
          <a:xfrm>
            <a:off x="1326971" y="1326034"/>
            <a:ext cx="6830145" cy="7327"/>
          </a:xfrm>
          <a:custGeom>
            <a:avLst/>
            <a:gdLst/>
            <a:ahLst/>
            <a:cxnLst/>
            <a:rect l="l" t="t" r="r" b="b"/>
            <a:pathLst>
              <a:path w="5210175" h="12700">
                <a:moveTo>
                  <a:pt x="5209870" y="0"/>
                </a:moveTo>
                <a:lnTo>
                  <a:pt x="359613" y="0"/>
                </a:lnTo>
                <a:lnTo>
                  <a:pt x="347472" y="0"/>
                </a:lnTo>
                <a:lnTo>
                  <a:pt x="0" y="0"/>
                </a:lnTo>
                <a:lnTo>
                  <a:pt x="0" y="12179"/>
                </a:lnTo>
                <a:lnTo>
                  <a:pt x="347421" y="12179"/>
                </a:lnTo>
                <a:lnTo>
                  <a:pt x="359613" y="12179"/>
                </a:lnTo>
                <a:lnTo>
                  <a:pt x="5209870" y="12179"/>
                </a:lnTo>
                <a:lnTo>
                  <a:pt x="5209870" y="0"/>
                </a:lnTo>
                <a:close/>
              </a:path>
            </a:pathLst>
          </a:custGeom>
          <a:solidFill>
            <a:srgbClr val="4AACC5"/>
          </a:solidFill>
        </p:spPr>
        <p:txBody>
          <a:bodyPr wrap="square" lIns="0" tIns="0" rIns="0" bIns="0" rtlCol="0"/>
          <a:lstStyle/>
          <a:p>
            <a:endParaRPr/>
          </a:p>
        </p:txBody>
      </p:sp>
      <p:grpSp>
        <p:nvGrpSpPr>
          <p:cNvPr id="7" name="object 7"/>
          <p:cNvGrpSpPr/>
          <p:nvPr/>
        </p:nvGrpSpPr>
        <p:grpSpPr>
          <a:xfrm>
            <a:off x="1872316" y="1797294"/>
            <a:ext cx="6194996" cy="154965"/>
            <a:chOff x="1428241" y="3115310"/>
            <a:chExt cx="4725670" cy="268605"/>
          </a:xfrm>
        </p:grpSpPr>
        <p:sp>
          <p:nvSpPr>
            <p:cNvPr id="8" name="object 8"/>
            <p:cNvSpPr/>
            <p:nvPr/>
          </p:nvSpPr>
          <p:spPr>
            <a:xfrm>
              <a:off x="1428241" y="3115310"/>
              <a:ext cx="4725670" cy="268605"/>
            </a:xfrm>
            <a:custGeom>
              <a:avLst/>
              <a:gdLst/>
              <a:ahLst/>
              <a:cxnLst/>
              <a:rect l="l" t="t" r="r" b="b"/>
              <a:pathLst>
                <a:path w="4725670" h="268604">
                  <a:moveTo>
                    <a:pt x="4725289" y="0"/>
                  </a:moveTo>
                  <a:lnTo>
                    <a:pt x="0" y="0"/>
                  </a:lnTo>
                  <a:lnTo>
                    <a:pt x="0" y="268224"/>
                  </a:lnTo>
                  <a:lnTo>
                    <a:pt x="4725289" y="268224"/>
                  </a:lnTo>
                  <a:lnTo>
                    <a:pt x="4725289" y="0"/>
                  </a:lnTo>
                  <a:close/>
                </a:path>
              </a:pathLst>
            </a:custGeom>
            <a:solidFill>
              <a:srgbClr val="D2EAF0"/>
            </a:solidFill>
          </p:spPr>
          <p:txBody>
            <a:bodyPr wrap="square" lIns="0" tIns="0" rIns="0" bIns="0" rtlCol="0"/>
            <a:lstStyle/>
            <a:p>
              <a:endParaRPr/>
            </a:p>
          </p:txBody>
        </p:sp>
        <p:sp>
          <p:nvSpPr>
            <p:cNvPr id="9" name="object 9"/>
            <p:cNvSpPr/>
            <p:nvPr/>
          </p:nvSpPr>
          <p:spPr>
            <a:xfrm>
              <a:off x="1428241" y="3115310"/>
              <a:ext cx="4373245" cy="177165"/>
            </a:xfrm>
            <a:custGeom>
              <a:avLst/>
              <a:gdLst/>
              <a:ahLst/>
              <a:cxnLst/>
              <a:rect l="l" t="t" r="r" b="b"/>
              <a:pathLst>
                <a:path w="4373245" h="177164">
                  <a:moveTo>
                    <a:pt x="4373245" y="0"/>
                  </a:moveTo>
                  <a:lnTo>
                    <a:pt x="0" y="0"/>
                  </a:lnTo>
                  <a:lnTo>
                    <a:pt x="0" y="176783"/>
                  </a:lnTo>
                  <a:lnTo>
                    <a:pt x="4373245" y="176783"/>
                  </a:lnTo>
                  <a:lnTo>
                    <a:pt x="4373245" y="0"/>
                  </a:lnTo>
                  <a:close/>
                </a:path>
              </a:pathLst>
            </a:custGeom>
            <a:solidFill>
              <a:srgbClr val="FFFFFF"/>
            </a:solidFill>
          </p:spPr>
          <p:txBody>
            <a:bodyPr wrap="square" lIns="0" tIns="0" rIns="0" bIns="0" rtlCol="0"/>
            <a:lstStyle/>
            <a:p>
              <a:endParaRPr/>
            </a:p>
          </p:txBody>
        </p:sp>
      </p:grpSp>
      <p:graphicFrame>
        <p:nvGraphicFramePr>
          <p:cNvPr id="10" name="object 10"/>
          <p:cNvGraphicFramePr>
            <a:graphicFrameLocks noGrp="1"/>
          </p:cNvGraphicFramePr>
          <p:nvPr>
            <p:extLst>
              <p:ext uri="{D42A27DB-BD31-4B8C-83A1-F6EECF244321}">
                <p14:modId xmlns:p14="http://schemas.microsoft.com/office/powerpoint/2010/main" val="1261544014"/>
              </p:ext>
            </p:extLst>
          </p:nvPr>
        </p:nvGraphicFramePr>
        <p:xfrm>
          <a:off x="381000" y="990600"/>
          <a:ext cx="8534400" cy="2829336"/>
        </p:xfrm>
        <a:graphic>
          <a:graphicData uri="http://schemas.openxmlformats.org/drawingml/2006/table">
            <a:tbl>
              <a:tblPr firstRow="1" bandRow="1">
                <a:tableStyleId>{2D5ABB26-0587-4C30-8999-92F81FD0307C}</a:tableStyleId>
              </a:tblPr>
              <a:tblGrid>
                <a:gridCol w="681379"/>
                <a:gridCol w="7853021"/>
              </a:tblGrid>
              <a:tr h="470388">
                <a:tc>
                  <a:txBody>
                    <a:bodyPr/>
                    <a:lstStyle/>
                    <a:p>
                      <a:pPr marL="127635">
                        <a:lnSpc>
                          <a:spcPts val="1430"/>
                        </a:lnSpc>
                      </a:pPr>
                      <a:r>
                        <a:rPr sz="700" b="1" dirty="0">
                          <a:solidFill>
                            <a:srgbClr val="001F5F"/>
                          </a:solidFill>
                          <a:latin typeface="Caladea"/>
                          <a:cs typeface="Caladea"/>
                        </a:rPr>
                        <a:t>1</a:t>
                      </a:r>
                      <a:endParaRPr sz="700" dirty="0">
                        <a:latin typeface="Caladea"/>
                        <a:cs typeface="Caladea"/>
                      </a:endParaRPr>
                    </a:p>
                  </a:txBody>
                  <a:tcPr marL="0" marR="0" marT="0" marB="0">
                    <a:lnT w="12700">
                      <a:solidFill>
                        <a:srgbClr val="4AACC5"/>
                      </a:solidFill>
                      <a:prstDash val="solid"/>
                    </a:lnT>
                  </a:tcPr>
                </a:tc>
                <a:tc>
                  <a:txBody>
                    <a:bodyPr/>
                    <a:lstStyle/>
                    <a:p>
                      <a:pPr>
                        <a:lnSpc>
                          <a:spcPts val="1415"/>
                        </a:lnSpc>
                        <a:tabLst>
                          <a:tab pos="714375" algn="l"/>
                          <a:tab pos="1533525" algn="l"/>
                          <a:tab pos="2237105" algn="l"/>
                          <a:tab pos="2969895" algn="l"/>
                          <a:tab pos="3684270" algn="l"/>
                        </a:tabLst>
                      </a:pPr>
                      <a:r>
                        <a:rPr sz="700" b="1" spc="-5" dirty="0">
                          <a:solidFill>
                            <a:srgbClr val="001F5F"/>
                          </a:solidFill>
                          <a:latin typeface="Caladea"/>
                          <a:cs typeface="Caladea"/>
                        </a:rPr>
                        <a:t>Amin.I.,	Aswin.A.,	Fajar.I.,	Isnaeni,	Iwan.S.,	Pudjirahaju.A.,</a:t>
                      </a:r>
                      <a:endParaRPr sz="700">
                        <a:latin typeface="Caladea"/>
                        <a:cs typeface="Caladea"/>
                      </a:endParaRPr>
                    </a:p>
                    <a:p>
                      <a:pPr marR="62230">
                        <a:lnSpc>
                          <a:spcPct val="146700"/>
                        </a:lnSpc>
                      </a:pPr>
                      <a:r>
                        <a:rPr sz="700" b="1" spc="-5" dirty="0">
                          <a:solidFill>
                            <a:srgbClr val="001F5F"/>
                          </a:solidFill>
                          <a:latin typeface="Caladea"/>
                          <a:cs typeface="Caladea"/>
                        </a:rPr>
                        <a:t>Sunindya.R.. 2009. </a:t>
                      </a:r>
                      <a:r>
                        <a:rPr sz="700" b="1" i="1" spc="50" dirty="0">
                          <a:solidFill>
                            <a:srgbClr val="001F5F"/>
                          </a:solidFill>
                          <a:latin typeface="Times New Roman"/>
                          <a:cs typeface="Times New Roman"/>
                        </a:rPr>
                        <a:t>Statistika </a:t>
                      </a:r>
                      <a:r>
                        <a:rPr sz="700" b="1" i="1" spc="45" dirty="0">
                          <a:solidFill>
                            <a:srgbClr val="001F5F"/>
                          </a:solidFill>
                          <a:latin typeface="Times New Roman"/>
                          <a:cs typeface="Times New Roman"/>
                        </a:rPr>
                        <a:t>untuk </a:t>
                      </a:r>
                      <a:r>
                        <a:rPr sz="700" b="1" i="1" spc="50" dirty="0">
                          <a:solidFill>
                            <a:srgbClr val="001F5F"/>
                          </a:solidFill>
                          <a:latin typeface="Times New Roman"/>
                          <a:cs typeface="Times New Roman"/>
                        </a:rPr>
                        <a:t>Praktisi Kesehatan</a:t>
                      </a:r>
                      <a:r>
                        <a:rPr sz="700" b="1" spc="50" dirty="0">
                          <a:solidFill>
                            <a:srgbClr val="001F5F"/>
                          </a:solidFill>
                          <a:latin typeface="Caladea"/>
                          <a:cs typeface="Caladea"/>
                        </a:rPr>
                        <a:t>. </a:t>
                      </a:r>
                      <a:r>
                        <a:rPr sz="700" b="1" spc="-5" dirty="0">
                          <a:solidFill>
                            <a:srgbClr val="001F5F"/>
                          </a:solidFill>
                          <a:latin typeface="Caladea"/>
                          <a:cs typeface="Caladea"/>
                        </a:rPr>
                        <a:t>Yogyakarta.  Graha</a:t>
                      </a:r>
                      <a:r>
                        <a:rPr sz="700" b="1" spc="-10" dirty="0">
                          <a:solidFill>
                            <a:srgbClr val="001F5F"/>
                          </a:solidFill>
                          <a:latin typeface="Caladea"/>
                          <a:cs typeface="Caladea"/>
                        </a:rPr>
                        <a:t> </a:t>
                      </a:r>
                      <a:r>
                        <a:rPr sz="700" b="1" dirty="0">
                          <a:solidFill>
                            <a:srgbClr val="001F5F"/>
                          </a:solidFill>
                          <a:latin typeface="Caladea"/>
                          <a:cs typeface="Caladea"/>
                        </a:rPr>
                        <a:t>Ilmu.</a:t>
                      </a:r>
                      <a:endParaRPr sz="700">
                        <a:latin typeface="Caladea"/>
                        <a:cs typeface="Caladea"/>
                      </a:endParaRPr>
                    </a:p>
                  </a:txBody>
                  <a:tcPr marL="0" marR="0" marT="0" marB="0">
                    <a:lnT w="12700">
                      <a:solidFill>
                        <a:srgbClr val="4AACC5"/>
                      </a:solidFill>
                      <a:prstDash val="solid"/>
                    </a:lnT>
                  </a:tcPr>
                </a:tc>
              </a:tr>
              <a:tr h="352697">
                <a:tc>
                  <a:txBody>
                    <a:bodyPr/>
                    <a:lstStyle/>
                    <a:p>
                      <a:pPr marL="127635">
                        <a:lnSpc>
                          <a:spcPct val="100000"/>
                        </a:lnSpc>
                      </a:pPr>
                      <a:r>
                        <a:rPr sz="700" b="1" dirty="0">
                          <a:solidFill>
                            <a:srgbClr val="001F5F"/>
                          </a:solidFill>
                          <a:latin typeface="Caladea"/>
                          <a:cs typeface="Caladea"/>
                        </a:rPr>
                        <a:t>2</a:t>
                      </a:r>
                      <a:endParaRPr sz="700">
                        <a:latin typeface="Caladea"/>
                        <a:cs typeface="Caladea"/>
                      </a:endParaRPr>
                    </a:p>
                  </a:txBody>
                  <a:tcPr marL="0" marR="0" marT="0" marB="0">
                    <a:solidFill>
                      <a:srgbClr val="D2EAF0"/>
                    </a:solidFill>
                  </a:tcPr>
                </a:tc>
                <a:tc>
                  <a:txBody>
                    <a:bodyPr/>
                    <a:lstStyle/>
                    <a:p>
                      <a:pPr>
                        <a:lnSpc>
                          <a:spcPts val="1430"/>
                        </a:lnSpc>
                      </a:pPr>
                      <a:r>
                        <a:rPr sz="700" spc="-5" dirty="0">
                          <a:solidFill>
                            <a:srgbClr val="001F5F"/>
                          </a:solidFill>
                          <a:latin typeface="Caladea"/>
                          <a:cs typeface="Caladea"/>
                        </a:rPr>
                        <a:t>Abdul Muhith. 2011. </a:t>
                      </a:r>
                      <a:r>
                        <a:rPr sz="700" b="1" i="1" spc="10" dirty="0">
                          <a:solidFill>
                            <a:srgbClr val="001F5F"/>
                          </a:solidFill>
                          <a:latin typeface="Times New Roman"/>
                          <a:cs typeface="Times New Roman"/>
                        </a:rPr>
                        <a:t>Buku </a:t>
                      </a:r>
                      <a:r>
                        <a:rPr sz="700" b="1" i="1" spc="25" dirty="0">
                          <a:solidFill>
                            <a:srgbClr val="001F5F"/>
                          </a:solidFill>
                          <a:latin typeface="Times New Roman"/>
                          <a:cs typeface="Times New Roman"/>
                        </a:rPr>
                        <a:t>Ajar </a:t>
                      </a:r>
                      <a:r>
                        <a:rPr sz="700" b="1" i="1" spc="40" dirty="0">
                          <a:solidFill>
                            <a:srgbClr val="001F5F"/>
                          </a:solidFill>
                          <a:latin typeface="Times New Roman"/>
                          <a:cs typeface="Times New Roman"/>
                        </a:rPr>
                        <a:t>Metodologi Penelitian</a:t>
                      </a:r>
                      <a:r>
                        <a:rPr sz="700" b="1" i="1" spc="65" dirty="0">
                          <a:solidFill>
                            <a:srgbClr val="001F5F"/>
                          </a:solidFill>
                          <a:latin typeface="Times New Roman"/>
                          <a:cs typeface="Times New Roman"/>
                        </a:rPr>
                        <a:t> </a:t>
                      </a:r>
                      <a:r>
                        <a:rPr sz="700" b="1" i="1" spc="50" dirty="0">
                          <a:solidFill>
                            <a:srgbClr val="001F5F"/>
                          </a:solidFill>
                          <a:latin typeface="Times New Roman"/>
                          <a:cs typeface="Times New Roman"/>
                        </a:rPr>
                        <a:t>Kesehatan</a:t>
                      </a:r>
                      <a:r>
                        <a:rPr sz="700" spc="50" dirty="0">
                          <a:solidFill>
                            <a:srgbClr val="001F5F"/>
                          </a:solidFill>
                          <a:latin typeface="Caladea"/>
                          <a:cs typeface="Caladea"/>
                        </a:rPr>
                        <a:t>.</a:t>
                      </a:r>
                      <a:endParaRPr sz="700">
                        <a:latin typeface="Caladea"/>
                        <a:cs typeface="Caladea"/>
                      </a:endParaRPr>
                    </a:p>
                    <a:p>
                      <a:pPr>
                        <a:lnSpc>
                          <a:spcPct val="100000"/>
                        </a:lnSpc>
                        <a:spcBef>
                          <a:spcPts val="670"/>
                        </a:spcBef>
                      </a:pPr>
                      <a:r>
                        <a:rPr sz="700" spc="-5" dirty="0">
                          <a:solidFill>
                            <a:srgbClr val="001F5F"/>
                          </a:solidFill>
                          <a:latin typeface="Caladea"/>
                          <a:cs typeface="Caladea"/>
                        </a:rPr>
                        <a:t>Yogyakarta. Nuha</a:t>
                      </a:r>
                      <a:r>
                        <a:rPr sz="700" dirty="0">
                          <a:solidFill>
                            <a:srgbClr val="001F5F"/>
                          </a:solidFill>
                          <a:latin typeface="Caladea"/>
                          <a:cs typeface="Caladea"/>
                        </a:rPr>
                        <a:t> </a:t>
                      </a:r>
                      <a:r>
                        <a:rPr sz="700" spc="-5" dirty="0">
                          <a:solidFill>
                            <a:srgbClr val="001F5F"/>
                          </a:solidFill>
                          <a:latin typeface="Caladea"/>
                          <a:cs typeface="Caladea"/>
                        </a:rPr>
                        <a:t>Medika.</a:t>
                      </a:r>
                      <a:endParaRPr sz="700">
                        <a:latin typeface="Caladea"/>
                        <a:cs typeface="Caladea"/>
                      </a:endParaRPr>
                    </a:p>
                  </a:txBody>
                  <a:tcPr marL="0" marR="0" marT="0" marB="0"/>
                </a:tc>
              </a:tr>
              <a:tr h="161365">
                <a:tc>
                  <a:txBody>
                    <a:bodyPr/>
                    <a:lstStyle/>
                    <a:p>
                      <a:pPr marL="127635">
                        <a:lnSpc>
                          <a:spcPts val="1380"/>
                        </a:lnSpc>
                      </a:pPr>
                      <a:r>
                        <a:rPr sz="700" b="1" dirty="0">
                          <a:solidFill>
                            <a:srgbClr val="001F5F"/>
                          </a:solidFill>
                          <a:latin typeface="Caladea"/>
                          <a:cs typeface="Caladea"/>
                        </a:rPr>
                        <a:t>3</a:t>
                      </a:r>
                      <a:endParaRPr sz="700">
                        <a:latin typeface="Caladea"/>
                        <a:cs typeface="Caladea"/>
                      </a:endParaRPr>
                    </a:p>
                  </a:txBody>
                  <a:tcPr marL="0" marR="0" marT="0" marB="0"/>
                </a:tc>
                <a:tc>
                  <a:txBody>
                    <a:bodyPr/>
                    <a:lstStyle/>
                    <a:p>
                      <a:pPr>
                        <a:lnSpc>
                          <a:spcPts val="1370"/>
                        </a:lnSpc>
                      </a:pPr>
                      <a:r>
                        <a:rPr sz="700" spc="-5" dirty="0">
                          <a:solidFill>
                            <a:srgbClr val="001F5F"/>
                          </a:solidFill>
                          <a:latin typeface="Caladea"/>
                          <a:cs typeface="Caladea"/>
                        </a:rPr>
                        <a:t>Budiman. 2011. </a:t>
                      </a:r>
                      <a:r>
                        <a:rPr sz="700" b="1" i="1" spc="40" dirty="0">
                          <a:solidFill>
                            <a:srgbClr val="001F5F"/>
                          </a:solidFill>
                          <a:latin typeface="Times New Roman"/>
                          <a:cs typeface="Times New Roman"/>
                        </a:rPr>
                        <a:t>Penelitian </a:t>
                      </a:r>
                      <a:r>
                        <a:rPr sz="700" b="1" i="1" spc="50" dirty="0">
                          <a:solidFill>
                            <a:srgbClr val="001F5F"/>
                          </a:solidFill>
                          <a:latin typeface="Times New Roman"/>
                          <a:cs typeface="Times New Roman"/>
                        </a:rPr>
                        <a:t>Kesehatan</a:t>
                      </a:r>
                      <a:r>
                        <a:rPr sz="700" spc="50" dirty="0">
                          <a:solidFill>
                            <a:srgbClr val="001F5F"/>
                          </a:solidFill>
                          <a:latin typeface="Caladea"/>
                          <a:cs typeface="Caladea"/>
                        </a:rPr>
                        <a:t>. </a:t>
                      </a:r>
                      <a:r>
                        <a:rPr sz="700" spc="-5" dirty="0">
                          <a:solidFill>
                            <a:srgbClr val="001F5F"/>
                          </a:solidFill>
                          <a:latin typeface="Caladea"/>
                          <a:cs typeface="Caladea"/>
                        </a:rPr>
                        <a:t>Bandung. PT. Refika</a:t>
                      </a:r>
                      <a:r>
                        <a:rPr sz="700" spc="-110" dirty="0">
                          <a:solidFill>
                            <a:srgbClr val="001F5F"/>
                          </a:solidFill>
                          <a:latin typeface="Caladea"/>
                          <a:cs typeface="Caladea"/>
                        </a:rPr>
                        <a:t> </a:t>
                      </a:r>
                      <a:r>
                        <a:rPr sz="700" spc="-5" dirty="0">
                          <a:solidFill>
                            <a:srgbClr val="001F5F"/>
                          </a:solidFill>
                          <a:latin typeface="Caladea"/>
                          <a:cs typeface="Caladea"/>
                        </a:rPr>
                        <a:t>Aditama</a:t>
                      </a:r>
                      <a:endParaRPr sz="700">
                        <a:latin typeface="Caladea"/>
                        <a:cs typeface="Caladea"/>
                      </a:endParaRPr>
                    </a:p>
                  </a:txBody>
                  <a:tcPr marL="0" marR="0" marT="0" marB="0"/>
                </a:tc>
              </a:tr>
              <a:tr h="149839">
                <a:tc>
                  <a:txBody>
                    <a:bodyPr/>
                    <a:lstStyle/>
                    <a:p>
                      <a:pPr marL="127635">
                        <a:lnSpc>
                          <a:spcPts val="1290"/>
                        </a:lnSpc>
                      </a:pPr>
                      <a:r>
                        <a:rPr sz="700" b="1" dirty="0">
                          <a:solidFill>
                            <a:srgbClr val="001F5F"/>
                          </a:solidFill>
                          <a:latin typeface="Caladea"/>
                          <a:cs typeface="Caladea"/>
                        </a:rPr>
                        <a:t>4</a:t>
                      </a:r>
                      <a:endParaRPr sz="700">
                        <a:latin typeface="Caladea"/>
                        <a:cs typeface="Caladea"/>
                      </a:endParaRPr>
                    </a:p>
                  </a:txBody>
                  <a:tcPr marL="0" marR="0" marT="0" marB="0">
                    <a:solidFill>
                      <a:srgbClr val="D2EAF0"/>
                    </a:solidFill>
                  </a:tcPr>
                </a:tc>
                <a:tc>
                  <a:txBody>
                    <a:bodyPr/>
                    <a:lstStyle/>
                    <a:p>
                      <a:pPr>
                        <a:lnSpc>
                          <a:spcPts val="1290"/>
                        </a:lnSpc>
                      </a:pPr>
                      <a:r>
                        <a:rPr sz="700" spc="-5" dirty="0">
                          <a:solidFill>
                            <a:srgbClr val="001F5F"/>
                          </a:solidFill>
                          <a:latin typeface="Caladea"/>
                          <a:cs typeface="Caladea"/>
                        </a:rPr>
                        <a:t>Hadi.S. 2001. </a:t>
                      </a:r>
                      <a:r>
                        <a:rPr sz="700" b="1" i="1" spc="35" dirty="0">
                          <a:solidFill>
                            <a:srgbClr val="001F5F"/>
                          </a:solidFill>
                          <a:latin typeface="Times New Roman"/>
                          <a:cs typeface="Times New Roman"/>
                        </a:rPr>
                        <a:t>Metodologi Research</a:t>
                      </a:r>
                      <a:r>
                        <a:rPr sz="700" spc="35" dirty="0">
                          <a:solidFill>
                            <a:srgbClr val="001F5F"/>
                          </a:solidFill>
                          <a:latin typeface="Caladea"/>
                          <a:cs typeface="Caladea"/>
                        </a:rPr>
                        <a:t>. </a:t>
                      </a:r>
                      <a:r>
                        <a:rPr sz="700" spc="-5" dirty="0">
                          <a:solidFill>
                            <a:srgbClr val="001F5F"/>
                          </a:solidFill>
                          <a:latin typeface="Caladea"/>
                          <a:cs typeface="Caladea"/>
                        </a:rPr>
                        <a:t>Jilid </a:t>
                      </a:r>
                      <a:r>
                        <a:rPr sz="700" spc="-10" dirty="0">
                          <a:solidFill>
                            <a:srgbClr val="001F5F"/>
                          </a:solidFill>
                          <a:latin typeface="Caladea"/>
                          <a:cs typeface="Caladea"/>
                        </a:rPr>
                        <a:t>3. </a:t>
                      </a:r>
                      <a:r>
                        <a:rPr sz="700" spc="-5" dirty="0">
                          <a:solidFill>
                            <a:srgbClr val="001F5F"/>
                          </a:solidFill>
                          <a:latin typeface="Caladea"/>
                          <a:cs typeface="Caladea"/>
                        </a:rPr>
                        <a:t>Yogyakarta. Andi</a:t>
                      </a:r>
                      <a:r>
                        <a:rPr sz="700" spc="-50" dirty="0">
                          <a:solidFill>
                            <a:srgbClr val="001F5F"/>
                          </a:solidFill>
                          <a:latin typeface="Caladea"/>
                          <a:cs typeface="Caladea"/>
                        </a:rPr>
                        <a:t> </a:t>
                      </a:r>
                      <a:r>
                        <a:rPr sz="700" spc="-5" dirty="0">
                          <a:solidFill>
                            <a:srgbClr val="001F5F"/>
                          </a:solidFill>
                          <a:latin typeface="Caladea"/>
                          <a:cs typeface="Caladea"/>
                        </a:rPr>
                        <a:t>Offset.</a:t>
                      </a:r>
                      <a:endParaRPr sz="700">
                        <a:latin typeface="Caladea"/>
                        <a:cs typeface="Caladea"/>
                      </a:endParaRPr>
                    </a:p>
                  </a:txBody>
                  <a:tcPr marL="0" marR="0" marT="0" marB="0"/>
                </a:tc>
              </a:tr>
              <a:tr h="52753">
                <a:tc>
                  <a:txBody>
                    <a:bodyPr/>
                    <a:lstStyle/>
                    <a:p>
                      <a:pPr>
                        <a:lnSpc>
                          <a:spcPct val="100000"/>
                        </a:lnSpc>
                      </a:pPr>
                      <a:endParaRPr sz="300">
                        <a:latin typeface="Times New Roman"/>
                        <a:cs typeface="Times New Roman"/>
                      </a:endParaRPr>
                    </a:p>
                  </a:txBody>
                  <a:tcPr marL="0" marR="0" marT="0" marB="0">
                    <a:solidFill>
                      <a:srgbClr val="D2EAF0"/>
                    </a:solidFill>
                  </a:tcPr>
                </a:tc>
                <a:tc>
                  <a:txBody>
                    <a:bodyPr/>
                    <a:lstStyle/>
                    <a:p>
                      <a:pPr>
                        <a:lnSpc>
                          <a:spcPct val="100000"/>
                        </a:lnSpc>
                      </a:pPr>
                      <a:endParaRPr sz="300">
                        <a:latin typeface="Times New Roman"/>
                        <a:cs typeface="Times New Roman"/>
                      </a:endParaRPr>
                    </a:p>
                  </a:txBody>
                  <a:tcPr marL="0" marR="0" marT="0" marB="0">
                    <a:solidFill>
                      <a:srgbClr val="D2EAF0"/>
                    </a:solidFill>
                  </a:tcPr>
                </a:tc>
              </a:tr>
              <a:tr h="161365">
                <a:tc>
                  <a:txBody>
                    <a:bodyPr/>
                    <a:lstStyle/>
                    <a:p>
                      <a:pPr marL="127635">
                        <a:lnSpc>
                          <a:spcPts val="1385"/>
                        </a:lnSpc>
                      </a:pPr>
                      <a:r>
                        <a:rPr sz="700" b="1" dirty="0">
                          <a:solidFill>
                            <a:srgbClr val="001F5F"/>
                          </a:solidFill>
                          <a:latin typeface="Caladea"/>
                          <a:cs typeface="Caladea"/>
                        </a:rPr>
                        <a:t>5</a:t>
                      </a:r>
                      <a:endParaRPr sz="700">
                        <a:latin typeface="Caladea"/>
                        <a:cs typeface="Caladea"/>
                      </a:endParaRPr>
                    </a:p>
                  </a:txBody>
                  <a:tcPr marL="0" marR="0" marT="0" marB="0"/>
                </a:tc>
                <a:tc>
                  <a:txBody>
                    <a:bodyPr/>
                    <a:lstStyle/>
                    <a:p>
                      <a:pPr>
                        <a:lnSpc>
                          <a:spcPts val="1370"/>
                        </a:lnSpc>
                      </a:pPr>
                      <a:r>
                        <a:rPr sz="700" spc="-5" dirty="0">
                          <a:solidFill>
                            <a:srgbClr val="001F5F"/>
                          </a:solidFill>
                          <a:latin typeface="Caladea"/>
                          <a:cs typeface="Caladea"/>
                        </a:rPr>
                        <a:t>Hadi.S. 2002</a:t>
                      </a:r>
                      <a:r>
                        <a:rPr sz="700" i="1" spc="-5" dirty="0">
                          <a:solidFill>
                            <a:srgbClr val="001F5F"/>
                          </a:solidFill>
                          <a:latin typeface="Caladea"/>
                          <a:cs typeface="Caladea"/>
                        </a:rPr>
                        <a:t>. </a:t>
                      </a:r>
                      <a:r>
                        <a:rPr sz="700" b="1" i="1" spc="45" dirty="0">
                          <a:solidFill>
                            <a:srgbClr val="001F5F"/>
                          </a:solidFill>
                          <a:latin typeface="Times New Roman"/>
                          <a:cs typeface="Times New Roman"/>
                        </a:rPr>
                        <a:t>Statistik</a:t>
                      </a:r>
                      <a:r>
                        <a:rPr sz="700" b="1" spc="45" dirty="0">
                          <a:solidFill>
                            <a:srgbClr val="001F5F"/>
                          </a:solidFill>
                          <a:latin typeface="Caladea"/>
                          <a:cs typeface="Caladea"/>
                        </a:rPr>
                        <a:t>. </a:t>
                      </a:r>
                      <a:r>
                        <a:rPr sz="700" spc="-5" dirty="0">
                          <a:solidFill>
                            <a:srgbClr val="001F5F"/>
                          </a:solidFill>
                          <a:latin typeface="Caladea"/>
                          <a:cs typeface="Caladea"/>
                        </a:rPr>
                        <a:t>Jilid 2. Yogyakarta. Andi</a:t>
                      </a:r>
                      <a:r>
                        <a:rPr sz="700" spc="-15" dirty="0">
                          <a:solidFill>
                            <a:srgbClr val="001F5F"/>
                          </a:solidFill>
                          <a:latin typeface="Caladea"/>
                          <a:cs typeface="Caladea"/>
                        </a:rPr>
                        <a:t> </a:t>
                      </a:r>
                      <a:r>
                        <a:rPr sz="700" spc="-5" dirty="0">
                          <a:solidFill>
                            <a:srgbClr val="001F5F"/>
                          </a:solidFill>
                          <a:latin typeface="Caladea"/>
                          <a:cs typeface="Caladea"/>
                        </a:rPr>
                        <a:t>Offset.</a:t>
                      </a:r>
                      <a:endParaRPr sz="700">
                        <a:latin typeface="Caladea"/>
                        <a:cs typeface="Caladea"/>
                      </a:endParaRPr>
                    </a:p>
                  </a:txBody>
                  <a:tcPr marL="0" marR="0" marT="0" marB="0"/>
                </a:tc>
              </a:tr>
              <a:tr h="361950">
                <a:tc>
                  <a:txBody>
                    <a:bodyPr/>
                    <a:lstStyle/>
                    <a:p>
                      <a:pPr marL="127635">
                        <a:lnSpc>
                          <a:spcPts val="1380"/>
                        </a:lnSpc>
                      </a:pPr>
                      <a:r>
                        <a:rPr sz="700" b="1" dirty="0">
                          <a:solidFill>
                            <a:srgbClr val="001F5F"/>
                          </a:solidFill>
                          <a:latin typeface="Caladea"/>
                          <a:cs typeface="Caladea"/>
                        </a:rPr>
                        <a:t>6</a:t>
                      </a:r>
                      <a:endParaRPr sz="700">
                        <a:latin typeface="Caladea"/>
                        <a:cs typeface="Caladea"/>
                      </a:endParaRPr>
                    </a:p>
                  </a:txBody>
                  <a:tcPr marL="0" marR="0" marT="0" marB="0">
                    <a:solidFill>
                      <a:srgbClr val="D2EAF0"/>
                    </a:solidFill>
                  </a:tcPr>
                </a:tc>
                <a:tc>
                  <a:txBody>
                    <a:bodyPr/>
                    <a:lstStyle/>
                    <a:p>
                      <a:pPr>
                        <a:lnSpc>
                          <a:spcPts val="1370"/>
                        </a:lnSpc>
                      </a:pPr>
                      <a:r>
                        <a:rPr sz="700" spc="-5" dirty="0">
                          <a:solidFill>
                            <a:srgbClr val="001F5F"/>
                          </a:solidFill>
                          <a:latin typeface="Caladea"/>
                          <a:cs typeface="Caladea"/>
                        </a:rPr>
                        <a:t>Hasibuan.A.A.,Supardi, Syah.D. 2009. </a:t>
                      </a:r>
                      <a:r>
                        <a:rPr sz="700" b="1" i="1" spc="60" dirty="0">
                          <a:solidFill>
                            <a:srgbClr val="001F5F"/>
                          </a:solidFill>
                          <a:latin typeface="Times New Roman"/>
                          <a:cs typeface="Times New Roman"/>
                        </a:rPr>
                        <a:t>Pengantar </a:t>
                      </a:r>
                      <a:r>
                        <a:rPr sz="700" b="1" i="1" spc="50" dirty="0">
                          <a:solidFill>
                            <a:srgbClr val="001F5F"/>
                          </a:solidFill>
                          <a:latin typeface="Times New Roman"/>
                          <a:cs typeface="Times New Roman"/>
                        </a:rPr>
                        <a:t>Statistik</a:t>
                      </a:r>
                      <a:r>
                        <a:rPr sz="700" b="1" i="1" spc="160" dirty="0">
                          <a:solidFill>
                            <a:srgbClr val="001F5F"/>
                          </a:solidFill>
                          <a:latin typeface="Times New Roman"/>
                          <a:cs typeface="Times New Roman"/>
                        </a:rPr>
                        <a:t> </a:t>
                      </a:r>
                      <a:r>
                        <a:rPr sz="700" b="1" i="1" spc="40" dirty="0">
                          <a:solidFill>
                            <a:srgbClr val="001F5F"/>
                          </a:solidFill>
                          <a:latin typeface="Times New Roman"/>
                          <a:cs typeface="Times New Roman"/>
                        </a:rPr>
                        <a:t>Pendidikan</a:t>
                      </a:r>
                      <a:r>
                        <a:rPr sz="700" spc="40" dirty="0">
                          <a:solidFill>
                            <a:srgbClr val="001F5F"/>
                          </a:solidFill>
                          <a:latin typeface="Caladea"/>
                          <a:cs typeface="Caladea"/>
                        </a:rPr>
                        <a:t>.</a:t>
                      </a:r>
                      <a:endParaRPr sz="700" dirty="0">
                        <a:latin typeface="Caladea"/>
                        <a:cs typeface="Caladea"/>
                      </a:endParaRPr>
                    </a:p>
                    <a:p>
                      <a:pPr>
                        <a:lnSpc>
                          <a:spcPct val="100000"/>
                        </a:lnSpc>
                        <a:spcBef>
                          <a:spcPts val="670"/>
                        </a:spcBef>
                      </a:pPr>
                      <a:r>
                        <a:rPr sz="700" spc="-5" dirty="0">
                          <a:solidFill>
                            <a:srgbClr val="001F5F"/>
                          </a:solidFill>
                          <a:latin typeface="Caladea"/>
                          <a:cs typeface="Caladea"/>
                        </a:rPr>
                        <a:t>Jakarta. </a:t>
                      </a:r>
                      <a:r>
                        <a:rPr sz="700" dirty="0">
                          <a:solidFill>
                            <a:srgbClr val="001F5F"/>
                          </a:solidFill>
                          <a:latin typeface="Caladea"/>
                          <a:cs typeface="Caladea"/>
                        </a:rPr>
                        <a:t>Gaung </a:t>
                      </a:r>
                      <a:r>
                        <a:rPr sz="700" spc="-5" dirty="0">
                          <a:solidFill>
                            <a:srgbClr val="001F5F"/>
                          </a:solidFill>
                          <a:latin typeface="Caladea"/>
                          <a:cs typeface="Caladea"/>
                        </a:rPr>
                        <a:t>Persada Press.</a:t>
                      </a:r>
                      <a:endParaRPr sz="700" dirty="0">
                        <a:latin typeface="Caladea"/>
                        <a:cs typeface="Caladea"/>
                      </a:endParaRPr>
                    </a:p>
                  </a:txBody>
                  <a:tcPr marL="0" marR="0" marT="0" marB="0">
                    <a:solidFill>
                      <a:srgbClr val="D2EAF0"/>
                    </a:solidFill>
                  </a:tcPr>
                </a:tc>
              </a:tr>
              <a:tr h="309755">
                <a:tc>
                  <a:txBody>
                    <a:bodyPr/>
                    <a:lstStyle/>
                    <a:p>
                      <a:pPr marL="127635">
                        <a:lnSpc>
                          <a:spcPts val="1380"/>
                        </a:lnSpc>
                      </a:pPr>
                      <a:r>
                        <a:rPr sz="700" b="1" dirty="0">
                          <a:solidFill>
                            <a:srgbClr val="001F5F"/>
                          </a:solidFill>
                          <a:latin typeface="Caladea"/>
                          <a:cs typeface="Caladea"/>
                        </a:rPr>
                        <a:t>7</a:t>
                      </a:r>
                      <a:endParaRPr sz="700">
                        <a:latin typeface="Caladea"/>
                        <a:cs typeface="Caladea"/>
                      </a:endParaRPr>
                    </a:p>
                  </a:txBody>
                  <a:tcPr marL="0" marR="0" marT="0" marB="0"/>
                </a:tc>
                <a:tc>
                  <a:txBody>
                    <a:bodyPr/>
                    <a:lstStyle/>
                    <a:p>
                      <a:pPr marR="60960">
                        <a:lnSpc>
                          <a:spcPts val="1400"/>
                        </a:lnSpc>
                        <a:spcBef>
                          <a:spcPts val="20"/>
                        </a:spcBef>
                      </a:pPr>
                      <a:r>
                        <a:rPr sz="700" spc="-5" dirty="0">
                          <a:solidFill>
                            <a:srgbClr val="001F5F"/>
                          </a:solidFill>
                          <a:latin typeface="Caladea"/>
                          <a:cs typeface="Caladea"/>
                        </a:rPr>
                        <a:t>Heriyanto,A., Sandjaja. 2006. </a:t>
                      </a:r>
                      <a:r>
                        <a:rPr sz="700" b="1" i="1" spc="45" dirty="0">
                          <a:solidFill>
                            <a:srgbClr val="001F5F"/>
                          </a:solidFill>
                          <a:latin typeface="Times New Roman"/>
                          <a:cs typeface="Times New Roman"/>
                        </a:rPr>
                        <a:t>Panduan </a:t>
                      </a:r>
                      <a:r>
                        <a:rPr sz="700" b="1" i="1" spc="35" dirty="0">
                          <a:solidFill>
                            <a:srgbClr val="001F5F"/>
                          </a:solidFill>
                          <a:latin typeface="Times New Roman"/>
                          <a:cs typeface="Times New Roman"/>
                        </a:rPr>
                        <a:t>Penelitian</a:t>
                      </a:r>
                      <a:r>
                        <a:rPr sz="700" spc="35" dirty="0">
                          <a:solidFill>
                            <a:srgbClr val="001F5F"/>
                          </a:solidFill>
                          <a:latin typeface="Caladea"/>
                          <a:cs typeface="Caladea"/>
                        </a:rPr>
                        <a:t>. </a:t>
                      </a:r>
                      <a:r>
                        <a:rPr sz="700" spc="-5" dirty="0">
                          <a:solidFill>
                            <a:srgbClr val="001F5F"/>
                          </a:solidFill>
                          <a:latin typeface="Caladea"/>
                          <a:cs typeface="Caladea"/>
                        </a:rPr>
                        <a:t>Jakarta. Prestasi  Pustaka</a:t>
                      </a:r>
                      <a:endParaRPr sz="700">
                        <a:latin typeface="Caladea"/>
                        <a:cs typeface="Caladea"/>
                      </a:endParaRPr>
                    </a:p>
                  </a:txBody>
                  <a:tcPr marL="0" marR="0" marT="1466" marB="0"/>
                </a:tc>
              </a:tr>
              <a:tr h="161365">
                <a:tc>
                  <a:txBody>
                    <a:bodyPr/>
                    <a:lstStyle/>
                    <a:p>
                      <a:pPr marL="127635">
                        <a:lnSpc>
                          <a:spcPts val="1380"/>
                        </a:lnSpc>
                      </a:pPr>
                      <a:r>
                        <a:rPr sz="700" b="1" dirty="0">
                          <a:solidFill>
                            <a:srgbClr val="001F5F"/>
                          </a:solidFill>
                          <a:latin typeface="Caladea"/>
                          <a:cs typeface="Caladea"/>
                        </a:rPr>
                        <a:t>8</a:t>
                      </a:r>
                      <a:endParaRPr sz="700">
                        <a:latin typeface="Caladea"/>
                        <a:cs typeface="Caladea"/>
                      </a:endParaRPr>
                    </a:p>
                  </a:txBody>
                  <a:tcPr marL="0" marR="0" marT="0" marB="0">
                    <a:solidFill>
                      <a:srgbClr val="D2EAF0"/>
                    </a:solidFill>
                  </a:tcPr>
                </a:tc>
                <a:tc>
                  <a:txBody>
                    <a:bodyPr/>
                    <a:lstStyle/>
                    <a:p>
                      <a:pPr>
                        <a:lnSpc>
                          <a:spcPts val="1370"/>
                        </a:lnSpc>
                      </a:pPr>
                      <a:r>
                        <a:rPr sz="700" spc="-5" dirty="0">
                          <a:solidFill>
                            <a:srgbClr val="001F5F"/>
                          </a:solidFill>
                          <a:latin typeface="Caladea"/>
                          <a:cs typeface="Caladea"/>
                        </a:rPr>
                        <a:t>Riduwan.2010. </a:t>
                      </a:r>
                      <a:r>
                        <a:rPr sz="700" i="1" spc="-5" dirty="0">
                          <a:solidFill>
                            <a:srgbClr val="001F5F"/>
                          </a:solidFill>
                          <a:latin typeface="Caladea"/>
                          <a:cs typeface="Caladea"/>
                        </a:rPr>
                        <a:t>Dasar-dasar Statistika</a:t>
                      </a:r>
                      <a:r>
                        <a:rPr sz="700" spc="-5" dirty="0">
                          <a:solidFill>
                            <a:srgbClr val="001F5F"/>
                          </a:solidFill>
                          <a:latin typeface="Caladea"/>
                          <a:cs typeface="Caladea"/>
                        </a:rPr>
                        <a:t>. </a:t>
                      </a:r>
                      <a:r>
                        <a:rPr sz="700" spc="-10" dirty="0">
                          <a:solidFill>
                            <a:srgbClr val="001F5F"/>
                          </a:solidFill>
                          <a:latin typeface="Caladea"/>
                          <a:cs typeface="Caladea"/>
                        </a:rPr>
                        <a:t>Bandung.</a:t>
                      </a:r>
                      <a:r>
                        <a:rPr sz="700" spc="30" dirty="0">
                          <a:solidFill>
                            <a:srgbClr val="001F5F"/>
                          </a:solidFill>
                          <a:latin typeface="Caladea"/>
                          <a:cs typeface="Caladea"/>
                        </a:rPr>
                        <a:t> </a:t>
                      </a:r>
                      <a:r>
                        <a:rPr sz="700" spc="-5" dirty="0">
                          <a:solidFill>
                            <a:srgbClr val="001F5F"/>
                          </a:solidFill>
                          <a:latin typeface="Caladea"/>
                          <a:cs typeface="Caladea"/>
                        </a:rPr>
                        <a:t>Alfabeta.</a:t>
                      </a:r>
                      <a:endParaRPr sz="700">
                        <a:latin typeface="Caladea"/>
                        <a:cs typeface="Caladea"/>
                      </a:endParaRPr>
                    </a:p>
                  </a:txBody>
                  <a:tcPr marL="0" marR="0" marT="0" marB="0">
                    <a:solidFill>
                      <a:srgbClr val="D2EAF0"/>
                    </a:solidFill>
                  </a:tcPr>
                </a:tc>
              </a:tr>
              <a:tr h="352697">
                <a:tc>
                  <a:txBody>
                    <a:bodyPr/>
                    <a:lstStyle/>
                    <a:p>
                      <a:pPr marL="127635">
                        <a:lnSpc>
                          <a:spcPts val="1380"/>
                        </a:lnSpc>
                      </a:pPr>
                      <a:r>
                        <a:rPr sz="700" b="1" dirty="0">
                          <a:solidFill>
                            <a:srgbClr val="001F5F"/>
                          </a:solidFill>
                          <a:latin typeface="Caladea"/>
                          <a:cs typeface="Caladea"/>
                        </a:rPr>
                        <a:t>9</a:t>
                      </a:r>
                      <a:endParaRPr sz="700">
                        <a:latin typeface="Caladea"/>
                        <a:cs typeface="Caladea"/>
                      </a:endParaRPr>
                    </a:p>
                  </a:txBody>
                  <a:tcPr marL="0" marR="0" marT="0" marB="0"/>
                </a:tc>
                <a:tc>
                  <a:txBody>
                    <a:bodyPr/>
                    <a:lstStyle/>
                    <a:p>
                      <a:pPr>
                        <a:lnSpc>
                          <a:spcPts val="1370"/>
                        </a:lnSpc>
                      </a:pPr>
                      <a:r>
                        <a:rPr sz="700" spc="-5" dirty="0">
                          <a:solidFill>
                            <a:srgbClr val="001F5F"/>
                          </a:solidFill>
                          <a:latin typeface="Caladea"/>
                          <a:cs typeface="Caladea"/>
                        </a:rPr>
                        <a:t>Saryono. 2008. </a:t>
                      </a:r>
                      <a:r>
                        <a:rPr sz="700" b="1" i="1" spc="35" dirty="0">
                          <a:solidFill>
                            <a:srgbClr val="001F5F"/>
                          </a:solidFill>
                          <a:latin typeface="Times New Roman"/>
                          <a:cs typeface="Times New Roman"/>
                        </a:rPr>
                        <a:t>Metodologi </a:t>
                      </a:r>
                      <a:r>
                        <a:rPr sz="700" b="1" i="1" spc="40" dirty="0">
                          <a:solidFill>
                            <a:srgbClr val="001F5F"/>
                          </a:solidFill>
                          <a:latin typeface="Times New Roman"/>
                          <a:cs typeface="Times New Roman"/>
                        </a:rPr>
                        <a:t>Penelitian </a:t>
                      </a:r>
                      <a:r>
                        <a:rPr sz="700" b="1" i="1" spc="50" dirty="0">
                          <a:solidFill>
                            <a:srgbClr val="001F5F"/>
                          </a:solidFill>
                          <a:latin typeface="Times New Roman"/>
                          <a:cs typeface="Times New Roman"/>
                        </a:rPr>
                        <a:t>Kesehatan</a:t>
                      </a:r>
                      <a:r>
                        <a:rPr sz="700" spc="50" dirty="0">
                          <a:solidFill>
                            <a:srgbClr val="001F5F"/>
                          </a:solidFill>
                          <a:latin typeface="Caladea"/>
                          <a:cs typeface="Caladea"/>
                        </a:rPr>
                        <a:t>. </a:t>
                      </a:r>
                      <a:r>
                        <a:rPr sz="700" spc="-5" dirty="0">
                          <a:solidFill>
                            <a:srgbClr val="001F5F"/>
                          </a:solidFill>
                          <a:latin typeface="Caladea"/>
                          <a:cs typeface="Caladea"/>
                        </a:rPr>
                        <a:t>Yogyakarta.</a:t>
                      </a:r>
                      <a:r>
                        <a:rPr sz="700" spc="180" dirty="0">
                          <a:solidFill>
                            <a:srgbClr val="001F5F"/>
                          </a:solidFill>
                          <a:latin typeface="Caladea"/>
                          <a:cs typeface="Caladea"/>
                        </a:rPr>
                        <a:t> </a:t>
                      </a:r>
                      <a:r>
                        <a:rPr sz="700" spc="-5" dirty="0">
                          <a:solidFill>
                            <a:srgbClr val="001F5F"/>
                          </a:solidFill>
                          <a:latin typeface="Caladea"/>
                          <a:cs typeface="Caladea"/>
                        </a:rPr>
                        <a:t>Mitra</a:t>
                      </a:r>
                      <a:endParaRPr sz="700">
                        <a:latin typeface="Caladea"/>
                        <a:cs typeface="Caladea"/>
                      </a:endParaRPr>
                    </a:p>
                    <a:p>
                      <a:pPr>
                        <a:lnSpc>
                          <a:spcPct val="100000"/>
                        </a:lnSpc>
                        <a:spcBef>
                          <a:spcPts val="670"/>
                        </a:spcBef>
                      </a:pPr>
                      <a:r>
                        <a:rPr sz="700" spc="-5" dirty="0">
                          <a:solidFill>
                            <a:srgbClr val="001F5F"/>
                          </a:solidFill>
                          <a:latin typeface="Caladea"/>
                          <a:cs typeface="Caladea"/>
                        </a:rPr>
                        <a:t>Cendikia Press.</a:t>
                      </a:r>
                      <a:endParaRPr sz="700">
                        <a:latin typeface="Caladea"/>
                        <a:cs typeface="Caladea"/>
                      </a:endParaRPr>
                    </a:p>
                  </a:txBody>
                  <a:tcPr marL="0" marR="0" marT="0" marB="0"/>
                </a:tc>
              </a:tr>
              <a:tr h="161365">
                <a:tc>
                  <a:txBody>
                    <a:bodyPr/>
                    <a:lstStyle/>
                    <a:p>
                      <a:pPr marL="83820">
                        <a:lnSpc>
                          <a:spcPts val="1380"/>
                        </a:lnSpc>
                      </a:pPr>
                      <a:r>
                        <a:rPr sz="700" b="1" spc="-5" dirty="0">
                          <a:solidFill>
                            <a:srgbClr val="001F5F"/>
                          </a:solidFill>
                          <a:latin typeface="Caladea"/>
                          <a:cs typeface="Caladea"/>
                        </a:rPr>
                        <a:t>10</a:t>
                      </a:r>
                      <a:endParaRPr sz="700">
                        <a:latin typeface="Caladea"/>
                        <a:cs typeface="Caladea"/>
                      </a:endParaRPr>
                    </a:p>
                  </a:txBody>
                  <a:tcPr marL="0" marR="0" marT="0" marB="0">
                    <a:lnB w="12700">
                      <a:solidFill>
                        <a:srgbClr val="4AACC5"/>
                      </a:solidFill>
                      <a:prstDash val="solid"/>
                    </a:lnB>
                    <a:solidFill>
                      <a:srgbClr val="D2EAF0"/>
                    </a:solidFill>
                  </a:tcPr>
                </a:tc>
                <a:tc>
                  <a:txBody>
                    <a:bodyPr/>
                    <a:lstStyle/>
                    <a:p>
                      <a:pPr>
                        <a:lnSpc>
                          <a:spcPts val="1370"/>
                        </a:lnSpc>
                      </a:pPr>
                      <a:r>
                        <a:rPr sz="700" spc="-5" dirty="0">
                          <a:solidFill>
                            <a:srgbClr val="001F5F"/>
                          </a:solidFill>
                          <a:latin typeface="Caladea"/>
                          <a:cs typeface="Caladea"/>
                        </a:rPr>
                        <a:t>Sugiyono. 2003. </a:t>
                      </a:r>
                      <a:r>
                        <a:rPr sz="700" b="1" i="1" spc="55" dirty="0">
                          <a:solidFill>
                            <a:srgbClr val="001F5F"/>
                          </a:solidFill>
                          <a:latin typeface="Times New Roman"/>
                          <a:cs typeface="Times New Roman"/>
                        </a:rPr>
                        <a:t>Statistika </a:t>
                      </a:r>
                      <a:r>
                        <a:rPr sz="700" b="1" i="1" spc="45" dirty="0">
                          <a:solidFill>
                            <a:srgbClr val="001F5F"/>
                          </a:solidFill>
                          <a:latin typeface="Times New Roman"/>
                          <a:cs typeface="Times New Roman"/>
                        </a:rPr>
                        <a:t>untuk </a:t>
                      </a:r>
                      <a:r>
                        <a:rPr sz="700" b="1" i="1" spc="40" dirty="0">
                          <a:solidFill>
                            <a:srgbClr val="001F5F"/>
                          </a:solidFill>
                          <a:latin typeface="Times New Roman"/>
                          <a:cs typeface="Times New Roman"/>
                        </a:rPr>
                        <a:t>Penelitian</a:t>
                      </a:r>
                      <a:r>
                        <a:rPr sz="700" spc="40" dirty="0">
                          <a:solidFill>
                            <a:srgbClr val="001F5F"/>
                          </a:solidFill>
                          <a:latin typeface="Caladea"/>
                          <a:cs typeface="Caladea"/>
                        </a:rPr>
                        <a:t>.</a:t>
                      </a:r>
                      <a:r>
                        <a:rPr sz="700" spc="-150" dirty="0">
                          <a:solidFill>
                            <a:srgbClr val="001F5F"/>
                          </a:solidFill>
                          <a:latin typeface="Caladea"/>
                          <a:cs typeface="Caladea"/>
                        </a:rPr>
                        <a:t> </a:t>
                      </a:r>
                      <a:r>
                        <a:rPr sz="700" spc="-10" dirty="0">
                          <a:solidFill>
                            <a:srgbClr val="001F5F"/>
                          </a:solidFill>
                          <a:latin typeface="Caladea"/>
                          <a:cs typeface="Caladea"/>
                        </a:rPr>
                        <a:t>Bandung. </a:t>
                      </a:r>
                      <a:r>
                        <a:rPr sz="700" spc="-5" dirty="0">
                          <a:solidFill>
                            <a:srgbClr val="001F5F"/>
                          </a:solidFill>
                          <a:latin typeface="Caladea"/>
                          <a:cs typeface="Caladea"/>
                        </a:rPr>
                        <a:t>Alfabeta.</a:t>
                      </a:r>
                      <a:endParaRPr sz="700" dirty="0">
                        <a:latin typeface="Caladea"/>
                        <a:cs typeface="Caladea"/>
                      </a:endParaRPr>
                    </a:p>
                  </a:txBody>
                  <a:tcPr marL="0" marR="0" marT="0" marB="0">
                    <a:lnB w="12700">
                      <a:solidFill>
                        <a:srgbClr val="4AACC5"/>
                      </a:solidFill>
                      <a:prstDash val="solid"/>
                    </a:lnB>
                    <a:solidFill>
                      <a:srgbClr val="D2EAF0"/>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52400"/>
            <a:ext cx="8915400" cy="4810318"/>
          </a:xfrm>
          <a:prstGeom prst="rect">
            <a:avLst/>
          </a:prstGeom>
        </p:spPr>
        <p:txBody>
          <a:bodyPr vert="horz" wrap="square" lIns="0" tIns="10949" rIns="0" bIns="0" rtlCol="0">
            <a:spAutoFit/>
          </a:bodyPr>
          <a:lstStyle/>
          <a:p>
            <a:pPr marL="10949" marR="4927" algn="just">
              <a:lnSpc>
                <a:spcPct val="146500"/>
              </a:lnSpc>
              <a:spcBef>
                <a:spcPts val="86"/>
              </a:spcBef>
            </a:pPr>
            <a:r>
              <a:rPr sz="1000" spc="-4" dirty="0">
                <a:latin typeface="Caladea"/>
                <a:cs typeface="Caladea"/>
              </a:rPr>
              <a:t>melakukan analisis statistik, </a:t>
            </a:r>
            <a:r>
              <a:rPr sz="1000" spc="-4" dirty="0" err="1">
                <a:latin typeface="Caladea"/>
                <a:cs typeface="Caladea"/>
              </a:rPr>
              <a:t>perbedaan</a:t>
            </a:r>
            <a:r>
              <a:rPr sz="1000" spc="-4" dirty="0">
                <a:latin typeface="Caladea"/>
                <a:cs typeface="Caladea"/>
              </a:rPr>
              <a:t> </a:t>
            </a:r>
            <a:r>
              <a:rPr sz="1000" spc="-4" dirty="0" err="1" smtClean="0">
                <a:latin typeface="Caladea"/>
                <a:cs typeface="Caladea"/>
              </a:rPr>
              <a:t>jenis</a:t>
            </a:r>
            <a:r>
              <a:rPr sz="1000" spc="-4" dirty="0" smtClean="0">
                <a:latin typeface="Caladea"/>
                <a:cs typeface="Caladea"/>
              </a:rPr>
              <a:t> </a:t>
            </a:r>
            <a:r>
              <a:rPr sz="1000" spc="-9" dirty="0">
                <a:latin typeface="Caladea"/>
                <a:cs typeface="Caladea"/>
              </a:rPr>
              <a:t>data </a:t>
            </a:r>
            <a:r>
              <a:rPr sz="1000" spc="-4" dirty="0">
                <a:latin typeface="Caladea"/>
                <a:cs typeface="Caladea"/>
              </a:rPr>
              <a:t>sangat berpengaruh terhadap  </a:t>
            </a:r>
            <a:r>
              <a:rPr sz="1000" dirty="0">
                <a:latin typeface="Caladea"/>
                <a:cs typeface="Caladea"/>
              </a:rPr>
              <a:t>pemilihan </a:t>
            </a:r>
            <a:r>
              <a:rPr sz="1000" spc="-4" dirty="0">
                <a:latin typeface="Caladea"/>
                <a:cs typeface="Caladea"/>
              </a:rPr>
              <a:t>model atau alat uji </a:t>
            </a:r>
            <a:r>
              <a:rPr sz="1000" dirty="0">
                <a:latin typeface="Caladea"/>
                <a:cs typeface="Caladea"/>
              </a:rPr>
              <a:t>statistik. </a:t>
            </a:r>
            <a:r>
              <a:rPr sz="1000" spc="-4" dirty="0">
                <a:latin typeface="Caladea"/>
                <a:cs typeface="Caladea"/>
              </a:rPr>
              <a:t>Tidak sembarangan jenis data dapat  digunakan oleh alat uji tertentu. Untuk </a:t>
            </a:r>
            <a:r>
              <a:rPr sz="1000" dirty="0">
                <a:latin typeface="Caladea"/>
                <a:cs typeface="Caladea"/>
              </a:rPr>
              <a:t>itu </a:t>
            </a:r>
            <a:r>
              <a:rPr sz="1000" spc="-4" dirty="0">
                <a:latin typeface="Caladea"/>
                <a:cs typeface="Caladea"/>
              </a:rPr>
              <a:t>skala pengukuran data (variabel)  sangat menentukan </a:t>
            </a:r>
            <a:r>
              <a:rPr sz="1000" spc="-9" dirty="0">
                <a:latin typeface="Caladea"/>
                <a:cs typeface="Caladea"/>
              </a:rPr>
              <a:t>dalam </a:t>
            </a:r>
            <a:r>
              <a:rPr sz="1000" spc="-4" dirty="0">
                <a:latin typeface="Caladea"/>
                <a:cs typeface="Caladea"/>
              </a:rPr>
              <a:t>uji statistik. Sedangkan macam-macam SKALA  PENGUKURAN DATA </a:t>
            </a:r>
            <a:r>
              <a:rPr sz="1000" dirty="0">
                <a:latin typeface="Caladea"/>
                <a:cs typeface="Caladea"/>
              </a:rPr>
              <a:t>dapat </a:t>
            </a:r>
            <a:r>
              <a:rPr sz="1000" spc="-4" dirty="0">
                <a:latin typeface="Caladea"/>
                <a:cs typeface="Caladea"/>
              </a:rPr>
              <a:t>berupa</a:t>
            </a:r>
            <a:r>
              <a:rPr sz="1000" spc="-9" dirty="0">
                <a:latin typeface="Caladea"/>
                <a:cs typeface="Caladea"/>
              </a:rPr>
              <a:t> </a:t>
            </a:r>
            <a:r>
              <a:rPr sz="1000" spc="-4" dirty="0">
                <a:latin typeface="Caladea"/>
                <a:cs typeface="Caladea"/>
              </a:rPr>
              <a:t>:</a:t>
            </a:r>
            <a:endParaRPr sz="1000" dirty="0">
              <a:latin typeface="Caladea"/>
              <a:cs typeface="Caladea"/>
            </a:endParaRPr>
          </a:p>
          <a:p>
            <a:pPr marL="208025" indent="-197076" algn="just">
              <a:spcBef>
                <a:spcPts val="582"/>
              </a:spcBef>
              <a:buAutoNum type="arabicPeriod"/>
              <a:tabLst>
                <a:tab pos="208025" algn="l"/>
              </a:tabLst>
            </a:pPr>
            <a:r>
              <a:rPr sz="1000" b="1" dirty="0">
                <a:latin typeface="Caladea"/>
                <a:cs typeface="Caladea"/>
              </a:rPr>
              <a:t>Skala</a:t>
            </a:r>
            <a:r>
              <a:rPr sz="1000" b="1" spc="-4" dirty="0">
                <a:latin typeface="Caladea"/>
                <a:cs typeface="Caladea"/>
              </a:rPr>
              <a:t> Nominal</a:t>
            </a:r>
            <a:endParaRPr sz="1000" dirty="0">
              <a:latin typeface="Caladea"/>
              <a:cs typeface="Caladea"/>
            </a:endParaRPr>
          </a:p>
          <a:p>
            <a:pPr marL="208025" marR="6022" indent="382109" algn="just">
              <a:lnSpc>
                <a:spcPct val="146500"/>
              </a:lnSpc>
            </a:pPr>
            <a:r>
              <a:rPr sz="1000" spc="-4" dirty="0">
                <a:latin typeface="Caladea"/>
                <a:cs typeface="Caladea"/>
              </a:rPr>
              <a:t>Adalah skala yang </a:t>
            </a:r>
            <a:r>
              <a:rPr sz="1000" dirty="0">
                <a:latin typeface="Caladea"/>
                <a:cs typeface="Caladea"/>
              </a:rPr>
              <a:t>hanya </a:t>
            </a:r>
            <a:r>
              <a:rPr sz="1000" spc="-4" dirty="0">
                <a:latin typeface="Caladea"/>
                <a:cs typeface="Caladea"/>
              </a:rPr>
              <a:t>mendasarkan pada pengelompokan atau  pengkategorian peristiwa atau fakta dan apabila </a:t>
            </a:r>
            <a:r>
              <a:rPr sz="1000" spc="-9" dirty="0">
                <a:latin typeface="Caladea"/>
                <a:cs typeface="Caladea"/>
              </a:rPr>
              <a:t>menggunakan </a:t>
            </a:r>
            <a:r>
              <a:rPr sz="1000" spc="-4" dirty="0">
                <a:latin typeface="Caladea"/>
                <a:cs typeface="Caladea"/>
              </a:rPr>
              <a:t>notasi  angka </a:t>
            </a:r>
            <a:r>
              <a:rPr sz="1000" dirty="0">
                <a:latin typeface="Caladea"/>
                <a:cs typeface="Caladea"/>
              </a:rPr>
              <a:t>hal itu sama sekali </a:t>
            </a:r>
            <a:r>
              <a:rPr sz="1000" spc="-4" dirty="0">
                <a:latin typeface="Caladea"/>
                <a:cs typeface="Caladea"/>
              </a:rPr>
              <a:t>tidak menunjukkan perbedaan kuantitatif  melainkan hanya menunjukkan perbedaan</a:t>
            </a:r>
            <a:r>
              <a:rPr sz="1000" dirty="0">
                <a:latin typeface="Caladea"/>
                <a:cs typeface="Caladea"/>
              </a:rPr>
              <a:t> </a:t>
            </a:r>
            <a:r>
              <a:rPr sz="1000" spc="-4" dirty="0">
                <a:latin typeface="Caladea"/>
                <a:cs typeface="Caladea"/>
              </a:rPr>
              <a:t>kualitatif</a:t>
            </a:r>
            <a:r>
              <a:rPr sz="1000" spc="-4" dirty="0">
                <a:latin typeface="Caladea"/>
                <a:cs typeface="Caladea"/>
              </a:rPr>
              <a:t>.</a:t>
            </a:r>
            <a:endParaRPr sz="1000" dirty="0">
              <a:latin typeface="Caladea"/>
              <a:cs typeface="Caladea"/>
            </a:endParaRPr>
          </a:p>
          <a:p>
            <a:pPr marL="208025" marR="5474" indent="382109" algn="just">
              <a:lnSpc>
                <a:spcPct val="146700"/>
              </a:lnSpc>
            </a:pPr>
            <a:r>
              <a:rPr sz="1000" spc="-4" dirty="0">
                <a:latin typeface="Caladea"/>
                <a:cs typeface="Caladea"/>
              </a:rPr>
              <a:t>Suryabrata, </a:t>
            </a:r>
            <a:r>
              <a:rPr sz="1000" dirty="0">
                <a:latin typeface="Caladea"/>
                <a:cs typeface="Caladea"/>
              </a:rPr>
              <a:t>S </a:t>
            </a:r>
            <a:r>
              <a:rPr sz="1000" spc="-4" dirty="0">
                <a:latin typeface="Caladea"/>
                <a:cs typeface="Caladea"/>
              </a:rPr>
              <a:t>(2003) menyebut bahwa skala nominal adalah skala  yang ditetapkan berdasarkan atas proses penggolongan yang bersifat  diskrit dan </a:t>
            </a:r>
            <a:r>
              <a:rPr sz="1000" dirty="0">
                <a:latin typeface="Caladea"/>
                <a:cs typeface="Caladea"/>
              </a:rPr>
              <a:t>saling </a:t>
            </a:r>
            <a:r>
              <a:rPr sz="1000" spc="-4" dirty="0">
                <a:latin typeface="Caladea"/>
                <a:cs typeface="Caladea"/>
              </a:rPr>
              <a:t>pilah (</a:t>
            </a:r>
            <a:r>
              <a:rPr sz="1000" i="1" spc="-4" dirty="0">
                <a:latin typeface="Caladea"/>
                <a:cs typeface="Caladea"/>
              </a:rPr>
              <a:t>mutually exclusive</a:t>
            </a:r>
            <a:r>
              <a:rPr sz="1000" spc="-4" dirty="0">
                <a:latin typeface="Caladea"/>
                <a:cs typeface="Caladea"/>
              </a:rPr>
              <a:t>). Banyak variabel dalam  penelitian sosial </a:t>
            </a:r>
            <a:r>
              <a:rPr sz="1000" spc="-9" dirty="0">
                <a:latin typeface="Caladea"/>
                <a:cs typeface="Caladea"/>
              </a:rPr>
              <a:t>menggunakan </a:t>
            </a:r>
            <a:r>
              <a:rPr sz="1000" spc="-4" dirty="0">
                <a:latin typeface="Caladea"/>
                <a:cs typeface="Caladea"/>
              </a:rPr>
              <a:t>skala nominal seperti agama, jenis kelamin,  tempat lahir, asal sekolah,</a:t>
            </a:r>
            <a:r>
              <a:rPr sz="1000" spc="4" dirty="0">
                <a:latin typeface="Caladea"/>
                <a:cs typeface="Caladea"/>
              </a:rPr>
              <a:t> </a:t>
            </a:r>
            <a:r>
              <a:rPr sz="1000" spc="-4" dirty="0">
                <a:latin typeface="Caladea"/>
                <a:cs typeface="Caladea"/>
              </a:rPr>
              <a:t>dsb</a:t>
            </a:r>
            <a:r>
              <a:rPr sz="1000" spc="-4" dirty="0">
                <a:latin typeface="Caladea"/>
                <a:cs typeface="Caladea"/>
              </a:rPr>
              <a:t>.</a:t>
            </a:r>
            <a:endParaRPr sz="1000" dirty="0">
              <a:latin typeface="Caladea"/>
              <a:cs typeface="Caladea"/>
            </a:endParaRPr>
          </a:p>
          <a:p>
            <a:pPr marL="195980">
              <a:spcBef>
                <a:spcPts val="578"/>
              </a:spcBef>
            </a:pPr>
            <a:r>
              <a:rPr sz="1000" spc="-4" dirty="0">
                <a:latin typeface="Caladea"/>
                <a:cs typeface="Caladea"/>
              </a:rPr>
              <a:t>Untuk </a:t>
            </a:r>
            <a:r>
              <a:rPr sz="1000" dirty="0">
                <a:latin typeface="Caladea"/>
                <a:cs typeface="Caladea"/>
              </a:rPr>
              <a:t>itu </a:t>
            </a:r>
            <a:r>
              <a:rPr sz="1000" spc="-4" dirty="0">
                <a:latin typeface="Caladea"/>
                <a:cs typeface="Caladea"/>
              </a:rPr>
              <a:t>skala nominal mempunyai</a:t>
            </a:r>
            <a:r>
              <a:rPr sz="1000" spc="4" dirty="0">
                <a:latin typeface="Caladea"/>
                <a:cs typeface="Caladea"/>
              </a:rPr>
              <a:t> </a:t>
            </a:r>
            <a:r>
              <a:rPr sz="1000" spc="-4" dirty="0">
                <a:latin typeface="Caladea"/>
                <a:cs typeface="Caladea"/>
              </a:rPr>
              <a:t>sifat</a:t>
            </a:r>
            <a:r>
              <a:rPr sz="1000" spc="-4" dirty="0">
                <a:latin typeface="Caladea"/>
                <a:cs typeface="Caladea"/>
              </a:rPr>
              <a:t>:</a:t>
            </a:r>
            <a:endParaRPr sz="1000" dirty="0">
              <a:latin typeface="Caladea"/>
              <a:cs typeface="Caladea"/>
            </a:endParaRPr>
          </a:p>
          <a:p>
            <a:pPr marL="405101" lvl="1" indent="-197076">
              <a:spcBef>
                <a:spcPts val="569"/>
              </a:spcBef>
              <a:buAutoNum type="alphaLcPeriod"/>
              <a:tabLst>
                <a:tab pos="405101" algn="l"/>
              </a:tabLst>
            </a:pPr>
            <a:r>
              <a:rPr sz="1000" spc="-4" dirty="0">
                <a:latin typeface="Caladea"/>
                <a:cs typeface="Caladea"/>
              </a:rPr>
              <a:t>Kategori data bersifat </a:t>
            </a:r>
            <a:r>
              <a:rPr sz="1000" i="1" spc="-4" dirty="0">
                <a:latin typeface="Caladea"/>
                <a:cs typeface="Caladea"/>
              </a:rPr>
              <a:t>mutually exclusive </a:t>
            </a:r>
            <a:r>
              <a:rPr sz="1000" spc="-4" dirty="0">
                <a:latin typeface="Caladea"/>
                <a:cs typeface="Caladea"/>
              </a:rPr>
              <a:t>(saling</a:t>
            </a:r>
            <a:r>
              <a:rPr sz="1000" spc="34" dirty="0">
                <a:latin typeface="Caladea"/>
                <a:cs typeface="Caladea"/>
              </a:rPr>
              <a:t> </a:t>
            </a:r>
            <a:r>
              <a:rPr sz="1000" spc="-4" dirty="0">
                <a:latin typeface="Caladea"/>
                <a:cs typeface="Caladea"/>
              </a:rPr>
              <a:t>memisah</a:t>
            </a:r>
            <a:r>
              <a:rPr sz="1000" spc="-4" dirty="0">
                <a:latin typeface="Caladea"/>
                <a:cs typeface="Caladea"/>
              </a:rPr>
              <a:t>),</a:t>
            </a:r>
            <a:endParaRPr sz="1000" dirty="0">
              <a:latin typeface="Caladea"/>
              <a:cs typeface="Caladea"/>
            </a:endParaRPr>
          </a:p>
          <a:p>
            <a:pPr marL="405101" lvl="1" indent="-197076">
              <a:spcBef>
                <a:spcPts val="582"/>
              </a:spcBef>
              <a:buAutoNum type="alphaLcPeriod"/>
              <a:tabLst>
                <a:tab pos="405101" algn="l"/>
              </a:tabLst>
            </a:pPr>
            <a:r>
              <a:rPr sz="1000" spc="-4" dirty="0">
                <a:latin typeface="Caladea"/>
                <a:cs typeface="Caladea"/>
              </a:rPr>
              <a:t>Kategori data tidak mempunyai aturan yang logis </a:t>
            </a:r>
            <a:r>
              <a:rPr sz="1000" dirty="0">
                <a:latin typeface="Caladea"/>
                <a:cs typeface="Caladea"/>
              </a:rPr>
              <a:t>(bisa</a:t>
            </a:r>
            <a:r>
              <a:rPr sz="1000" spc="22" dirty="0">
                <a:latin typeface="Caladea"/>
                <a:cs typeface="Caladea"/>
              </a:rPr>
              <a:t> </a:t>
            </a:r>
            <a:r>
              <a:rPr sz="1000" spc="-4" dirty="0">
                <a:latin typeface="Caladea"/>
                <a:cs typeface="Caladea"/>
              </a:rPr>
              <a:t>sembarang</a:t>
            </a:r>
            <a:r>
              <a:rPr sz="1000" spc="-4" dirty="0">
                <a:latin typeface="Caladea"/>
                <a:cs typeface="Caladea"/>
              </a:rPr>
              <a:t>).</a:t>
            </a:r>
            <a:endParaRPr sz="1000" dirty="0">
              <a:latin typeface="Caladea"/>
              <a:cs typeface="Caladea"/>
            </a:endParaRPr>
          </a:p>
          <a:p>
            <a:pPr marL="208025" marR="4927" indent="382109" algn="just">
              <a:lnSpc>
                <a:spcPct val="146600"/>
              </a:lnSpc>
            </a:pPr>
            <a:r>
              <a:rPr sz="1000" spc="-4" dirty="0">
                <a:latin typeface="Caladea"/>
                <a:cs typeface="Caladea"/>
              </a:rPr>
              <a:t>Skala nominal merupakan skala yang paling sederhana disusun  menurut jenis (katagorinya) atau fungsi bilangan </a:t>
            </a:r>
            <a:r>
              <a:rPr sz="1000" dirty="0">
                <a:latin typeface="Caladea"/>
                <a:cs typeface="Caladea"/>
              </a:rPr>
              <a:t>hanya </a:t>
            </a:r>
            <a:r>
              <a:rPr sz="1000" spc="-4" dirty="0">
                <a:latin typeface="Caladea"/>
                <a:cs typeface="Caladea"/>
              </a:rPr>
              <a:t>sebagai </a:t>
            </a:r>
            <a:r>
              <a:rPr sz="1000" dirty="0">
                <a:latin typeface="Caladea"/>
                <a:cs typeface="Caladea"/>
              </a:rPr>
              <a:t>simbol  </a:t>
            </a:r>
            <a:r>
              <a:rPr sz="1000" spc="-4" dirty="0">
                <a:latin typeface="Caladea"/>
                <a:cs typeface="Caladea"/>
              </a:rPr>
              <a:t>untuk membedakan sebuah karakteristik lainnya. Skala nominal  merupakan skala yang paling lemah/rendah </a:t>
            </a:r>
            <a:r>
              <a:rPr sz="1000" spc="-9" dirty="0">
                <a:latin typeface="Caladea"/>
                <a:cs typeface="Caladea"/>
              </a:rPr>
              <a:t>di </a:t>
            </a:r>
            <a:r>
              <a:rPr sz="1000" spc="-4" dirty="0">
                <a:latin typeface="Caladea"/>
                <a:cs typeface="Caladea"/>
              </a:rPr>
              <a:t>antara skala pengukuran  yang ada. Skala nominal </a:t>
            </a:r>
            <a:r>
              <a:rPr sz="1000" dirty="0">
                <a:latin typeface="Caladea"/>
                <a:cs typeface="Caladea"/>
              </a:rPr>
              <a:t>hanya </a:t>
            </a:r>
            <a:r>
              <a:rPr sz="1000" spc="-4" dirty="0">
                <a:latin typeface="Caladea"/>
                <a:cs typeface="Caladea"/>
              </a:rPr>
              <a:t>bisa membedakan benda atau peristiwa  yang </a:t>
            </a:r>
            <a:r>
              <a:rPr sz="1000" dirty="0">
                <a:latin typeface="Caladea"/>
                <a:cs typeface="Caladea"/>
              </a:rPr>
              <a:t>satu </a:t>
            </a:r>
            <a:r>
              <a:rPr sz="1000" spc="-4" dirty="0">
                <a:latin typeface="Caladea"/>
                <a:cs typeface="Caladea"/>
              </a:rPr>
              <a:t>dengan </a:t>
            </a:r>
            <a:r>
              <a:rPr sz="1000" dirty="0">
                <a:latin typeface="Caladea"/>
                <a:cs typeface="Caladea"/>
              </a:rPr>
              <a:t>yang </a:t>
            </a:r>
            <a:r>
              <a:rPr sz="1000" spc="-4" dirty="0">
                <a:latin typeface="Caladea"/>
                <a:cs typeface="Caladea"/>
              </a:rPr>
              <a:t>lainnya berdasarrkan nama (predikat). Skala  pengukuran nominal digunakan untuk mengklasifikasi </a:t>
            </a:r>
            <a:r>
              <a:rPr sz="1000" dirty="0">
                <a:latin typeface="Caladea"/>
                <a:cs typeface="Caladea"/>
              </a:rPr>
              <a:t>objek, </a:t>
            </a:r>
            <a:r>
              <a:rPr sz="1000" spc="-4" dirty="0">
                <a:latin typeface="Caladea"/>
                <a:cs typeface="Caladea"/>
              </a:rPr>
              <a:t>individual  atau kelompok dalam bentuk kategori. Pemberian </a:t>
            </a:r>
            <a:r>
              <a:rPr sz="1000" dirty="0">
                <a:latin typeface="Caladea"/>
                <a:cs typeface="Caladea"/>
              </a:rPr>
              <a:t>angka </a:t>
            </a:r>
            <a:r>
              <a:rPr sz="1000" spc="-4" dirty="0">
                <a:latin typeface="Caladea"/>
                <a:cs typeface="Caladea"/>
              </a:rPr>
              <a:t>atau simbol pada  skala nominal tidak memiliki maksud kuantitatif </a:t>
            </a:r>
            <a:r>
              <a:rPr sz="1000" dirty="0">
                <a:latin typeface="Caladea"/>
                <a:cs typeface="Caladea"/>
              </a:rPr>
              <a:t>hanya </a:t>
            </a:r>
            <a:r>
              <a:rPr sz="1000" spc="-4" dirty="0">
                <a:latin typeface="Caladea"/>
                <a:cs typeface="Caladea"/>
              </a:rPr>
              <a:t>menunjukkan ada  atau tidaknya atribut atau karakteristik pada </a:t>
            </a:r>
            <a:r>
              <a:rPr sz="1000" dirty="0">
                <a:latin typeface="Caladea"/>
                <a:cs typeface="Caladea"/>
              </a:rPr>
              <a:t>objek </a:t>
            </a:r>
            <a:r>
              <a:rPr sz="1000" spc="-4" dirty="0">
                <a:latin typeface="Caladea"/>
                <a:cs typeface="Caladea"/>
              </a:rPr>
              <a:t>yang</a:t>
            </a:r>
            <a:r>
              <a:rPr sz="1000" spc="17" dirty="0">
                <a:latin typeface="Caladea"/>
                <a:cs typeface="Caladea"/>
              </a:rPr>
              <a:t> </a:t>
            </a:r>
            <a:r>
              <a:rPr sz="1000" spc="-4" dirty="0">
                <a:latin typeface="Caladea"/>
                <a:cs typeface="Caladea"/>
              </a:rPr>
              <a:t>diukur</a:t>
            </a:r>
            <a:r>
              <a:rPr sz="1000" spc="-4" dirty="0">
                <a:latin typeface="Caladea"/>
                <a:cs typeface="Caladea"/>
              </a:rPr>
              <a:t>.</a:t>
            </a:r>
            <a:endParaRPr sz="1000" dirty="0">
              <a:latin typeface="Caladea"/>
              <a:cs typeface="Caladea"/>
            </a:endParaRPr>
          </a:p>
          <a:p>
            <a:pPr marL="208025" marR="4379" indent="382109" algn="just">
              <a:lnSpc>
                <a:spcPct val="146500"/>
              </a:lnSpc>
              <a:spcBef>
                <a:spcPts val="4"/>
              </a:spcBef>
            </a:pPr>
            <a:r>
              <a:rPr sz="1000" spc="-4" dirty="0">
                <a:latin typeface="Caladea"/>
                <a:cs typeface="Caladea"/>
              </a:rPr>
              <a:t>Misalnya, jenis kelamin diberi </a:t>
            </a:r>
            <a:r>
              <a:rPr sz="1000" spc="-9" dirty="0">
                <a:latin typeface="Caladea"/>
                <a:cs typeface="Caladea"/>
              </a:rPr>
              <a:t>kode </a:t>
            </a:r>
            <a:r>
              <a:rPr sz="1000" spc="-4" dirty="0">
                <a:latin typeface="Caladea"/>
                <a:cs typeface="Caladea"/>
              </a:rPr>
              <a:t>1 untuk laki-laki dan </a:t>
            </a:r>
            <a:r>
              <a:rPr sz="1000" spc="-9" dirty="0">
                <a:latin typeface="Caladea"/>
                <a:cs typeface="Caladea"/>
              </a:rPr>
              <a:t>kode </a:t>
            </a:r>
            <a:r>
              <a:rPr sz="1000" spc="-4" dirty="0">
                <a:latin typeface="Caladea"/>
                <a:cs typeface="Caladea"/>
              </a:rPr>
              <a:t>2  untuk </a:t>
            </a:r>
            <a:r>
              <a:rPr sz="1000" dirty="0">
                <a:latin typeface="Caladea"/>
                <a:cs typeface="Caladea"/>
              </a:rPr>
              <a:t>perempuan. </a:t>
            </a:r>
            <a:r>
              <a:rPr sz="1000" spc="-4" dirty="0">
                <a:latin typeface="Caladea"/>
                <a:cs typeface="Caladea"/>
              </a:rPr>
              <a:t>Angka ini hanya berfungsi sebagai label. </a:t>
            </a:r>
            <a:r>
              <a:rPr sz="1000" dirty="0">
                <a:latin typeface="Caladea"/>
                <a:cs typeface="Caladea"/>
              </a:rPr>
              <a:t>Kategori </a:t>
            </a:r>
            <a:r>
              <a:rPr sz="1000" spc="-4" dirty="0">
                <a:latin typeface="Caladea"/>
                <a:cs typeface="Caladea"/>
              </a:rPr>
              <a:t>tanpa  memiliki nilai intrinsik dan tidak </a:t>
            </a:r>
            <a:r>
              <a:rPr sz="1000" dirty="0">
                <a:latin typeface="Caladea"/>
                <a:cs typeface="Caladea"/>
              </a:rPr>
              <a:t>memiliki arti apa </a:t>
            </a:r>
            <a:r>
              <a:rPr sz="1000" spc="-4" dirty="0">
                <a:latin typeface="Caladea"/>
                <a:cs typeface="Caladea"/>
              </a:rPr>
              <a:t>pun. Kita tidak </a:t>
            </a:r>
            <a:r>
              <a:rPr sz="1000" dirty="0">
                <a:latin typeface="Caladea"/>
                <a:cs typeface="Caladea"/>
              </a:rPr>
              <a:t>bisa  </a:t>
            </a:r>
            <a:r>
              <a:rPr sz="1000" spc="-4" dirty="0">
                <a:latin typeface="Caladea"/>
                <a:cs typeface="Caladea"/>
              </a:rPr>
              <a:t>mengatakan </a:t>
            </a:r>
            <a:r>
              <a:rPr sz="1000" dirty="0">
                <a:latin typeface="Caladea"/>
                <a:cs typeface="Caladea"/>
              </a:rPr>
              <a:t>perempuan </a:t>
            </a:r>
            <a:r>
              <a:rPr sz="1000" spc="-4" dirty="0">
                <a:latin typeface="Caladea"/>
                <a:cs typeface="Caladea"/>
              </a:rPr>
              <a:t>dua kali </a:t>
            </a:r>
            <a:r>
              <a:rPr sz="1000" spc="-9" dirty="0">
                <a:latin typeface="Caladea"/>
                <a:cs typeface="Caladea"/>
              </a:rPr>
              <a:t>dari </a:t>
            </a:r>
            <a:r>
              <a:rPr sz="1000" spc="-4" dirty="0">
                <a:latin typeface="Caladea"/>
                <a:cs typeface="Caladea"/>
              </a:rPr>
              <a:t>laki-laki. Kita </a:t>
            </a:r>
            <a:r>
              <a:rPr sz="1000" dirty="0">
                <a:latin typeface="Caladea"/>
                <a:cs typeface="Caladea"/>
              </a:rPr>
              <a:t>bisa saja </a:t>
            </a:r>
            <a:r>
              <a:rPr sz="1000" spc="-4" dirty="0">
                <a:latin typeface="Caladea"/>
                <a:cs typeface="Caladea"/>
              </a:rPr>
              <a:t>mengkode  laki-laki menjadi 2 dan </a:t>
            </a:r>
            <a:r>
              <a:rPr sz="1000" dirty="0">
                <a:latin typeface="Caladea"/>
                <a:cs typeface="Caladea"/>
              </a:rPr>
              <a:t>perempuan </a:t>
            </a:r>
            <a:r>
              <a:rPr sz="1000" spc="-4" dirty="0">
                <a:latin typeface="Caladea"/>
                <a:cs typeface="Caladea"/>
              </a:rPr>
              <a:t>dengan </a:t>
            </a:r>
            <a:r>
              <a:rPr sz="1000" spc="-9" dirty="0">
                <a:latin typeface="Caladea"/>
                <a:cs typeface="Caladea"/>
              </a:rPr>
              <a:t>kode </a:t>
            </a:r>
            <a:r>
              <a:rPr sz="1000" spc="-4" dirty="0">
                <a:latin typeface="Caladea"/>
                <a:cs typeface="Caladea"/>
              </a:rPr>
              <a:t>1, atau bilangan apapun  asal kodenya berbeda antara laki-laki dan</a:t>
            </a:r>
            <a:r>
              <a:rPr sz="1000" dirty="0">
                <a:latin typeface="Caladea"/>
                <a:cs typeface="Caladea"/>
              </a:rPr>
              <a:t> perempuan</a:t>
            </a:r>
            <a:r>
              <a:rPr sz="1000" dirty="0">
                <a:latin typeface="Caladea"/>
                <a:cs typeface="Caladea"/>
              </a:rPr>
              <a:t>.</a:t>
            </a:r>
          </a:p>
          <a:p>
            <a:pPr marL="208025" marR="4927" indent="382109" algn="just">
              <a:lnSpc>
                <a:spcPts val="1819"/>
              </a:lnSpc>
              <a:spcBef>
                <a:spcPts val="159"/>
              </a:spcBef>
            </a:pPr>
            <a:r>
              <a:rPr sz="1000" spc="-4" dirty="0">
                <a:latin typeface="Caladea"/>
                <a:cs typeface="Caladea"/>
              </a:rPr>
              <a:t>Misalnya lagi untuk </a:t>
            </a:r>
            <a:r>
              <a:rPr sz="1000" dirty="0">
                <a:latin typeface="Caladea"/>
                <a:cs typeface="Caladea"/>
              </a:rPr>
              <a:t>agama, </a:t>
            </a:r>
            <a:r>
              <a:rPr sz="1000" spc="-4" dirty="0">
                <a:latin typeface="Caladea"/>
                <a:cs typeface="Caladea"/>
              </a:rPr>
              <a:t>kita </a:t>
            </a:r>
            <a:r>
              <a:rPr sz="1000" dirty="0">
                <a:latin typeface="Caladea"/>
                <a:cs typeface="Caladea"/>
              </a:rPr>
              <a:t>bisa </a:t>
            </a:r>
            <a:r>
              <a:rPr sz="1000" spc="-4" dirty="0">
                <a:latin typeface="Caladea"/>
                <a:cs typeface="Caladea"/>
              </a:rPr>
              <a:t>mengkode 1 = Islam, 2 = </a:t>
            </a:r>
            <a:r>
              <a:rPr sz="1000" dirty="0">
                <a:latin typeface="Caladea"/>
                <a:cs typeface="Caladea"/>
              </a:rPr>
              <a:t>Kristen,  </a:t>
            </a:r>
            <a:r>
              <a:rPr sz="1000" spc="-4" dirty="0">
                <a:latin typeface="Caladea"/>
                <a:cs typeface="Caladea"/>
              </a:rPr>
              <a:t>3</a:t>
            </a:r>
            <a:r>
              <a:rPr sz="1000" spc="56" dirty="0">
                <a:latin typeface="Caladea"/>
                <a:cs typeface="Caladea"/>
              </a:rPr>
              <a:t> </a:t>
            </a:r>
            <a:r>
              <a:rPr sz="1000" spc="-4" dirty="0">
                <a:latin typeface="Caladea"/>
                <a:cs typeface="Caladea"/>
              </a:rPr>
              <a:t>=</a:t>
            </a:r>
            <a:r>
              <a:rPr sz="1000" spc="56" dirty="0">
                <a:latin typeface="Caladea"/>
                <a:cs typeface="Caladea"/>
              </a:rPr>
              <a:t> </a:t>
            </a:r>
            <a:r>
              <a:rPr sz="1000" spc="-4" dirty="0">
                <a:latin typeface="Caladea"/>
                <a:cs typeface="Caladea"/>
              </a:rPr>
              <a:t>Hindu,</a:t>
            </a:r>
            <a:r>
              <a:rPr sz="1000" spc="65" dirty="0">
                <a:latin typeface="Caladea"/>
                <a:cs typeface="Caladea"/>
              </a:rPr>
              <a:t> </a:t>
            </a:r>
            <a:r>
              <a:rPr sz="1000" spc="-4" dirty="0">
                <a:latin typeface="Caladea"/>
                <a:cs typeface="Caladea"/>
              </a:rPr>
              <a:t>4</a:t>
            </a:r>
            <a:r>
              <a:rPr sz="1000" spc="56" dirty="0">
                <a:latin typeface="Caladea"/>
                <a:cs typeface="Caladea"/>
              </a:rPr>
              <a:t> </a:t>
            </a:r>
            <a:r>
              <a:rPr sz="1000" spc="-4" dirty="0">
                <a:latin typeface="Caladea"/>
                <a:cs typeface="Caladea"/>
              </a:rPr>
              <a:t>=</a:t>
            </a:r>
            <a:r>
              <a:rPr sz="1000" spc="56" dirty="0">
                <a:latin typeface="Caladea"/>
                <a:cs typeface="Caladea"/>
              </a:rPr>
              <a:t> </a:t>
            </a:r>
            <a:r>
              <a:rPr sz="1000" spc="-4" dirty="0">
                <a:latin typeface="Caladea"/>
                <a:cs typeface="Caladea"/>
              </a:rPr>
              <a:t>Budha,</a:t>
            </a:r>
            <a:r>
              <a:rPr sz="1000" spc="69" dirty="0">
                <a:latin typeface="Caladea"/>
                <a:cs typeface="Caladea"/>
              </a:rPr>
              <a:t> </a:t>
            </a:r>
            <a:r>
              <a:rPr sz="1000" spc="-4" dirty="0">
                <a:latin typeface="Caladea"/>
                <a:cs typeface="Caladea"/>
              </a:rPr>
              <a:t>dst.</a:t>
            </a:r>
            <a:r>
              <a:rPr sz="1000" spc="65" dirty="0">
                <a:latin typeface="Caladea"/>
                <a:cs typeface="Caladea"/>
              </a:rPr>
              <a:t> </a:t>
            </a:r>
            <a:r>
              <a:rPr sz="1000" spc="-4" dirty="0">
                <a:latin typeface="Caladea"/>
                <a:cs typeface="Caladea"/>
              </a:rPr>
              <a:t>Kita</a:t>
            </a:r>
            <a:r>
              <a:rPr sz="1000" spc="65" dirty="0">
                <a:latin typeface="Caladea"/>
                <a:cs typeface="Caladea"/>
              </a:rPr>
              <a:t> </a:t>
            </a:r>
            <a:r>
              <a:rPr sz="1000" dirty="0">
                <a:latin typeface="Caladea"/>
                <a:cs typeface="Caladea"/>
              </a:rPr>
              <a:t>bisa</a:t>
            </a:r>
            <a:r>
              <a:rPr sz="1000" spc="52" dirty="0">
                <a:latin typeface="Caladea"/>
                <a:cs typeface="Caladea"/>
              </a:rPr>
              <a:t> </a:t>
            </a:r>
            <a:r>
              <a:rPr sz="1000" spc="-4" dirty="0">
                <a:latin typeface="Caladea"/>
                <a:cs typeface="Caladea"/>
              </a:rPr>
              <a:t>menukar</a:t>
            </a:r>
            <a:r>
              <a:rPr sz="1000" spc="56" dirty="0">
                <a:latin typeface="Caladea"/>
                <a:cs typeface="Caladea"/>
              </a:rPr>
              <a:t> </a:t>
            </a:r>
            <a:r>
              <a:rPr sz="1000" spc="-4" dirty="0">
                <a:latin typeface="Caladea"/>
                <a:cs typeface="Caladea"/>
              </a:rPr>
              <a:t>angka-angka</a:t>
            </a:r>
            <a:r>
              <a:rPr sz="1000" spc="65" dirty="0">
                <a:latin typeface="Caladea"/>
                <a:cs typeface="Caladea"/>
              </a:rPr>
              <a:t> </a:t>
            </a:r>
            <a:r>
              <a:rPr sz="1000" spc="-4" dirty="0">
                <a:latin typeface="Caladea"/>
                <a:cs typeface="Caladea"/>
              </a:rPr>
              <a:t>tersebut,</a:t>
            </a:r>
            <a:r>
              <a:rPr sz="1000" spc="65" dirty="0">
                <a:latin typeface="Caladea"/>
                <a:cs typeface="Caladea"/>
              </a:rPr>
              <a:t> </a:t>
            </a:r>
            <a:r>
              <a:rPr sz="1000" spc="-4" dirty="0">
                <a:latin typeface="Caladea"/>
                <a:cs typeface="Caladea"/>
              </a:rPr>
              <a:t>selama</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431472"/>
            <a:ext cx="8839200" cy="6045528"/>
          </a:xfrm>
          <a:prstGeom prst="rect">
            <a:avLst/>
          </a:prstGeom>
        </p:spPr>
        <p:txBody>
          <a:bodyPr vert="horz" wrap="square" lIns="0" tIns="10949" rIns="0" bIns="0" rtlCol="0">
            <a:spAutoFit/>
          </a:bodyPr>
          <a:lstStyle/>
          <a:p>
            <a:pPr marL="208025" marR="4379" algn="just">
              <a:lnSpc>
                <a:spcPct val="146400"/>
              </a:lnSpc>
              <a:spcBef>
                <a:spcPts val="86"/>
              </a:spcBef>
            </a:pPr>
            <a:r>
              <a:rPr sz="1000" dirty="0">
                <a:latin typeface="Caladea"/>
                <a:cs typeface="Caladea"/>
              </a:rPr>
              <a:t>suatu </a:t>
            </a:r>
            <a:r>
              <a:rPr sz="1000" spc="-4" dirty="0">
                <a:latin typeface="Caladea"/>
                <a:cs typeface="Caladea"/>
              </a:rPr>
              <a:t>karakteristik memiliki angka yang berbeda dengan karakteristik  lainnya. Karena tidak memiliki nilai intrinsik, maka angka-angka (kode-  kode) yang kita berikan tersebut tidak memiliki </a:t>
            </a:r>
            <a:r>
              <a:rPr sz="1000" dirty="0">
                <a:latin typeface="Caladea"/>
                <a:cs typeface="Caladea"/>
              </a:rPr>
              <a:t>sifat sebagaimana </a:t>
            </a:r>
            <a:r>
              <a:rPr sz="1000" spc="-4" dirty="0">
                <a:latin typeface="Caladea"/>
                <a:cs typeface="Caladea"/>
              </a:rPr>
              <a:t>bilangan  pada</a:t>
            </a:r>
            <a:r>
              <a:rPr sz="1000" spc="-9" dirty="0">
                <a:latin typeface="Caladea"/>
                <a:cs typeface="Caladea"/>
              </a:rPr>
              <a:t> </a:t>
            </a:r>
            <a:r>
              <a:rPr sz="1000" spc="-4" dirty="0">
                <a:latin typeface="Caladea"/>
                <a:cs typeface="Caladea"/>
              </a:rPr>
              <a:t>umumnya</a:t>
            </a:r>
            <a:r>
              <a:rPr sz="1000" spc="-4" dirty="0">
                <a:latin typeface="Caladea"/>
                <a:cs typeface="Caladea"/>
              </a:rPr>
              <a:t>.</a:t>
            </a:r>
            <a:endParaRPr sz="1000" dirty="0">
              <a:latin typeface="Caladea"/>
              <a:cs typeface="Caladea"/>
            </a:endParaRPr>
          </a:p>
          <a:p>
            <a:pPr marL="208025" marR="5474" indent="382109" algn="just">
              <a:lnSpc>
                <a:spcPct val="146700"/>
              </a:lnSpc>
            </a:pPr>
            <a:r>
              <a:rPr sz="1000" spc="-4" dirty="0">
                <a:latin typeface="Caladea"/>
                <a:cs typeface="Caladea"/>
              </a:rPr>
              <a:t>Oleh karenanya, pada variabel dengan skala nominal tidak dapat  diterapkan operasi matematika standar (aritmatik) </a:t>
            </a:r>
            <a:r>
              <a:rPr sz="1000" dirty="0">
                <a:latin typeface="Caladea"/>
                <a:cs typeface="Caladea"/>
              </a:rPr>
              <a:t>seperti </a:t>
            </a:r>
            <a:r>
              <a:rPr sz="1000" spc="-4" dirty="0">
                <a:latin typeface="Caladea"/>
                <a:cs typeface="Caladea"/>
              </a:rPr>
              <a:t>pengurangan,  penjumlahan, perkalian, dan lainnya. Peralatan </a:t>
            </a:r>
            <a:r>
              <a:rPr sz="1000" dirty="0">
                <a:latin typeface="Caladea"/>
                <a:cs typeface="Caladea"/>
              </a:rPr>
              <a:t>statistik </a:t>
            </a:r>
            <a:r>
              <a:rPr sz="1000" spc="-4" dirty="0">
                <a:latin typeface="Caladea"/>
                <a:cs typeface="Caladea"/>
              </a:rPr>
              <a:t>yang sesuai dengan  skala nominal adalah proposisi seperti </a:t>
            </a:r>
            <a:r>
              <a:rPr sz="1000" spc="-9" dirty="0">
                <a:latin typeface="Caladea"/>
                <a:cs typeface="Caladea"/>
              </a:rPr>
              <a:t>modus, </a:t>
            </a:r>
            <a:r>
              <a:rPr sz="1000" spc="-4" dirty="0">
                <a:latin typeface="Caladea"/>
                <a:cs typeface="Caladea"/>
              </a:rPr>
              <a:t>distribusi frekuensi, Chi  Square dan beberapa peralatan statistik non-parametrik</a:t>
            </a:r>
            <a:r>
              <a:rPr sz="1000" spc="26" dirty="0">
                <a:latin typeface="Caladea"/>
                <a:cs typeface="Caladea"/>
              </a:rPr>
              <a:t> </a:t>
            </a:r>
            <a:r>
              <a:rPr sz="1000" spc="-4" dirty="0">
                <a:latin typeface="Caladea"/>
                <a:cs typeface="Caladea"/>
              </a:rPr>
              <a:t>lainnya</a:t>
            </a:r>
            <a:r>
              <a:rPr sz="1000" spc="-4" dirty="0">
                <a:latin typeface="Caladea"/>
                <a:cs typeface="Caladea"/>
              </a:rPr>
              <a:t>.</a:t>
            </a:r>
            <a:endParaRPr sz="1000" dirty="0">
              <a:latin typeface="Caladea"/>
              <a:cs typeface="Caladea"/>
            </a:endParaRPr>
          </a:p>
          <a:p>
            <a:pPr marL="195980" algn="just">
              <a:spcBef>
                <a:spcPts val="573"/>
              </a:spcBef>
            </a:pPr>
            <a:r>
              <a:rPr sz="1000" spc="-4" dirty="0">
                <a:latin typeface="Caladea"/>
                <a:cs typeface="Caladea"/>
              </a:rPr>
              <a:t>Ciri-ciri Skala</a:t>
            </a:r>
            <a:r>
              <a:rPr sz="1000" dirty="0">
                <a:latin typeface="Caladea"/>
                <a:cs typeface="Caladea"/>
              </a:rPr>
              <a:t> </a:t>
            </a:r>
            <a:r>
              <a:rPr sz="1000" spc="-4" dirty="0">
                <a:latin typeface="Caladea"/>
                <a:cs typeface="Caladea"/>
              </a:rPr>
              <a:t>NOMINAL:</a:t>
            </a:r>
            <a:endParaRPr sz="1000" dirty="0">
              <a:latin typeface="Caladea"/>
              <a:cs typeface="Caladea"/>
            </a:endParaRPr>
          </a:p>
          <a:p>
            <a:pPr marL="393057" indent="-197623">
              <a:spcBef>
                <a:spcPts val="595"/>
              </a:spcBef>
              <a:buAutoNum type="arabicPeriod"/>
              <a:tabLst>
                <a:tab pos="393605" algn="l"/>
              </a:tabLst>
            </a:pPr>
            <a:r>
              <a:rPr sz="900" spc="-4" dirty="0">
                <a:latin typeface="Caladea"/>
                <a:cs typeface="Caladea"/>
              </a:rPr>
              <a:t>Hasil penghitungan tidak dijumpai bilangan</a:t>
            </a:r>
            <a:r>
              <a:rPr sz="900" spc="-13" dirty="0">
                <a:latin typeface="Caladea"/>
                <a:cs typeface="Caladea"/>
              </a:rPr>
              <a:t> </a:t>
            </a:r>
            <a:r>
              <a:rPr sz="900" spc="-4" dirty="0">
                <a:latin typeface="Caladea"/>
                <a:cs typeface="Caladea"/>
              </a:rPr>
              <a:t>pecahan</a:t>
            </a:r>
            <a:r>
              <a:rPr sz="900" spc="-4" dirty="0">
                <a:latin typeface="Caladea"/>
                <a:cs typeface="Caladea"/>
              </a:rPr>
              <a:t>,</a:t>
            </a:r>
            <a:endParaRPr sz="900" dirty="0">
              <a:latin typeface="Caladea"/>
              <a:cs typeface="Caladea"/>
            </a:endParaRPr>
          </a:p>
          <a:p>
            <a:pPr marL="393057" indent="-197623">
              <a:spcBef>
                <a:spcPts val="526"/>
              </a:spcBef>
              <a:buAutoNum type="arabicPeriod"/>
              <a:tabLst>
                <a:tab pos="393605" algn="l"/>
              </a:tabLst>
            </a:pPr>
            <a:r>
              <a:rPr sz="900" spc="-4" dirty="0">
                <a:latin typeface="Caladea"/>
                <a:cs typeface="Caladea"/>
              </a:rPr>
              <a:t>Angka yang </a:t>
            </a:r>
            <a:r>
              <a:rPr sz="900" dirty="0">
                <a:latin typeface="Caladea"/>
                <a:cs typeface="Caladea"/>
              </a:rPr>
              <a:t>tertera hanya </a:t>
            </a:r>
            <a:r>
              <a:rPr sz="900" spc="-4" dirty="0">
                <a:latin typeface="Caladea"/>
                <a:cs typeface="Caladea"/>
              </a:rPr>
              <a:t>label</a:t>
            </a:r>
            <a:r>
              <a:rPr sz="900" spc="-26" dirty="0">
                <a:latin typeface="Caladea"/>
                <a:cs typeface="Caladea"/>
              </a:rPr>
              <a:t> </a:t>
            </a:r>
            <a:r>
              <a:rPr sz="900" spc="-4" dirty="0">
                <a:latin typeface="Caladea"/>
                <a:cs typeface="Caladea"/>
              </a:rPr>
              <a:t>saja</a:t>
            </a:r>
            <a:r>
              <a:rPr sz="900" spc="-4" dirty="0">
                <a:latin typeface="Caladea"/>
                <a:cs typeface="Caladea"/>
              </a:rPr>
              <a:t>,</a:t>
            </a:r>
            <a:endParaRPr sz="900" dirty="0">
              <a:latin typeface="Caladea"/>
              <a:cs typeface="Caladea"/>
            </a:endParaRPr>
          </a:p>
          <a:p>
            <a:pPr marL="393057" indent="-197623">
              <a:spcBef>
                <a:spcPts val="539"/>
              </a:spcBef>
              <a:buAutoNum type="arabicPeriod"/>
              <a:tabLst>
                <a:tab pos="393605" algn="l"/>
              </a:tabLst>
            </a:pPr>
            <a:r>
              <a:rPr sz="900" spc="-4" dirty="0">
                <a:latin typeface="Caladea"/>
                <a:cs typeface="Caladea"/>
              </a:rPr>
              <a:t>Tidak mempunyai urutan</a:t>
            </a:r>
            <a:r>
              <a:rPr sz="900" spc="-22" dirty="0">
                <a:latin typeface="Caladea"/>
                <a:cs typeface="Caladea"/>
              </a:rPr>
              <a:t> </a:t>
            </a:r>
            <a:r>
              <a:rPr sz="900" spc="-4" dirty="0">
                <a:latin typeface="Caladea"/>
                <a:cs typeface="Caladea"/>
              </a:rPr>
              <a:t>(ranking),</a:t>
            </a:r>
            <a:endParaRPr sz="900" dirty="0">
              <a:latin typeface="Caladea"/>
              <a:cs typeface="Caladea"/>
            </a:endParaRPr>
          </a:p>
          <a:p>
            <a:pPr marL="393057" indent="-197623">
              <a:spcBef>
                <a:spcPts val="526"/>
              </a:spcBef>
              <a:buAutoNum type="arabicPeriod"/>
              <a:tabLst>
                <a:tab pos="393605" algn="l"/>
              </a:tabLst>
            </a:pPr>
            <a:r>
              <a:rPr sz="900" spc="-4" dirty="0">
                <a:latin typeface="Caladea"/>
                <a:cs typeface="Caladea"/>
              </a:rPr>
              <a:t>Tidak mempunyai ukuran </a:t>
            </a:r>
            <a:r>
              <a:rPr sz="900" dirty="0">
                <a:latin typeface="Caladea"/>
                <a:cs typeface="Caladea"/>
              </a:rPr>
              <a:t>baru</a:t>
            </a:r>
            <a:r>
              <a:rPr sz="900" dirty="0">
                <a:latin typeface="Caladea"/>
                <a:cs typeface="Caladea"/>
              </a:rPr>
              <a:t>,</a:t>
            </a:r>
          </a:p>
          <a:p>
            <a:pPr marL="393057" indent="-197623">
              <a:spcBef>
                <a:spcPts val="530"/>
              </a:spcBef>
              <a:buAutoNum type="arabicPeriod"/>
              <a:tabLst>
                <a:tab pos="393605" algn="l"/>
              </a:tabLst>
            </a:pPr>
            <a:r>
              <a:rPr sz="900" spc="-4" dirty="0">
                <a:latin typeface="Caladea"/>
                <a:cs typeface="Caladea"/>
              </a:rPr>
              <a:t>Tidak mempunyai nol</a:t>
            </a:r>
            <a:r>
              <a:rPr sz="900" spc="4" dirty="0">
                <a:latin typeface="Caladea"/>
                <a:cs typeface="Caladea"/>
              </a:rPr>
              <a:t> </a:t>
            </a:r>
            <a:r>
              <a:rPr sz="900" spc="-4" dirty="0">
                <a:latin typeface="Caladea"/>
                <a:cs typeface="Caladea"/>
              </a:rPr>
              <a:t>mutlak</a:t>
            </a:r>
            <a:r>
              <a:rPr sz="900" spc="-4" dirty="0">
                <a:latin typeface="Caladea"/>
                <a:cs typeface="Caladea"/>
              </a:rPr>
              <a:t>,</a:t>
            </a:r>
            <a:endParaRPr sz="900" dirty="0">
              <a:latin typeface="Caladea"/>
              <a:cs typeface="Caladea"/>
            </a:endParaRPr>
          </a:p>
          <a:p>
            <a:pPr marL="393057" indent="-197623">
              <a:spcBef>
                <a:spcPts val="526"/>
              </a:spcBef>
              <a:buAutoNum type="arabicPeriod"/>
              <a:tabLst>
                <a:tab pos="393605" algn="l"/>
              </a:tabLst>
            </a:pPr>
            <a:r>
              <a:rPr sz="900" spc="-4" dirty="0">
                <a:latin typeface="Caladea"/>
                <a:cs typeface="Caladea"/>
              </a:rPr>
              <a:t>Tes statistik yang digunakan adalah statistik </a:t>
            </a:r>
            <a:r>
              <a:rPr sz="900" dirty="0">
                <a:latin typeface="Caladea"/>
                <a:cs typeface="Caladea"/>
              </a:rPr>
              <a:t>non</a:t>
            </a:r>
            <a:r>
              <a:rPr sz="900" spc="4" dirty="0">
                <a:latin typeface="Caladea"/>
                <a:cs typeface="Caladea"/>
              </a:rPr>
              <a:t> </a:t>
            </a:r>
            <a:r>
              <a:rPr sz="900" spc="-4" dirty="0">
                <a:latin typeface="Caladea"/>
                <a:cs typeface="Caladea"/>
              </a:rPr>
              <a:t>parametrik</a:t>
            </a:r>
            <a:r>
              <a:rPr sz="900" spc="-4" dirty="0">
                <a:latin typeface="Caladea"/>
                <a:cs typeface="Caladea"/>
              </a:rPr>
              <a:t>.</a:t>
            </a:r>
            <a:endParaRPr sz="900" dirty="0">
              <a:latin typeface="Caladea"/>
              <a:cs typeface="Caladea"/>
            </a:endParaRPr>
          </a:p>
          <a:p>
            <a:pPr>
              <a:lnSpc>
                <a:spcPct val="100000"/>
              </a:lnSpc>
            </a:pPr>
            <a:endParaRPr sz="900" dirty="0">
              <a:latin typeface="Caladea"/>
              <a:cs typeface="Caladea"/>
            </a:endParaRPr>
          </a:p>
          <a:p>
            <a:pPr marL="195980"/>
            <a:r>
              <a:rPr sz="1000" b="1" spc="-4" dirty="0" err="1" smtClean="0">
                <a:latin typeface="Caladea"/>
                <a:cs typeface="Caladea"/>
              </a:rPr>
              <a:t>Contoh</a:t>
            </a:r>
            <a:r>
              <a:rPr sz="1000" b="1" spc="-4" dirty="0" smtClean="0">
                <a:latin typeface="Caladea"/>
                <a:cs typeface="Caladea"/>
              </a:rPr>
              <a:t> </a:t>
            </a:r>
            <a:r>
              <a:rPr sz="1000" b="1" dirty="0">
                <a:latin typeface="Caladea"/>
                <a:cs typeface="Caladea"/>
              </a:rPr>
              <a:t>Skala </a:t>
            </a:r>
            <a:r>
              <a:rPr sz="1000" b="1" spc="-4" dirty="0">
                <a:latin typeface="Caladea"/>
                <a:cs typeface="Caladea"/>
              </a:rPr>
              <a:t>nominal sebenarnya</a:t>
            </a:r>
            <a:r>
              <a:rPr sz="1000" b="1" spc="4" dirty="0">
                <a:latin typeface="Caladea"/>
                <a:cs typeface="Caladea"/>
              </a:rPr>
              <a:t> </a:t>
            </a:r>
            <a:r>
              <a:rPr sz="1000" b="1" spc="-4" dirty="0">
                <a:latin typeface="Caladea"/>
                <a:cs typeface="Caladea"/>
              </a:rPr>
              <a:t>:</a:t>
            </a:r>
            <a:endParaRPr sz="1000" dirty="0">
              <a:latin typeface="Caladea"/>
              <a:cs typeface="Caladea"/>
            </a:endParaRPr>
          </a:p>
          <a:p>
            <a:pPr marL="393057" indent="-197623">
              <a:spcBef>
                <a:spcPts val="582"/>
              </a:spcBef>
              <a:buAutoNum type="arabicPeriod"/>
              <a:tabLst>
                <a:tab pos="393605" algn="l"/>
              </a:tabLst>
            </a:pPr>
            <a:r>
              <a:rPr sz="1000" spc="-4" dirty="0">
                <a:latin typeface="Caladea"/>
                <a:cs typeface="Caladea"/>
              </a:rPr>
              <a:t>Jenis kulit : Hitam Kuning</a:t>
            </a:r>
            <a:r>
              <a:rPr sz="1000" dirty="0">
                <a:latin typeface="Caladea"/>
                <a:cs typeface="Caladea"/>
              </a:rPr>
              <a:t> Putih</a:t>
            </a:r>
            <a:endParaRPr sz="1000" dirty="0">
              <a:latin typeface="Caladea"/>
              <a:cs typeface="Caladea"/>
            </a:endParaRPr>
          </a:p>
          <a:p>
            <a:pPr marL="393057" indent="-197623">
              <a:spcBef>
                <a:spcPts val="582"/>
              </a:spcBef>
              <a:buAutoNum type="arabicPeriod"/>
              <a:tabLst>
                <a:tab pos="393605" algn="l"/>
              </a:tabLst>
            </a:pPr>
            <a:r>
              <a:rPr sz="1000" spc="-4" dirty="0">
                <a:latin typeface="Caladea"/>
                <a:cs typeface="Caladea"/>
              </a:rPr>
              <a:t>Suku Daerah : Jawa Madura</a:t>
            </a:r>
            <a:r>
              <a:rPr sz="1000" spc="-9" dirty="0">
                <a:latin typeface="Caladea"/>
                <a:cs typeface="Caladea"/>
              </a:rPr>
              <a:t> </a:t>
            </a:r>
            <a:r>
              <a:rPr sz="1000" spc="-4" dirty="0">
                <a:latin typeface="Caladea"/>
                <a:cs typeface="Caladea"/>
              </a:rPr>
              <a:t>Bugis</a:t>
            </a:r>
            <a:endParaRPr sz="1000" dirty="0">
              <a:latin typeface="Caladea"/>
              <a:cs typeface="Caladea"/>
            </a:endParaRPr>
          </a:p>
          <a:p>
            <a:pPr marL="393057" indent="-197623">
              <a:spcBef>
                <a:spcPts val="578"/>
              </a:spcBef>
              <a:buAutoNum type="arabicPeriod"/>
              <a:tabLst>
                <a:tab pos="393605" algn="l"/>
              </a:tabLst>
            </a:pPr>
            <a:r>
              <a:rPr sz="1000" spc="-4" dirty="0">
                <a:latin typeface="Caladea"/>
                <a:cs typeface="Caladea"/>
              </a:rPr>
              <a:t>Agama </a:t>
            </a:r>
            <a:r>
              <a:rPr sz="1000" dirty="0">
                <a:latin typeface="Caladea"/>
                <a:cs typeface="Caladea"/>
              </a:rPr>
              <a:t>yang </a:t>
            </a:r>
            <a:r>
              <a:rPr sz="1000" spc="-4" dirty="0">
                <a:latin typeface="Caladea"/>
                <a:cs typeface="Caladea"/>
              </a:rPr>
              <a:t>dianut</a:t>
            </a:r>
            <a:r>
              <a:rPr sz="1000" spc="-4" dirty="0">
                <a:latin typeface="Caladea"/>
                <a:cs typeface="Caladea"/>
              </a:rPr>
              <a:t> : Islam Kristen</a:t>
            </a:r>
            <a:r>
              <a:rPr sz="1000" spc="13" dirty="0">
                <a:latin typeface="Caladea"/>
                <a:cs typeface="Caladea"/>
              </a:rPr>
              <a:t> </a:t>
            </a:r>
            <a:r>
              <a:rPr sz="1000" spc="-4" dirty="0">
                <a:latin typeface="Caladea"/>
                <a:cs typeface="Caladea"/>
              </a:rPr>
              <a:t>Hindu</a:t>
            </a:r>
            <a:endParaRPr sz="1000" dirty="0">
              <a:latin typeface="Caladea"/>
              <a:cs typeface="Caladea"/>
            </a:endParaRPr>
          </a:p>
          <a:p>
            <a:pPr marL="393057" indent="-197623">
              <a:spcBef>
                <a:spcPts val="578"/>
              </a:spcBef>
              <a:buAutoNum type="arabicPeriod"/>
              <a:tabLst>
                <a:tab pos="393605" algn="l"/>
              </a:tabLst>
            </a:pPr>
            <a:r>
              <a:rPr sz="1000" spc="-4" dirty="0">
                <a:latin typeface="Caladea"/>
                <a:cs typeface="Caladea"/>
              </a:rPr>
              <a:t>Partai pemenang pemilu : Golkar Demokrat</a:t>
            </a:r>
            <a:r>
              <a:rPr sz="1000" dirty="0">
                <a:latin typeface="Caladea"/>
                <a:cs typeface="Caladea"/>
              </a:rPr>
              <a:t> PKB</a:t>
            </a:r>
          </a:p>
          <a:p>
            <a:pPr marL="393057" indent="-197623">
              <a:spcBef>
                <a:spcPts val="582"/>
              </a:spcBef>
              <a:buAutoNum type="arabicPeriod"/>
              <a:tabLst>
                <a:tab pos="393605" algn="l"/>
              </a:tabLst>
            </a:pPr>
            <a:r>
              <a:rPr sz="1000" spc="-4" dirty="0">
                <a:latin typeface="Caladea"/>
                <a:cs typeface="Caladea"/>
              </a:rPr>
              <a:t>Jenis kelamin : Laki</a:t>
            </a:r>
            <a:r>
              <a:rPr sz="1000" spc="4" dirty="0">
                <a:latin typeface="Caladea"/>
                <a:cs typeface="Caladea"/>
              </a:rPr>
              <a:t> </a:t>
            </a:r>
            <a:r>
              <a:rPr sz="1000" spc="-4" dirty="0">
                <a:latin typeface="Caladea"/>
                <a:cs typeface="Caladea"/>
              </a:rPr>
              <a:t>Perempuan</a:t>
            </a:r>
            <a:endParaRPr sz="1000" dirty="0">
              <a:latin typeface="Caladea"/>
              <a:cs typeface="Caladea"/>
            </a:endParaRPr>
          </a:p>
          <a:p>
            <a:pPr marL="393057" indent="-197623">
              <a:spcBef>
                <a:spcPts val="569"/>
              </a:spcBef>
              <a:buAutoNum type="arabicPeriod"/>
              <a:tabLst>
                <a:tab pos="393605" algn="l"/>
              </a:tabLst>
            </a:pPr>
            <a:r>
              <a:rPr sz="1000" spc="-4" dirty="0">
                <a:latin typeface="Caladea"/>
                <a:cs typeface="Caladea"/>
              </a:rPr>
              <a:t>Jenis Pekerjaan : PNS Swasta Tani</a:t>
            </a:r>
            <a:r>
              <a:rPr sz="1000" spc="13" dirty="0">
                <a:latin typeface="Caladea"/>
                <a:cs typeface="Caladea"/>
              </a:rPr>
              <a:t> </a:t>
            </a:r>
            <a:r>
              <a:rPr sz="1000" spc="-4" dirty="0">
                <a:latin typeface="Caladea"/>
                <a:cs typeface="Caladea"/>
              </a:rPr>
              <a:t>dll</a:t>
            </a:r>
            <a:endParaRPr sz="1000" dirty="0">
              <a:latin typeface="Caladea"/>
              <a:cs typeface="Caladea"/>
            </a:endParaRPr>
          </a:p>
          <a:p>
            <a:pPr marL="393057" indent="-197623">
              <a:spcBef>
                <a:spcPts val="578"/>
              </a:spcBef>
              <a:buAutoNum type="arabicPeriod"/>
              <a:tabLst>
                <a:tab pos="393605" algn="l"/>
              </a:tabLst>
            </a:pPr>
            <a:r>
              <a:rPr sz="1000" spc="-4" dirty="0">
                <a:latin typeface="Caladea"/>
                <a:cs typeface="Caladea"/>
              </a:rPr>
              <a:t>Status Perkawinan : </a:t>
            </a:r>
            <a:r>
              <a:rPr sz="1000" spc="-9" dirty="0">
                <a:latin typeface="Caladea"/>
                <a:cs typeface="Caladea"/>
              </a:rPr>
              <a:t>Kawin </a:t>
            </a:r>
            <a:r>
              <a:rPr sz="1000" spc="-4" dirty="0">
                <a:latin typeface="Caladea"/>
                <a:cs typeface="Caladea"/>
              </a:rPr>
              <a:t>Tidak</a:t>
            </a:r>
            <a:r>
              <a:rPr sz="1000" spc="17" dirty="0">
                <a:latin typeface="Caladea"/>
                <a:cs typeface="Caladea"/>
              </a:rPr>
              <a:t> </a:t>
            </a:r>
            <a:r>
              <a:rPr sz="1000" spc="-4" dirty="0">
                <a:latin typeface="Caladea"/>
                <a:cs typeface="Caladea"/>
              </a:rPr>
              <a:t>Kawin</a:t>
            </a:r>
            <a:endParaRPr sz="1000" dirty="0">
              <a:latin typeface="Caladea"/>
              <a:cs typeface="Caladea"/>
            </a:endParaRPr>
          </a:p>
          <a:p>
            <a:pPr>
              <a:lnSpc>
                <a:spcPct val="100000"/>
              </a:lnSpc>
            </a:pPr>
            <a:endParaRPr sz="1000" dirty="0">
              <a:latin typeface="Caladea"/>
              <a:cs typeface="Caladea"/>
            </a:endParaRPr>
          </a:p>
          <a:p>
            <a:pPr marL="195980"/>
            <a:r>
              <a:rPr sz="1000" b="1" spc="-4" dirty="0" err="1" smtClean="0">
                <a:latin typeface="Caladea"/>
                <a:cs typeface="Caladea"/>
              </a:rPr>
              <a:t>Contoh</a:t>
            </a:r>
            <a:r>
              <a:rPr sz="1000" b="1" spc="-4" dirty="0" smtClean="0">
                <a:latin typeface="Caladea"/>
                <a:cs typeface="Caladea"/>
              </a:rPr>
              <a:t> </a:t>
            </a:r>
            <a:r>
              <a:rPr sz="1000" b="1" dirty="0">
                <a:latin typeface="Caladea"/>
                <a:cs typeface="Caladea"/>
              </a:rPr>
              <a:t>Skala </a:t>
            </a:r>
            <a:r>
              <a:rPr sz="1000" b="1" spc="-4" dirty="0">
                <a:latin typeface="Caladea"/>
                <a:cs typeface="Caladea"/>
              </a:rPr>
              <a:t>nominal yang Tidak</a:t>
            </a:r>
            <a:r>
              <a:rPr sz="1000" b="1" spc="9" dirty="0">
                <a:latin typeface="Caladea"/>
                <a:cs typeface="Caladea"/>
              </a:rPr>
              <a:t> </a:t>
            </a:r>
            <a:r>
              <a:rPr sz="1000" b="1" spc="-4" dirty="0">
                <a:latin typeface="Caladea"/>
                <a:cs typeface="Caladea"/>
              </a:rPr>
              <a:t>Sebenarnya</a:t>
            </a:r>
            <a:endParaRPr sz="1000" dirty="0">
              <a:latin typeface="Caladea"/>
              <a:cs typeface="Caladea"/>
            </a:endParaRPr>
          </a:p>
          <a:p>
            <a:pPr marL="393057" indent="-197623">
              <a:spcBef>
                <a:spcPts val="582"/>
              </a:spcBef>
              <a:buAutoNum type="arabicPeriod"/>
              <a:tabLst>
                <a:tab pos="393605" algn="l"/>
              </a:tabLst>
            </a:pPr>
            <a:r>
              <a:rPr sz="1000" spc="-4" dirty="0">
                <a:latin typeface="Caladea"/>
                <a:cs typeface="Caladea"/>
              </a:rPr>
              <a:t>Kelulusan : Lulus </a:t>
            </a:r>
            <a:r>
              <a:rPr sz="1000" dirty="0">
                <a:latin typeface="Caladea"/>
                <a:cs typeface="Caladea"/>
              </a:rPr>
              <a:t>Tidak</a:t>
            </a:r>
            <a:r>
              <a:rPr sz="1000" spc="9" dirty="0">
                <a:latin typeface="Caladea"/>
                <a:cs typeface="Caladea"/>
              </a:rPr>
              <a:t> </a:t>
            </a:r>
            <a:r>
              <a:rPr sz="1000" spc="-4" dirty="0">
                <a:latin typeface="Caladea"/>
                <a:cs typeface="Caladea"/>
              </a:rPr>
              <a:t>Lulus</a:t>
            </a:r>
            <a:endParaRPr sz="1000" dirty="0">
              <a:latin typeface="Caladea"/>
              <a:cs typeface="Caladea"/>
            </a:endParaRPr>
          </a:p>
          <a:p>
            <a:pPr marL="393057" indent="-197623">
              <a:spcBef>
                <a:spcPts val="582"/>
              </a:spcBef>
              <a:buAutoNum type="arabicPeriod"/>
              <a:tabLst>
                <a:tab pos="393605" algn="l"/>
              </a:tabLst>
            </a:pPr>
            <a:r>
              <a:rPr sz="1000" spc="-4" dirty="0">
                <a:latin typeface="Caladea"/>
                <a:cs typeface="Caladea"/>
              </a:rPr>
              <a:t>Ijazah yang dipunyai</a:t>
            </a:r>
            <a:r>
              <a:rPr sz="1000" spc="-4" dirty="0">
                <a:latin typeface="Caladea"/>
                <a:cs typeface="Caladea"/>
              </a:rPr>
              <a:t> : </a:t>
            </a:r>
            <a:r>
              <a:rPr sz="1000" spc="4" dirty="0">
                <a:latin typeface="Caladea"/>
                <a:cs typeface="Caladea"/>
              </a:rPr>
              <a:t>SD </a:t>
            </a:r>
            <a:r>
              <a:rPr sz="1000" dirty="0">
                <a:latin typeface="Caladea"/>
                <a:cs typeface="Caladea"/>
              </a:rPr>
              <a:t>SMP </a:t>
            </a:r>
            <a:r>
              <a:rPr sz="1000" spc="-4" dirty="0">
                <a:latin typeface="Caladea"/>
                <a:cs typeface="Caladea"/>
              </a:rPr>
              <a:t>SMA S1 S2</a:t>
            </a:r>
            <a:r>
              <a:rPr sz="1000" spc="-9" dirty="0">
                <a:latin typeface="Caladea"/>
                <a:cs typeface="Caladea"/>
              </a:rPr>
              <a:t> </a:t>
            </a:r>
            <a:r>
              <a:rPr sz="1000" spc="-4" dirty="0">
                <a:latin typeface="Caladea"/>
                <a:cs typeface="Caladea"/>
              </a:rPr>
              <a:t>S3</a:t>
            </a:r>
            <a:endParaRPr sz="1000" dirty="0">
              <a:latin typeface="Caladea"/>
              <a:cs typeface="Caladea"/>
            </a:endParaRPr>
          </a:p>
          <a:p>
            <a:pPr marL="393057" indent="-197623">
              <a:spcBef>
                <a:spcPts val="578"/>
              </a:spcBef>
              <a:buAutoNum type="arabicPeriod"/>
              <a:tabLst>
                <a:tab pos="393605" algn="l"/>
              </a:tabLst>
            </a:pPr>
            <a:r>
              <a:rPr sz="1000" spc="-4" dirty="0">
                <a:latin typeface="Caladea"/>
                <a:cs typeface="Caladea"/>
              </a:rPr>
              <a:t>Tahun Produksi Kendaraan</a:t>
            </a:r>
            <a:r>
              <a:rPr sz="1000" spc="-4" dirty="0">
                <a:latin typeface="Caladea"/>
                <a:cs typeface="Caladea"/>
              </a:rPr>
              <a:t> : </a:t>
            </a:r>
            <a:r>
              <a:rPr sz="1000" spc="-9" dirty="0">
                <a:latin typeface="Caladea"/>
                <a:cs typeface="Caladea"/>
              </a:rPr>
              <a:t>2004 </a:t>
            </a:r>
            <a:r>
              <a:rPr sz="1000" spc="-4" dirty="0">
                <a:latin typeface="Caladea"/>
                <a:cs typeface="Caladea"/>
              </a:rPr>
              <a:t>2005 2006</a:t>
            </a:r>
            <a:r>
              <a:rPr sz="1000" spc="26" dirty="0">
                <a:latin typeface="Caladea"/>
                <a:cs typeface="Caladea"/>
              </a:rPr>
              <a:t> </a:t>
            </a:r>
            <a:r>
              <a:rPr sz="1000" spc="-4" dirty="0">
                <a:latin typeface="Caladea"/>
                <a:cs typeface="Caladea"/>
              </a:rPr>
              <a:t>2007</a:t>
            </a:r>
            <a:endParaRPr sz="1000" dirty="0">
              <a:latin typeface="Caladea"/>
              <a:cs typeface="Caladea"/>
            </a:endParaRPr>
          </a:p>
          <a:p>
            <a:pPr marL="393057" indent="-197623">
              <a:spcBef>
                <a:spcPts val="569"/>
              </a:spcBef>
              <a:buAutoNum type="arabicPeriod"/>
              <a:tabLst>
                <a:tab pos="393605" algn="l"/>
              </a:tabLst>
            </a:pPr>
            <a:r>
              <a:rPr sz="1000" spc="-4" dirty="0">
                <a:latin typeface="Caladea"/>
                <a:cs typeface="Caladea"/>
              </a:rPr>
              <a:t>Aktivitas : Bekerja Menganggur</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686825"/>
            <a:ext cx="8839200" cy="5485375"/>
          </a:xfrm>
          <a:prstGeom prst="rect">
            <a:avLst/>
          </a:prstGeom>
        </p:spPr>
        <p:txBody>
          <a:bodyPr vert="horz" wrap="square" lIns="0" tIns="10949" rIns="0" bIns="0" rtlCol="0">
            <a:spAutoFit/>
          </a:bodyPr>
          <a:lstStyle/>
          <a:p>
            <a:pPr marL="10949" marR="6022" algn="just">
              <a:lnSpc>
                <a:spcPct val="146700"/>
              </a:lnSpc>
              <a:spcBef>
                <a:spcPts val="86"/>
              </a:spcBef>
            </a:pPr>
            <a:r>
              <a:rPr lang="id-ID" sz="1000" spc="-4" dirty="0" smtClean="0">
                <a:latin typeface="Caladea"/>
                <a:cs typeface="Caladea"/>
              </a:rPr>
              <a:t>2. Skala Ordinal</a:t>
            </a:r>
          </a:p>
          <a:p>
            <a:pPr marL="10949" marR="6022" algn="just">
              <a:lnSpc>
                <a:spcPct val="146700"/>
              </a:lnSpc>
              <a:spcBef>
                <a:spcPts val="86"/>
              </a:spcBef>
            </a:pPr>
            <a:r>
              <a:rPr lang="id-ID" sz="1000" spc="-4" dirty="0" smtClean="0">
                <a:latin typeface="Caladea"/>
                <a:cs typeface="Caladea"/>
              </a:rPr>
              <a:t>Adalah pengukuran di mana skala yang dipergunakan disusun  berdasarkan atas jenjang dalam atribut tertentu sehingga penyusunannya  disusun secara terurut dari yang rendah sampai yang tinggi menurut suatu </a:t>
            </a:r>
            <a:r>
              <a:rPr sz="1000" spc="-4" dirty="0" err="1" smtClean="0">
                <a:latin typeface="Caladea"/>
                <a:cs typeface="Caladea"/>
              </a:rPr>
              <a:t>ciri</a:t>
            </a:r>
            <a:r>
              <a:rPr sz="1000" spc="-4" dirty="0" smtClean="0">
                <a:latin typeface="Caladea"/>
                <a:cs typeface="Caladea"/>
              </a:rPr>
              <a:t> </a:t>
            </a:r>
            <a:r>
              <a:rPr sz="1000" spc="-4" dirty="0">
                <a:latin typeface="Caladea"/>
                <a:cs typeface="Caladea"/>
              </a:rPr>
              <a:t>tertentu, namun antara urutan (ranking) </a:t>
            </a:r>
            <a:r>
              <a:rPr sz="1000" dirty="0">
                <a:latin typeface="Caladea"/>
                <a:cs typeface="Caladea"/>
              </a:rPr>
              <a:t>yang satu </a:t>
            </a:r>
            <a:r>
              <a:rPr sz="1000" spc="-4" dirty="0">
                <a:latin typeface="Caladea"/>
                <a:cs typeface="Caladea"/>
              </a:rPr>
              <a:t>dengan yang lainnya  tidak mempunyai jarak yang</a:t>
            </a:r>
            <a:r>
              <a:rPr sz="1000" spc="-9" dirty="0">
                <a:latin typeface="Caladea"/>
                <a:cs typeface="Caladea"/>
              </a:rPr>
              <a:t> </a:t>
            </a:r>
            <a:r>
              <a:rPr sz="1000" dirty="0">
                <a:latin typeface="Caladea"/>
                <a:cs typeface="Caladea"/>
              </a:rPr>
              <a:t>sama</a:t>
            </a:r>
            <a:r>
              <a:rPr sz="1000" dirty="0">
                <a:latin typeface="Caladea"/>
                <a:cs typeface="Caladea"/>
              </a:rPr>
              <a:t>.</a:t>
            </a:r>
          </a:p>
          <a:p>
            <a:pPr marL="10949" marR="4379" indent="382109" algn="just">
              <a:lnSpc>
                <a:spcPts val="1819"/>
              </a:lnSpc>
              <a:spcBef>
                <a:spcPts val="147"/>
              </a:spcBef>
            </a:pPr>
            <a:r>
              <a:rPr sz="1000" spc="-4" dirty="0">
                <a:latin typeface="Caladea"/>
                <a:cs typeface="Caladea"/>
              </a:rPr>
              <a:t>Skala ordinal banyak dipergunakan dalam penelitian sosial </a:t>
            </a:r>
            <a:r>
              <a:rPr sz="1000" spc="-9" dirty="0">
                <a:latin typeface="Caladea"/>
                <a:cs typeface="Caladea"/>
              </a:rPr>
              <a:t>dan  </a:t>
            </a:r>
            <a:r>
              <a:rPr sz="1000" spc="-4" dirty="0">
                <a:latin typeface="Caladea"/>
                <a:cs typeface="Caladea"/>
              </a:rPr>
              <a:t>pendidikan terutama berkaitan dengan pengukuran kepentingan, persepsi,  motivasi serta sikap, apabila </a:t>
            </a:r>
            <a:r>
              <a:rPr sz="1000" spc="-9" dirty="0">
                <a:latin typeface="Caladea"/>
                <a:cs typeface="Caladea"/>
              </a:rPr>
              <a:t>mengukur </a:t>
            </a:r>
            <a:r>
              <a:rPr sz="1000" dirty="0">
                <a:latin typeface="Caladea"/>
                <a:cs typeface="Caladea"/>
              </a:rPr>
              <a:t>sikap </a:t>
            </a:r>
            <a:r>
              <a:rPr sz="1000" spc="-4" dirty="0">
                <a:latin typeface="Caladea"/>
                <a:cs typeface="Caladea"/>
              </a:rPr>
              <a:t>responden terhadap </a:t>
            </a:r>
            <a:r>
              <a:rPr sz="1000" spc="-9" dirty="0">
                <a:latin typeface="Caladea"/>
                <a:cs typeface="Caladea"/>
              </a:rPr>
              <a:t>suatu  </a:t>
            </a:r>
            <a:r>
              <a:rPr sz="1000" spc="-4" dirty="0">
                <a:latin typeface="Caladea"/>
                <a:cs typeface="Caladea"/>
              </a:rPr>
              <a:t>kebijakan pendidikan, responden dapat diurutkan </a:t>
            </a:r>
            <a:r>
              <a:rPr sz="1000" spc="-9" dirty="0">
                <a:latin typeface="Caladea"/>
                <a:cs typeface="Caladea"/>
              </a:rPr>
              <a:t>dari </a:t>
            </a:r>
            <a:r>
              <a:rPr sz="1000" spc="-4" dirty="0">
                <a:latin typeface="Caladea"/>
                <a:cs typeface="Caladea"/>
              </a:rPr>
              <a:t>mulai Sangat Setuju  (1), Setuju (2), </a:t>
            </a:r>
            <a:r>
              <a:rPr sz="1000" dirty="0">
                <a:latin typeface="Caladea"/>
                <a:cs typeface="Caladea"/>
              </a:rPr>
              <a:t>Tidak </a:t>
            </a:r>
            <a:r>
              <a:rPr sz="1000" spc="-4" dirty="0">
                <a:latin typeface="Caladea"/>
                <a:cs typeface="Caladea"/>
              </a:rPr>
              <a:t>Berpendapat (3), Kurang Setuju (4), dan Tidak </a:t>
            </a:r>
            <a:r>
              <a:rPr sz="1000" dirty="0">
                <a:latin typeface="Caladea"/>
                <a:cs typeface="Caladea"/>
              </a:rPr>
              <a:t>Setuju  </a:t>
            </a:r>
            <a:r>
              <a:rPr sz="1000" spc="-4" dirty="0">
                <a:latin typeface="Caladea"/>
                <a:cs typeface="Caladea"/>
              </a:rPr>
              <a:t>(5),</a:t>
            </a:r>
            <a:r>
              <a:rPr sz="1000" spc="34" dirty="0">
                <a:latin typeface="Caladea"/>
                <a:cs typeface="Caladea"/>
              </a:rPr>
              <a:t> </a:t>
            </a:r>
            <a:r>
              <a:rPr sz="1000" spc="-4" dirty="0">
                <a:latin typeface="Caladea"/>
                <a:cs typeface="Caladea"/>
              </a:rPr>
              <a:t>maka</a:t>
            </a:r>
            <a:r>
              <a:rPr sz="1000" spc="30" dirty="0">
                <a:latin typeface="Caladea"/>
                <a:cs typeface="Caladea"/>
              </a:rPr>
              <a:t> </a:t>
            </a:r>
            <a:r>
              <a:rPr sz="1000" spc="-4" dirty="0">
                <a:latin typeface="Caladea"/>
                <a:cs typeface="Caladea"/>
              </a:rPr>
              <a:t>angka-angka</a:t>
            </a:r>
            <a:r>
              <a:rPr sz="1000" spc="34" dirty="0">
                <a:latin typeface="Caladea"/>
                <a:cs typeface="Caladea"/>
              </a:rPr>
              <a:t> </a:t>
            </a:r>
            <a:r>
              <a:rPr sz="1000" spc="-4" dirty="0">
                <a:latin typeface="Caladea"/>
                <a:cs typeface="Caladea"/>
              </a:rPr>
              <a:t>tersebut</a:t>
            </a:r>
            <a:r>
              <a:rPr sz="1000" spc="30" dirty="0">
                <a:latin typeface="Caladea"/>
                <a:cs typeface="Caladea"/>
              </a:rPr>
              <a:t> </a:t>
            </a:r>
            <a:r>
              <a:rPr sz="1000" dirty="0">
                <a:latin typeface="Caladea"/>
                <a:cs typeface="Caladea"/>
              </a:rPr>
              <a:t>hanya</a:t>
            </a:r>
            <a:r>
              <a:rPr sz="1000" spc="26" dirty="0">
                <a:latin typeface="Caladea"/>
                <a:cs typeface="Caladea"/>
              </a:rPr>
              <a:t> </a:t>
            </a:r>
            <a:r>
              <a:rPr sz="1000" spc="-4" dirty="0">
                <a:latin typeface="Caladea"/>
                <a:cs typeface="Caladea"/>
              </a:rPr>
              <a:t>sekedar</a:t>
            </a:r>
            <a:r>
              <a:rPr sz="1000" spc="26" dirty="0">
                <a:latin typeface="Caladea"/>
                <a:cs typeface="Caladea"/>
              </a:rPr>
              <a:t> </a:t>
            </a:r>
            <a:r>
              <a:rPr sz="1000" spc="-4" dirty="0">
                <a:latin typeface="Caladea"/>
                <a:cs typeface="Caladea"/>
              </a:rPr>
              <a:t>menunjukkan</a:t>
            </a:r>
            <a:r>
              <a:rPr sz="1000" spc="43" dirty="0">
                <a:latin typeface="Caladea"/>
                <a:cs typeface="Caladea"/>
              </a:rPr>
              <a:t> </a:t>
            </a:r>
            <a:r>
              <a:rPr sz="1000" spc="-4" dirty="0">
                <a:latin typeface="Caladea"/>
                <a:cs typeface="Caladea"/>
              </a:rPr>
              <a:t>urutan</a:t>
            </a:r>
            <a:endParaRPr sz="1000" dirty="0">
              <a:latin typeface="Caladea"/>
              <a:cs typeface="Caladea"/>
            </a:endParaRPr>
          </a:p>
          <a:p>
            <a:pPr marL="10949" marR="8212" algn="just">
              <a:lnSpc>
                <a:spcPts val="1810"/>
              </a:lnSpc>
              <a:spcBef>
                <a:spcPts val="17"/>
              </a:spcBef>
            </a:pPr>
            <a:r>
              <a:rPr sz="1000" spc="-4" dirty="0">
                <a:latin typeface="Caladea"/>
                <a:cs typeface="Caladea"/>
              </a:rPr>
              <a:t>responden, bukan nilai untuk variabel tersebut. Adapun cirri </a:t>
            </a:r>
            <a:r>
              <a:rPr sz="1000" spc="-9" dirty="0">
                <a:latin typeface="Caladea"/>
                <a:cs typeface="Caladea"/>
              </a:rPr>
              <a:t>dari </a:t>
            </a:r>
            <a:r>
              <a:rPr sz="1000" spc="-4" dirty="0">
                <a:latin typeface="Caladea"/>
                <a:cs typeface="Caladea"/>
              </a:rPr>
              <a:t>skala  ordinal adalah</a:t>
            </a:r>
            <a:r>
              <a:rPr sz="1000" spc="-4" dirty="0">
                <a:latin typeface="Caladea"/>
                <a:cs typeface="Caladea"/>
              </a:rPr>
              <a:t> :</a:t>
            </a:r>
            <a:endParaRPr sz="1000" dirty="0">
              <a:latin typeface="Caladea"/>
              <a:cs typeface="Caladea"/>
            </a:endParaRPr>
          </a:p>
          <a:p>
            <a:pPr marL="208025" indent="-197076" algn="just">
              <a:spcBef>
                <a:spcPts val="427"/>
              </a:spcBef>
              <a:buAutoNum type="alphaLcPeriod"/>
              <a:tabLst>
                <a:tab pos="208025" algn="l"/>
              </a:tabLst>
            </a:pPr>
            <a:r>
              <a:rPr sz="1000" spc="-4" dirty="0">
                <a:latin typeface="Caladea"/>
                <a:cs typeface="Caladea"/>
              </a:rPr>
              <a:t>Kategori data bersifat </a:t>
            </a:r>
            <a:r>
              <a:rPr sz="1000" dirty="0">
                <a:latin typeface="Caladea"/>
                <a:cs typeface="Caladea"/>
              </a:rPr>
              <a:t>saling</a:t>
            </a:r>
            <a:r>
              <a:rPr sz="1000" spc="4" dirty="0">
                <a:latin typeface="Caladea"/>
                <a:cs typeface="Caladea"/>
              </a:rPr>
              <a:t> </a:t>
            </a:r>
            <a:r>
              <a:rPr sz="1000" spc="-4" dirty="0">
                <a:latin typeface="Caladea"/>
                <a:cs typeface="Caladea"/>
              </a:rPr>
              <a:t>memisah</a:t>
            </a:r>
            <a:r>
              <a:rPr sz="1000" spc="-4" dirty="0">
                <a:latin typeface="Caladea"/>
                <a:cs typeface="Caladea"/>
              </a:rPr>
              <a:t>,</a:t>
            </a:r>
            <a:endParaRPr sz="1000" dirty="0">
              <a:latin typeface="Caladea"/>
              <a:cs typeface="Caladea"/>
            </a:endParaRPr>
          </a:p>
          <a:p>
            <a:pPr marL="208025" indent="-197076" algn="just">
              <a:spcBef>
                <a:spcPts val="578"/>
              </a:spcBef>
              <a:buAutoNum type="alphaLcPeriod"/>
              <a:tabLst>
                <a:tab pos="208025" algn="l"/>
              </a:tabLst>
            </a:pPr>
            <a:r>
              <a:rPr sz="1000" spc="-4" dirty="0">
                <a:latin typeface="Caladea"/>
                <a:cs typeface="Caladea"/>
              </a:rPr>
              <a:t>Kategori data mempunyai aturan yang</a:t>
            </a:r>
            <a:r>
              <a:rPr sz="1000" spc="4" dirty="0">
                <a:latin typeface="Caladea"/>
                <a:cs typeface="Caladea"/>
              </a:rPr>
              <a:t> </a:t>
            </a:r>
            <a:r>
              <a:rPr sz="1000" spc="-4" dirty="0">
                <a:latin typeface="Caladea"/>
                <a:cs typeface="Caladea"/>
              </a:rPr>
              <a:t>logis</a:t>
            </a:r>
            <a:r>
              <a:rPr sz="1000" spc="-4" dirty="0">
                <a:latin typeface="Caladea"/>
                <a:cs typeface="Caladea"/>
              </a:rPr>
              <a:t>,</a:t>
            </a:r>
            <a:endParaRPr sz="1000" dirty="0">
              <a:latin typeface="Caladea"/>
              <a:cs typeface="Caladea"/>
            </a:endParaRPr>
          </a:p>
          <a:p>
            <a:pPr marL="208025" marR="6569" indent="-197076" algn="just">
              <a:lnSpc>
                <a:spcPct val="146700"/>
              </a:lnSpc>
              <a:buAutoNum type="alphaLcPeriod"/>
              <a:tabLst>
                <a:tab pos="208025" algn="l"/>
              </a:tabLst>
            </a:pPr>
            <a:r>
              <a:rPr sz="1000" spc="-4" dirty="0">
                <a:latin typeface="Caladea"/>
                <a:cs typeface="Caladea"/>
              </a:rPr>
              <a:t>Kategori data ditentukan skalanya berdasarkan jumlah karakteristik  khusus </a:t>
            </a:r>
            <a:r>
              <a:rPr sz="1000" dirty="0">
                <a:latin typeface="Caladea"/>
                <a:cs typeface="Caladea"/>
              </a:rPr>
              <a:t>yang</a:t>
            </a:r>
            <a:r>
              <a:rPr sz="1000" spc="-4" dirty="0">
                <a:latin typeface="Caladea"/>
                <a:cs typeface="Caladea"/>
              </a:rPr>
              <a:t> dimilikinya</a:t>
            </a:r>
            <a:r>
              <a:rPr sz="1000" spc="-4" dirty="0">
                <a:latin typeface="Caladea"/>
                <a:cs typeface="Caladea"/>
              </a:rPr>
              <a:t>.</a:t>
            </a:r>
            <a:endParaRPr sz="1000" dirty="0">
              <a:latin typeface="Caladea"/>
              <a:cs typeface="Caladea"/>
            </a:endParaRPr>
          </a:p>
          <a:p>
            <a:pPr marL="10949" marR="4379" indent="382109" algn="just">
              <a:lnSpc>
                <a:spcPct val="146600"/>
              </a:lnSpc>
              <a:spcBef>
                <a:spcPts val="4"/>
              </a:spcBef>
            </a:pPr>
            <a:r>
              <a:rPr sz="1000" spc="-4" dirty="0">
                <a:latin typeface="Caladea"/>
                <a:cs typeface="Caladea"/>
              </a:rPr>
              <a:t>Dapat juga dikatakan bahwa skala ordinal merupakan skala yang  didasarkan pada ranking diurutkan dari jenjang yang lebih tinggi sampai  jenjang yang lebih </a:t>
            </a:r>
            <a:r>
              <a:rPr sz="1000" spc="-9" dirty="0">
                <a:latin typeface="Caladea"/>
                <a:cs typeface="Caladea"/>
              </a:rPr>
              <a:t>rendah </a:t>
            </a:r>
            <a:r>
              <a:rPr sz="1000" spc="-4" dirty="0">
                <a:latin typeface="Caladea"/>
                <a:cs typeface="Caladea"/>
              </a:rPr>
              <a:t>atau sebaliknya. </a:t>
            </a:r>
            <a:r>
              <a:rPr sz="1000" spc="-9" dirty="0">
                <a:latin typeface="Caladea"/>
                <a:cs typeface="Caladea"/>
              </a:rPr>
              <a:t>Skala </a:t>
            </a:r>
            <a:r>
              <a:rPr sz="1000" spc="-4" dirty="0">
                <a:latin typeface="Caladea"/>
                <a:cs typeface="Caladea"/>
              </a:rPr>
              <a:t>ordinal ini </a:t>
            </a:r>
            <a:r>
              <a:rPr sz="1000" dirty="0">
                <a:latin typeface="Caladea"/>
                <a:cs typeface="Caladea"/>
              </a:rPr>
              <a:t>lebih </a:t>
            </a:r>
            <a:r>
              <a:rPr sz="1000" spc="-4" dirty="0">
                <a:latin typeface="Caladea"/>
                <a:cs typeface="Caladea"/>
              </a:rPr>
              <a:t>tinggi  daripada skala nominal, dan sering juga disebut dengan skala peringkat. Hal  ini karena dalam skala ordinal, lambing-lambang bilanganhasil pengukuran  </a:t>
            </a:r>
            <a:r>
              <a:rPr sz="1000" dirty="0">
                <a:latin typeface="Caladea"/>
                <a:cs typeface="Caladea"/>
              </a:rPr>
              <a:t>selain </a:t>
            </a:r>
            <a:r>
              <a:rPr sz="1000" spc="-4" dirty="0">
                <a:latin typeface="Caladea"/>
                <a:cs typeface="Caladea"/>
              </a:rPr>
              <a:t>menunjukkan pembedaan juga menunjukkan urutan atau tingkatan  </a:t>
            </a:r>
            <a:r>
              <a:rPr sz="1000" dirty="0">
                <a:latin typeface="Caladea"/>
                <a:cs typeface="Caladea"/>
              </a:rPr>
              <a:t>objek </a:t>
            </a:r>
            <a:r>
              <a:rPr sz="1000" spc="-4" dirty="0">
                <a:latin typeface="Caladea"/>
                <a:cs typeface="Caladea"/>
              </a:rPr>
              <a:t>yang diukur menurut karakteristik</a:t>
            </a:r>
            <a:r>
              <a:rPr sz="1000" dirty="0">
                <a:latin typeface="Caladea"/>
                <a:cs typeface="Caladea"/>
              </a:rPr>
              <a:t> </a:t>
            </a:r>
            <a:r>
              <a:rPr sz="1000" spc="-4" dirty="0">
                <a:latin typeface="Caladea"/>
                <a:cs typeface="Caladea"/>
              </a:rPr>
              <a:t>tertentu</a:t>
            </a:r>
            <a:r>
              <a:rPr sz="1000" spc="-4" dirty="0">
                <a:latin typeface="Caladea"/>
                <a:cs typeface="Caladea"/>
              </a:rPr>
              <a:t>.</a:t>
            </a:r>
            <a:endParaRPr sz="1000" dirty="0">
              <a:latin typeface="Caladea"/>
              <a:cs typeface="Caladea"/>
            </a:endParaRPr>
          </a:p>
          <a:p>
            <a:pPr marL="10949" marR="4379" indent="382109" algn="just">
              <a:lnSpc>
                <a:spcPct val="146600"/>
              </a:lnSpc>
            </a:pPr>
            <a:r>
              <a:rPr sz="1000" spc="-4" dirty="0">
                <a:latin typeface="Caladea"/>
                <a:cs typeface="Caladea"/>
              </a:rPr>
              <a:t>Misalnya </a:t>
            </a:r>
            <a:r>
              <a:rPr sz="1000" spc="-9" dirty="0">
                <a:latin typeface="Caladea"/>
                <a:cs typeface="Caladea"/>
              </a:rPr>
              <a:t>tingkat </a:t>
            </a:r>
            <a:r>
              <a:rPr sz="1000" spc="-4" dirty="0">
                <a:latin typeface="Caladea"/>
                <a:cs typeface="Caladea"/>
              </a:rPr>
              <a:t>kepuasan seseorang terhadap produk. Bisa kita beri  angka dengan 5 = </a:t>
            </a:r>
            <a:r>
              <a:rPr sz="1000" dirty="0">
                <a:latin typeface="Caladea"/>
                <a:cs typeface="Caladea"/>
              </a:rPr>
              <a:t>sangat </a:t>
            </a:r>
            <a:r>
              <a:rPr sz="1000" spc="-4" dirty="0">
                <a:latin typeface="Caladea"/>
                <a:cs typeface="Caladea"/>
              </a:rPr>
              <a:t>puas, 4 = puas, 3 = kurang puas, 2 = tidak puas, </a:t>
            </a:r>
            <a:r>
              <a:rPr sz="1000" spc="-9" dirty="0">
                <a:latin typeface="Caladea"/>
                <a:cs typeface="Caladea"/>
              </a:rPr>
              <a:t>dan  </a:t>
            </a:r>
            <a:r>
              <a:rPr sz="1000" spc="-4" dirty="0">
                <a:latin typeface="Caladea"/>
                <a:cs typeface="Caladea"/>
              </a:rPr>
              <a:t>1 = sangat tidak puas. Atau misalnya dalam </a:t>
            </a:r>
            <a:r>
              <a:rPr sz="1000" dirty="0">
                <a:latin typeface="Caladea"/>
                <a:cs typeface="Caladea"/>
              </a:rPr>
              <a:t>suatu </a:t>
            </a:r>
            <a:r>
              <a:rPr sz="1000" spc="-4" dirty="0">
                <a:latin typeface="Caladea"/>
                <a:cs typeface="Caladea"/>
              </a:rPr>
              <a:t>lomba, pemenangnya  diberi peringkat 1, 2, 3, dst. </a:t>
            </a:r>
            <a:r>
              <a:rPr sz="1000" dirty="0">
                <a:latin typeface="Caladea"/>
                <a:cs typeface="Caladea"/>
              </a:rPr>
              <a:t>Dalam </a:t>
            </a:r>
            <a:r>
              <a:rPr sz="1000" spc="-4" dirty="0">
                <a:latin typeface="Caladea"/>
                <a:cs typeface="Caladea"/>
              </a:rPr>
              <a:t>skala ordinal, tidak </a:t>
            </a:r>
            <a:r>
              <a:rPr sz="1000" dirty="0">
                <a:latin typeface="Caladea"/>
                <a:cs typeface="Caladea"/>
              </a:rPr>
              <a:t>seperti </a:t>
            </a:r>
            <a:r>
              <a:rPr sz="1000" spc="-4" dirty="0">
                <a:latin typeface="Caladea"/>
                <a:cs typeface="Caladea"/>
              </a:rPr>
              <a:t>skala  nominal, ketika kita ingin mengganti angka-angkanya, harus dilakukan  secara berurut dari besar ke kecil atau </a:t>
            </a:r>
            <a:r>
              <a:rPr sz="1000" spc="-9" dirty="0">
                <a:latin typeface="Caladea"/>
                <a:cs typeface="Caladea"/>
              </a:rPr>
              <a:t>dari </a:t>
            </a:r>
            <a:r>
              <a:rPr sz="1000" spc="-4" dirty="0">
                <a:latin typeface="Caladea"/>
                <a:cs typeface="Caladea"/>
              </a:rPr>
              <a:t>kecil ke besar. Jadi, tidak </a:t>
            </a:r>
            <a:r>
              <a:rPr sz="1000" dirty="0">
                <a:latin typeface="Caladea"/>
                <a:cs typeface="Caladea"/>
              </a:rPr>
              <a:t>boleh  </a:t>
            </a:r>
            <a:r>
              <a:rPr sz="1000" spc="-4" dirty="0">
                <a:latin typeface="Caladea"/>
                <a:cs typeface="Caladea"/>
              </a:rPr>
              <a:t>kita</a:t>
            </a:r>
            <a:r>
              <a:rPr sz="1000" spc="30" dirty="0">
                <a:latin typeface="Caladea"/>
                <a:cs typeface="Caladea"/>
              </a:rPr>
              <a:t> </a:t>
            </a:r>
            <a:r>
              <a:rPr sz="1000" spc="-4" dirty="0">
                <a:latin typeface="Caladea"/>
                <a:cs typeface="Caladea"/>
              </a:rPr>
              <a:t>buat</a:t>
            </a:r>
            <a:r>
              <a:rPr sz="1000" spc="30" dirty="0">
                <a:latin typeface="Caladea"/>
                <a:cs typeface="Caladea"/>
              </a:rPr>
              <a:t> </a:t>
            </a:r>
            <a:r>
              <a:rPr sz="1000" spc="-4" dirty="0">
                <a:latin typeface="Caladea"/>
                <a:cs typeface="Caladea"/>
              </a:rPr>
              <a:t>1</a:t>
            </a:r>
            <a:r>
              <a:rPr sz="1000" spc="26" dirty="0">
                <a:latin typeface="Caladea"/>
                <a:cs typeface="Caladea"/>
              </a:rPr>
              <a:t> </a:t>
            </a:r>
            <a:r>
              <a:rPr sz="1000" spc="-4" dirty="0">
                <a:latin typeface="Caladea"/>
                <a:cs typeface="Caladea"/>
              </a:rPr>
              <a:t>=</a:t>
            </a:r>
            <a:r>
              <a:rPr sz="1000" spc="26" dirty="0">
                <a:latin typeface="Caladea"/>
                <a:cs typeface="Caladea"/>
              </a:rPr>
              <a:t> </a:t>
            </a:r>
            <a:r>
              <a:rPr sz="1000" spc="-4" dirty="0">
                <a:latin typeface="Caladea"/>
                <a:cs typeface="Caladea"/>
              </a:rPr>
              <a:t>sangat</a:t>
            </a:r>
            <a:r>
              <a:rPr sz="1000" spc="30" dirty="0">
                <a:latin typeface="Caladea"/>
                <a:cs typeface="Caladea"/>
              </a:rPr>
              <a:t> </a:t>
            </a:r>
            <a:r>
              <a:rPr sz="1000" spc="-4" dirty="0">
                <a:latin typeface="Caladea"/>
                <a:cs typeface="Caladea"/>
              </a:rPr>
              <a:t>puas,</a:t>
            </a:r>
            <a:r>
              <a:rPr sz="1000" spc="39" dirty="0">
                <a:latin typeface="Caladea"/>
                <a:cs typeface="Caladea"/>
              </a:rPr>
              <a:t> </a:t>
            </a:r>
            <a:r>
              <a:rPr sz="1000" spc="-4" dirty="0">
                <a:latin typeface="Caladea"/>
                <a:cs typeface="Caladea"/>
              </a:rPr>
              <a:t>2</a:t>
            </a:r>
            <a:r>
              <a:rPr sz="1000" spc="26" dirty="0">
                <a:latin typeface="Caladea"/>
                <a:cs typeface="Caladea"/>
              </a:rPr>
              <a:t> </a:t>
            </a:r>
            <a:r>
              <a:rPr sz="1000" spc="-4" dirty="0">
                <a:latin typeface="Caladea"/>
                <a:cs typeface="Caladea"/>
              </a:rPr>
              <a:t>=</a:t>
            </a:r>
            <a:r>
              <a:rPr sz="1000" spc="26" dirty="0">
                <a:latin typeface="Caladea"/>
                <a:cs typeface="Caladea"/>
              </a:rPr>
              <a:t> </a:t>
            </a:r>
            <a:r>
              <a:rPr sz="1000" spc="-4" dirty="0">
                <a:latin typeface="Caladea"/>
                <a:cs typeface="Caladea"/>
              </a:rPr>
              <a:t>tidak</a:t>
            </a:r>
            <a:r>
              <a:rPr sz="1000" spc="26" dirty="0">
                <a:latin typeface="Caladea"/>
                <a:cs typeface="Caladea"/>
              </a:rPr>
              <a:t> </a:t>
            </a:r>
            <a:r>
              <a:rPr sz="1000" spc="-4" dirty="0">
                <a:latin typeface="Caladea"/>
                <a:cs typeface="Caladea"/>
              </a:rPr>
              <a:t>puas,</a:t>
            </a:r>
            <a:r>
              <a:rPr sz="1000" spc="30" dirty="0">
                <a:latin typeface="Caladea"/>
                <a:cs typeface="Caladea"/>
              </a:rPr>
              <a:t> </a:t>
            </a:r>
            <a:r>
              <a:rPr sz="1000" spc="-4" dirty="0">
                <a:latin typeface="Caladea"/>
                <a:cs typeface="Caladea"/>
              </a:rPr>
              <a:t>3</a:t>
            </a:r>
            <a:r>
              <a:rPr sz="1000" spc="52" dirty="0">
                <a:latin typeface="Caladea"/>
                <a:cs typeface="Caladea"/>
              </a:rPr>
              <a:t> </a:t>
            </a:r>
            <a:r>
              <a:rPr sz="1000" spc="-4" dirty="0">
                <a:latin typeface="Caladea"/>
                <a:cs typeface="Caladea"/>
              </a:rPr>
              <a:t>=</a:t>
            </a:r>
            <a:r>
              <a:rPr sz="1000" spc="52" dirty="0">
                <a:latin typeface="Caladea"/>
                <a:cs typeface="Caladea"/>
              </a:rPr>
              <a:t> </a:t>
            </a:r>
            <a:r>
              <a:rPr sz="1000" spc="-4" dirty="0">
                <a:latin typeface="Caladea"/>
                <a:cs typeface="Caladea"/>
              </a:rPr>
              <a:t>puas,</a:t>
            </a:r>
            <a:r>
              <a:rPr sz="1000" spc="30" dirty="0">
                <a:latin typeface="Caladea"/>
                <a:cs typeface="Caladea"/>
              </a:rPr>
              <a:t> </a:t>
            </a:r>
            <a:r>
              <a:rPr sz="1000" spc="-4" dirty="0">
                <a:latin typeface="Caladea"/>
                <a:cs typeface="Caladea"/>
              </a:rPr>
              <a:t>dst.</a:t>
            </a:r>
            <a:r>
              <a:rPr sz="1000" spc="39" dirty="0">
                <a:latin typeface="Caladea"/>
                <a:cs typeface="Caladea"/>
              </a:rPr>
              <a:t> </a:t>
            </a:r>
            <a:r>
              <a:rPr sz="1000" spc="-4" dirty="0">
                <a:latin typeface="Caladea"/>
                <a:cs typeface="Caladea"/>
              </a:rPr>
              <a:t>Yang</a:t>
            </a:r>
            <a:r>
              <a:rPr sz="1000" spc="22" dirty="0">
                <a:latin typeface="Caladea"/>
                <a:cs typeface="Caladea"/>
              </a:rPr>
              <a:t> </a:t>
            </a:r>
            <a:r>
              <a:rPr sz="1000" dirty="0">
                <a:latin typeface="Caladea"/>
                <a:cs typeface="Caladea"/>
              </a:rPr>
              <a:t>boleh</a:t>
            </a:r>
            <a:r>
              <a:rPr sz="1000" spc="26" dirty="0">
                <a:latin typeface="Caladea"/>
                <a:cs typeface="Caladea"/>
              </a:rPr>
              <a:t> </a:t>
            </a:r>
            <a:r>
              <a:rPr sz="1000" spc="-4" dirty="0">
                <a:latin typeface="Caladea"/>
                <a:cs typeface="Caladea"/>
              </a:rPr>
              <a:t>adalah</a:t>
            </a:r>
            <a:r>
              <a:rPr sz="1000" spc="30" dirty="0">
                <a:latin typeface="Caladea"/>
                <a:cs typeface="Caladea"/>
              </a:rPr>
              <a:t> </a:t>
            </a:r>
            <a:r>
              <a:rPr sz="1000" spc="-4" dirty="0">
                <a:latin typeface="Caladea"/>
                <a:cs typeface="Caladea"/>
              </a:rPr>
              <a:t>1</a:t>
            </a:r>
            <a:endParaRPr sz="1000" dirty="0">
              <a:latin typeface="Caladea"/>
              <a:cs typeface="Caladea"/>
            </a:endParaRPr>
          </a:p>
          <a:p>
            <a:pPr marL="10949" algn="just">
              <a:spcBef>
                <a:spcPts val="578"/>
              </a:spcBef>
            </a:pPr>
            <a:r>
              <a:rPr sz="1000" spc="-4" dirty="0">
                <a:latin typeface="Caladea"/>
                <a:cs typeface="Caladea"/>
              </a:rPr>
              <a:t>= sangat puas, 2 = puas, 3 = kurang puas,</a:t>
            </a:r>
            <a:r>
              <a:rPr sz="1000" spc="4" dirty="0">
                <a:latin typeface="Caladea"/>
                <a:cs typeface="Caladea"/>
              </a:rPr>
              <a:t> </a:t>
            </a:r>
            <a:r>
              <a:rPr sz="1000" spc="-4" dirty="0">
                <a:latin typeface="Caladea"/>
                <a:cs typeface="Caladea"/>
              </a:rPr>
              <a:t>dst</a:t>
            </a:r>
            <a:r>
              <a:rPr sz="1000" spc="-4" dirty="0">
                <a:latin typeface="Caladea"/>
                <a:cs typeface="Caladea"/>
              </a:rPr>
              <a:t>.</a:t>
            </a:r>
            <a:endParaRPr sz="1000" dirty="0">
              <a:latin typeface="Caladea"/>
              <a:cs typeface="Caladea"/>
            </a:endParaRPr>
          </a:p>
          <a:p>
            <a:pPr marL="10949" marR="5474" indent="382109" algn="just">
              <a:lnSpc>
                <a:spcPct val="146600"/>
              </a:lnSpc>
            </a:pPr>
            <a:r>
              <a:rPr sz="1000" dirty="0">
                <a:latin typeface="Caladea"/>
                <a:cs typeface="Caladea"/>
              </a:rPr>
              <a:t>Selain </a:t>
            </a:r>
            <a:r>
              <a:rPr sz="1000" spc="-4" dirty="0">
                <a:latin typeface="Caladea"/>
                <a:cs typeface="Caladea"/>
              </a:rPr>
              <a:t>itu, yang perlu diperhatikan </a:t>
            </a:r>
            <a:r>
              <a:rPr sz="1000" spc="-9" dirty="0">
                <a:latin typeface="Caladea"/>
                <a:cs typeface="Caladea"/>
              </a:rPr>
              <a:t>dari </a:t>
            </a:r>
            <a:r>
              <a:rPr sz="1000" spc="-4" dirty="0">
                <a:latin typeface="Caladea"/>
                <a:cs typeface="Caladea"/>
              </a:rPr>
              <a:t>karakteristik skala ordinal  adalah meskipun nilainya sudah memiliki </a:t>
            </a:r>
            <a:r>
              <a:rPr sz="1000" dirty="0">
                <a:latin typeface="Caladea"/>
                <a:cs typeface="Caladea"/>
              </a:rPr>
              <a:t>batas </a:t>
            </a:r>
            <a:r>
              <a:rPr sz="1000" spc="-4" dirty="0">
                <a:latin typeface="Caladea"/>
                <a:cs typeface="Caladea"/>
              </a:rPr>
              <a:t>yang </a:t>
            </a:r>
            <a:r>
              <a:rPr sz="1000" dirty="0">
                <a:latin typeface="Caladea"/>
                <a:cs typeface="Caladea"/>
              </a:rPr>
              <a:t>jelas </a:t>
            </a:r>
            <a:r>
              <a:rPr sz="1000" spc="-4" dirty="0">
                <a:latin typeface="Caladea"/>
                <a:cs typeface="Caladea"/>
              </a:rPr>
              <a:t>tetapi </a:t>
            </a:r>
            <a:r>
              <a:rPr sz="1000" dirty="0">
                <a:latin typeface="Caladea"/>
                <a:cs typeface="Caladea"/>
              </a:rPr>
              <a:t>belum  </a:t>
            </a:r>
            <a:r>
              <a:rPr sz="1000" spc="-4" dirty="0">
                <a:latin typeface="Caladea"/>
                <a:cs typeface="Caladea"/>
              </a:rPr>
              <a:t>memiliki jarak (selisih). Kita tidak tahu berapa jarak kepuasan </a:t>
            </a:r>
            <a:r>
              <a:rPr sz="1000" spc="-9" dirty="0">
                <a:latin typeface="Caladea"/>
                <a:cs typeface="Caladea"/>
              </a:rPr>
              <a:t>dari </a:t>
            </a:r>
            <a:r>
              <a:rPr sz="1000" spc="-4" dirty="0">
                <a:latin typeface="Caladea"/>
                <a:cs typeface="Caladea"/>
              </a:rPr>
              <a:t>tidak  puas ke kurang puas. </a:t>
            </a:r>
            <a:r>
              <a:rPr sz="1000" dirty="0">
                <a:latin typeface="Caladea"/>
                <a:cs typeface="Caladea"/>
              </a:rPr>
              <a:t>Dengan </a:t>
            </a:r>
            <a:r>
              <a:rPr sz="1000" spc="-4" dirty="0">
                <a:latin typeface="Caladea"/>
                <a:cs typeface="Caladea"/>
              </a:rPr>
              <a:t>kata lain juga, walaupun sangat puas kita beri  angka 5 dan sangat tidak puas kita beri angka 1, kita tidak </a:t>
            </a:r>
            <a:r>
              <a:rPr sz="1000" dirty="0">
                <a:latin typeface="Caladea"/>
                <a:cs typeface="Caladea"/>
              </a:rPr>
              <a:t>bisa </a:t>
            </a:r>
            <a:r>
              <a:rPr sz="1000" spc="-4" dirty="0">
                <a:latin typeface="Caladea"/>
                <a:cs typeface="Caladea"/>
              </a:rPr>
              <a:t>mengatakan  bahwa kepuasan yang sangat puas lima kali lebih tinggi dibandingkan yang  sangat tidak puas. Sebagaimana halnya pada pada skala nominal, pada</a:t>
            </a:r>
            <a:r>
              <a:rPr sz="1000" spc="185" dirty="0">
                <a:latin typeface="Caladea"/>
                <a:cs typeface="Caladea"/>
              </a:rPr>
              <a:t> </a:t>
            </a:r>
            <a:r>
              <a:rPr sz="1000" spc="-4" dirty="0">
                <a:latin typeface="Caladea"/>
                <a:cs typeface="Caladea"/>
              </a:rPr>
              <a:t>skala</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txBox="1"/>
          <p:nvPr/>
        </p:nvSpPr>
        <p:spPr>
          <a:xfrm>
            <a:off x="1589622" y="381000"/>
            <a:ext cx="6515484" cy="209893"/>
          </a:xfrm>
          <a:prstGeom prst="rect">
            <a:avLst/>
          </a:prstGeom>
        </p:spPr>
        <p:txBody>
          <a:bodyPr vert="horz" wrap="square" lIns="0" tIns="10949" rIns="0" bIns="0" rtlCol="0">
            <a:spAutoFit/>
          </a:bodyPr>
          <a:lstStyle/>
          <a:p>
            <a:pPr marL="10949" marR="4379" algn="just">
              <a:lnSpc>
                <a:spcPct val="146500"/>
              </a:lnSpc>
              <a:spcBef>
                <a:spcPts val="86"/>
              </a:spcBef>
            </a:pPr>
            <a:endParaRPr sz="1000" dirty="0">
              <a:latin typeface="Caladea"/>
              <a:cs typeface="Caladea"/>
            </a:endParaRPr>
          </a:p>
        </p:txBody>
      </p:sp>
      <p:sp>
        <p:nvSpPr>
          <p:cNvPr id="19" name="object 19"/>
          <p:cNvSpPr txBox="1"/>
          <p:nvPr/>
        </p:nvSpPr>
        <p:spPr>
          <a:xfrm>
            <a:off x="103686" y="152400"/>
            <a:ext cx="8954140" cy="6380185"/>
          </a:xfrm>
          <a:prstGeom prst="rect">
            <a:avLst/>
          </a:prstGeom>
        </p:spPr>
        <p:txBody>
          <a:bodyPr vert="horz" wrap="square" lIns="0" tIns="84305" rIns="0" bIns="0" rtlCol="0">
            <a:spAutoFit/>
          </a:bodyPr>
          <a:lstStyle/>
          <a:p>
            <a:pPr marL="405101">
              <a:spcBef>
                <a:spcPts val="664"/>
              </a:spcBef>
              <a:tabLst>
                <a:tab pos="1210375" algn="l"/>
                <a:tab pos="1365299" algn="l"/>
                <a:tab pos="1754524" algn="l"/>
                <a:tab pos="2142107" algn="l"/>
                <a:tab pos="2531333" algn="l"/>
              </a:tabLst>
            </a:pPr>
            <a:r>
              <a:rPr lang="id-ID" sz="1000" spc="-4" dirty="0" smtClean="0">
                <a:latin typeface="Caladea"/>
                <a:cs typeface="Caladea"/>
              </a:rPr>
              <a:t>ordinal kita juga tidak dapat menerapkan operasi matematika standar  (aritmatik) seperti pengurangan, penjumlahan, perkalian, dan lainnya.  Peralatan statistik yang sesuai dengan skala ordinal juga adalah peralatan  statistik yang berbasiskan (berdasarkan) jumlah dan proposisi seperti  modus, distribusi frekuensi, Chi Square dan beberapa peralatan statistik  non-parametik lainnya.</a:t>
            </a:r>
          </a:p>
          <a:p>
            <a:pPr marL="405101">
              <a:spcBef>
                <a:spcPts val="664"/>
              </a:spcBef>
              <a:tabLst>
                <a:tab pos="1210375" algn="l"/>
                <a:tab pos="1365299" algn="l"/>
                <a:tab pos="1754524" algn="l"/>
                <a:tab pos="2142107" algn="l"/>
                <a:tab pos="2531333" algn="l"/>
              </a:tabLst>
            </a:pPr>
            <a:r>
              <a:rPr lang="id-ID" sz="1000" spc="-4" dirty="0" smtClean="0">
                <a:latin typeface="Caladea"/>
                <a:cs typeface="Caladea"/>
              </a:rPr>
              <a:t>CONTOH SKALA ORDINAL</a:t>
            </a:r>
          </a:p>
          <a:p>
            <a:pPr marL="405101">
              <a:spcBef>
                <a:spcPts val="664"/>
              </a:spcBef>
              <a:tabLst>
                <a:tab pos="1210375" algn="l"/>
                <a:tab pos="1365299" algn="l"/>
                <a:tab pos="1754524" algn="l"/>
                <a:tab pos="2142107" algn="l"/>
                <a:tab pos="2531333" algn="l"/>
              </a:tabLst>
            </a:pPr>
            <a:r>
              <a:rPr lang="id-ID" sz="1000" spc="-4" dirty="0" smtClean="0">
                <a:latin typeface="Caladea"/>
                <a:cs typeface="Caladea"/>
              </a:rPr>
              <a:t>1. Mengukur Tingkat Produktifitas Kerja </a:t>
            </a:r>
            <a:endParaRPr sz="1000" spc="-4" dirty="0" smtClean="0">
              <a:latin typeface="Caladea"/>
              <a:cs typeface="Caladea"/>
            </a:endParaRPr>
          </a:p>
          <a:p>
            <a:pPr marL="2068513">
              <a:spcBef>
                <a:spcPts val="664"/>
              </a:spcBef>
              <a:tabLst>
                <a:tab pos="1210375" algn="l"/>
                <a:tab pos="1365299" algn="l"/>
                <a:tab pos="1754524" algn="l"/>
                <a:tab pos="2142107" algn="l"/>
                <a:tab pos="2531333" algn="l"/>
              </a:tabLst>
            </a:pPr>
            <a:r>
              <a:rPr lang="x-none" sz="1000" spc="-4" smtClean="0">
                <a:latin typeface="Caladea"/>
                <a:cs typeface="Caladea"/>
              </a:rPr>
              <a:t>Nilai					</a:t>
            </a:r>
          </a:p>
          <a:p>
            <a:pPr marL="2068513">
              <a:spcBef>
                <a:spcPts val="664"/>
              </a:spcBef>
              <a:tabLst>
                <a:tab pos="1210375" algn="l"/>
                <a:tab pos="1365299" algn="l"/>
                <a:tab pos="1754524" algn="l"/>
                <a:tab pos="2142107" algn="l"/>
                <a:tab pos="2531333" algn="l"/>
              </a:tabLst>
            </a:pPr>
            <a:r>
              <a:rPr lang="x-none" sz="1000" spc="-4" smtClean="0">
                <a:latin typeface="Caladea"/>
                <a:cs typeface="Caladea"/>
              </a:rPr>
              <a:t>Angka		  100	   80	 75	  50</a:t>
            </a:r>
          </a:p>
          <a:p>
            <a:pPr marL="405101">
              <a:spcBef>
                <a:spcPts val="664"/>
              </a:spcBef>
              <a:tabLst>
                <a:tab pos="1210375" algn="l"/>
                <a:tab pos="1365299" algn="l"/>
                <a:tab pos="1754524" algn="l"/>
                <a:tab pos="2142107" algn="l"/>
                <a:tab pos="2531333" algn="l"/>
              </a:tabLst>
            </a:pPr>
            <a:r>
              <a:rPr lang="id-ID" sz="1000" spc="-4" dirty="0" smtClean="0">
                <a:latin typeface="Caladea"/>
                <a:cs typeface="Caladea"/>
              </a:rPr>
              <a:t>2. Mengukur Gaji Pegawai  ESELON	:	</a:t>
            </a:r>
          </a:p>
          <a:p>
            <a:pPr marL="405101">
              <a:spcBef>
                <a:spcPts val="664"/>
              </a:spcBef>
              <a:tabLst>
                <a:tab pos="1210375" algn="l"/>
                <a:tab pos="1365299" algn="l"/>
                <a:tab pos="1754524" algn="l"/>
                <a:tab pos="2142107" algn="l"/>
                <a:tab pos="2531333" algn="l"/>
              </a:tabLst>
            </a:pPr>
            <a:r>
              <a:rPr lang="id-ID" sz="1000" spc="-4" dirty="0" smtClean="0">
                <a:latin typeface="Caladea"/>
                <a:cs typeface="Caladea"/>
              </a:rPr>
              <a:t>				Nilai</a:t>
            </a:r>
            <a:endParaRPr lang="id-ID" sz="1000" spc="-4" dirty="0">
              <a:latin typeface="Caladea"/>
              <a:cs typeface="Caladea"/>
            </a:endParaRPr>
          </a:p>
          <a:p>
            <a:pPr marL="405101">
              <a:spcBef>
                <a:spcPts val="664"/>
              </a:spcBef>
              <a:tabLst>
                <a:tab pos="1210375" algn="l"/>
                <a:tab pos="1365299" algn="l"/>
                <a:tab pos="1754524" algn="l"/>
                <a:tab pos="2142107" algn="l"/>
                <a:tab pos="2531333" algn="l"/>
              </a:tabLst>
            </a:pPr>
            <a:r>
              <a:rPr lang="x-none" sz="1000" spc="-4" smtClean="0">
                <a:latin typeface="Caladea"/>
                <a:cs typeface="Caladea"/>
              </a:rPr>
              <a:t>				Angka</a:t>
            </a:r>
            <a:endParaRPr lang="x-none" sz="1000" spc="-4">
              <a:latin typeface="Caladea"/>
              <a:cs typeface="Caladea"/>
            </a:endParaRPr>
          </a:p>
          <a:p>
            <a:pPr marL="405101">
              <a:spcBef>
                <a:spcPts val="664"/>
              </a:spcBef>
              <a:tabLst>
                <a:tab pos="1210375" algn="l"/>
                <a:tab pos="1365299" algn="l"/>
                <a:tab pos="1754524" algn="l"/>
                <a:tab pos="2142107" algn="l"/>
                <a:tab pos="2531333" algn="l"/>
              </a:tabLst>
            </a:pPr>
            <a:r>
              <a:rPr sz="1000" spc="-4" dirty="0" smtClean="0">
                <a:latin typeface="Caladea"/>
                <a:cs typeface="Caladea"/>
              </a:rPr>
              <a:t>			GAJI</a:t>
            </a:r>
            <a:r>
              <a:rPr sz="1000" dirty="0" smtClean="0">
                <a:latin typeface="Caladea"/>
                <a:cs typeface="Caladea"/>
              </a:rPr>
              <a:t> </a:t>
            </a:r>
            <a:r>
              <a:rPr sz="1000" spc="-4" dirty="0">
                <a:latin typeface="Caladea"/>
                <a:cs typeface="Caladea"/>
              </a:rPr>
              <a:t>(JUTA)	:	</a:t>
            </a:r>
            <a:r>
              <a:rPr sz="1000" spc="-4" dirty="0" smtClean="0">
                <a:latin typeface="Caladea"/>
                <a:cs typeface="Caladea"/>
              </a:rPr>
              <a:t>   1</a:t>
            </a:r>
            <a:r>
              <a:rPr sz="1000" spc="-4" dirty="0">
                <a:latin typeface="Caladea"/>
                <a:cs typeface="Caladea"/>
              </a:rPr>
              <a:t>	0.75	0.50	0.25</a:t>
            </a:r>
            <a:endParaRPr sz="1000" dirty="0">
              <a:latin typeface="Caladea"/>
              <a:cs typeface="Caladea"/>
            </a:endParaRPr>
          </a:p>
          <a:p>
            <a:pPr marL="536575" indent="-196850">
              <a:spcBef>
                <a:spcPts val="578"/>
              </a:spcBef>
              <a:buAutoNum type="arabicPeriod" startAt="3"/>
              <a:tabLst>
                <a:tab pos="530225" algn="l"/>
              </a:tabLst>
            </a:pPr>
            <a:r>
              <a:rPr sz="1000" spc="-4" dirty="0">
                <a:latin typeface="Caladea"/>
                <a:cs typeface="Caladea"/>
              </a:rPr>
              <a:t>Mengukur rangking kelas</a:t>
            </a:r>
            <a:r>
              <a:rPr sz="1000" spc="-4" dirty="0">
                <a:latin typeface="Caladea"/>
                <a:cs typeface="Caladea"/>
              </a:rPr>
              <a:t> : I, </a:t>
            </a:r>
            <a:r>
              <a:rPr sz="1000" spc="-9" dirty="0">
                <a:latin typeface="Caladea"/>
                <a:cs typeface="Caladea"/>
              </a:rPr>
              <a:t>II,</a:t>
            </a:r>
            <a:r>
              <a:rPr sz="1000" dirty="0">
                <a:latin typeface="Caladea"/>
                <a:cs typeface="Caladea"/>
              </a:rPr>
              <a:t> </a:t>
            </a:r>
            <a:r>
              <a:rPr sz="1000" spc="-4" dirty="0">
                <a:latin typeface="Caladea"/>
                <a:cs typeface="Caladea"/>
              </a:rPr>
              <a:t>III</a:t>
            </a:r>
            <a:endParaRPr sz="1000" dirty="0">
              <a:latin typeface="Caladea"/>
              <a:cs typeface="Caladea"/>
            </a:endParaRPr>
          </a:p>
          <a:p>
            <a:pPr marL="536575" indent="-196850">
              <a:spcBef>
                <a:spcPts val="569"/>
              </a:spcBef>
              <a:buAutoNum type="arabicPeriod" startAt="3"/>
              <a:tabLst>
                <a:tab pos="530225" algn="l"/>
              </a:tabLst>
            </a:pPr>
            <a:r>
              <a:rPr sz="1000" spc="-4" dirty="0">
                <a:latin typeface="Caladea"/>
                <a:cs typeface="Caladea"/>
              </a:rPr>
              <a:t>Mengukur juara sepak bola : Persebaya Persija Psis</a:t>
            </a:r>
            <a:r>
              <a:rPr sz="1000" spc="4" dirty="0">
                <a:latin typeface="Caladea"/>
                <a:cs typeface="Caladea"/>
              </a:rPr>
              <a:t> </a:t>
            </a:r>
            <a:r>
              <a:rPr sz="1000" spc="-4" dirty="0">
                <a:latin typeface="Caladea"/>
                <a:cs typeface="Caladea"/>
              </a:rPr>
              <a:t>Persib</a:t>
            </a:r>
            <a:endParaRPr sz="1000" dirty="0">
              <a:latin typeface="Caladea"/>
              <a:cs typeface="Caladea"/>
            </a:endParaRPr>
          </a:p>
          <a:p>
            <a:pPr marL="536575" indent="-196850">
              <a:spcBef>
                <a:spcPts val="582"/>
              </a:spcBef>
              <a:buAutoNum type="arabicPeriod" startAt="3"/>
              <a:tabLst>
                <a:tab pos="530225" algn="l"/>
              </a:tabLst>
            </a:pPr>
            <a:r>
              <a:rPr sz="1000" spc="-4" dirty="0">
                <a:latin typeface="Caladea"/>
                <a:cs typeface="Caladea"/>
              </a:rPr>
              <a:t>Kepangkatan Militer : Jenderal </a:t>
            </a:r>
            <a:r>
              <a:rPr sz="1000" dirty="0">
                <a:latin typeface="Caladea"/>
                <a:cs typeface="Caladea"/>
              </a:rPr>
              <a:t>Letjen </a:t>
            </a:r>
            <a:r>
              <a:rPr sz="1000" spc="-4" dirty="0">
                <a:latin typeface="Caladea"/>
                <a:cs typeface="Caladea"/>
              </a:rPr>
              <a:t>Mayjen</a:t>
            </a:r>
            <a:r>
              <a:rPr sz="1000" spc="4" dirty="0">
                <a:latin typeface="Caladea"/>
                <a:cs typeface="Caladea"/>
              </a:rPr>
              <a:t> </a:t>
            </a:r>
            <a:r>
              <a:rPr sz="1000" spc="-4" dirty="0">
                <a:latin typeface="Caladea"/>
                <a:cs typeface="Caladea"/>
              </a:rPr>
              <a:t>Brigjen</a:t>
            </a:r>
            <a:endParaRPr sz="1000" dirty="0">
              <a:latin typeface="Caladea"/>
              <a:cs typeface="Caladea"/>
            </a:endParaRPr>
          </a:p>
          <a:p>
            <a:pPr marL="536575" indent="-196850">
              <a:spcBef>
                <a:spcPts val="582"/>
              </a:spcBef>
              <a:buAutoNum type="arabicPeriod" startAt="3"/>
              <a:tabLst>
                <a:tab pos="530225" algn="l"/>
              </a:tabLst>
            </a:pPr>
            <a:r>
              <a:rPr sz="1000" spc="-4" dirty="0">
                <a:latin typeface="Caladea"/>
                <a:cs typeface="Caladea"/>
              </a:rPr>
              <a:t>Status </a:t>
            </a:r>
            <a:r>
              <a:rPr sz="1000" dirty="0">
                <a:latin typeface="Caladea"/>
                <a:cs typeface="Caladea"/>
              </a:rPr>
              <a:t>Sosial </a:t>
            </a:r>
            <a:r>
              <a:rPr sz="1000" spc="-4" dirty="0">
                <a:latin typeface="Caladea"/>
                <a:cs typeface="Caladea"/>
              </a:rPr>
              <a:t>: Kaya Sederhana </a:t>
            </a:r>
            <a:r>
              <a:rPr sz="1000" dirty="0">
                <a:latin typeface="Caladea"/>
                <a:cs typeface="Caladea"/>
              </a:rPr>
              <a:t>Miskin</a:t>
            </a:r>
            <a:endParaRPr sz="1000" dirty="0">
              <a:latin typeface="Caladea"/>
              <a:cs typeface="Caladea"/>
            </a:endParaRPr>
          </a:p>
          <a:p>
            <a:pPr>
              <a:lnSpc>
                <a:spcPct val="100000"/>
              </a:lnSpc>
            </a:pPr>
            <a:endParaRPr sz="1000" dirty="0">
              <a:latin typeface="Caladea"/>
              <a:cs typeface="Caladea"/>
            </a:endParaRPr>
          </a:p>
          <a:p>
            <a:pPr>
              <a:spcBef>
                <a:spcPts val="22"/>
              </a:spcBef>
            </a:pPr>
            <a:endParaRPr sz="1000" dirty="0">
              <a:latin typeface="Caladea"/>
              <a:cs typeface="Caladea"/>
            </a:endParaRPr>
          </a:p>
          <a:p>
            <a:pPr marL="208025" indent="-197076" algn="just">
              <a:spcBef>
                <a:spcPts val="4"/>
              </a:spcBef>
              <a:buAutoNum type="arabicPeriod" startAt="3"/>
              <a:tabLst>
                <a:tab pos="208025" algn="l"/>
              </a:tabLst>
            </a:pPr>
            <a:r>
              <a:rPr sz="1000" b="1" dirty="0">
                <a:latin typeface="Caladea"/>
                <a:cs typeface="Caladea"/>
              </a:rPr>
              <a:t>Skala</a:t>
            </a:r>
            <a:r>
              <a:rPr sz="1000" b="1" spc="-4" dirty="0">
                <a:latin typeface="Caladea"/>
                <a:cs typeface="Caladea"/>
              </a:rPr>
              <a:t> Interval</a:t>
            </a:r>
            <a:endParaRPr sz="1000" dirty="0">
              <a:latin typeface="Caladea"/>
              <a:cs typeface="Caladea"/>
            </a:endParaRPr>
          </a:p>
          <a:p>
            <a:pPr marL="208025" marR="5474" indent="382109" algn="just">
              <a:lnSpc>
                <a:spcPct val="146200"/>
              </a:lnSpc>
              <a:spcBef>
                <a:spcPts val="4"/>
              </a:spcBef>
            </a:pPr>
            <a:r>
              <a:rPr sz="1000" spc="-4" dirty="0">
                <a:latin typeface="Caladea"/>
                <a:cs typeface="Caladea"/>
              </a:rPr>
              <a:t>Adalah skala pengukuran </a:t>
            </a:r>
            <a:r>
              <a:rPr sz="1000" spc="-9" dirty="0">
                <a:latin typeface="Caladea"/>
                <a:cs typeface="Caladea"/>
              </a:rPr>
              <a:t>di </a:t>
            </a:r>
            <a:r>
              <a:rPr sz="1000" dirty="0">
                <a:latin typeface="Caladea"/>
                <a:cs typeface="Caladea"/>
              </a:rPr>
              <a:t>mana </a:t>
            </a:r>
            <a:r>
              <a:rPr sz="1000" spc="-4" dirty="0">
                <a:latin typeface="Caladea"/>
                <a:cs typeface="Caladea"/>
              </a:rPr>
              <a:t>jarak </a:t>
            </a:r>
            <a:r>
              <a:rPr sz="1000" dirty="0">
                <a:latin typeface="Caladea"/>
                <a:cs typeface="Caladea"/>
              </a:rPr>
              <a:t>satu </a:t>
            </a:r>
            <a:r>
              <a:rPr sz="1000" spc="-4" dirty="0">
                <a:latin typeface="Caladea"/>
                <a:cs typeface="Caladea"/>
              </a:rPr>
              <a:t>tingkat dengan tingkat  lainnya </a:t>
            </a:r>
            <a:r>
              <a:rPr sz="1000" dirty="0">
                <a:latin typeface="Caladea"/>
                <a:cs typeface="Caladea"/>
              </a:rPr>
              <a:t>sama, </a:t>
            </a:r>
            <a:r>
              <a:rPr sz="1000" spc="-4" dirty="0">
                <a:latin typeface="Caladea"/>
                <a:cs typeface="Caladea"/>
              </a:rPr>
              <a:t>oleh karena </a:t>
            </a:r>
            <a:r>
              <a:rPr sz="1000" dirty="0">
                <a:latin typeface="Caladea"/>
                <a:cs typeface="Caladea"/>
              </a:rPr>
              <a:t>itu </a:t>
            </a:r>
            <a:r>
              <a:rPr sz="1000" spc="-4" dirty="0">
                <a:latin typeface="Caladea"/>
                <a:cs typeface="Caladea"/>
              </a:rPr>
              <a:t>skala interval dapat juga disebut </a:t>
            </a:r>
            <a:r>
              <a:rPr sz="1000" dirty="0">
                <a:latin typeface="Caladea"/>
                <a:cs typeface="Caladea"/>
              </a:rPr>
              <a:t>skala </a:t>
            </a:r>
            <a:r>
              <a:rPr sz="1000" spc="-4" dirty="0">
                <a:latin typeface="Caladea"/>
                <a:cs typeface="Caladea"/>
              </a:rPr>
              <a:t>unit  yang </a:t>
            </a:r>
            <a:r>
              <a:rPr sz="1000" dirty="0">
                <a:latin typeface="Caladea"/>
                <a:cs typeface="Caladea"/>
              </a:rPr>
              <a:t>sama</a:t>
            </a:r>
            <a:r>
              <a:rPr sz="1000" dirty="0">
                <a:latin typeface="Caladea"/>
                <a:cs typeface="Caladea"/>
              </a:rPr>
              <a:t> </a:t>
            </a:r>
            <a:r>
              <a:rPr sz="1000" spc="-4" dirty="0">
                <a:latin typeface="Caladea"/>
                <a:cs typeface="Caladea"/>
              </a:rPr>
              <a:t>(</a:t>
            </a:r>
            <a:r>
              <a:rPr sz="1000" i="1" spc="-4" dirty="0">
                <a:latin typeface="Caladea"/>
                <a:cs typeface="Caladea"/>
              </a:rPr>
              <a:t>equal unit</a:t>
            </a:r>
            <a:r>
              <a:rPr sz="1000" i="1" dirty="0">
                <a:latin typeface="Caladea"/>
                <a:cs typeface="Caladea"/>
              </a:rPr>
              <a:t> </a:t>
            </a:r>
            <a:r>
              <a:rPr sz="1000" i="1" spc="-4" dirty="0">
                <a:latin typeface="Caladea"/>
                <a:cs typeface="Caladea"/>
              </a:rPr>
              <a:t>scale</a:t>
            </a:r>
            <a:r>
              <a:rPr sz="1000" spc="-4" dirty="0">
                <a:latin typeface="Caladea"/>
                <a:cs typeface="Caladea"/>
              </a:rPr>
              <a:t>).</a:t>
            </a:r>
            <a:endParaRPr sz="1000" dirty="0">
              <a:latin typeface="Caladea"/>
              <a:cs typeface="Caladea"/>
            </a:endParaRPr>
          </a:p>
          <a:p>
            <a:pPr marL="208025" marR="4379" indent="382109" algn="just">
              <a:lnSpc>
                <a:spcPct val="146700"/>
              </a:lnSpc>
            </a:pPr>
            <a:r>
              <a:rPr sz="1000" spc="-4" dirty="0">
                <a:latin typeface="Caladea"/>
                <a:cs typeface="Caladea"/>
              </a:rPr>
              <a:t>Suryabrata, </a:t>
            </a:r>
            <a:r>
              <a:rPr sz="1000" dirty="0">
                <a:latin typeface="Caladea"/>
                <a:cs typeface="Caladea"/>
              </a:rPr>
              <a:t>S </a:t>
            </a:r>
            <a:r>
              <a:rPr sz="1000" spc="-4" dirty="0">
                <a:latin typeface="Caladea"/>
                <a:cs typeface="Caladea"/>
              </a:rPr>
              <a:t>(2003) </a:t>
            </a:r>
            <a:r>
              <a:rPr sz="1000" dirty="0">
                <a:latin typeface="Caladea"/>
                <a:cs typeface="Caladea"/>
              </a:rPr>
              <a:t>mendefinisikan </a:t>
            </a:r>
            <a:r>
              <a:rPr sz="1000" spc="-4" dirty="0">
                <a:latin typeface="Caladea"/>
                <a:cs typeface="Caladea"/>
              </a:rPr>
              <a:t>bahwa skala interval  merupakan</a:t>
            </a:r>
            <a:r>
              <a:rPr sz="1000" spc="125" dirty="0">
                <a:latin typeface="Caladea"/>
                <a:cs typeface="Caladea"/>
              </a:rPr>
              <a:t> </a:t>
            </a:r>
            <a:r>
              <a:rPr sz="1000" spc="-4" dirty="0">
                <a:latin typeface="Caladea"/>
                <a:cs typeface="Caladea"/>
              </a:rPr>
              <a:t>skala</a:t>
            </a:r>
            <a:r>
              <a:rPr sz="1000" spc="129" dirty="0">
                <a:latin typeface="Caladea"/>
                <a:cs typeface="Caladea"/>
              </a:rPr>
              <a:t> </a:t>
            </a:r>
            <a:r>
              <a:rPr sz="1000" spc="-4" dirty="0">
                <a:latin typeface="Caladea"/>
                <a:cs typeface="Caladea"/>
              </a:rPr>
              <a:t>yang</a:t>
            </a:r>
            <a:r>
              <a:rPr sz="1000" spc="134" dirty="0">
                <a:latin typeface="Caladea"/>
                <a:cs typeface="Caladea"/>
              </a:rPr>
              <a:t> </a:t>
            </a:r>
            <a:r>
              <a:rPr sz="1000" spc="-4" dirty="0">
                <a:latin typeface="Caladea"/>
                <a:cs typeface="Caladea"/>
              </a:rPr>
              <a:t>dihasilkan</a:t>
            </a:r>
            <a:r>
              <a:rPr sz="1000" spc="129" dirty="0">
                <a:latin typeface="Caladea"/>
                <a:cs typeface="Caladea"/>
              </a:rPr>
              <a:t> </a:t>
            </a:r>
            <a:r>
              <a:rPr sz="1000" spc="-9" dirty="0">
                <a:latin typeface="Caladea"/>
                <a:cs typeface="Caladea"/>
              </a:rPr>
              <a:t>dari</a:t>
            </a:r>
            <a:r>
              <a:rPr sz="1000" spc="125" dirty="0">
                <a:latin typeface="Caladea"/>
                <a:cs typeface="Caladea"/>
              </a:rPr>
              <a:t> </a:t>
            </a:r>
            <a:r>
              <a:rPr sz="1000" spc="-4" dirty="0">
                <a:latin typeface="Caladea"/>
                <a:cs typeface="Caladea"/>
              </a:rPr>
              <a:t>proses</a:t>
            </a:r>
            <a:r>
              <a:rPr sz="1000" spc="138" dirty="0">
                <a:latin typeface="Caladea"/>
                <a:cs typeface="Caladea"/>
              </a:rPr>
              <a:t> </a:t>
            </a:r>
            <a:r>
              <a:rPr sz="1000" spc="-4" dirty="0">
                <a:latin typeface="Caladea"/>
                <a:cs typeface="Caladea"/>
              </a:rPr>
              <a:t>pengukuran,</a:t>
            </a:r>
            <a:r>
              <a:rPr sz="1000" spc="125" dirty="0">
                <a:latin typeface="Caladea"/>
                <a:cs typeface="Caladea"/>
              </a:rPr>
              <a:t> </a:t>
            </a:r>
            <a:r>
              <a:rPr sz="1000" spc="-9" dirty="0">
                <a:latin typeface="Caladea"/>
                <a:cs typeface="Caladea"/>
              </a:rPr>
              <a:t>di</a:t>
            </a:r>
            <a:r>
              <a:rPr sz="1000" spc="129" dirty="0">
                <a:latin typeface="Caladea"/>
                <a:cs typeface="Caladea"/>
              </a:rPr>
              <a:t> </a:t>
            </a:r>
            <a:r>
              <a:rPr sz="1000" dirty="0">
                <a:latin typeface="Caladea"/>
                <a:cs typeface="Caladea"/>
              </a:rPr>
              <a:t>mana</a:t>
            </a:r>
            <a:r>
              <a:rPr sz="1000" spc="129" dirty="0">
                <a:latin typeface="Caladea"/>
                <a:cs typeface="Caladea"/>
              </a:rPr>
              <a:t> </a:t>
            </a:r>
            <a:r>
              <a:rPr sz="1000" spc="-4" dirty="0">
                <a:latin typeface="Caladea"/>
                <a:cs typeface="Caladea"/>
              </a:rPr>
              <a:t>dalam</a:t>
            </a:r>
            <a:endParaRPr sz="1000" dirty="0">
              <a:latin typeface="Caladea"/>
              <a:cs typeface="Caladea"/>
            </a:endParaRPr>
          </a:p>
          <a:p>
            <a:pPr marL="208025" marR="5474" algn="just">
              <a:lnSpc>
                <a:spcPct val="146700"/>
              </a:lnSpc>
            </a:pPr>
            <a:r>
              <a:rPr sz="1000" spc="-4" dirty="0">
                <a:latin typeface="Caladea"/>
                <a:cs typeface="Caladea"/>
              </a:rPr>
              <a:t>pengukuran tersebut diasumsikan terdapat satuan (unit) </a:t>
            </a:r>
            <a:r>
              <a:rPr sz="1000" spc="-9" dirty="0">
                <a:latin typeface="Caladea"/>
                <a:cs typeface="Caladea"/>
              </a:rPr>
              <a:t>pengukuran </a:t>
            </a:r>
            <a:r>
              <a:rPr sz="1000" spc="-4" dirty="0">
                <a:latin typeface="Caladea"/>
                <a:cs typeface="Caladea"/>
              </a:rPr>
              <a:t>yang  </a:t>
            </a:r>
            <a:r>
              <a:rPr sz="1000" dirty="0">
                <a:latin typeface="Caladea"/>
                <a:cs typeface="Caladea"/>
              </a:rPr>
              <a:t>sama. </a:t>
            </a:r>
            <a:r>
              <a:rPr sz="1000" spc="-4" dirty="0">
                <a:latin typeface="Caladea"/>
                <a:cs typeface="Caladea"/>
              </a:rPr>
              <a:t>Contoh yang sangat dikenal adalah</a:t>
            </a:r>
            <a:r>
              <a:rPr sz="1000" spc="13" dirty="0">
                <a:latin typeface="Caladea"/>
                <a:cs typeface="Caladea"/>
              </a:rPr>
              <a:t> </a:t>
            </a:r>
            <a:r>
              <a:rPr sz="1000" spc="-4" dirty="0">
                <a:latin typeface="Caladea"/>
                <a:cs typeface="Caladea"/>
              </a:rPr>
              <a:t>temperatur</a:t>
            </a:r>
            <a:r>
              <a:rPr sz="1000" spc="-4" dirty="0">
                <a:latin typeface="Caladea"/>
                <a:cs typeface="Caladea"/>
              </a:rPr>
              <a:t>.</a:t>
            </a:r>
            <a:endParaRPr sz="1000" dirty="0">
              <a:latin typeface="Caladea"/>
              <a:cs typeface="Caladea"/>
            </a:endParaRPr>
          </a:p>
          <a:p>
            <a:pPr marL="195980">
              <a:spcBef>
                <a:spcPts val="582"/>
              </a:spcBef>
            </a:pPr>
            <a:r>
              <a:rPr sz="1000" spc="-4" dirty="0">
                <a:latin typeface="Caladea"/>
                <a:cs typeface="Caladea"/>
              </a:rPr>
              <a:t>Adapun ciri-ciri </a:t>
            </a:r>
            <a:r>
              <a:rPr sz="1000" dirty="0">
                <a:latin typeface="Caladea"/>
                <a:cs typeface="Caladea"/>
              </a:rPr>
              <a:t>skala </a:t>
            </a:r>
            <a:r>
              <a:rPr sz="1000" spc="-4" dirty="0">
                <a:latin typeface="Caladea"/>
                <a:cs typeface="Caladea"/>
              </a:rPr>
              <a:t>interval adalah</a:t>
            </a:r>
            <a:r>
              <a:rPr sz="1000" dirty="0">
                <a:latin typeface="Caladea"/>
                <a:cs typeface="Caladea"/>
              </a:rPr>
              <a:t> </a:t>
            </a:r>
            <a:r>
              <a:rPr sz="1000" spc="-4" dirty="0">
                <a:latin typeface="Caladea"/>
                <a:cs typeface="Caladea"/>
              </a:rPr>
              <a:t>:</a:t>
            </a:r>
            <a:endParaRPr sz="1000" dirty="0">
              <a:latin typeface="Caladea"/>
              <a:cs typeface="Caladea"/>
            </a:endParaRPr>
          </a:p>
          <a:p>
            <a:pPr marL="405101" lvl="1" indent="-197076">
              <a:spcBef>
                <a:spcPts val="578"/>
              </a:spcBef>
              <a:buAutoNum type="alphaLcPeriod"/>
              <a:tabLst>
                <a:tab pos="405101" algn="l"/>
              </a:tabLst>
            </a:pPr>
            <a:r>
              <a:rPr sz="1000" spc="-4" dirty="0">
                <a:latin typeface="Caladea"/>
                <a:cs typeface="Caladea"/>
              </a:rPr>
              <a:t>Kategori data bersifat </a:t>
            </a:r>
            <a:r>
              <a:rPr sz="1000" dirty="0">
                <a:latin typeface="Caladea"/>
                <a:cs typeface="Caladea"/>
              </a:rPr>
              <a:t>saling</a:t>
            </a:r>
            <a:r>
              <a:rPr sz="1000" spc="4" dirty="0">
                <a:latin typeface="Caladea"/>
                <a:cs typeface="Caladea"/>
              </a:rPr>
              <a:t> </a:t>
            </a:r>
            <a:r>
              <a:rPr sz="1000" spc="-4" dirty="0">
                <a:latin typeface="Caladea"/>
                <a:cs typeface="Caladea"/>
              </a:rPr>
              <a:t>memisah</a:t>
            </a:r>
            <a:r>
              <a:rPr sz="1000" spc="-4" dirty="0">
                <a:latin typeface="Caladea"/>
                <a:cs typeface="Caladea"/>
              </a:rPr>
              <a:t>,</a:t>
            </a:r>
            <a:endParaRPr sz="1000" dirty="0">
              <a:latin typeface="Caladea"/>
              <a:cs typeface="Caladea"/>
            </a:endParaRPr>
          </a:p>
          <a:p>
            <a:pPr marL="405101" lvl="1" indent="-197076">
              <a:spcBef>
                <a:spcPts val="569"/>
              </a:spcBef>
              <a:buAutoNum type="alphaLcPeriod"/>
              <a:tabLst>
                <a:tab pos="405101" algn="l"/>
              </a:tabLst>
            </a:pPr>
            <a:r>
              <a:rPr sz="1000" spc="-4" dirty="0">
                <a:latin typeface="Caladea"/>
                <a:cs typeface="Caladea"/>
              </a:rPr>
              <a:t>Kategori data bersifat</a:t>
            </a:r>
            <a:r>
              <a:rPr sz="1000" dirty="0">
                <a:latin typeface="Caladea"/>
                <a:cs typeface="Caladea"/>
              </a:rPr>
              <a:t> </a:t>
            </a:r>
            <a:r>
              <a:rPr sz="1000" spc="-4" dirty="0">
                <a:latin typeface="Caladea"/>
                <a:cs typeface="Caladea"/>
              </a:rPr>
              <a:t>logis</a:t>
            </a:r>
            <a:r>
              <a:rPr sz="1000" spc="-4" dirty="0">
                <a:latin typeface="Caladea"/>
                <a:cs typeface="Caladea"/>
              </a:rPr>
              <a:t>,</a:t>
            </a:r>
            <a:endParaRPr sz="1000" dirty="0">
              <a:latin typeface="Caladea"/>
              <a:cs typeface="Caladea"/>
            </a:endParaRPr>
          </a:p>
          <a:p>
            <a:pPr marL="405101" marR="7664" lvl="1" indent="-197076">
              <a:lnSpc>
                <a:spcPct val="146700"/>
              </a:lnSpc>
              <a:buAutoNum type="alphaLcPeriod"/>
              <a:tabLst>
                <a:tab pos="404553" algn="l"/>
                <a:tab pos="405101" algn="l"/>
              </a:tabLst>
            </a:pPr>
            <a:r>
              <a:rPr sz="1000" spc="-4" dirty="0">
                <a:latin typeface="Caladea"/>
                <a:cs typeface="Caladea"/>
              </a:rPr>
              <a:t>Kategori data ditentukan skalanya berdasarkan jumlah karakteristik  khusus </a:t>
            </a:r>
            <a:r>
              <a:rPr sz="1000" dirty="0">
                <a:latin typeface="Caladea"/>
                <a:cs typeface="Caladea"/>
              </a:rPr>
              <a:t>yang</a:t>
            </a:r>
            <a:r>
              <a:rPr sz="1000" spc="-4" dirty="0">
                <a:latin typeface="Caladea"/>
                <a:cs typeface="Caladea"/>
              </a:rPr>
              <a:t> dimilikinya</a:t>
            </a:r>
            <a:r>
              <a:rPr sz="1000" spc="-4" dirty="0">
                <a:latin typeface="Caladea"/>
                <a:cs typeface="Caladea"/>
              </a:rPr>
              <a:t>,</a:t>
            </a:r>
            <a:endParaRPr sz="1000" dirty="0">
              <a:latin typeface="Caladea"/>
              <a:cs typeface="Caladea"/>
            </a:endParaRPr>
          </a:p>
          <a:p>
            <a:pPr marL="405101" marR="7117" lvl="1" indent="-197076">
              <a:lnSpc>
                <a:spcPct val="146700"/>
              </a:lnSpc>
              <a:buAutoNum type="alphaLcPeriod"/>
              <a:tabLst>
                <a:tab pos="405101" algn="l"/>
              </a:tabLst>
            </a:pPr>
            <a:r>
              <a:rPr sz="1000" spc="-4" dirty="0">
                <a:latin typeface="Caladea"/>
                <a:cs typeface="Caladea"/>
              </a:rPr>
              <a:t>Perbedaan karakteristik yang </a:t>
            </a:r>
            <a:r>
              <a:rPr sz="1000" dirty="0">
                <a:latin typeface="Caladea"/>
                <a:cs typeface="Caladea"/>
              </a:rPr>
              <a:t>sama </a:t>
            </a:r>
            <a:r>
              <a:rPr sz="1000" spc="-4" dirty="0">
                <a:latin typeface="Caladea"/>
                <a:cs typeface="Caladea"/>
              </a:rPr>
              <a:t>tergambar dalam perbedaan </a:t>
            </a:r>
            <a:r>
              <a:rPr sz="1000" spc="-9" dirty="0">
                <a:latin typeface="Caladea"/>
                <a:cs typeface="Caladea"/>
              </a:rPr>
              <a:t>yang  </a:t>
            </a:r>
            <a:r>
              <a:rPr sz="1000" dirty="0">
                <a:latin typeface="Caladea"/>
                <a:cs typeface="Caladea"/>
              </a:rPr>
              <a:t>sama </a:t>
            </a:r>
            <a:r>
              <a:rPr sz="1000" spc="-4" dirty="0">
                <a:latin typeface="Caladea"/>
                <a:cs typeface="Caladea"/>
              </a:rPr>
              <a:t>dalam jumlah </a:t>
            </a:r>
            <a:r>
              <a:rPr sz="1000" dirty="0">
                <a:latin typeface="Caladea"/>
                <a:cs typeface="Caladea"/>
              </a:rPr>
              <a:t>yang </a:t>
            </a:r>
            <a:r>
              <a:rPr sz="1000" spc="-4" dirty="0">
                <a:latin typeface="Caladea"/>
                <a:cs typeface="Caladea"/>
              </a:rPr>
              <a:t>dikenakan pada</a:t>
            </a:r>
            <a:r>
              <a:rPr sz="1000" spc="-9" dirty="0">
                <a:latin typeface="Caladea"/>
                <a:cs typeface="Caladea"/>
              </a:rPr>
              <a:t> </a:t>
            </a:r>
            <a:r>
              <a:rPr sz="1000" spc="-4" dirty="0" err="1">
                <a:latin typeface="Caladea"/>
                <a:cs typeface="Caladea"/>
              </a:rPr>
              <a:t>kategori</a:t>
            </a:r>
            <a:r>
              <a:rPr sz="1000" spc="-4" dirty="0" smtClean="0">
                <a:latin typeface="Caladea"/>
                <a:cs typeface="Caladea"/>
              </a:rPr>
              <a:t>,</a:t>
            </a:r>
          </a:p>
          <a:p>
            <a:pPr marL="405101" marR="7117" lvl="1" indent="-197076">
              <a:lnSpc>
                <a:spcPct val="146700"/>
              </a:lnSpc>
              <a:buAutoNum type="alphaLcPeriod"/>
              <a:tabLst>
                <a:tab pos="405101" algn="l"/>
              </a:tabLst>
            </a:pPr>
            <a:r>
              <a:rPr lang="id-ID" sz="1000" dirty="0" smtClean="0">
                <a:latin typeface="Caladea"/>
                <a:cs typeface="Caladea"/>
              </a:rPr>
              <a:t>Angka nol hanya menggambarkan suatu titik dalam skala (tidak punya  nilai nol absolut).</a:t>
            </a:r>
          </a:p>
          <a:p>
            <a:pPr marL="405101" marR="7117" lvl="1" indent="-197076">
              <a:lnSpc>
                <a:spcPct val="146700"/>
              </a:lnSpc>
              <a:buAutoNum type="alphaLcPeriod"/>
              <a:tabLst>
                <a:tab pos="405101" algn="l"/>
              </a:tabLst>
            </a:pPr>
            <a:endParaRPr sz="1000" dirty="0">
              <a:latin typeface="Caladea"/>
              <a:cs typeface="Caladea"/>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9129" y="1219201"/>
            <a:ext cx="2663255" cy="311496"/>
          </a:xfrm>
          <a:prstGeom prst="rect">
            <a:avLst/>
          </a:prstGeom>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9129" y="1905000"/>
            <a:ext cx="266382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673669"/>
            <a:ext cx="8915400" cy="5269931"/>
          </a:xfrm>
          <a:prstGeom prst="rect">
            <a:avLst/>
          </a:prstGeom>
        </p:spPr>
        <p:txBody>
          <a:bodyPr vert="horz" wrap="square" lIns="0" tIns="10949" rIns="0" bIns="0" rtlCol="0">
            <a:spAutoFit/>
          </a:bodyPr>
          <a:lstStyle/>
          <a:p>
            <a:pPr marL="218973" marR="37773" indent="382109" algn="just">
              <a:lnSpc>
                <a:spcPts val="1819"/>
              </a:lnSpc>
              <a:spcBef>
                <a:spcPts val="147"/>
              </a:spcBef>
            </a:pPr>
            <a:r>
              <a:rPr sz="1000" dirty="0" err="1" smtClean="0">
                <a:latin typeface="Caladea"/>
                <a:cs typeface="Caladea"/>
              </a:rPr>
              <a:t>Dengan</a:t>
            </a:r>
            <a:r>
              <a:rPr sz="1000" dirty="0" smtClean="0">
                <a:latin typeface="Caladea"/>
                <a:cs typeface="Caladea"/>
              </a:rPr>
              <a:t> </a:t>
            </a:r>
            <a:r>
              <a:rPr sz="1000" spc="-4" dirty="0">
                <a:latin typeface="Caladea"/>
                <a:cs typeface="Caladea"/>
              </a:rPr>
              <a:t>demikian skala interval merupakan </a:t>
            </a:r>
            <a:r>
              <a:rPr sz="1000" dirty="0">
                <a:latin typeface="Caladea"/>
                <a:cs typeface="Caladea"/>
              </a:rPr>
              <a:t>skala </a:t>
            </a:r>
            <a:r>
              <a:rPr sz="1000" spc="-4" dirty="0">
                <a:latin typeface="Caladea"/>
                <a:cs typeface="Caladea"/>
              </a:rPr>
              <a:t>yang menunjukkan  jarak antara </a:t>
            </a:r>
            <a:r>
              <a:rPr sz="1000" dirty="0">
                <a:latin typeface="Caladea"/>
                <a:cs typeface="Caladea"/>
              </a:rPr>
              <a:t>satu </a:t>
            </a:r>
            <a:r>
              <a:rPr sz="1000" spc="-4" dirty="0">
                <a:latin typeface="Caladea"/>
                <a:cs typeface="Caladea"/>
              </a:rPr>
              <a:t>data dengan data yang lain dan mempunyai boobot yang  </a:t>
            </a:r>
            <a:r>
              <a:rPr sz="1000" dirty="0">
                <a:latin typeface="Caladea"/>
                <a:cs typeface="Caladea"/>
              </a:rPr>
              <a:t>sama. </a:t>
            </a:r>
            <a:r>
              <a:rPr sz="1000" spc="-4" dirty="0">
                <a:latin typeface="Caladea"/>
                <a:cs typeface="Caladea"/>
              </a:rPr>
              <a:t>Analisis statistik yang digunakan ialah mempunyai karakteristik uji  </a:t>
            </a:r>
            <a:r>
              <a:rPr sz="1000" dirty="0">
                <a:latin typeface="Caladea"/>
                <a:cs typeface="Caladea"/>
              </a:rPr>
              <a:t>statistik </a:t>
            </a:r>
            <a:r>
              <a:rPr sz="1000" spc="-4" dirty="0">
                <a:latin typeface="Caladea"/>
                <a:cs typeface="Caladea"/>
              </a:rPr>
              <a:t>parametik. Skala interval mempunyai karakteristik </a:t>
            </a:r>
            <a:r>
              <a:rPr sz="1000" dirty="0">
                <a:latin typeface="Caladea"/>
                <a:cs typeface="Caladea"/>
              </a:rPr>
              <a:t>seperti </a:t>
            </a:r>
            <a:r>
              <a:rPr sz="1000" spc="-4" dirty="0">
                <a:latin typeface="Caladea"/>
                <a:cs typeface="Caladea"/>
              </a:rPr>
              <a:t>yang  dimiliki oleh skala nominal dan ordinal dengan ditambah karakteristik lain,  yaitu</a:t>
            </a:r>
            <a:r>
              <a:rPr sz="1000" spc="155" dirty="0">
                <a:latin typeface="Caladea"/>
                <a:cs typeface="Caladea"/>
              </a:rPr>
              <a:t> </a:t>
            </a:r>
            <a:r>
              <a:rPr sz="1000" spc="-4" dirty="0">
                <a:latin typeface="Caladea"/>
                <a:cs typeface="Caladea"/>
              </a:rPr>
              <a:t>berupa</a:t>
            </a:r>
            <a:r>
              <a:rPr sz="1000" spc="159" dirty="0">
                <a:latin typeface="Caladea"/>
                <a:cs typeface="Caladea"/>
              </a:rPr>
              <a:t> </a:t>
            </a:r>
            <a:r>
              <a:rPr sz="1000" spc="-4" dirty="0">
                <a:latin typeface="Caladea"/>
                <a:cs typeface="Caladea"/>
              </a:rPr>
              <a:t>adanya</a:t>
            </a:r>
            <a:r>
              <a:rPr sz="1000" spc="159" dirty="0">
                <a:latin typeface="Caladea"/>
                <a:cs typeface="Caladea"/>
              </a:rPr>
              <a:t> </a:t>
            </a:r>
            <a:r>
              <a:rPr sz="1000" spc="-4" dirty="0">
                <a:latin typeface="Caladea"/>
                <a:cs typeface="Caladea"/>
              </a:rPr>
              <a:t>interval</a:t>
            </a:r>
            <a:r>
              <a:rPr sz="1000" spc="164" dirty="0">
                <a:latin typeface="Caladea"/>
                <a:cs typeface="Caladea"/>
              </a:rPr>
              <a:t> </a:t>
            </a:r>
            <a:r>
              <a:rPr sz="1000" spc="-4" dirty="0">
                <a:latin typeface="Caladea"/>
                <a:cs typeface="Caladea"/>
              </a:rPr>
              <a:t>yang</a:t>
            </a:r>
            <a:r>
              <a:rPr sz="1000" spc="151" dirty="0">
                <a:latin typeface="Caladea"/>
                <a:cs typeface="Caladea"/>
              </a:rPr>
              <a:t> </a:t>
            </a:r>
            <a:r>
              <a:rPr sz="1000" dirty="0">
                <a:latin typeface="Caladea"/>
                <a:cs typeface="Caladea"/>
              </a:rPr>
              <a:t>tetap.</a:t>
            </a:r>
            <a:r>
              <a:rPr sz="1000" spc="164" dirty="0">
                <a:latin typeface="Caladea"/>
                <a:cs typeface="Caladea"/>
              </a:rPr>
              <a:t> </a:t>
            </a:r>
            <a:r>
              <a:rPr sz="1000" dirty="0">
                <a:latin typeface="Caladea"/>
                <a:cs typeface="Caladea"/>
              </a:rPr>
              <a:t>Dengan</a:t>
            </a:r>
            <a:r>
              <a:rPr sz="1000" spc="159" dirty="0">
                <a:latin typeface="Caladea"/>
                <a:cs typeface="Caladea"/>
              </a:rPr>
              <a:t> </a:t>
            </a:r>
            <a:r>
              <a:rPr sz="1000" spc="-4" dirty="0">
                <a:latin typeface="Caladea"/>
                <a:cs typeface="Caladea"/>
              </a:rPr>
              <a:t>demikian,</a:t>
            </a:r>
            <a:r>
              <a:rPr sz="1000" spc="164" dirty="0">
                <a:latin typeface="Caladea"/>
                <a:cs typeface="Caladea"/>
              </a:rPr>
              <a:t> </a:t>
            </a:r>
            <a:r>
              <a:rPr sz="1000" spc="-4" dirty="0">
                <a:latin typeface="Caladea"/>
                <a:cs typeface="Caladea"/>
              </a:rPr>
              <a:t>skala</a:t>
            </a:r>
            <a:r>
              <a:rPr sz="1000" spc="159" dirty="0">
                <a:latin typeface="Caladea"/>
                <a:cs typeface="Caladea"/>
              </a:rPr>
              <a:t> </a:t>
            </a:r>
            <a:r>
              <a:rPr sz="1000" spc="-4" dirty="0">
                <a:latin typeface="Caladea"/>
                <a:cs typeface="Caladea"/>
              </a:rPr>
              <a:t>interval</a:t>
            </a:r>
            <a:endParaRPr sz="1000" dirty="0">
              <a:latin typeface="Caladea"/>
              <a:cs typeface="Caladea"/>
            </a:endParaRPr>
          </a:p>
          <a:p>
            <a:pPr marL="218973" marR="38320" algn="just">
              <a:lnSpc>
                <a:spcPts val="1810"/>
              </a:lnSpc>
              <a:spcBef>
                <a:spcPts val="17"/>
              </a:spcBef>
            </a:pPr>
            <a:r>
              <a:rPr sz="1000" spc="-4" dirty="0">
                <a:latin typeface="Caladea"/>
                <a:cs typeface="Caladea"/>
              </a:rPr>
              <a:t>sudah memiliki nilai intrinsik, sudah </a:t>
            </a:r>
            <a:r>
              <a:rPr sz="1000" dirty="0">
                <a:latin typeface="Caladea"/>
                <a:cs typeface="Caladea"/>
              </a:rPr>
              <a:t>memiliki </a:t>
            </a:r>
            <a:r>
              <a:rPr sz="1000" spc="-4" dirty="0">
                <a:latin typeface="Caladea"/>
                <a:cs typeface="Caladea"/>
              </a:rPr>
              <a:t>jarak, tetapi jarak tersebut  </a:t>
            </a:r>
            <a:r>
              <a:rPr sz="1000" spc="39" dirty="0">
                <a:latin typeface="Times New Roman"/>
                <a:cs typeface="Times New Roman"/>
              </a:rPr>
              <a:t>belum    </a:t>
            </a:r>
            <a:r>
              <a:rPr sz="1000" spc="47" dirty="0">
                <a:latin typeface="Times New Roman"/>
                <a:cs typeface="Times New Roman"/>
              </a:rPr>
              <a:t>merupakan </a:t>
            </a:r>
            <a:r>
              <a:rPr sz="1000" spc="353" dirty="0">
                <a:latin typeface="Times New Roman"/>
                <a:cs typeface="Times New Roman"/>
              </a:rPr>
              <a:t> </a:t>
            </a:r>
            <a:r>
              <a:rPr sz="1000" spc="26" dirty="0">
                <a:latin typeface="Times New Roman"/>
                <a:cs typeface="Times New Roman"/>
              </a:rPr>
              <a:t>kelipatan.    </a:t>
            </a:r>
            <a:r>
              <a:rPr sz="1000" spc="34" dirty="0">
                <a:latin typeface="Times New Roman"/>
                <a:cs typeface="Times New Roman"/>
              </a:rPr>
              <a:t>Pengertian    </a:t>
            </a:r>
            <a:r>
              <a:rPr sz="1000" spc="17" dirty="0">
                <a:latin typeface="Times New Roman"/>
                <a:cs typeface="Times New Roman"/>
              </a:rPr>
              <a:t>“jarak    </a:t>
            </a:r>
            <a:r>
              <a:rPr sz="1000" spc="39" dirty="0">
                <a:latin typeface="Times New Roman"/>
                <a:cs typeface="Times New Roman"/>
              </a:rPr>
              <a:t>belum</a:t>
            </a:r>
            <a:r>
              <a:rPr sz="1000" spc="237" dirty="0">
                <a:latin typeface="Times New Roman"/>
                <a:cs typeface="Times New Roman"/>
              </a:rPr>
              <a:t> </a:t>
            </a:r>
            <a:r>
              <a:rPr sz="1000" spc="47" dirty="0">
                <a:latin typeface="Times New Roman"/>
                <a:cs typeface="Times New Roman"/>
              </a:rPr>
              <a:t>merupakan</a:t>
            </a:r>
            <a:endParaRPr sz="1000" dirty="0">
              <a:latin typeface="Times New Roman"/>
              <a:cs typeface="Times New Roman"/>
            </a:endParaRPr>
          </a:p>
          <a:p>
            <a:pPr marL="218973" marR="38320" algn="just">
              <a:lnSpc>
                <a:spcPts val="1819"/>
              </a:lnSpc>
              <a:spcBef>
                <a:spcPts val="4"/>
              </a:spcBef>
            </a:pPr>
            <a:r>
              <a:rPr sz="1000" spc="22" dirty="0">
                <a:latin typeface="Times New Roman"/>
                <a:cs typeface="Times New Roman"/>
              </a:rPr>
              <a:t>kelipatan” </a:t>
            </a:r>
            <a:r>
              <a:rPr sz="1000" spc="17" dirty="0">
                <a:latin typeface="Times New Roman"/>
                <a:cs typeface="Times New Roman"/>
              </a:rPr>
              <a:t>ini </a:t>
            </a:r>
            <a:r>
              <a:rPr sz="1000" spc="13" dirty="0">
                <a:latin typeface="Times New Roman"/>
                <a:cs typeface="Times New Roman"/>
              </a:rPr>
              <a:t>kadang</a:t>
            </a:r>
            <a:r>
              <a:rPr sz="1000" spc="13" dirty="0">
                <a:latin typeface="Caladea"/>
                <a:cs typeface="Caladea"/>
              </a:rPr>
              <a:t>-kadang </a:t>
            </a:r>
            <a:r>
              <a:rPr sz="1000" spc="-4" dirty="0">
                <a:latin typeface="Caladea"/>
                <a:cs typeface="Caladea"/>
              </a:rPr>
              <a:t>diartikan bahwa skala interval tidak </a:t>
            </a:r>
            <a:r>
              <a:rPr sz="1000" dirty="0">
                <a:latin typeface="Caladea"/>
                <a:cs typeface="Caladea"/>
              </a:rPr>
              <a:t>memiliki  </a:t>
            </a:r>
            <a:r>
              <a:rPr sz="1000" spc="-4" dirty="0">
                <a:latin typeface="Caladea"/>
                <a:cs typeface="Caladea"/>
              </a:rPr>
              <a:t>nilai nol</a:t>
            </a:r>
            <a:r>
              <a:rPr sz="1000" dirty="0">
                <a:latin typeface="Caladea"/>
                <a:cs typeface="Caladea"/>
              </a:rPr>
              <a:t> </a:t>
            </a:r>
            <a:r>
              <a:rPr sz="1000" spc="-4" dirty="0">
                <a:latin typeface="Caladea"/>
                <a:cs typeface="Caladea"/>
              </a:rPr>
              <a:t>mutlak</a:t>
            </a:r>
            <a:r>
              <a:rPr sz="1000" spc="-4" dirty="0">
                <a:latin typeface="Caladea"/>
                <a:cs typeface="Caladea"/>
              </a:rPr>
              <a:t>.</a:t>
            </a:r>
            <a:endParaRPr sz="1000" dirty="0">
              <a:latin typeface="Caladea"/>
              <a:cs typeface="Caladea"/>
            </a:endParaRPr>
          </a:p>
          <a:p>
            <a:pPr marL="218973" marR="37225" indent="382109" algn="just">
              <a:lnSpc>
                <a:spcPts val="1819"/>
              </a:lnSpc>
              <a:spcBef>
                <a:spcPts val="4"/>
              </a:spcBef>
            </a:pPr>
            <a:r>
              <a:rPr sz="1000" dirty="0">
                <a:latin typeface="Caladea"/>
                <a:cs typeface="Caladea"/>
              </a:rPr>
              <a:t>Missal </a:t>
            </a:r>
            <a:r>
              <a:rPr sz="1000" spc="-4" dirty="0">
                <a:latin typeface="Caladea"/>
                <a:cs typeface="Caladea"/>
              </a:rPr>
              <a:t>pada pengukuran suhu. Kalau ada tiga daerah dengan suhu  daerah </a:t>
            </a:r>
            <a:r>
              <a:rPr sz="1000" dirty="0">
                <a:latin typeface="Caladea"/>
                <a:cs typeface="Caladea"/>
              </a:rPr>
              <a:t>A </a:t>
            </a:r>
            <a:r>
              <a:rPr sz="1000" spc="-4" dirty="0">
                <a:latin typeface="Caladea"/>
                <a:cs typeface="Caladea"/>
              </a:rPr>
              <a:t>= </a:t>
            </a:r>
            <a:r>
              <a:rPr sz="1000" dirty="0">
                <a:latin typeface="Caladea"/>
                <a:cs typeface="Caladea"/>
              </a:rPr>
              <a:t>10ºC, </a:t>
            </a:r>
            <a:r>
              <a:rPr sz="1000" spc="-4" dirty="0">
                <a:latin typeface="Caladea"/>
                <a:cs typeface="Caladea"/>
              </a:rPr>
              <a:t>daerah </a:t>
            </a:r>
            <a:r>
              <a:rPr sz="1000" dirty="0">
                <a:latin typeface="Caladea"/>
                <a:cs typeface="Caladea"/>
              </a:rPr>
              <a:t>B </a:t>
            </a:r>
            <a:r>
              <a:rPr sz="1000" spc="-4" dirty="0">
                <a:latin typeface="Caladea"/>
                <a:cs typeface="Caladea"/>
              </a:rPr>
              <a:t>= 15ºC dan daerah </a:t>
            </a:r>
            <a:r>
              <a:rPr sz="1000" dirty="0">
                <a:latin typeface="Caladea"/>
                <a:cs typeface="Caladea"/>
              </a:rPr>
              <a:t>C </a:t>
            </a:r>
            <a:r>
              <a:rPr sz="1000" spc="-4" dirty="0">
                <a:latin typeface="Caladea"/>
                <a:cs typeface="Caladea"/>
              </a:rPr>
              <a:t>= </a:t>
            </a:r>
            <a:r>
              <a:rPr sz="1000" dirty="0">
                <a:latin typeface="Caladea"/>
                <a:cs typeface="Caladea"/>
              </a:rPr>
              <a:t>20ºC. </a:t>
            </a:r>
            <a:r>
              <a:rPr sz="1000" spc="-4" dirty="0">
                <a:latin typeface="Caladea"/>
                <a:cs typeface="Caladea"/>
              </a:rPr>
              <a:t>Kita </a:t>
            </a:r>
            <a:r>
              <a:rPr sz="1000" dirty="0">
                <a:latin typeface="Caladea"/>
                <a:cs typeface="Caladea"/>
              </a:rPr>
              <a:t>bisa  </a:t>
            </a:r>
            <a:r>
              <a:rPr sz="1000" spc="-4" dirty="0">
                <a:latin typeface="Caladea"/>
                <a:cs typeface="Caladea"/>
              </a:rPr>
              <a:t>mengatakan  bahwa  selisih  suhu  daerah  </a:t>
            </a:r>
            <a:r>
              <a:rPr sz="1000" dirty="0">
                <a:latin typeface="Caladea"/>
                <a:cs typeface="Caladea"/>
              </a:rPr>
              <a:t>B  5ºC  </a:t>
            </a:r>
            <a:r>
              <a:rPr sz="1000" spc="-4" dirty="0">
                <a:latin typeface="Caladea"/>
                <a:cs typeface="Caladea"/>
              </a:rPr>
              <a:t>lebih  </a:t>
            </a:r>
            <a:r>
              <a:rPr sz="1000" spc="-4" dirty="0" err="1">
                <a:latin typeface="Caladea"/>
                <a:cs typeface="Caladea"/>
              </a:rPr>
              <a:t>panas</a:t>
            </a:r>
            <a:r>
              <a:rPr sz="1000" spc="168" dirty="0">
                <a:latin typeface="Caladea"/>
                <a:cs typeface="Caladea"/>
              </a:rPr>
              <a:t> </a:t>
            </a:r>
            <a:r>
              <a:rPr sz="1000" spc="-4" dirty="0" err="1" smtClean="0">
                <a:latin typeface="Caladea"/>
                <a:cs typeface="Caladea"/>
              </a:rPr>
              <a:t>dibandingkan</a:t>
            </a:r>
            <a:r>
              <a:rPr sz="1000" spc="-4" dirty="0" smtClean="0">
                <a:latin typeface="Caladea"/>
                <a:cs typeface="Caladea"/>
              </a:rPr>
              <a:t> </a:t>
            </a:r>
            <a:r>
              <a:rPr sz="1000" spc="-4" dirty="0" err="1" smtClean="0">
                <a:latin typeface="Caladea"/>
                <a:cs typeface="Caladea"/>
              </a:rPr>
              <a:t>daerah</a:t>
            </a:r>
            <a:r>
              <a:rPr sz="1000" spc="-4" dirty="0" smtClean="0">
                <a:latin typeface="Caladea"/>
                <a:cs typeface="Caladea"/>
              </a:rPr>
              <a:t> </a:t>
            </a:r>
            <a:r>
              <a:rPr sz="1000" spc="-4" dirty="0">
                <a:latin typeface="Caladea"/>
                <a:cs typeface="Caladea"/>
              </a:rPr>
              <a:t>A, </a:t>
            </a:r>
            <a:r>
              <a:rPr sz="1000" spc="-4" dirty="0">
                <a:latin typeface="Caladea"/>
                <a:cs typeface="Caladea"/>
              </a:rPr>
              <a:t>dan </a:t>
            </a:r>
            <a:r>
              <a:rPr sz="1000" dirty="0">
                <a:latin typeface="Caladea"/>
                <a:cs typeface="Caladea"/>
              </a:rPr>
              <a:t>selisih </a:t>
            </a:r>
            <a:r>
              <a:rPr sz="1000" spc="-4" dirty="0">
                <a:latin typeface="Caladea"/>
                <a:cs typeface="Caladea"/>
              </a:rPr>
              <a:t>suhu daerah </a:t>
            </a:r>
            <a:r>
              <a:rPr sz="1000" dirty="0">
                <a:latin typeface="Caladea"/>
                <a:cs typeface="Caladea"/>
              </a:rPr>
              <a:t>C </a:t>
            </a:r>
            <a:r>
              <a:rPr sz="1000" spc="-4" dirty="0">
                <a:latin typeface="Caladea"/>
                <a:cs typeface="Caladea"/>
              </a:rPr>
              <a:t>dengan </a:t>
            </a:r>
            <a:r>
              <a:rPr sz="1000" dirty="0">
                <a:latin typeface="Caladea"/>
                <a:cs typeface="Caladea"/>
              </a:rPr>
              <a:t>daerah B </a:t>
            </a:r>
            <a:r>
              <a:rPr sz="1000" spc="-4" dirty="0">
                <a:latin typeface="Caladea"/>
                <a:cs typeface="Caladea"/>
              </a:rPr>
              <a:t>adalah </a:t>
            </a:r>
            <a:r>
              <a:rPr sz="1000" dirty="0">
                <a:latin typeface="Caladea"/>
                <a:cs typeface="Caladea"/>
              </a:rPr>
              <a:t>5ºC </a:t>
            </a:r>
            <a:r>
              <a:rPr sz="1000" spc="-4" dirty="0">
                <a:latin typeface="Caladea"/>
                <a:cs typeface="Caladea"/>
              </a:rPr>
              <a:t>(ini  menunjukkan</a:t>
            </a:r>
            <a:r>
              <a:rPr sz="1000" spc="47" dirty="0">
                <a:latin typeface="Caladea"/>
                <a:cs typeface="Caladea"/>
              </a:rPr>
              <a:t> </a:t>
            </a:r>
            <a:r>
              <a:rPr sz="1000" spc="-4" dirty="0">
                <a:latin typeface="Caladea"/>
                <a:cs typeface="Caladea"/>
              </a:rPr>
              <a:t>pengukuran</a:t>
            </a:r>
            <a:r>
              <a:rPr sz="1000" spc="52" dirty="0">
                <a:latin typeface="Caladea"/>
                <a:cs typeface="Caladea"/>
              </a:rPr>
              <a:t> </a:t>
            </a:r>
            <a:r>
              <a:rPr sz="1000" spc="-4" dirty="0">
                <a:latin typeface="Caladea"/>
                <a:cs typeface="Caladea"/>
              </a:rPr>
              <a:t>interval</a:t>
            </a:r>
            <a:r>
              <a:rPr sz="1000" spc="43" dirty="0">
                <a:latin typeface="Caladea"/>
                <a:cs typeface="Caladea"/>
              </a:rPr>
              <a:t> </a:t>
            </a:r>
            <a:r>
              <a:rPr sz="1000" spc="-4" dirty="0">
                <a:latin typeface="Caladea"/>
                <a:cs typeface="Caladea"/>
              </a:rPr>
              <a:t>sudah</a:t>
            </a:r>
            <a:r>
              <a:rPr sz="1000" spc="56" dirty="0">
                <a:latin typeface="Caladea"/>
                <a:cs typeface="Caladea"/>
              </a:rPr>
              <a:t> </a:t>
            </a:r>
            <a:r>
              <a:rPr sz="1000" spc="-4" dirty="0">
                <a:latin typeface="Caladea"/>
                <a:cs typeface="Caladea"/>
              </a:rPr>
              <a:t>memiliki</a:t>
            </a:r>
            <a:r>
              <a:rPr sz="1000" spc="43" dirty="0">
                <a:latin typeface="Caladea"/>
                <a:cs typeface="Caladea"/>
              </a:rPr>
              <a:t> </a:t>
            </a:r>
            <a:r>
              <a:rPr sz="1000" spc="-4" dirty="0">
                <a:latin typeface="Caladea"/>
                <a:cs typeface="Caladea"/>
              </a:rPr>
              <a:t>jarak</a:t>
            </a:r>
            <a:r>
              <a:rPr sz="1000" spc="43" dirty="0">
                <a:latin typeface="Caladea"/>
                <a:cs typeface="Caladea"/>
              </a:rPr>
              <a:t> </a:t>
            </a:r>
            <a:r>
              <a:rPr sz="1000" spc="-4" dirty="0">
                <a:latin typeface="Caladea"/>
                <a:cs typeface="Caladea"/>
              </a:rPr>
              <a:t>tetap).</a:t>
            </a:r>
            <a:r>
              <a:rPr sz="1000" spc="47" dirty="0">
                <a:latin typeface="Caladea"/>
                <a:cs typeface="Caladea"/>
              </a:rPr>
              <a:t> </a:t>
            </a:r>
            <a:r>
              <a:rPr sz="1000" spc="-4" dirty="0">
                <a:latin typeface="Caladea"/>
                <a:cs typeface="Caladea"/>
              </a:rPr>
              <a:t>Tetapi</a:t>
            </a:r>
            <a:r>
              <a:rPr sz="1000" spc="-4" dirty="0">
                <a:latin typeface="Caladea"/>
                <a:cs typeface="Caladea"/>
              </a:rPr>
              <a:t>,</a:t>
            </a:r>
            <a:r>
              <a:rPr sz="1000" spc="52" dirty="0">
                <a:latin typeface="Caladea"/>
                <a:cs typeface="Caladea"/>
              </a:rPr>
              <a:t> </a:t>
            </a:r>
            <a:r>
              <a:rPr sz="1000" spc="52" dirty="0" err="1" smtClean="0">
                <a:latin typeface="Caladea"/>
                <a:cs typeface="Caladea"/>
              </a:rPr>
              <a:t>dapat</a:t>
            </a:r>
            <a:r>
              <a:rPr sz="1000" dirty="0" smtClean="0">
                <a:latin typeface="Caladea"/>
                <a:cs typeface="Caladea"/>
              </a:rPr>
              <a:t> </a:t>
            </a:r>
            <a:r>
              <a:rPr sz="1000" dirty="0" err="1" smtClean="0">
                <a:latin typeface="Caladea"/>
                <a:cs typeface="Caladea"/>
              </a:rPr>
              <a:t>dika</a:t>
            </a:r>
            <a:r>
              <a:rPr sz="1000" spc="-4" dirty="0" err="1" smtClean="0">
                <a:latin typeface="Caladea"/>
                <a:cs typeface="Caladea"/>
              </a:rPr>
              <a:t>takan</a:t>
            </a:r>
            <a:r>
              <a:rPr sz="1000" spc="-4" dirty="0" smtClean="0">
                <a:latin typeface="Caladea"/>
                <a:cs typeface="Caladea"/>
              </a:rPr>
              <a:t> </a:t>
            </a:r>
            <a:r>
              <a:rPr sz="1000" spc="-4" dirty="0">
                <a:latin typeface="Caladea"/>
                <a:cs typeface="Caladea"/>
              </a:rPr>
              <a:t>bahwa suhu daerah </a:t>
            </a:r>
            <a:r>
              <a:rPr sz="1000" dirty="0">
                <a:latin typeface="Caladea"/>
                <a:cs typeface="Caladea"/>
              </a:rPr>
              <a:t>C </a:t>
            </a:r>
            <a:r>
              <a:rPr sz="1000" spc="-4" dirty="0">
                <a:latin typeface="Caladea"/>
                <a:cs typeface="Caladea"/>
              </a:rPr>
              <a:t>dua kali lebih panas dibandingkan  daerah </a:t>
            </a:r>
            <a:r>
              <a:rPr sz="1000" dirty="0">
                <a:latin typeface="Caladea"/>
                <a:cs typeface="Caladea"/>
              </a:rPr>
              <a:t>A </a:t>
            </a:r>
            <a:r>
              <a:rPr sz="1000" spc="-4" dirty="0">
                <a:latin typeface="Caladea"/>
                <a:cs typeface="Caladea"/>
              </a:rPr>
              <a:t>(artinya tidak </a:t>
            </a:r>
            <a:r>
              <a:rPr sz="1000" dirty="0">
                <a:latin typeface="Caladea"/>
                <a:cs typeface="Caladea"/>
              </a:rPr>
              <a:t>bisa </a:t>
            </a:r>
            <a:r>
              <a:rPr sz="1000" spc="-4" dirty="0">
                <a:latin typeface="Caladea"/>
                <a:cs typeface="Caladea"/>
              </a:rPr>
              <a:t>jadi kelipatan). </a:t>
            </a:r>
            <a:r>
              <a:rPr sz="1000" b="1" spc="-4" dirty="0">
                <a:latin typeface="Caladea"/>
                <a:cs typeface="Caladea"/>
              </a:rPr>
              <a:t>Kenapa? </a:t>
            </a:r>
            <a:r>
              <a:rPr sz="1000" spc="-4" dirty="0">
                <a:latin typeface="Caladea"/>
                <a:cs typeface="Caladea"/>
              </a:rPr>
              <a:t>karena dalam derajat  Celcius tidak memiliki NOL ABSOLUT. </a:t>
            </a:r>
            <a:r>
              <a:rPr sz="1000" dirty="0">
                <a:latin typeface="Caladea"/>
                <a:cs typeface="Caladea"/>
              </a:rPr>
              <a:t>(Titik nolnya </a:t>
            </a:r>
            <a:r>
              <a:rPr sz="1000" spc="-4" dirty="0">
                <a:latin typeface="Caladea"/>
                <a:cs typeface="Caladea"/>
              </a:rPr>
              <a:t>pada 0</a:t>
            </a:r>
            <a:r>
              <a:rPr sz="1000" spc="-6" baseline="20833" dirty="0">
                <a:latin typeface="Caladea"/>
                <a:cs typeface="Caladea"/>
              </a:rPr>
              <a:t>0</a:t>
            </a:r>
            <a:r>
              <a:rPr sz="1000" spc="-4" dirty="0">
                <a:latin typeface="Caladea"/>
                <a:cs typeface="Caladea"/>
              </a:rPr>
              <a:t>C Bukan berarti  Tidak ada Suhu </a:t>
            </a:r>
            <a:r>
              <a:rPr sz="1000" dirty="0">
                <a:latin typeface="Caladea"/>
                <a:cs typeface="Caladea"/>
              </a:rPr>
              <a:t>sama</a:t>
            </a:r>
            <a:r>
              <a:rPr sz="1000" spc="-4" dirty="0">
                <a:latin typeface="Caladea"/>
                <a:cs typeface="Caladea"/>
              </a:rPr>
              <a:t> sekali</a:t>
            </a:r>
            <a:r>
              <a:rPr sz="1000" spc="-4" dirty="0">
                <a:latin typeface="Caladea"/>
                <a:cs typeface="Caladea"/>
              </a:rPr>
              <a:t>).</a:t>
            </a:r>
            <a:endParaRPr sz="1000" dirty="0">
              <a:latin typeface="Caladea"/>
              <a:cs typeface="Caladea"/>
            </a:endParaRPr>
          </a:p>
          <a:p>
            <a:pPr marL="218973" indent="382109" algn="just">
              <a:spcBef>
                <a:spcPts val="427"/>
              </a:spcBef>
            </a:pPr>
            <a:r>
              <a:rPr sz="1000" spc="-4" dirty="0">
                <a:latin typeface="Caladea"/>
                <a:cs typeface="Caladea"/>
              </a:rPr>
              <a:t>Contoh lainnya, misalnya dua </a:t>
            </a:r>
            <a:r>
              <a:rPr sz="1000" dirty="0">
                <a:latin typeface="Caladea"/>
                <a:cs typeface="Caladea"/>
              </a:rPr>
              <a:t>orang murid, </a:t>
            </a:r>
            <a:r>
              <a:rPr sz="1000" spc="-4" dirty="0">
                <a:latin typeface="Caladea"/>
                <a:cs typeface="Caladea"/>
              </a:rPr>
              <a:t>si </a:t>
            </a:r>
            <a:r>
              <a:rPr sz="1000" dirty="0">
                <a:latin typeface="Caladea"/>
                <a:cs typeface="Caladea"/>
              </a:rPr>
              <a:t>A </a:t>
            </a:r>
            <a:r>
              <a:rPr sz="1000" spc="-4" dirty="0" err="1">
                <a:latin typeface="Caladea"/>
                <a:cs typeface="Caladea"/>
              </a:rPr>
              <a:t>mendapat</a:t>
            </a:r>
            <a:r>
              <a:rPr sz="1000" spc="181" dirty="0">
                <a:latin typeface="Caladea"/>
                <a:cs typeface="Caladea"/>
              </a:rPr>
              <a:t> </a:t>
            </a:r>
            <a:r>
              <a:rPr sz="1000" spc="-9" dirty="0" smtClean="0">
                <a:latin typeface="Caladea"/>
                <a:cs typeface="Caladea"/>
              </a:rPr>
              <a:t>70 </a:t>
            </a:r>
            <a:r>
              <a:rPr sz="1000" spc="-4" dirty="0" err="1" smtClean="0">
                <a:latin typeface="Caladea"/>
                <a:cs typeface="Caladea"/>
              </a:rPr>
              <a:t>sedangkan</a:t>
            </a:r>
            <a:r>
              <a:rPr sz="1000" spc="-4" dirty="0" smtClean="0">
                <a:latin typeface="Caladea"/>
                <a:cs typeface="Caladea"/>
              </a:rPr>
              <a:t> </a:t>
            </a:r>
            <a:r>
              <a:rPr sz="1000" spc="-4" dirty="0">
                <a:latin typeface="Caladea"/>
                <a:cs typeface="Caladea"/>
              </a:rPr>
              <a:t>si </a:t>
            </a:r>
            <a:r>
              <a:rPr sz="1000" dirty="0">
                <a:latin typeface="Caladea"/>
                <a:cs typeface="Caladea"/>
              </a:rPr>
              <a:t>B </a:t>
            </a:r>
            <a:r>
              <a:rPr sz="1000" spc="-4" dirty="0">
                <a:latin typeface="Caladea"/>
                <a:cs typeface="Caladea"/>
              </a:rPr>
              <a:t>mendapat nilai 35. Kita tidak </a:t>
            </a:r>
            <a:r>
              <a:rPr sz="1000" dirty="0">
                <a:latin typeface="Caladea"/>
                <a:cs typeface="Caladea"/>
              </a:rPr>
              <a:t>bisa </a:t>
            </a:r>
            <a:r>
              <a:rPr sz="1000" spc="-4" dirty="0">
                <a:latin typeface="Caladea"/>
                <a:cs typeface="Caladea"/>
              </a:rPr>
              <a:t>mengatakan si </a:t>
            </a:r>
            <a:r>
              <a:rPr sz="1000" dirty="0">
                <a:latin typeface="Caladea"/>
                <a:cs typeface="Caladea"/>
              </a:rPr>
              <a:t>A </a:t>
            </a:r>
            <a:r>
              <a:rPr sz="1000" spc="-4" dirty="0">
                <a:latin typeface="Caladea"/>
                <a:cs typeface="Caladea"/>
              </a:rPr>
              <a:t>dua </a:t>
            </a:r>
            <a:r>
              <a:rPr sz="1000" spc="-9" dirty="0">
                <a:latin typeface="Caladea"/>
                <a:cs typeface="Caladea"/>
              </a:rPr>
              <a:t>kali  </a:t>
            </a:r>
            <a:r>
              <a:rPr sz="1000" spc="-4" dirty="0">
                <a:latin typeface="Caladea"/>
                <a:cs typeface="Caladea"/>
              </a:rPr>
              <a:t>lebih pintar dibandingkan si B.</a:t>
            </a:r>
            <a:r>
              <a:rPr sz="1000" spc="17" dirty="0">
                <a:latin typeface="Caladea"/>
                <a:cs typeface="Caladea"/>
              </a:rPr>
              <a:t> </a:t>
            </a:r>
            <a:r>
              <a:rPr sz="1000" spc="-4" dirty="0">
                <a:latin typeface="Caladea"/>
                <a:cs typeface="Caladea"/>
              </a:rPr>
              <a:t>(Kenapa</a:t>
            </a:r>
            <a:r>
              <a:rPr sz="1000" spc="-4" dirty="0">
                <a:latin typeface="Caladea"/>
                <a:cs typeface="Caladea"/>
              </a:rPr>
              <a:t>?).</a:t>
            </a:r>
            <a:endParaRPr sz="1000" dirty="0">
              <a:latin typeface="Caladea"/>
              <a:cs typeface="Caladea"/>
            </a:endParaRPr>
          </a:p>
          <a:p>
            <a:pPr>
              <a:lnSpc>
                <a:spcPct val="100000"/>
              </a:lnSpc>
            </a:pPr>
            <a:endParaRPr sz="1000" dirty="0">
              <a:latin typeface="Caladea"/>
              <a:cs typeface="Caladea"/>
            </a:endParaRPr>
          </a:p>
          <a:p>
            <a:pPr>
              <a:spcBef>
                <a:spcPts val="26"/>
              </a:spcBef>
            </a:pPr>
            <a:endParaRPr sz="1000" dirty="0">
              <a:latin typeface="Caladea"/>
              <a:cs typeface="Caladea"/>
            </a:endParaRPr>
          </a:p>
          <a:p>
            <a:pPr marL="218973" indent="-197076" algn="just">
              <a:buAutoNum type="arabicPeriod" startAt="4"/>
              <a:tabLst>
                <a:tab pos="218973" algn="l"/>
              </a:tabLst>
            </a:pPr>
            <a:r>
              <a:rPr sz="1000" b="1" dirty="0">
                <a:latin typeface="Caladea"/>
                <a:cs typeface="Caladea"/>
              </a:rPr>
              <a:t>Skala</a:t>
            </a:r>
            <a:r>
              <a:rPr sz="1000" b="1" spc="-4" dirty="0">
                <a:latin typeface="Caladea"/>
                <a:cs typeface="Caladea"/>
              </a:rPr>
              <a:t> Ratio</a:t>
            </a:r>
            <a:endParaRPr sz="1000" dirty="0">
              <a:latin typeface="Caladea"/>
              <a:cs typeface="Caladea"/>
            </a:endParaRPr>
          </a:p>
          <a:p>
            <a:pPr marL="218973" marR="35583" indent="382109" algn="just">
              <a:lnSpc>
                <a:spcPct val="146500"/>
              </a:lnSpc>
              <a:spcBef>
                <a:spcPts val="4"/>
              </a:spcBef>
            </a:pPr>
            <a:r>
              <a:rPr sz="1000" spc="-4" dirty="0">
                <a:latin typeface="Caladea"/>
                <a:cs typeface="Caladea"/>
              </a:rPr>
              <a:t>Merupakan skala pengukuran yang </a:t>
            </a:r>
            <a:r>
              <a:rPr sz="1000" dirty="0">
                <a:latin typeface="Caladea"/>
                <a:cs typeface="Caladea"/>
              </a:rPr>
              <a:t>mempunyai </a:t>
            </a:r>
            <a:r>
              <a:rPr sz="1000" spc="-4" dirty="0">
                <a:latin typeface="Caladea"/>
                <a:cs typeface="Caladea"/>
              </a:rPr>
              <a:t>nilai NOL </a:t>
            </a:r>
            <a:r>
              <a:rPr sz="1000" dirty="0">
                <a:latin typeface="Caladea"/>
                <a:cs typeface="Caladea"/>
              </a:rPr>
              <a:t>MUTLAK  </a:t>
            </a:r>
            <a:r>
              <a:rPr sz="1000" spc="-4" dirty="0">
                <a:latin typeface="Caladea"/>
                <a:cs typeface="Caladea"/>
              </a:rPr>
              <a:t>dan mempunyai jarak yang </a:t>
            </a:r>
            <a:r>
              <a:rPr sz="1000" dirty="0">
                <a:latin typeface="Caladea"/>
                <a:cs typeface="Caladea"/>
              </a:rPr>
              <a:t>sama. </a:t>
            </a:r>
            <a:r>
              <a:rPr sz="1000" spc="-4" dirty="0">
                <a:latin typeface="Caladea"/>
                <a:cs typeface="Caladea"/>
              </a:rPr>
              <a:t>Skala interval yang benar-benar memiliki  nilai nol mutlak disebut skala </a:t>
            </a:r>
            <a:r>
              <a:rPr sz="1000" spc="-9" dirty="0">
                <a:latin typeface="Caladea"/>
                <a:cs typeface="Caladea"/>
              </a:rPr>
              <a:t>rasio, dengan </a:t>
            </a:r>
            <a:r>
              <a:rPr sz="1000" spc="-4" dirty="0">
                <a:latin typeface="Caladea"/>
                <a:cs typeface="Caladea"/>
              </a:rPr>
              <a:t>demikian skala rasio  menunjukkan jenis pengukuran yang </a:t>
            </a:r>
            <a:r>
              <a:rPr sz="1000" dirty="0">
                <a:latin typeface="Caladea"/>
                <a:cs typeface="Caladea"/>
              </a:rPr>
              <a:t>sangat jelas </a:t>
            </a:r>
            <a:r>
              <a:rPr sz="1000" spc="-4" dirty="0">
                <a:latin typeface="Caladea"/>
                <a:cs typeface="Caladea"/>
              </a:rPr>
              <a:t>dan akurat </a:t>
            </a:r>
            <a:r>
              <a:rPr sz="1000" dirty="0">
                <a:latin typeface="Caladea"/>
                <a:cs typeface="Caladea"/>
              </a:rPr>
              <a:t>(</a:t>
            </a:r>
            <a:r>
              <a:rPr sz="1000" i="1" dirty="0">
                <a:latin typeface="Caladea"/>
                <a:cs typeface="Caladea"/>
              </a:rPr>
              <a:t>precise</a:t>
            </a:r>
            <a:r>
              <a:rPr sz="1000" dirty="0">
                <a:latin typeface="Caladea"/>
                <a:cs typeface="Caladea"/>
              </a:rPr>
              <a:t>). </a:t>
            </a:r>
            <a:r>
              <a:rPr sz="1000" spc="-4" dirty="0">
                <a:latin typeface="Caladea"/>
                <a:cs typeface="Caladea"/>
              </a:rPr>
              <a:t>Jika  kita memiliki skala rasio, kita dapat </a:t>
            </a:r>
            <a:r>
              <a:rPr sz="1000" spc="-9" dirty="0">
                <a:latin typeface="Caladea"/>
                <a:cs typeface="Caladea"/>
              </a:rPr>
              <a:t>menyatakan </a:t>
            </a:r>
            <a:r>
              <a:rPr sz="1000" spc="-4" dirty="0">
                <a:latin typeface="Caladea"/>
                <a:cs typeface="Caladea"/>
              </a:rPr>
              <a:t>tidak </a:t>
            </a:r>
            <a:r>
              <a:rPr sz="1000" dirty="0">
                <a:latin typeface="Caladea"/>
                <a:cs typeface="Caladea"/>
              </a:rPr>
              <a:t>hanya </a:t>
            </a:r>
            <a:r>
              <a:rPr sz="1000" spc="-4" dirty="0">
                <a:latin typeface="Caladea"/>
                <a:cs typeface="Caladea"/>
              </a:rPr>
              <a:t>jarak yang  </a:t>
            </a:r>
            <a:r>
              <a:rPr sz="1000" dirty="0">
                <a:latin typeface="Caladea"/>
                <a:cs typeface="Caladea"/>
              </a:rPr>
              <a:t>sama </a:t>
            </a:r>
            <a:r>
              <a:rPr sz="1000" spc="-4" dirty="0">
                <a:latin typeface="Caladea"/>
                <a:cs typeface="Caladea"/>
              </a:rPr>
              <a:t>antara satu nilai dengan nilai lainnya dalam skala, tapi juga tentang  jumlah proposional karakteristik yang dimiliki dua </a:t>
            </a:r>
            <a:r>
              <a:rPr sz="1000" dirty="0">
                <a:latin typeface="Caladea"/>
                <a:cs typeface="Caladea"/>
              </a:rPr>
              <a:t>objek </a:t>
            </a:r>
            <a:r>
              <a:rPr sz="1000" spc="-4" dirty="0">
                <a:latin typeface="Caladea"/>
                <a:cs typeface="Caladea"/>
              </a:rPr>
              <a:t>atau lebih, </a:t>
            </a:r>
            <a:r>
              <a:rPr sz="1000" spc="-9" dirty="0">
                <a:latin typeface="Caladea"/>
                <a:cs typeface="Caladea"/>
              </a:rPr>
              <a:t>dan  </a:t>
            </a:r>
            <a:r>
              <a:rPr sz="1000" spc="-4" dirty="0">
                <a:latin typeface="Caladea"/>
                <a:cs typeface="Caladea"/>
              </a:rPr>
              <a:t>contoh untuk skala ini adalah uang. Adapun </a:t>
            </a:r>
            <a:r>
              <a:rPr sz="1000" dirty="0">
                <a:latin typeface="Caladea"/>
                <a:cs typeface="Caladea"/>
              </a:rPr>
              <a:t>ciri-ciri </a:t>
            </a:r>
            <a:r>
              <a:rPr sz="1000" spc="-4" dirty="0">
                <a:latin typeface="Caladea"/>
                <a:cs typeface="Caladea"/>
              </a:rPr>
              <a:t>dari skala rasio adalah</a:t>
            </a:r>
            <a:r>
              <a:rPr sz="1000" spc="65" dirty="0">
                <a:latin typeface="Caladea"/>
                <a:cs typeface="Caladea"/>
              </a:rPr>
              <a:t> </a:t>
            </a:r>
            <a:r>
              <a:rPr sz="1000" spc="-4" dirty="0">
                <a:latin typeface="Caladea"/>
                <a:cs typeface="Caladea"/>
              </a:rPr>
              <a:t>:</a:t>
            </a:r>
            <a:endParaRPr sz="1000" dirty="0">
              <a:latin typeface="Caladea"/>
              <a:cs typeface="Caladea"/>
            </a:endParaRPr>
          </a:p>
          <a:p>
            <a:pPr marL="416049" lvl="1" indent="-197076" algn="just">
              <a:spcBef>
                <a:spcPts val="578"/>
              </a:spcBef>
              <a:buAutoNum type="alphaLcPeriod"/>
              <a:tabLst>
                <a:tab pos="416049" algn="l"/>
              </a:tabLst>
            </a:pPr>
            <a:r>
              <a:rPr sz="1000" spc="-4" dirty="0">
                <a:latin typeface="Caladea"/>
                <a:cs typeface="Caladea"/>
              </a:rPr>
              <a:t>Kategori data bersifat </a:t>
            </a:r>
            <a:r>
              <a:rPr sz="1000" dirty="0">
                <a:latin typeface="Caladea"/>
                <a:cs typeface="Caladea"/>
              </a:rPr>
              <a:t>saling</a:t>
            </a:r>
            <a:r>
              <a:rPr sz="1000" spc="4" dirty="0">
                <a:latin typeface="Caladea"/>
                <a:cs typeface="Caladea"/>
              </a:rPr>
              <a:t> </a:t>
            </a:r>
            <a:r>
              <a:rPr sz="1000" spc="-4" dirty="0">
                <a:latin typeface="Caladea"/>
                <a:cs typeface="Caladea"/>
              </a:rPr>
              <a:t>memisah</a:t>
            </a:r>
            <a:r>
              <a:rPr sz="1000" spc="-4" dirty="0">
                <a:latin typeface="Caladea"/>
                <a:cs typeface="Caladea"/>
              </a:rPr>
              <a:t>,</a:t>
            </a:r>
            <a:endParaRPr sz="1000" dirty="0">
              <a:latin typeface="Caladea"/>
              <a:cs typeface="Caladea"/>
            </a:endParaRPr>
          </a:p>
          <a:p>
            <a:pPr marL="416049" lvl="1" indent="-197076" algn="just">
              <a:spcBef>
                <a:spcPts val="582"/>
              </a:spcBef>
              <a:buAutoNum type="alphaLcPeriod"/>
              <a:tabLst>
                <a:tab pos="416049" algn="l"/>
              </a:tabLst>
            </a:pPr>
            <a:r>
              <a:rPr sz="1000" spc="-4" dirty="0">
                <a:latin typeface="Caladea"/>
                <a:cs typeface="Caladea"/>
              </a:rPr>
              <a:t>Kategori data mempunyai aturan yang</a:t>
            </a:r>
            <a:r>
              <a:rPr sz="1000" spc="4" dirty="0">
                <a:latin typeface="Caladea"/>
                <a:cs typeface="Caladea"/>
              </a:rPr>
              <a:t> </a:t>
            </a:r>
            <a:r>
              <a:rPr sz="1000" spc="-4" dirty="0" err="1">
                <a:latin typeface="Caladea"/>
                <a:cs typeface="Caladea"/>
              </a:rPr>
              <a:t>logis</a:t>
            </a:r>
            <a:r>
              <a:rPr sz="1000" spc="-4" dirty="0" smtClean="0">
                <a:latin typeface="Caladea"/>
                <a:cs typeface="Caladea"/>
              </a:rPr>
              <a:t>,</a:t>
            </a:r>
          </a:p>
          <a:p>
            <a:pPr marL="416049" lvl="1" indent="-197076" algn="just">
              <a:spcBef>
                <a:spcPts val="582"/>
              </a:spcBef>
              <a:buAutoNum type="alphaLcPeriod"/>
              <a:tabLst>
                <a:tab pos="416049" algn="l"/>
              </a:tabLst>
            </a:pPr>
            <a:r>
              <a:rPr lang="id-ID" sz="1000" dirty="0" smtClean="0">
                <a:latin typeface="Caladea"/>
                <a:cs typeface="Caladea"/>
              </a:rPr>
              <a:t>Kategori data ditentukan skalanya berdasarkan jumlah karakteristik  khusus yang dimilikinya,</a:t>
            </a:r>
          </a:p>
          <a:p>
            <a:pPr marL="416049" lvl="1" indent="-197076" algn="just">
              <a:spcBef>
                <a:spcPts val="582"/>
              </a:spcBef>
              <a:buAutoNum type="alphaLcPeriod"/>
              <a:tabLst>
                <a:tab pos="416049" algn="l"/>
              </a:tabLst>
            </a:pPr>
            <a:r>
              <a:rPr lang="id-ID" sz="1000" dirty="0" smtClean="0">
                <a:latin typeface="Caladea"/>
                <a:cs typeface="Caladea"/>
              </a:rPr>
              <a:t>Perbedaan karakteristik yang sama tergambar dalam perbedaan yang  sama dalam jumlah yang dikenakan pada kategori,</a:t>
            </a:r>
          </a:p>
          <a:p>
            <a:pPr marL="416049" lvl="1" indent="-197076" algn="just">
              <a:spcBef>
                <a:spcPts val="582"/>
              </a:spcBef>
              <a:buAutoNum type="alphaLcPeriod"/>
              <a:tabLst>
                <a:tab pos="416049" algn="l"/>
              </a:tabLst>
            </a:pPr>
            <a:r>
              <a:rPr lang="id-ID" sz="1000" dirty="0" smtClean="0">
                <a:latin typeface="Caladea"/>
                <a:cs typeface="Caladea"/>
              </a:rPr>
              <a:t>Angka nol menggambarkan suatu titik dalam skala yang menunjukkan  ketiadaan karakteristik (punya nilai nol absolut).</a:t>
            </a:r>
            <a:endParaRPr sz="1000" dirty="0">
              <a:latin typeface="Caladea"/>
              <a:cs typeface="Calad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192864"/>
            <a:ext cx="8915400" cy="4217336"/>
          </a:xfrm>
          <a:prstGeom prst="rect">
            <a:avLst/>
          </a:prstGeom>
        </p:spPr>
        <p:txBody>
          <a:bodyPr vert="horz" wrap="square" lIns="0" tIns="10949" rIns="0" bIns="0" rtlCol="0">
            <a:spAutoFit/>
          </a:bodyPr>
          <a:lstStyle/>
          <a:p>
            <a:pPr marL="22225" marR="4379" indent="244475" algn="just">
              <a:lnSpc>
                <a:spcPts val="1819"/>
              </a:lnSpc>
              <a:spcBef>
                <a:spcPts val="4"/>
              </a:spcBef>
            </a:pPr>
            <a:r>
              <a:rPr sz="1000" spc="-4" dirty="0" err="1" smtClean="0">
                <a:latin typeface="Caladea"/>
                <a:cs typeface="Caladea"/>
              </a:rPr>
              <a:t>Tes</a:t>
            </a:r>
            <a:r>
              <a:rPr sz="1000" spc="-4" dirty="0" smtClean="0">
                <a:latin typeface="Caladea"/>
                <a:cs typeface="Caladea"/>
              </a:rPr>
              <a:t> </a:t>
            </a:r>
            <a:r>
              <a:rPr sz="1000" spc="-4" dirty="0">
                <a:latin typeface="Caladea"/>
                <a:cs typeface="Caladea"/>
              </a:rPr>
              <a:t>yang </a:t>
            </a:r>
            <a:r>
              <a:rPr sz="1000" spc="-4" dirty="0">
                <a:latin typeface="Caladea"/>
                <a:cs typeface="Caladea"/>
              </a:rPr>
              <a:t>digunakan adalah tes statistik parametik. Skala rasio adalah  skala</a:t>
            </a:r>
            <a:r>
              <a:rPr sz="1000" spc="134" dirty="0">
                <a:latin typeface="Caladea"/>
                <a:cs typeface="Caladea"/>
              </a:rPr>
              <a:t> </a:t>
            </a:r>
            <a:r>
              <a:rPr sz="1000" spc="-4" dirty="0">
                <a:latin typeface="Caladea"/>
                <a:cs typeface="Caladea"/>
              </a:rPr>
              <a:t>data</a:t>
            </a:r>
            <a:r>
              <a:rPr sz="1000" spc="134" dirty="0">
                <a:latin typeface="Caladea"/>
                <a:cs typeface="Caladea"/>
              </a:rPr>
              <a:t> </a:t>
            </a:r>
            <a:r>
              <a:rPr sz="1000" spc="-4" dirty="0">
                <a:latin typeface="Caladea"/>
                <a:cs typeface="Caladea"/>
              </a:rPr>
              <a:t>dengan</a:t>
            </a:r>
            <a:r>
              <a:rPr sz="1000" spc="134" dirty="0">
                <a:latin typeface="Caladea"/>
                <a:cs typeface="Caladea"/>
              </a:rPr>
              <a:t> </a:t>
            </a:r>
            <a:r>
              <a:rPr sz="1000" spc="-4" dirty="0">
                <a:latin typeface="Caladea"/>
                <a:cs typeface="Caladea"/>
              </a:rPr>
              <a:t>kualitas</a:t>
            </a:r>
            <a:r>
              <a:rPr sz="1000" spc="142" dirty="0">
                <a:latin typeface="Caladea"/>
                <a:cs typeface="Caladea"/>
              </a:rPr>
              <a:t> </a:t>
            </a:r>
            <a:r>
              <a:rPr sz="1000" spc="-4" dirty="0">
                <a:latin typeface="Caladea"/>
                <a:cs typeface="Caladea"/>
              </a:rPr>
              <a:t>paling</a:t>
            </a:r>
            <a:r>
              <a:rPr sz="1000" spc="129" dirty="0">
                <a:latin typeface="Caladea"/>
                <a:cs typeface="Caladea"/>
              </a:rPr>
              <a:t> </a:t>
            </a:r>
            <a:r>
              <a:rPr sz="1000" spc="-4" dirty="0">
                <a:latin typeface="Caladea"/>
                <a:cs typeface="Caladea"/>
              </a:rPr>
              <a:t>tinggi.</a:t>
            </a:r>
            <a:r>
              <a:rPr sz="1000" spc="129" dirty="0">
                <a:latin typeface="Caladea"/>
                <a:cs typeface="Caladea"/>
              </a:rPr>
              <a:t> </a:t>
            </a:r>
            <a:r>
              <a:rPr sz="1000" spc="-4" dirty="0">
                <a:latin typeface="Caladea"/>
                <a:cs typeface="Caladea"/>
              </a:rPr>
              <a:t>Pada</a:t>
            </a:r>
            <a:r>
              <a:rPr sz="1000" spc="125" dirty="0">
                <a:latin typeface="Caladea"/>
                <a:cs typeface="Caladea"/>
              </a:rPr>
              <a:t> </a:t>
            </a:r>
            <a:r>
              <a:rPr sz="1000" spc="-4" dirty="0">
                <a:latin typeface="Caladea"/>
                <a:cs typeface="Caladea"/>
              </a:rPr>
              <a:t>skala</a:t>
            </a:r>
            <a:r>
              <a:rPr sz="1000" spc="134" dirty="0">
                <a:latin typeface="Caladea"/>
                <a:cs typeface="Caladea"/>
              </a:rPr>
              <a:t> </a:t>
            </a:r>
            <a:r>
              <a:rPr sz="1000" spc="-4" dirty="0">
                <a:latin typeface="Caladea"/>
                <a:cs typeface="Caladea"/>
              </a:rPr>
              <a:t>rasio,</a:t>
            </a:r>
            <a:r>
              <a:rPr sz="1000" spc="125" dirty="0">
                <a:latin typeface="Caladea"/>
                <a:cs typeface="Caladea"/>
              </a:rPr>
              <a:t> </a:t>
            </a:r>
            <a:r>
              <a:rPr sz="1000" spc="-4" dirty="0" err="1">
                <a:latin typeface="Caladea"/>
                <a:cs typeface="Caladea"/>
              </a:rPr>
              <a:t>terdapat</a:t>
            </a:r>
            <a:r>
              <a:rPr sz="1000" spc="134" dirty="0">
                <a:latin typeface="Caladea"/>
                <a:cs typeface="Caladea"/>
              </a:rPr>
              <a:t> </a:t>
            </a:r>
            <a:r>
              <a:rPr sz="1000" spc="-4" dirty="0" err="1" smtClean="0">
                <a:latin typeface="Caladea"/>
                <a:cs typeface="Caladea"/>
              </a:rPr>
              <a:t>semua</a:t>
            </a:r>
            <a:r>
              <a:rPr sz="1000" spc="-4" dirty="0" smtClean="0">
                <a:latin typeface="Caladea"/>
                <a:cs typeface="Caladea"/>
              </a:rPr>
              <a:t> </a:t>
            </a:r>
            <a:r>
              <a:rPr sz="1000" spc="-4" dirty="0" err="1" smtClean="0">
                <a:latin typeface="Caladea"/>
                <a:cs typeface="Caladea"/>
              </a:rPr>
              <a:t>karakteristik</a:t>
            </a:r>
            <a:r>
              <a:rPr sz="1000" spc="-4" dirty="0" smtClean="0">
                <a:latin typeface="Caladea"/>
                <a:cs typeface="Caladea"/>
              </a:rPr>
              <a:t> </a:t>
            </a:r>
            <a:r>
              <a:rPr sz="1000" spc="-4" dirty="0">
                <a:latin typeface="Caladea"/>
                <a:cs typeface="Caladea"/>
              </a:rPr>
              <a:t>skala nominal, ordinal, dan skala interval ditambah </a:t>
            </a:r>
            <a:r>
              <a:rPr sz="1000" spc="-9" dirty="0">
                <a:latin typeface="Caladea"/>
                <a:cs typeface="Caladea"/>
              </a:rPr>
              <a:t>dengan  </a:t>
            </a:r>
            <a:r>
              <a:rPr sz="1000" dirty="0">
                <a:latin typeface="Caladea"/>
                <a:cs typeface="Caladea"/>
              </a:rPr>
              <a:t>sifat </a:t>
            </a:r>
            <a:r>
              <a:rPr sz="1000" spc="-4" dirty="0">
                <a:latin typeface="Caladea"/>
                <a:cs typeface="Caladea"/>
              </a:rPr>
              <a:t>adanya nilai nol yang bersifat adanya nilai nol bersifat mutlak. </a:t>
            </a:r>
            <a:r>
              <a:rPr sz="1000" dirty="0" err="1">
                <a:latin typeface="Caladea"/>
                <a:cs typeface="Caladea"/>
              </a:rPr>
              <a:t>Nilai</a:t>
            </a:r>
            <a:r>
              <a:rPr sz="1000" spc="224" dirty="0">
                <a:latin typeface="Caladea"/>
                <a:cs typeface="Caladea"/>
              </a:rPr>
              <a:t> </a:t>
            </a:r>
            <a:r>
              <a:rPr sz="1000" spc="-4" dirty="0" err="1" smtClean="0">
                <a:latin typeface="Caladea"/>
                <a:cs typeface="Caladea"/>
              </a:rPr>
              <a:t>nol</a:t>
            </a:r>
            <a:r>
              <a:rPr sz="1000" spc="-4" dirty="0" smtClean="0">
                <a:latin typeface="Caladea"/>
                <a:cs typeface="Caladea"/>
              </a:rPr>
              <a:t> </a:t>
            </a:r>
            <a:r>
              <a:rPr sz="1000" spc="-4" dirty="0" err="1" smtClean="0">
                <a:latin typeface="Caladea"/>
                <a:cs typeface="Caladea"/>
              </a:rPr>
              <a:t>mutlak</a:t>
            </a:r>
            <a:r>
              <a:rPr sz="1000" spc="-4" dirty="0" smtClean="0">
                <a:latin typeface="Caladea"/>
                <a:cs typeface="Caladea"/>
              </a:rPr>
              <a:t> </a:t>
            </a:r>
            <a:r>
              <a:rPr sz="1000" spc="-4" dirty="0">
                <a:latin typeface="Caladea"/>
                <a:cs typeface="Caladea"/>
              </a:rPr>
              <a:t>ini artinya adalah nilai dasar yang tidak </a:t>
            </a:r>
            <a:r>
              <a:rPr sz="1000" dirty="0">
                <a:latin typeface="Caladea"/>
                <a:cs typeface="Caladea"/>
              </a:rPr>
              <a:t>bisa </a:t>
            </a:r>
            <a:r>
              <a:rPr sz="1000" spc="-4" dirty="0">
                <a:latin typeface="Caladea"/>
                <a:cs typeface="Caladea"/>
              </a:rPr>
              <a:t>diubah </a:t>
            </a:r>
            <a:r>
              <a:rPr sz="1000" dirty="0">
                <a:latin typeface="Caladea"/>
                <a:cs typeface="Caladea"/>
              </a:rPr>
              <a:t>meskipun  </a:t>
            </a:r>
            <a:r>
              <a:rPr sz="1000" spc="-4" dirty="0">
                <a:latin typeface="Caladea"/>
                <a:cs typeface="Caladea"/>
              </a:rPr>
              <a:t>menggunakan skala yang lain. Oleh karenanya, pada skala ratio,  pengukuran sudah mempunyai nilai perbandingan/rasio</a:t>
            </a:r>
            <a:r>
              <a:rPr sz="1000" spc="-4" dirty="0">
                <a:latin typeface="Caladea"/>
                <a:cs typeface="Caladea"/>
              </a:rPr>
              <a:t>. </a:t>
            </a:r>
            <a:r>
              <a:rPr sz="1000" spc="-4" dirty="0" err="1" smtClean="0">
                <a:latin typeface="Caladea"/>
                <a:cs typeface="Caladea"/>
              </a:rPr>
              <a:t>Pengukuran-pengukuran</a:t>
            </a:r>
            <a:r>
              <a:rPr sz="1000" spc="-4" dirty="0" smtClean="0">
                <a:latin typeface="Caladea"/>
                <a:cs typeface="Caladea"/>
              </a:rPr>
              <a:t> </a:t>
            </a:r>
            <a:r>
              <a:rPr sz="1000" spc="-4" dirty="0">
                <a:latin typeface="Caladea"/>
                <a:cs typeface="Caladea"/>
              </a:rPr>
              <a:t>dalam skala rasio yang sering digunakan </a:t>
            </a:r>
            <a:r>
              <a:rPr sz="1000" dirty="0">
                <a:latin typeface="Caladea"/>
                <a:cs typeface="Caladea"/>
              </a:rPr>
              <a:t>adalah </a:t>
            </a:r>
            <a:r>
              <a:rPr sz="1000" spc="-4" dirty="0">
                <a:latin typeface="Caladea"/>
                <a:cs typeface="Caladea"/>
              </a:rPr>
              <a:t>pengukuran  tinggi dan</a:t>
            </a:r>
            <a:r>
              <a:rPr sz="1000" dirty="0">
                <a:latin typeface="Caladea"/>
                <a:cs typeface="Caladea"/>
              </a:rPr>
              <a:t> berat</a:t>
            </a:r>
            <a:r>
              <a:rPr sz="1000" dirty="0">
                <a:latin typeface="Caladea"/>
                <a:cs typeface="Caladea"/>
              </a:rPr>
              <a:t>.</a:t>
            </a:r>
          </a:p>
          <a:p>
            <a:pPr marL="22225" marR="5474" indent="244475" algn="just">
              <a:lnSpc>
                <a:spcPts val="1810"/>
              </a:lnSpc>
              <a:spcBef>
                <a:spcPts val="17"/>
              </a:spcBef>
            </a:pPr>
            <a:r>
              <a:rPr sz="1000" spc="-4" dirty="0">
                <a:latin typeface="Caladea"/>
                <a:cs typeface="Caladea"/>
              </a:rPr>
              <a:t>Misalnya </a:t>
            </a:r>
            <a:r>
              <a:rPr sz="1000" dirty="0">
                <a:latin typeface="Caladea"/>
                <a:cs typeface="Caladea"/>
              </a:rPr>
              <a:t>berat </a:t>
            </a:r>
            <a:r>
              <a:rPr sz="1000" spc="-4" dirty="0">
                <a:latin typeface="Caladea"/>
                <a:cs typeface="Caladea"/>
              </a:rPr>
              <a:t>benda </a:t>
            </a:r>
            <a:r>
              <a:rPr sz="1000" dirty="0">
                <a:latin typeface="Caladea"/>
                <a:cs typeface="Caladea"/>
              </a:rPr>
              <a:t>A </a:t>
            </a:r>
            <a:r>
              <a:rPr sz="1000" spc="-4" dirty="0">
                <a:latin typeface="Caladea"/>
                <a:cs typeface="Caladea"/>
              </a:rPr>
              <a:t>adalah </a:t>
            </a:r>
            <a:r>
              <a:rPr sz="1000" dirty="0">
                <a:latin typeface="Caladea"/>
                <a:cs typeface="Caladea"/>
              </a:rPr>
              <a:t>30 kg, </a:t>
            </a:r>
            <a:r>
              <a:rPr sz="1000" spc="-4" dirty="0">
                <a:latin typeface="Caladea"/>
                <a:cs typeface="Caladea"/>
              </a:rPr>
              <a:t>sedangkan benda </a:t>
            </a:r>
            <a:r>
              <a:rPr sz="1000" dirty="0">
                <a:latin typeface="Caladea"/>
                <a:cs typeface="Caladea"/>
              </a:rPr>
              <a:t>B </a:t>
            </a:r>
            <a:r>
              <a:rPr sz="1000" spc="-4" dirty="0">
                <a:latin typeface="Caladea"/>
                <a:cs typeface="Caladea"/>
              </a:rPr>
              <a:t>adalah </a:t>
            </a:r>
            <a:r>
              <a:rPr sz="1000" dirty="0">
                <a:latin typeface="Caladea"/>
                <a:cs typeface="Caladea"/>
              </a:rPr>
              <a:t>60  </a:t>
            </a:r>
            <a:r>
              <a:rPr sz="1000" spc="-4" dirty="0">
                <a:latin typeface="Caladea"/>
                <a:cs typeface="Caladea"/>
              </a:rPr>
              <a:t>kg, maka dapat dikatakan bahwa benda </a:t>
            </a:r>
            <a:r>
              <a:rPr sz="1000" dirty="0">
                <a:latin typeface="Caladea"/>
                <a:cs typeface="Caladea"/>
              </a:rPr>
              <a:t>B </a:t>
            </a:r>
            <a:r>
              <a:rPr sz="1000" spc="-4" dirty="0">
                <a:latin typeface="Caladea"/>
                <a:cs typeface="Caladea"/>
              </a:rPr>
              <a:t>lebih </a:t>
            </a:r>
            <a:r>
              <a:rPr sz="1000" dirty="0">
                <a:latin typeface="Caladea"/>
                <a:cs typeface="Caladea"/>
              </a:rPr>
              <a:t>berat </a:t>
            </a:r>
            <a:r>
              <a:rPr sz="1000" spc="-4" dirty="0">
                <a:latin typeface="Caladea"/>
                <a:cs typeface="Caladea"/>
              </a:rPr>
              <a:t>dua</a:t>
            </a:r>
            <a:r>
              <a:rPr sz="1000" spc="-4" dirty="0">
                <a:latin typeface="Caladea"/>
                <a:cs typeface="Caladea"/>
              </a:rPr>
              <a:t> kali</a:t>
            </a:r>
            <a:r>
              <a:rPr sz="1000" spc="56" dirty="0">
                <a:latin typeface="Caladea"/>
                <a:cs typeface="Caladea"/>
              </a:rPr>
              <a:t> </a:t>
            </a:r>
            <a:r>
              <a:rPr sz="1000" spc="-4" dirty="0" err="1" smtClean="0">
                <a:latin typeface="Caladea"/>
                <a:cs typeface="Caladea"/>
              </a:rPr>
              <a:t>dibandingkan</a:t>
            </a:r>
            <a:r>
              <a:rPr sz="1000" spc="-4" dirty="0" smtClean="0">
                <a:latin typeface="Caladea"/>
                <a:cs typeface="Caladea"/>
              </a:rPr>
              <a:t> </a:t>
            </a:r>
            <a:r>
              <a:rPr sz="1000" spc="-4" dirty="0" err="1" smtClean="0">
                <a:latin typeface="Caladea"/>
                <a:cs typeface="Caladea"/>
              </a:rPr>
              <a:t>benda</a:t>
            </a:r>
            <a:r>
              <a:rPr sz="1000" spc="-69" dirty="0" smtClean="0">
                <a:latin typeface="Caladea"/>
                <a:cs typeface="Caladea"/>
              </a:rPr>
              <a:t> </a:t>
            </a:r>
            <a:r>
              <a:rPr sz="1000" spc="-4" dirty="0">
                <a:latin typeface="Caladea"/>
                <a:cs typeface="Caladea"/>
              </a:rPr>
              <a:t>A.</a:t>
            </a:r>
            <a:endParaRPr sz="1000" dirty="0">
              <a:latin typeface="Caladea"/>
              <a:cs typeface="Caladea"/>
            </a:endParaRPr>
          </a:p>
          <a:p>
            <a:pPr marL="10949" marR="3782765">
              <a:lnSpc>
                <a:spcPts val="1819"/>
              </a:lnSpc>
              <a:spcBef>
                <a:spcPts val="4"/>
              </a:spcBef>
            </a:pPr>
            <a:r>
              <a:rPr sz="1000" spc="-4" dirty="0">
                <a:latin typeface="Caladea"/>
                <a:cs typeface="Caladea"/>
              </a:rPr>
              <a:t>Contoh</a:t>
            </a:r>
            <a:r>
              <a:rPr sz="1000" spc="-30" dirty="0">
                <a:latin typeface="Caladea"/>
                <a:cs typeface="Caladea"/>
              </a:rPr>
              <a:t> </a:t>
            </a:r>
            <a:r>
              <a:rPr sz="1000" spc="-4" dirty="0">
                <a:latin typeface="Caladea"/>
                <a:cs typeface="Caladea"/>
              </a:rPr>
              <a:t>:</a:t>
            </a:r>
            <a:endParaRPr sz="1000" dirty="0">
              <a:latin typeface="Caladea"/>
              <a:cs typeface="Caladea"/>
            </a:endParaRPr>
          </a:p>
          <a:p>
            <a:pPr marL="219521" indent="-197623">
              <a:spcBef>
                <a:spcPts val="422"/>
              </a:spcBef>
              <a:buAutoNum type="arabicPeriod"/>
              <a:tabLst>
                <a:tab pos="220068" algn="l"/>
              </a:tabLst>
            </a:pPr>
            <a:r>
              <a:rPr sz="1000" dirty="0">
                <a:latin typeface="Caladea"/>
                <a:cs typeface="Caladea"/>
              </a:rPr>
              <a:t>Umur</a:t>
            </a:r>
            <a:r>
              <a:rPr sz="1000" spc="-13" dirty="0">
                <a:latin typeface="Caladea"/>
                <a:cs typeface="Caladea"/>
              </a:rPr>
              <a:t> </a:t>
            </a:r>
            <a:r>
              <a:rPr sz="1000" dirty="0">
                <a:latin typeface="Caladea"/>
                <a:cs typeface="Caladea"/>
              </a:rPr>
              <a:t>manusia</a:t>
            </a:r>
            <a:r>
              <a:rPr sz="1000" dirty="0">
                <a:latin typeface="Caladea"/>
                <a:cs typeface="Caladea"/>
              </a:rPr>
              <a:t>,</a:t>
            </a:r>
          </a:p>
          <a:p>
            <a:pPr marL="219521" indent="-197623">
              <a:spcBef>
                <a:spcPts val="578"/>
              </a:spcBef>
              <a:buAutoNum type="arabicPeriod"/>
              <a:tabLst>
                <a:tab pos="220068" algn="l"/>
              </a:tabLst>
            </a:pPr>
            <a:r>
              <a:rPr sz="1000" spc="-4" dirty="0">
                <a:latin typeface="Caladea"/>
                <a:cs typeface="Caladea"/>
              </a:rPr>
              <a:t>Ukuran timbangan</a:t>
            </a:r>
            <a:r>
              <a:rPr sz="1000" spc="-4" dirty="0">
                <a:latin typeface="Caladea"/>
                <a:cs typeface="Caladea"/>
              </a:rPr>
              <a:t>,</a:t>
            </a:r>
            <a:endParaRPr sz="1000" dirty="0">
              <a:latin typeface="Caladea"/>
              <a:cs typeface="Caladea"/>
            </a:endParaRPr>
          </a:p>
          <a:p>
            <a:pPr marL="219521" indent="-197623">
              <a:spcBef>
                <a:spcPts val="578"/>
              </a:spcBef>
              <a:buAutoNum type="arabicPeriod"/>
              <a:tabLst>
                <a:tab pos="220068" algn="l"/>
              </a:tabLst>
            </a:pPr>
            <a:r>
              <a:rPr sz="1000" spc="-4" dirty="0">
                <a:latin typeface="Caladea"/>
                <a:cs typeface="Caladea"/>
              </a:rPr>
              <a:t>Berat badan</a:t>
            </a:r>
            <a:r>
              <a:rPr sz="1000" spc="-4" dirty="0">
                <a:latin typeface="Caladea"/>
                <a:cs typeface="Caladea"/>
              </a:rPr>
              <a:t>,</a:t>
            </a:r>
            <a:endParaRPr sz="1000" dirty="0">
              <a:latin typeface="Caladea"/>
              <a:cs typeface="Caladea"/>
            </a:endParaRPr>
          </a:p>
          <a:p>
            <a:pPr marL="219521" indent="-197623">
              <a:spcBef>
                <a:spcPts val="582"/>
              </a:spcBef>
              <a:buAutoNum type="arabicPeriod"/>
              <a:tabLst>
                <a:tab pos="220068" algn="l"/>
              </a:tabLst>
            </a:pPr>
            <a:r>
              <a:rPr sz="1000" spc="-4" dirty="0">
                <a:latin typeface="Caladea"/>
                <a:cs typeface="Caladea"/>
              </a:rPr>
              <a:t>Tinggi </a:t>
            </a:r>
            <a:r>
              <a:rPr sz="1000" dirty="0">
                <a:latin typeface="Caladea"/>
                <a:cs typeface="Caladea"/>
              </a:rPr>
              <a:t>pohon</a:t>
            </a:r>
            <a:r>
              <a:rPr sz="1000" dirty="0">
                <a:latin typeface="Caladea"/>
                <a:cs typeface="Caladea"/>
              </a:rPr>
              <a:t>,</a:t>
            </a:r>
          </a:p>
          <a:p>
            <a:pPr marL="219521" indent="-197623">
              <a:spcBef>
                <a:spcPts val="569"/>
              </a:spcBef>
              <a:buAutoNum type="arabicPeriod"/>
              <a:tabLst>
                <a:tab pos="220068" algn="l"/>
              </a:tabLst>
            </a:pPr>
            <a:r>
              <a:rPr sz="1000" spc="-4" dirty="0">
                <a:latin typeface="Caladea"/>
                <a:cs typeface="Caladea"/>
              </a:rPr>
              <a:t>Tinggi badan</a:t>
            </a:r>
            <a:r>
              <a:rPr sz="1000" dirty="0">
                <a:latin typeface="Caladea"/>
                <a:cs typeface="Caladea"/>
              </a:rPr>
              <a:t> manusia</a:t>
            </a:r>
            <a:r>
              <a:rPr sz="1000" dirty="0">
                <a:latin typeface="Caladea"/>
                <a:cs typeface="Caladea"/>
              </a:rPr>
              <a:t>,</a:t>
            </a:r>
          </a:p>
          <a:p>
            <a:pPr marL="219521" indent="-197623">
              <a:spcBef>
                <a:spcPts val="578"/>
              </a:spcBef>
              <a:buAutoNum type="arabicPeriod"/>
              <a:tabLst>
                <a:tab pos="220068" algn="l"/>
              </a:tabLst>
            </a:pPr>
            <a:r>
              <a:rPr sz="1000" spc="-4" dirty="0">
                <a:latin typeface="Caladea"/>
                <a:cs typeface="Caladea"/>
              </a:rPr>
              <a:t>Jarak</a:t>
            </a:r>
            <a:r>
              <a:rPr sz="1000" spc="-4" dirty="0">
                <a:latin typeface="Caladea"/>
                <a:cs typeface="Caladea"/>
              </a:rPr>
              <a:t>,</a:t>
            </a:r>
            <a:endParaRPr sz="1000" dirty="0">
              <a:latin typeface="Caladea"/>
              <a:cs typeface="Caladea"/>
            </a:endParaRPr>
          </a:p>
          <a:p>
            <a:pPr marL="219521" indent="-197623">
              <a:spcBef>
                <a:spcPts val="582"/>
              </a:spcBef>
              <a:buAutoNum type="arabicPeriod"/>
              <a:tabLst>
                <a:tab pos="220068" algn="l"/>
              </a:tabLst>
            </a:pPr>
            <a:r>
              <a:rPr sz="1000" spc="-4" dirty="0">
                <a:latin typeface="Caladea"/>
                <a:cs typeface="Caladea"/>
              </a:rPr>
              <a:t>Panjang</a:t>
            </a:r>
            <a:r>
              <a:rPr sz="1000" spc="-9" dirty="0">
                <a:latin typeface="Caladea"/>
                <a:cs typeface="Caladea"/>
              </a:rPr>
              <a:t> </a:t>
            </a:r>
            <a:r>
              <a:rPr sz="1000" spc="-4" dirty="0">
                <a:latin typeface="Caladea"/>
                <a:cs typeface="Caladea"/>
              </a:rPr>
              <a:t>barang</a:t>
            </a:r>
            <a:r>
              <a:rPr sz="1000" spc="-4" dirty="0">
                <a:latin typeface="Caladea"/>
                <a:cs typeface="Caladea"/>
              </a:rPr>
              <a:t>,</a:t>
            </a:r>
            <a:endParaRPr sz="1000" dirty="0">
              <a:latin typeface="Caladea"/>
              <a:cs typeface="Caladea"/>
            </a:endParaRPr>
          </a:p>
          <a:p>
            <a:pPr marL="219521" indent="-197623">
              <a:spcBef>
                <a:spcPts val="582"/>
              </a:spcBef>
              <a:buAutoNum type="arabicPeriod"/>
              <a:tabLst>
                <a:tab pos="220068" algn="l"/>
              </a:tabLst>
            </a:pPr>
            <a:r>
              <a:rPr sz="1000" dirty="0">
                <a:latin typeface="Caladea"/>
                <a:cs typeface="Caladea"/>
              </a:rPr>
              <a:t>Nilai</a:t>
            </a:r>
            <a:r>
              <a:rPr sz="1000" spc="-4" dirty="0">
                <a:latin typeface="Caladea"/>
                <a:cs typeface="Caladea"/>
              </a:rPr>
              <a:t> </a:t>
            </a:r>
            <a:r>
              <a:rPr sz="1000" spc="-4" dirty="0" err="1">
                <a:latin typeface="Caladea"/>
                <a:cs typeface="Caladea"/>
              </a:rPr>
              <a:t>ujian</a:t>
            </a:r>
            <a:r>
              <a:rPr sz="1000" spc="-4" dirty="0" smtClean="0">
                <a:latin typeface="Caladea"/>
                <a:cs typeface="Caladea"/>
              </a:rPr>
              <a:t>.</a:t>
            </a:r>
          </a:p>
          <a:p>
            <a:pPr marL="21898">
              <a:lnSpc>
                <a:spcPct val="150000"/>
              </a:lnSpc>
              <a:spcBef>
                <a:spcPts val="582"/>
              </a:spcBef>
              <a:tabLst>
                <a:tab pos="265113" algn="l"/>
              </a:tabLst>
            </a:pPr>
            <a:r>
              <a:rPr lang="id-ID" sz="1000" spc="-4" dirty="0" smtClean="0">
                <a:latin typeface="Caladea"/>
                <a:cs typeface="Caladea"/>
              </a:rPr>
              <a:t>	Dari uraian di atas jelas bahwa Skala Ratio, Interval, Ordinal dan  Nominal berturut –turut memiliki nilai kuantitatif dari yang Paling  Rinci ke yang Kurang Rinci. Skala Ratio mempunyai sifat – sifat yang dimiliki Skala Interval, Ordinal dan Nominal. Skala Interval memiliki ciri – ciri  yang dimiliki Skala Ordinal dan Nominal, sedangkan Skala Ordinal memiliki  sifat yang dimiliki Skala Nominal. Adanya perbedaan tingkat pengukuran  memungkinkan terjadinya Transformasi Skala Ratio dan Interval menjadi  Ordinal atau Nominal.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429</TotalTime>
  <Words>8990</Words>
  <Application>Microsoft Office PowerPoint</Application>
  <PresentationFormat>A4 Paper (210x297 mm)</PresentationFormat>
  <Paragraphs>582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Adjacency</vt:lpstr>
      <vt:lpstr>Statistik &amp; Probabiltas 3 sks Kode Matakuliah :  224007</vt:lpstr>
      <vt:lpstr>DATA dan METODE PENGUMPULAN  DATA PENELITIAN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dan METODE PENGUMPULAN DATA PENELITIAN</dc:title>
  <dc:creator>user</dc:creator>
  <cp:lastModifiedBy>Zyrex</cp:lastModifiedBy>
  <cp:revision>32</cp:revision>
  <dcterms:created xsi:type="dcterms:W3CDTF">2021-05-20T01:10:36Z</dcterms:created>
  <dcterms:modified xsi:type="dcterms:W3CDTF">2022-04-11T07:58:52Z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2013-03-26T00:00:00Z</vt:filetime>
  </property>
  <property fmtid="{D5CDD505-2E9C-101B-9397-08002B2CF9AE}" pid="3" name="Creator">
    <vt:lpwstr>Microsoft® Office Word 2007</vt:lpwstr>
  </property>
  <property fmtid="{D5CDD505-2E9C-101B-9397-08002B2CF9AE}" pid="4" name="LastSaved">
    <vt:filetime>2021-05-20T00:00:00Z</vt:filetime>
  </property>
</Properties>
</file>