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9"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299" r:id="rId32"/>
    <p:sldId id="258"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5" r:id="rId46"/>
    <p:sldId id="276" r:id="rId47"/>
    <p:sldId id="277" r:id="rId48"/>
    <p:sldId id="278" r:id="rId49"/>
    <p:sldId id="279" r:id="rId50"/>
    <p:sldId id="280" r:id="rId51"/>
    <p:sldId id="281" r:id="rId52"/>
    <p:sldId id="282" r:id="rId53"/>
    <p:sldId id="283" r:id="rId54"/>
    <p:sldId id="284"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274" r:id="rId68"/>
    <p:sldId id="298" r:id="rId69"/>
    <p:sldId id="285" r:id="rId70"/>
    <p:sldId id="260" r:id="rId71"/>
    <p:sldId id="261"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C02DD-59FD-45EF-8D17-23CAE67FEBEB}" type="datetimeFigureOut">
              <a:rPr lang="en-US" smtClean="0"/>
              <a:t>8/6/2020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F4EAD-E357-4601-9D33-12804760861C}" type="slidenum">
              <a:rPr lang="en-US" smtClean="0"/>
              <a:t>‹#›</a:t>
            </a:fld>
            <a:endParaRPr lang="en-US"/>
          </a:p>
        </p:txBody>
      </p:sp>
    </p:spTree>
    <p:extLst>
      <p:ext uri="{BB962C8B-B14F-4D97-AF65-F5344CB8AC3E}">
        <p14:creationId xmlns:p14="http://schemas.microsoft.com/office/powerpoint/2010/main" val="158479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12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13</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14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15</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16</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17</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18</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20</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21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28</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BIOFARMASI</a:t>
            </a:r>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29</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10FF9B-6C15-42CE-9AE4-8A89856F9B3E}" type="slidenum">
              <a:rPr lang="en-US" smtClean="0"/>
              <a:pPr eaLnBrk="1" hangingPunct="1"/>
              <a:t>33</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Adsorbat:zat yang melekat dipermukaan. Adsorben: zat/media tempat adsorbat melekat (zat yang dilekati. Gelas: hanya adsorpsi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46B4D-4B0C-4D74-8F7F-07EF3FF3DC42}" type="slidenum">
              <a:rPr lang="en-US" smtClean="0"/>
              <a:t>3</a:t>
            </a:fld>
            <a:endParaRPr lang="en-US"/>
          </a:p>
        </p:txBody>
      </p:sp>
    </p:spTree>
    <p:extLst>
      <p:ext uri="{BB962C8B-B14F-4D97-AF65-F5344CB8AC3E}">
        <p14:creationId xmlns:p14="http://schemas.microsoft.com/office/powerpoint/2010/main" val="422176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6</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7</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8</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9</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10</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Pendahuluan KSF</a:t>
            </a:r>
            <a:endParaRPr lang="en-US"/>
          </a:p>
        </p:txBody>
      </p:sp>
      <p:sp>
        <p:nvSpPr>
          <p:cNvPr id="5" name="Rectangle 3"/>
          <p:cNvSpPr>
            <a:spLocks noGrp="1" noChangeArrowheads="1"/>
          </p:cNvSpPr>
          <p:nvPr>
            <p:ph type="dt" idx="1"/>
          </p:nvPr>
        </p:nvSpPr>
        <p:spPr>
          <a:ln/>
        </p:spPr>
        <p:txBody>
          <a:bodyPr/>
          <a:lstStyle/>
          <a:p>
            <a:r>
              <a:rPr lang="en-US"/>
              <a:t>TETI INDRAWATI</a:t>
            </a:r>
          </a:p>
        </p:txBody>
      </p:sp>
      <p:sp>
        <p:nvSpPr>
          <p:cNvPr id="6" name="Rectangle 6"/>
          <p:cNvSpPr>
            <a:spLocks noGrp="1" noChangeArrowheads="1"/>
          </p:cNvSpPr>
          <p:nvPr>
            <p:ph type="ftr" sz="quarter" idx="4"/>
          </p:nvPr>
        </p:nvSpPr>
        <p:spPr>
          <a:ln/>
        </p:spPr>
        <p:txBody>
          <a:bodyPr/>
          <a:lstStyle/>
          <a:p>
            <a:r>
              <a:rPr lang="en-US"/>
              <a:t>SEM VIII</a:t>
            </a:r>
          </a:p>
        </p:txBody>
      </p:sp>
      <p:sp>
        <p:nvSpPr>
          <p:cNvPr id="7" name="Rectangle 7"/>
          <p:cNvSpPr>
            <a:spLocks noGrp="1" noChangeArrowheads="1"/>
          </p:cNvSpPr>
          <p:nvPr>
            <p:ph type="sldNum" sz="quarter" idx="5"/>
          </p:nvPr>
        </p:nvSpPr>
        <p:spPr>
          <a:ln/>
        </p:spPr>
        <p:txBody>
          <a:bodyPr/>
          <a:lstStyle/>
          <a:p>
            <a:fld id="{8B21319E-C5AC-43E3-BA65-DD9C8202ACCD}" type="slidenum">
              <a:rPr lang="en-US"/>
              <a:pPr/>
              <a:t>11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D0A657A-B304-45F8-9B0D-0E0773037CC0}" type="datetimeFigureOut">
              <a:rPr lang="en-US" smtClean="0"/>
              <a:t>8/6/2020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2CFB24-291B-4366-8A59-A2735A5662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0A657A-B304-45F8-9B0D-0E0773037CC0}"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CFB24-291B-4366-8A59-A2735A5662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0A657A-B304-45F8-9B0D-0E0773037CC0}"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CFB24-291B-4366-8A59-A2735A5662A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00200"/>
            <a:ext cx="8229600" cy="4525963"/>
          </a:xfrm>
        </p:spPr>
        <p:txBody>
          <a:bodyPr/>
          <a:lstStyle/>
          <a:p>
            <a:pPr lvl="0"/>
            <a:endParaRPr lang="id-ID" noProof="0" smtClean="0"/>
          </a:p>
        </p:txBody>
      </p:sp>
      <p:sp>
        <p:nvSpPr>
          <p:cNvPr id="4" name="Rectangle 4"/>
          <p:cNvSpPr>
            <a:spLocks noGrp="1" noChangeArrowheads="1"/>
          </p:cNvSpPr>
          <p:nvPr>
            <p:ph type="dt" sz="half" idx="10"/>
          </p:nvPr>
        </p:nvSpPr>
        <p:spPr>
          <a:ln/>
        </p:spPr>
        <p:txBody>
          <a:bodyPr/>
          <a:lstStyle>
            <a:lvl1pPr>
              <a:defRPr/>
            </a:lvl1pPr>
          </a:lstStyle>
          <a:p>
            <a:pPr>
              <a:defRPr/>
            </a:pPr>
            <a:fld id="{874E2B5F-8E56-46BA-9BCA-40437529D13A}" type="datetime1">
              <a:rPr lang="en-US"/>
              <a:pPr>
                <a:defRPr/>
              </a:pPr>
              <a:t>8/6/2020</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umi sapta rini</a:t>
            </a:r>
          </a:p>
        </p:txBody>
      </p:sp>
      <p:sp>
        <p:nvSpPr>
          <p:cNvPr id="6" name="Rectangle 6"/>
          <p:cNvSpPr>
            <a:spLocks noGrp="1" noChangeArrowheads="1"/>
          </p:cNvSpPr>
          <p:nvPr>
            <p:ph type="sldNum" sz="quarter" idx="12"/>
          </p:nvPr>
        </p:nvSpPr>
        <p:spPr>
          <a:ln/>
        </p:spPr>
        <p:txBody>
          <a:bodyPr/>
          <a:lstStyle>
            <a:lvl1pPr>
              <a:defRPr/>
            </a:lvl1pPr>
          </a:lstStyle>
          <a:p>
            <a:pPr>
              <a:defRPr/>
            </a:pPr>
            <a:fld id="{A0C82990-46F0-4D25-A897-21298D51B7B0}" type="slidenum">
              <a:rPr lang="en-GB"/>
              <a:pPr>
                <a:defRPr/>
              </a:pPr>
              <a:t>‹#›</a:t>
            </a:fld>
            <a:endParaRPr lang="en-GB"/>
          </a:p>
        </p:txBody>
      </p:sp>
    </p:spTree>
    <p:extLst>
      <p:ext uri="{BB962C8B-B14F-4D97-AF65-F5344CB8AC3E}">
        <p14:creationId xmlns:p14="http://schemas.microsoft.com/office/powerpoint/2010/main" val="240538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fld id="{77957AA6-3BB4-456C-80BD-3104304A49B2}" type="datetime1">
              <a:rPr lang="en-US"/>
              <a:pPr>
                <a:defRPr/>
              </a:pPr>
              <a:t>8/6/2020</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umi sapta rini</a:t>
            </a:r>
          </a:p>
        </p:txBody>
      </p:sp>
      <p:sp>
        <p:nvSpPr>
          <p:cNvPr id="7" name="Rectangle 6"/>
          <p:cNvSpPr>
            <a:spLocks noGrp="1" noChangeArrowheads="1"/>
          </p:cNvSpPr>
          <p:nvPr>
            <p:ph type="sldNum" sz="quarter" idx="12"/>
          </p:nvPr>
        </p:nvSpPr>
        <p:spPr>
          <a:ln/>
        </p:spPr>
        <p:txBody>
          <a:bodyPr/>
          <a:lstStyle>
            <a:lvl1pPr>
              <a:defRPr/>
            </a:lvl1pPr>
          </a:lstStyle>
          <a:p>
            <a:pPr>
              <a:defRPr/>
            </a:pPr>
            <a:fld id="{D54B69BE-3039-42E8-A310-4910FB6E381C}" type="slidenum">
              <a:rPr lang="en-GB"/>
              <a:pPr>
                <a:defRPr/>
              </a:pPr>
              <a:t>‹#›</a:t>
            </a:fld>
            <a:endParaRPr lang="en-GB"/>
          </a:p>
        </p:txBody>
      </p:sp>
    </p:spTree>
    <p:extLst>
      <p:ext uri="{BB962C8B-B14F-4D97-AF65-F5344CB8AC3E}">
        <p14:creationId xmlns:p14="http://schemas.microsoft.com/office/powerpoint/2010/main" val="103413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r>
              <a:rPr lang="en-US"/>
              <a:t>Teti. Iindrawati</a:t>
            </a: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4FC5E95F-9D68-475F-A65C-B3EC955D3774}" type="slidenum">
              <a:rPr lang="en-US"/>
              <a:pPr/>
              <a:t>‹#›</a:t>
            </a:fld>
            <a:endParaRPr lang="en-US"/>
          </a:p>
        </p:txBody>
      </p:sp>
    </p:spTree>
    <p:extLst>
      <p:ext uri="{BB962C8B-B14F-4D97-AF65-F5344CB8AC3E}">
        <p14:creationId xmlns:p14="http://schemas.microsoft.com/office/powerpoint/2010/main" val="24348317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0A657A-B304-45F8-9B0D-0E0773037CC0}"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CFB24-291B-4366-8A59-A2735A5662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0A657A-B304-45F8-9B0D-0E0773037CC0}"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CFB24-291B-4366-8A59-A2735A5662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0A657A-B304-45F8-9B0D-0E0773037CC0}"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CFB24-291B-4366-8A59-A2735A5662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0A657A-B304-45F8-9B0D-0E0773037CC0}" type="datetimeFigureOut">
              <a:rPr lang="en-US" smtClean="0"/>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CFB24-291B-4366-8A59-A2735A5662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0A657A-B304-45F8-9B0D-0E0773037CC0}" type="datetimeFigureOut">
              <a:rPr lang="en-US" smtClean="0"/>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CFB24-291B-4366-8A59-A2735A5662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A657A-B304-45F8-9B0D-0E0773037CC0}" type="datetimeFigureOut">
              <a:rPr lang="en-US" smtClean="0"/>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CFB24-291B-4366-8A59-A2735A5662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0A657A-B304-45F8-9B0D-0E0773037CC0}"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CFB24-291B-4366-8A59-A2735A5662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0A657A-B304-45F8-9B0D-0E0773037CC0}"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52CFB24-291B-4366-8A59-A2735A5662A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D0A657A-B304-45F8-9B0D-0E0773037CC0}" type="datetimeFigureOut">
              <a:rPr lang="en-US" smtClean="0"/>
              <a:t>8/6/2020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2CFB24-291B-4366-8A59-A2735A5662A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295400" y="1600201"/>
            <a:ext cx="6705600" cy="1219199"/>
          </a:xfrm>
          <a:gradFill rotWithShape="1">
            <a:gsLst>
              <a:gs pos="0">
                <a:srgbClr val="FFFF00"/>
              </a:gs>
              <a:gs pos="50000">
                <a:srgbClr val="D8B088"/>
              </a:gs>
              <a:gs pos="100000">
                <a:srgbClr val="FFFFFF"/>
              </a:gs>
            </a:gsLst>
            <a:lin ang="2700000" scaled="1"/>
          </a:gradFill>
          <a:ln/>
          <a:scene3d>
            <a:camera prst="legacyPerspectiveBottom"/>
            <a:lightRig rig="legacyNormal1" dir="t"/>
          </a:scene3d>
          <a:sp3d extrusionH="121893000" prstMaterial="legacyPlastic">
            <a:bevelT w="13500" h="13500" prst="angle"/>
            <a:bevelB w="13500" h="13500" prst="angle"/>
            <a:extrusionClr>
              <a:srgbClr val="CC99FF"/>
            </a:extrusionClr>
          </a:sp3d>
        </p:spPr>
        <p:txBody>
          <a:bodyPr anchor="ctr" anchorCtr="0">
            <a:normAutofit fontScale="90000"/>
            <a:flatTx/>
          </a:bodyPr>
          <a:lstStyle/>
          <a:p>
            <a:pPr algn="ctr"/>
            <a:r>
              <a:rPr lang="en-US" sz="4000" b="1" dirty="0" smtClean="0">
                <a:solidFill>
                  <a:srgbClr val="336699"/>
                </a:solidFill>
                <a:latin typeface="Elephant" pitchFamily="18" charset="0"/>
              </a:rPr>
              <a:t>INTERAKSI BAHAN  KEMASAN</a:t>
            </a:r>
            <a:endParaRPr lang="en-US" sz="4000" b="1" dirty="0">
              <a:solidFill>
                <a:srgbClr val="336699"/>
              </a:solidFill>
              <a:latin typeface="Elephant" pitchFamily="18" charset="0"/>
            </a:endParaRPr>
          </a:p>
        </p:txBody>
      </p:sp>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1</a:t>
            </a:fld>
            <a:endParaRPr lang="en-US"/>
          </a:p>
        </p:txBody>
      </p:sp>
      <p:sp>
        <p:nvSpPr>
          <p:cNvPr id="2" name="TextBox 1"/>
          <p:cNvSpPr txBox="1"/>
          <p:nvPr/>
        </p:nvSpPr>
        <p:spPr>
          <a:xfrm>
            <a:off x="3352800" y="3962400"/>
            <a:ext cx="2743200" cy="646331"/>
          </a:xfrm>
          <a:prstGeom prst="rect">
            <a:avLst/>
          </a:prstGeom>
          <a:noFill/>
        </p:spPr>
        <p:txBody>
          <a:bodyPr wrap="square" rtlCol="0">
            <a:spAutoFit/>
          </a:bodyPr>
          <a:lstStyle/>
          <a:p>
            <a:pPr algn="ctr"/>
            <a:r>
              <a:rPr lang="en-US" b="1" dirty="0">
                <a:solidFill>
                  <a:srgbClr val="336699"/>
                </a:solidFill>
                <a:latin typeface="Elephant" pitchFamily="18" charset="0"/>
              </a:rPr>
              <a:t>KEMASAN SEDIAAN FARMASI</a:t>
            </a:r>
            <a:endParaRPr lang="en-US" dirty="0"/>
          </a:p>
        </p:txBody>
      </p:sp>
    </p:spTree>
    <p:extLst>
      <p:ext uri="{BB962C8B-B14F-4D97-AF65-F5344CB8AC3E}">
        <p14:creationId xmlns:p14="http://schemas.microsoft.com/office/powerpoint/2010/main" val="2078083596"/>
      </p:ext>
    </p:extLst>
  </p:cSld>
  <p:clrMapOvr>
    <a:masterClrMapping/>
  </p:clrMapOvr>
  <p:transition>
    <p:sndAc>
      <p:stSnd>
        <p:snd r:embed="rId3"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10</a:t>
            </a:fld>
            <a:endParaRPr lang="en-US"/>
          </a:p>
        </p:txBody>
      </p:sp>
      <p:sp>
        <p:nvSpPr>
          <p:cNvPr id="7" name="Rectangle 6"/>
          <p:cNvSpPr/>
          <p:nvPr/>
        </p:nvSpPr>
        <p:spPr>
          <a:xfrm>
            <a:off x="646824" y="762000"/>
            <a:ext cx="3470822" cy="646331"/>
          </a:xfrm>
          <a:prstGeom prst="rect">
            <a:avLst/>
          </a:prstGeom>
        </p:spPr>
        <p:txBody>
          <a:bodyPr wrap="none">
            <a:spAutoFit/>
          </a:bodyPr>
          <a:lstStyle/>
          <a:p>
            <a:r>
              <a:rPr lang="en-US" sz="3600" b="1" dirty="0" err="1"/>
              <a:t>Fungsi</a:t>
            </a:r>
            <a:r>
              <a:rPr lang="en-US" sz="3600" b="1" dirty="0"/>
              <a:t> </a:t>
            </a:r>
            <a:r>
              <a:rPr lang="en-US" sz="3600" b="1" dirty="0" err="1"/>
              <a:t>Kemasan</a:t>
            </a:r>
            <a:r>
              <a:rPr lang="en-US" sz="3600" b="1" dirty="0"/>
              <a:t> </a:t>
            </a:r>
          </a:p>
        </p:txBody>
      </p:sp>
      <p:sp>
        <p:nvSpPr>
          <p:cNvPr id="8" name="Rectangle 7"/>
          <p:cNvSpPr/>
          <p:nvPr/>
        </p:nvSpPr>
        <p:spPr>
          <a:xfrm>
            <a:off x="646824" y="1462408"/>
            <a:ext cx="7808918" cy="1200329"/>
          </a:xfrm>
          <a:prstGeom prst="rect">
            <a:avLst/>
          </a:prstGeom>
        </p:spPr>
        <p:txBody>
          <a:bodyPr wrap="square">
            <a:spAutoFit/>
          </a:bodyPr>
          <a:lstStyle/>
          <a:p>
            <a:pPr algn="just"/>
            <a:r>
              <a:rPr lang="en-US" sz="2400" b="1" dirty="0" err="1"/>
              <a:t>Menurut</a:t>
            </a:r>
            <a:r>
              <a:rPr lang="en-US" sz="2400" b="1" dirty="0"/>
              <a:t> </a:t>
            </a:r>
            <a:r>
              <a:rPr lang="en-US" sz="2400" b="1" dirty="0" err="1"/>
              <a:t>Simamora</a:t>
            </a:r>
            <a:r>
              <a:rPr lang="en-US" sz="2400" b="1" dirty="0"/>
              <a:t> </a:t>
            </a:r>
            <a:r>
              <a:rPr lang="en-US" sz="2400" b="1" dirty="0" err="1"/>
              <a:t>ada</a:t>
            </a:r>
            <a:r>
              <a:rPr lang="en-US" sz="2400" b="1" dirty="0"/>
              <a:t> </a:t>
            </a:r>
            <a:r>
              <a:rPr lang="en-US" sz="2400" b="1" dirty="0" err="1"/>
              <a:t>dua</a:t>
            </a:r>
            <a:r>
              <a:rPr lang="en-US" sz="2400" b="1" dirty="0"/>
              <a:t> </a:t>
            </a:r>
            <a:r>
              <a:rPr lang="en-US" sz="2400" b="1" dirty="0" err="1"/>
              <a:t>fungsi</a:t>
            </a:r>
            <a:r>
              <a:rPr lang="en-US" sz="2400" b="1" dirty="0"/>
              <a:t> </a:t>
            </a:r>
            <a:r>
              <a:rPr lang="en-US" sz="2400" b="1" dirty="0" err="1"/>
              <a:t>kemasan</a:t>
            </a:r>
            <a:r>
              <a:rPr lang="en-US" sz="2400" b="1" dirty="0"/>
              <a:t> yang </a:t>
            </a:r>
            <a:r>
              <a:rPr lang="en-US" sz="2400" b="1" dirty="0" err="1"/>
              <a:t>diberikan</a:t>
            </a:r>
            <a:r>
              <a:rPr lang="en-US" sz="2400" b="1" dirty="0"/>
              <a:t> </a:t>
            </a:r>
            <a:r>
              <a:rPr lang="en-US" sz="2400" b="1" dirty="0" err="1"/>
              <a:t>kepada</a:t>
            </a:r>
            <a:r>
              <a:rPr lang="en-US" sz="2400" b="1" dirty="0"/>
              <a:t> </a:t>
            </a:r>
            <a:r>
              <a:rPr lang="en-US" sz="2400" b="1" dirty="0" err="1"/>
              <a:t>suatu</a:t>
            </a:r>
            <a:r>
              <a:rPr lang="en-US" sz="2400" b="1" dirty="0"/>
              <a:t> </a:t>
            </a:r>
            <a:r>
              <a:rPr lang="en-US" sz="2400" b="1" dirty="0" err="1"/>
              <a:t>produk</a:t>
            </a:r>
            <a:r>
              <a:rPr lang="en-US" sz="2400" b="1" dirty="0"/>
              <a:t>, </a:t>
            </a:r>
            <a:r>
              <a:rPr lang="en-US" sz="2400" b="1" dirty="0" err="1"/>
              <a:t>yaitu</a:t>
            </a:r>
            <a:r>
              <a:rPr lang="en-US" sz="2400" b="1" dirty="0"/>
              <a:t> </a:t>
            </a:r>
            <a:r>
              <a:rPr lang="en-US" sz="2400" b="1" dirty="0" err="1"/>
              <a:t>fungsi</a:t>
            </a:r>
            <a:r>
              <a:rPr lang="en-US" sz="2400" b="1" dirty="0"/>
              <a:t> </a:t>
            </a:r>
            <a:r>
              <a:rPr lang="en-US" sz="2400" b="1" dirty="0" err="1"/>
              <a:t>protektif</a:t>
            </a:r>
            <a:r>
              <a:rPr lang="en-US" sz="2400" b="1" dirty="0"/>
              <a:t> </a:t>
            </a:r>
            <a:r>
              <a:rPr lang="en-US" sz="2400" b="1" dirty="0" err="1"/>
              <a:t>dan</a:t>
            </a:r>
            <a:r>
              <a:rPr lang="en-US" sz="2400" b="1" dirty="0"/>
              <a:t> </a:t>
            </a:r>
            <a:r>
              <a:rPr lang="en-US" sz="2400" b="1" dirty="0" err="1"/>
              <a:t>fungsi</a:t>
            </a:r>
            <a:r>
              <a:rPr lang="en-US" sz="2400" b="1" dirty="0"/>
              <a:t> </a:t>
            </a:r>
            <a:r>
              <a:rPr lang="en-US" sz="2400" b="1" dirty="0" err="1"/>
              <a:t>promosional</a:t>
            </a:r>
            <a:r>
              <a:rPr lang="en-US" sz="2400" b="1" dirty="0"/>
              <a:t>. </a:t>
            </a:r>
          </a:p>
        </p:txBody>
      </p:sp>
      <p:sp>
        <p:nvSpPr>
          <p:cNvPr id="9" name="Rectangle 8"/>
          <p:cNvSpPr/>
          <p:nvPr/>
        </p:nvSpPr>
        <p:spPr>
          <a:xfrm>
            <a:off x="649282" y="2895600"/>
            <a:ext cx="7961318" cy="1631216"/>
          </a:xfrm>
          <a:prstGeom prst="rect">
            <a:avLst/>
          </a:prstGeom>
        </p:spPr>
        <p:txBody>
          <a:bodyPr wrap="square">
            <a:spAutoFit/>
          </a:bodyPr>
          <a:lstStyle/>
          <a:p>
            <a:r>
              <a:rPr lang="en-US" sz="2000" b="1" dirty="0" err="1"/>
              <a:t>Fungsi</a:t>
            </a:r>
            <a:r>
              <a:rPr lang="en-US" sz="2000" b="1" dirty="0"/>
              <a:t> </a:t>
            </a:r>
            <a:r>
              <a:rPr lang="en-US" sz="2000" b="1" dirty="0" err="1"/>
              <a:t>protektif</a:t>
            </a:r>
            <a:r>
              <a:rPr lang="en-US" sz="2000" b="1" dirty="0"/>
              <a:t> </a:t>
            </a:r>
            <a:r>
              <a:rPr lang="en-US" sz="2000" b="1" dirty="0" err="1"/>
              <a:t>artinya</a:t>
            </a:r>
            <a:r>
              <a:rPr lang="en-US" sz="2000" b="1" dirty="0"/>
              <a:t> </a:t>
            </a:r>
            <a:r>
              <a:rPr lang="en-US" sz="2000" b="1" dirty="0" err="1"/>
              <a:t>kemasan</a:t>
            </a:r>
            <a:r>
              <a:rPr lang="en-US" sz="2000" b="1" dirty="0"/>
              <a:t> </a:t>
            </a:r>
            <a:r>
              <a:rPr lang="en-US" sz="2000" b="1" dirty="0" err="1"/>
              <a:t>berfungsi</a:t>
            </a:r>
            <a:r>
              <a:rPr lang="en-US" sz="2000" b="1" dirty="0"/>
              <a:t> </a:t>
            </a:r>
            <a:r>
              <a:rPr lang="en-US" sz="2000" b="1" dirty="0" err="1"/>
              <a:t>sebagai</a:t>
            </a:r>
            <a:r>
              <a:rPr lang="en-US" sz="2000" b="1" dirty="0"/>
              <a:t> </a:t>
            </a:r>
            <a:r>
              <a:rPr lang="en-US" sz="2000" b="1" dirty="0" err="1"/>
              <a:t>pelindung</a:t>
            </a:r>
            <a:r>
              <a:rPr lang="en-US" sz="2000" b="1" dirty="0"/>
              <a:t> </a:t>
            </a:r>
            <a:r>
              <a:rPr lang="en-US" sz="2000" b="1" dirty="0" err="1"/>
              <a:t>atau</a:t>
            </a:r>
            <a:r>
              <a:rPr lang="en-US" sz="2000" b="1" dirty="0"/>
              <a:t> </a:t>
            </a:r>
            <a:r>
              <a:rPr lang="en-US" sz="2000" b="1" dirty="0" err="1"/>
              <a:t>keamanan</a:t>
            </a:r>
            <a:r>
              <a:rPr lang="en-US" sz="2000" b="1" dirty="0"/>
              <a:t> </a:t>
            </a:r>
            <a:r>
              <a:rPr lang="en-US" sz="2000" b="1" dirty="0" err="1"/>
              <a:t>produk</a:t>
            </a:r>
            <a:r>
              <a:rPr lang="en-US" sz="2000" b="1" dirty="0"/>
              <a:t> </a:t>
            </a:r>
            <a:r>
              <a:rPr lang="en-US" sz="2000" b="1" dirty="0" err="1"/>
              <a:t>dari</a:t>
            </a:r>
            <a:r>
              <a:rPr lang="en-US" sz="2000" b="1" dirty="0"/>
              <a:t> </a:t>
            </a:r>
            <a:r>
              <a:rPr lang="en-US" sz="2000" b="1" dirty="0" err="1"/>
              <a:t>hal-hal</a:t>
            </a:r>
            <a:r>
              <a:rPr lang="en-US" sz="2000" b="1" dirty="0"/>
              <a:t> yang </a:t>
            </a:r>
            <a:r>
              <a:rPr lang="en-US" sz="2000" b="1" dirty="0" err="1"/>
              <a:t>dapat</a:t>
            </a:r>
            <a:r>
              <a:rPr lang="en-US" sz="2000" b="1" dirty="0"/>
              <a:t> </a:t>
            </a:r>
            <a:r>
              <a:rPr lang="en-US" sz="2000" b="1" dirty="0" err="1"/>
              <a:t>merusak</a:t>
            </a:r>
            <a:r>
              <a:rPr lang="en-US" sz="2000" b="1" dirty="0"/>
              <a:t> </a:t>
            </a:r>
            <a:r>
              <a:rPr lang="en-US" sz="2000" b="1" dirty="0" err="1"/>
              <a:t>produk</a:t>
            </a:r>
            <a:r>
              <a:rPr lang="en-US" sz="2000" b="1" dirty="0"/>
              <a:t>, </a:t>
            </a:r>
            <a:r>
              <a:rPr lang="en-US" sz="2000" b="1" dirty="0" err="1"/>
              <a:t>misalnya</a:t>
            </a:r>
            <a:r>
              <a:rPr lang="en-US" sz="2000" b="1" dirty="0"/>
              <a:t> </a:t>
            </a:r>
            <a:r>
              <a:rPr lang="en-US" sz="2000" b="1" dirty="0" err="1"/>
              <a:t>iklim</a:t>
            </a:r>
            <a:r>
              <a:rPr lang="en-US" sz="2000" b="1" dirty="0"/>
              <a:t>, proses </a:t>
            </a:r>
            <a:r>
              <a:rPr lang="en-US" sz="2000" b="1" dirty="0" err="1"/>
              <a:t>distribusi</a:t>
            </a:r>
            <a:r>
              <a:rPr lang="en-US" sz="2000" b="1" dirty="0"/>
              <a:t>, </a:t>
            </a:r>
            <a:r>
              <a:rPr lang="en-US" sz="2000" b="1" dirty="0" err="1"/>
              <a:t>dan</a:t>
            </a:r>
            <a:r>
              <a:rPr lang="en-US" sz="2000" b="1" dirty="0"/>
              <a:t> lain-lain.</a:t>
            </a:r>
          </a:p>
          <a:p>
            <a:r>
              <a:rPr lang="en-US" sz="2000" b="1" dirty="0" err="1"/>
              <a:t>Kemasan</a:t>
            </a:r>
            <a:r>
              <a:rPr lang="en-US" sz="2000" b="1" dirty="0"/>
              <a:t> yang </a:t>
            </a:r>
            <a:r>
              <a:rPr lang="en-US" sz="2000" b="1" dirty="0" err="1"/>
              <a:t>melindungi</a:t>
            </a:r>
            <a:r>
              <a:rPr lang="en-US" sz="2000" b="1" dirty="0"/>
              <a:t> </a:t>
            </a:r>
            <a:r>
              <a:rPr lang="en-US" sz="2000" b="1" dirty="0" err="1"/>
              <a:t>produk</a:t>
            </a:r>
            <a:r>
              <a:rPr lang="en-US" sz="2000" b="1" dirty="0"/>
              <a:t> </a:t>
            </a:r>
            <a:r>
              <a:rPr lang="en-US" sz="2000" b="1" dirty="0" err="1"/>
              <a:t>akan</a:t>
            </a:r>
            <a:r>
              <a:rPr lang="en-US" sz="2000" b="1" dirty="0"/>
              <a:t> </a:t>
            </a:r>
            <a:r>
              <a:rPr lang="en-US" sz="2000" b="1" dirty="0" err="1"/>
              <a:t>mencegah</a:t>
            </a:r>
            <a:r>
              <a:rPr lang="en-US" sz="2000" b="1" dirty="0"/>
              <a:t> </a:t>
            </a:r>
            <a:r>
              <a:rPr lang="en-US" sz="2000" b="1" dirty="0" err="1"/>
              <a:t>kerusakan</a:t>
            </a:r>
            <a:r>
              <a:rPr lang="en-US" sz="2000" b="1" dirty="0"/>
              <a:t> </a:t>
            </a:r>
            <a:r>
              <a:rPr lang="en-US" sz="2000" b="1" dirty="0" err="1"/>
              <a:t>dan</a:t>
            </a:r>
            <a:r>
              <a:rPr lang="en-US" sz="2000" b="1" dirty="0"/>
              <a:t> </a:t>
            </a:r>
            <a:r>
              <a:rPr lang="en-US" sz="2000" b="1" dirty="0" err="1"/>
              <a:t>risiko</a:t>
            </a:r>
            <a:r>
              <a:rPr lang="en-US" sz="2000" b="1" dirty="0"/>
              <a:t> </a:t>
            </a:r>
            <a:r>
              <a:rPr lang="en-US" sz="2000" b="1" dirty="0" err="1"/>
              <a:t>cacat</a:t>
            </a:r>
            <a:r>
              <a:rPr lang="en-US" sz="2000" b="1" dirty="0"/>
              <a:t> yang </a:t>
            </a:r>
            <a:r>
              <a:rPr lang="en-US" sz="2000" b="1" dirty="0" err="1"/>
              <a:t>dapat</a:t>
            </a:r>
            <a:r>
              <a:rPr lang="en-US" sz="2000" b="1" dirty="0"/>
              <a:t> </a:t>
            </a:r>
            <a:r>
              <a:rPr lang="en-US" sz="2000" b="1" dirty="0" err="1"/>
              <a:t>merugikan</a:t>
            </a:r>
            <a:r>
              <a:rPr lang="en-US" sz="2000" b="1" dirty="0"/>
              <a:t> </a:t>
            </a:r>
            <a:r>
              <a:rPr lang="en-US" sz="2000" b="1" dirty="0" err="1"/>
              <a:t>pembeli</a:t>
            </a:r>
            <a:r>
              <a:rPr lang="en-US" sz="2000" b="1" dirty="0"/>
              <a:t> </a:t>
            </a:r>
            <a:r>
              <a:rPr lang="en-US" sz="2000" b="1" dirty="0" err="1"/>
              <a:t>ataupun</a:t>
            </a:r>
            <a:r>
              <a:rPr lang="en-US" sz="2000" b="1" dirty="0"/>
              <a:t> </a:t>
            </a:r>
            <a:r>
              <a:rPr lang="en-US" sz="2000" b="1" dirty="0" err="1"/>
              <a:t>penjual</a:t>
            </a:r>
            <a:r>
              <a:rPr lang="en-US" sz="2000" b="1" dirty="0"/>
              <a:t>.</a:t>
            </a:r>
          </a:p>
        </p:txBody>
      </p:sp>
      <p:sp>
        <p:nvSpPr>
          <p:cNvPr id="10" name="Rectangle 9"/>
          <p:cNvSpPr/>
          <p:nvPr/>
        </p:nvSpPr>
        <p:spPr>
          <a:xfrm>
            <a:off x="646824" y="4876799"/>
            <a:ext cx="8189918" cy="1015663"/>
          </a:xfrm>
          <a:prstGeom prst="rect">
            <a:avLst/>
          </a:prstGeom>
        </p:spPr>
        <p:txBody>
          <a:bodyPr wrap="square">
            <a:spAutoFit/>
          </a:bodyPr>
          <a:lstStyle/>
          <a:p>
            <a:r>
              <a:rPr lang="en-US" sz="2000" b="1" dirty="0" err="1" smtClean="0"/>
              <a:t>Kemasan</a:t>
            </a:r>
            <a:r>
              <a:rPr lang="en-US" sz="2000" b="1" dirty="0" smtClean="0"/>
              <a:t> </a:t>
            </a:r>
            <a:r>
              <a:rPr lang="en-US" sz="2000" b="1" dirty="0" err="1" smtClean="0"/>
              <a:t>sebagai</a:t>
            </a:r>
            <a:r>
              <a:rPr lang="en-US" sz="2000" b="1" dirty="0" smtClean="0"/>
              <a:t> </a:t>
            </a:r>
            <a:r>
              <a:rPr lang="en-US" sz="2000" b="1" dirty="0"/>
              <a:t>media </a:t>
            </a:r>
            <a:r>
              <a:rPr lang="en-US" sz="2000" b="1" dirty="0" err="1"/>
              <a:t>promosi</a:t>
            </a:r>
            <a:r>
              <a:rPr lang="en-US" sz="2000" b="1" dirty="0"/>
              <a:t> </a:t>
            </a:r>
            <a:r>
              <a:rPr lang="en-US" sz="2000" b="1" dirty="0" err="1"/>
              <a:t>atau</a:t>
            </a:r>
            <a:r>
              <a:rPr lang="en-US" sz="2000" b="1" dirty="0"/>
              <a:t> </a:t>
            </a:r>
            <a:r>
              <a:rPr lang="en-US" sz="2000" b="1" dirty="0" err="1"/>
              <a:t>pemasaran</a:t>
            </a:r>
            <a:r>
              <a:rPr lang="en-US" sz="2000" b="1" dirty="0"/>
              <a:t>. Hal </a:t>
            </a:r>
            <a:r>
              <a:rPr lang="en-US" sz="2000" b="1" dirty="0" err="1"/>
              <a:t>ini</a:t>
            </a:r>
            <a:r>
              <a:rPr lang="en-US" sz="2000" b="1" dirty="0"/>
              <a:t> </a:t>
            </a:r>
            <a:r>
              <a:rPr lang="en-US" sz="2000" b="1" dirty="0" err="1"/>
              <a:t>dapat</a:t>
            </a:r>
            <a:r>
              <a:rPr lang="en-US" sz="2000" b="1" dirty="0"/>
              <a:t> </a:t>
            </a:r>
            <a:r>
              <a:rPr lang="en-US" sz="2000" b="1" dirty="0" err="1"/>
              <a:t>dilakukan</a:t>
            </a:r>
            <a:r>
              <a:rPr lang="en-US" sz="2000" b="1" dirty="0"/>
              <a:t> </a:t>
            </a:r>
            <a:r>
              <a:rPr lang="en-US" sz="2000" b="1" dirty="0" err="1"/>
              <a:t>dengan</a:t>
            </a:r>
            <a:r>
              <a:rPr lang="en-US" sz="2000" b="1" dirty="0"/>
              <a:t> </a:t>
            </a:r>
            <a:r>
              <a:rPr lang="en-US" sz="2000" b="1" dirty="0" err="1"/>
              <a:t>cara</a:t>
            </a:r>
            <a:r>
              <a:rPr lang="en-US" sz="2000" b="1" dirty="0"/>
              <a:t> </a:t>
            </a:r>
            <a:r>
              <a:rPr lang="en-US" sz="2000" b="1" dirty="0" err="1"/>
              <a:t>membuat</a:t>
            </a:r>
            <a:r>
              <a:rPr lang="en-US" sz="2000" b="1" dirty="0"/>
              <a:t> </a:t>
            </a:r>
            <a:r>
              <a:rPr lang="en-US" sz="2000" b="1" dirty="0" err="1"/>
              <a:t>kemasan</a:t>
            </a:r>
            <a:r>
              <a:rPr lang="en-US" sz="2000" b="1" dirty="0"/>
              <a:t> yang </a:t>
            </a:r>
            <a:r>
              <a:rPr lang="en-US" sz="2000" b="1" dirty="0" err="1"/>
              <a:t>menarik</a:t>
            </a:r>
            <a:r>
              <a:rPr lang="en-US" sz="2000" b="1" dirty="0"/>
              <a:t>, </a:t>
            </a:r>
            <a:r>
              <a:rPr lang="en-US" sz="2000" b="1" dirty="0" err="1"/>
              <a:t>baik</a:t>
            </a:r>
            <a:r>
              <a:rPr lang="en-US" sz="2000" b="1" dirty="0"/>
              <a:t> </a:t>
            </a:r>
            <a:r>
              <a:rPr lang="en-US" sz="2000" b="1" dirty="0" err="1"/>
              <a:t>dari</a:t>
            </a:r>
            <a:r>
              <a:rPr lang="en-US" sz="2000" b="1" dirty="0"/>
              <a:t> </a:t>
            </a:r>
            <a:r>
              <a:rPr lang="en-US" sz="2000" b="1" dirty="0" err="1"/>
              <a:t>sisi</a:t>
            </a:r>
            <a:r>
              <a:rPr lang="en-US" sz="2000" b="1" dirty="0"/>
              <a:t> </a:t>
            </a:r>
            <a:r>
              <a:rPr lang="en-US" sz="2000" b="1" dirty="0" err="1"/>
              <a:t>desain</a:t>
            </a:r>
            <a:r>
              <a:rPr lang="en-US" sz="2000" b="1" dirty="0"/>
              <a:t>, </a:t>
            </a:r>
            <a:r>
              <a:rPr lang="en-US" sz="2000" b="1" dirty="0" err="1"/>
              <a:t>warna</a:t>
            </a:r>
            <a:r>
              <a:rPr lang="en-US" sz="2000" b="1" dirty="0"/>
              <a:t>, </a:t>
            </a:r>
            <a:r>
              <a:rPr lang="en-US" sz="2000" b="1" dirty="0" err="1"/>
              <a:t>ukuran</a:t>
            </a:r>
            <a:r>
              <a:rPr lang="en-US" sz="2000" b="1" dirty="0"/>
              <a:t>, </a:t>
            </a:r>
            <a:r>
              <a:rPr lang="en-US" sz="2000" b="1" dirty="0" err="1"/>
              <a:t>dan</a:t>
            </a:r>
            <a:r>
              <a:rPr lang="en-US" sz="2000" b="1" dirty="0"/>
              <a:t> lain-lain.</a:t>
            </a:r>
          </a:p>
        </p:txBody>
      </p:sp>
    </p:spTree>
    <p:extLst>
      <p:ext uri="{BB962C8B-B14F-4D97-AF65-F5344CB8AC3E}">
        <p14:creationId xmlns:p14="http://schemas.microsoft.com/office/powerpoint/2010/main" val="2492296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11</a:t>
            </a:fld>
            <a:endParaRPr lang="en-US"/>
          </a:p>
        </p:txBody>
      </p:sp>
      <p:sp>
        <p:nvSpPr>
          <p:cNvPr id="4" name="Rectangle 3"/>
          <p:cNvSpPr/>
          <p:nvPr/>
        </p:nvSpPr>
        <p:spPr>
          <a:xfrm>
            <a:off x="609600" y="1068544"/>
            <a:ext cx="8382000" cy="3785652"/>
          </a:xfrm>
          <a:prstGeom prst="rect">
            <a:avLst/>
          </a:prstGeom>
        </p:spPr>
        <p:txBody>
          <a:bodyPr wrap="square">
            <a:spAutoFit/>
          </a:bodyPr>
          <a:lstStyle/>
          <a:p>
            <a:r>
              <a:rPr lang="en-US" sz="2000" b="1" dirty="0" smtClean="0">
                <a:solidFill>
                  <a:schemeClr val="bg1"/>
                </a:solidFill>
              </a:rPr>
              <a:t>FUNGSI KEMASAN SECARA UMUM:</a:t>
            </a:r>
          </a:p>
          <a:p>
            <a:endParaRPr lang="en-US" sz="2000" b="1" dirty="0">
              <a:solidFill>
                <a:schemeClr val="bg1"/>
              </a:solidFill>
            </a:endParaRPr>
          </a:p>
          <a:p>
            <a:pPr marL="342900" indent="-342900">
              <a:buFont typeface="+mj-lt"/>
              <a:buAutoNum type="arabicPeriod"/>
            </a:pPr>
            <a:r>
              <a:rPr lang="en-US" sz="2000" b="1" dirty="0" smtClean="0">
                <a:solidFill>
                  <a:schemeClr val="bg1"/>
                </a:solidFill>
              </a:rPr>
              <a:t>Self </a:t>
            </a:r>
            <a:r>
              <a:rPr lang="en-US" sz="2000" b="1" dirty="0">
                <a:solidFill>
                  <a:schemeClr val="bg1"/>
                </a:solidFill>
              </a:rPr>
              <a:t>Service; </a:t>
            </a:r>
            <a:r>
              <a:rPr lang="en-US" sz="2000" b="1" dirty="0" err="1">
                <a:solidFill>
                  <a:schemeClr val="bg1"/>
                </a:solidFill>
              </a:rPr>
              <a:t>Kemasan</a:t>
            </a:r>
            <a:r>
              <a:rPr lang="en-US" sz="2000" b="1" dirty="0">
                <a:solidFill>
                  <a:schemeClr val="bg1"/>
                </a:solidFill>
              </a:rPr>
              <a:t> </a:t>
            </a:r>
            <a:r>
              <a:rPr lang="en-US" sz="2000" b="1" dirty="0" err="1">
                <a:solidFill>
                  <a:schemeClr val="bg1"/>
                </a:solidFill>
              </a:rPr>
              <a:t>menunjukkan</a:t>
            </a:r>
            <a:r>
              <a:rPr lang="en-US" sz="2000" b="1" dirty="0">
                <a:solidFill>
                  <a:schemeClr val="bg1"/>
                </a:solidFill>
              </a:rPr>
              <a:t> </a:t>
            </a:r>
            <a:r>
              <a:rPr lang="en-US" sz="2000" b="1" dirty="0" err="1">
                <a:solidFill>
                  <a:schemeClr val="bg1"/>
                </a:solidFill>
              </a:rPr>
              <a:t>ciri</a:t>
            </a:r>
            <a:r>
              <a:rPr lang="en-US" sz="2000" b="1" dirty="0">
                <a:solidFill>
                  <a:schemeClr val="bg1"/>
                </a:solidFill>
              </a:rPr>
              <a:t> </a:t>
            </a:r>
            <a:r>
              <a:rPr lang="en-US" sz="2000" b="1" dirty="0" err="1">
                <a:solidFill>
                  <a:schemeClr val="bg1"/>
                </a:solidFill>
              </a:rPr>
              <a:t>khas</a:t>
            </a:r>
            <a:r>
              <a:rPr lang="en-US" sz="2000" b="1" dirty="0">
                <a:solidFill>
                  <a:schemeClr val="bg1"/>
                </a:solidFill>
              </a:rPr>
              <a:t> </a:t>
            </a:r>
            <a:r>
              <a:rPr lang="en-US" sz="2000" b="1" dirty="0" err="1">
                <a:solidFill>
                  <a:schemeClr val="bg1"/>
                </a:solidFill>
              </a:rPr>
              <a:t>dari</a:t>
            </a:r>
            <a:r>
              <a:rPr lang="en-US" sz="2000" b="1" dirty="0">
                <a:solidFill>
                  <a:schemeClr val="bg1"/>
                </a:solidFill>
              </a:rPr>
              <a:t> </a:t>
            </a:r>
            <a:r>
              <a:rPr lang="en-US" sz="2000" b="1" dirty="0" err="1">
                <a:solidFill>
                  <a:schemeClr val="bg1"/>
                </a:solidFill>
              </a:rPr>
              <a:t>suatu</a:t>
            </a:r>
            <a:r>
              <a:rPr lang="en-US" sz="2000" b="1" dirty="0">
                <a:solidFill>
                  <a:schemeClr val="bg1"/>
                </a:solidFill>
              </a:rPr>
              <a:t> </a:t>
            </a:r>
            <a:r>
              <a:rPr lang="en-US" sz="2000" b="1" dirty="0" err="1">
                <a:solidFill>
                  <a:schemeClr val="bg1"/>
                </a:solidFill>
              </a:rPr>
              <a:t>produk</a:t>
            </a:r>
            <a:r>
              <a:rPr lang="en-US" sz="2000" b="1" dirty="0">
                <a:solidFill>
                  <a:schemeClr val="bg1"/>
                </a:solidFill>
              </a:rPr>
              <a:t> yang </a:t>
            </a:r>
            <a:r>
              <a:rPr lang="en-US" sz="2000" b="1" dirty="0" err="1">
                <a:solidFill>
                  <a:schemeClr val="bg1"/>
                </a:solidFill>
              </a:rPr>
              <a:t>dijual</a:t>
            </a:r>
            <a:r>
              <a:rPr lang="en-US" sz="2000" b="1" dirty="0">
                <a:solidFill>
                  <a:schemeClr val="bg1"/>
                </a:solidFill>
              </a:rPr>
              <a:t> </a:t>
            </a:r>
            <a:r>
              <a:rPr lang="en-US" sz="2000" b="1" dirty="0" err="1">
                <a:solidFill>
                  <a:schemeClr val="bg1"/>
                </a:solidFill>
              </a:rPr>
              <a:t>sehingga</a:t>
            </a:r>
            <a:r>
              <a:rPr lang="en-US" sz="2000" b="1" dirty="0">
                <a:solidFill>
                  <a:schemeClr val="bg1"/>
                </a:solidFill>
              </a:rPr>
              <a:t> </a:t>
            </a:r>
            <a:r>
              <a:rPr lang="en-US" sz="2000" b="1" dirty="0" err="1">
                <a:solidFill>
                  <a:schemeClr val="bg1"/>
                </a:solidFill>
              </a:rPr>
              <a:t>setiap</a:t>
            </a:r>
            <a:r>
              <a:rPr lang="en-US" sz="2000" b="1" dirty="0">
                <a:solidFill>
                  <a:schemeClr val="bg1"/>
                </a:solidFill>
              </a:rPr>
              <a:t> </a:t>
            </a:r>
            <a:r>
              <a:rPr lang="en-US" sz="2000" b="1" dirty="0" err="1">
                <a:solidFill>
                  <a:schemeClr val="bg1"/>
                </a:solidFill>
              </a:rPr>
              <a:t>produk</a:t>
            </a:r>
            <a:r>
              <a:rPr lang="en-US" sz="2000" b="1" dirty="0">
                <a:solidFill>
                  <a:schemeClr val="bg1"/>
                </a:solidFill>
              </a:rPr>
              <a:t> </a:t>
            </a:r>
            <a:r>
              <a:rPr lang="en-US" sz="2000" b="1" dirty="0" err="1">
                <a:solidFill>
                  <a:schemeClr val="bg1"/>
                </a:solidFill>
              </a:rPr>
              <a:t>satu</a:t>
            </a:r>
            <a:r>
              <a:rPr lang="en-US" sz="2000" b="1" dirty="0">
                <a:solidFill>
                  <a:schemeClr val="bg1"/>
                </a:solidFill>
              </a:rPr>
              <a:t> </a:t>
            </a:r>
            <a:r>
              <a:rPr lang="en-US" sz="2000" b="1" dirty="0" err="1">
                <a:solidFill>
                  <a:schemeClr val="bg1"/>
                </a:solidFill>
              </a:rPr>
              <a:t>dengan</a:t>
            </a:r>
            <a:r>
              <a:rPr lang="en-US" sz="2000" b="1" dirty="0">
                <a:solidFill>
                  <a:schemeClr val="bg1"/>
                </a:solidFill>
              </a:rPr>
              <a:t> yang lain </a:t>
            </a:r>
            <a:r>
              <a:rPr lang="en-US" sz="2000" b="1" dirty="0" err="1">
                <a:solidFill>
                  <a:schemeClr val="bg1"/>
                </a:solidFill>
              </a:rPr>
              <a:t>harus</a:t>
            </a:r>
            <a:r>
              <a:rPr lang="en-US" sz="2000" b="1" dirty="0">
                <a:solidFill>
                  <a:schemeClr val="bg1"/>
                </a:solidFill>
              </a:rPr>
              <a:t> </a:t>
            </a:r>
            <a:r>
              <a:rPr lang="en-US" sz="2000" b="1" dirty="0" err="1">
                <a:solidFill>
                  <a:schemeClr val="bg1"/>
                </a:solidFill>
              </a:rPr>
              <a:t>memiliki</a:t>
            </a:r>
            <a:r>
              <a:rPr lang="en-US" sz="2000" b="1" dirty="0">
                <a:solidFill>
                  <a:schemeClr val="bg1"/>
                </a:solidFill>
              </a:rPr>
              <a:t> </a:t>
            </a:r>
            <a:r>
              <a:rPr lang="en-US" sz="2000" b="1" dirty="0" err="1">
                <a:solidFill>
                  <a:schemeClr val="bg1"/>
                </a:solidFill>
              </a:rPr>
              <a:t>kemasan</a:t>
            </a:r>
            <a:r>
              <a:rPr lang="en-US" sz="2000" b="1" dirty="0">
                <a:solidFill>
                  <a:schemeClr val="bg1"/>
                </a:solidFill>
              </a:rPr>
              <a:t> yang </a:t>
            </a:r>
            <a:r>
              <a:rPr lang="en-US" sz="2000" b="1" dirty="0" err="1">
                <a:solidFill>
                  <a:schemeClr val="bg1"/>
                </a:solidFill>
              </a:rPr>
              <a:t>berbeda</a:t>
            </a:r>
            <a:r>
              <a:rPr lang="en-US" sz="2000" b="1" dirty="0">
                <a:solidFill>
                  <a:schemeClr val="bg1"/>
                </a:solidFill>
              </a:rPr>
              <a:t>.</a:t>
            </a:r>
          </a:p>
          <a:p>
            <a:pPr marL="342900" indent="-342900">
              <a:buFont typeface="+mj-lt"/>
              <a:buAutoNum type="arabicPeriod"/>
            </a:pPr>
            <a:r>
              <a:rPr lang="en-US" sz="2000" b="1" dirty="0" smtClean="0">
                <a:solidFill>
                  <a:schemeClr val="bg1"/>
                </a:solidFill>
              </a:rPr>
              <a:t>Consumer </a:t>
            </a:r>
            <a:r>
              <a:rPr lang="en-US" sz="2000" b="1" dirty="0">
                <a:solidFill>
                  <a:schemeClr val="bg1"/>
                </a:solidFill>
              </a:rPr>
              <a:t>Affluence; </a:t>
            </a:r>
            <a:r>
              <a:rPr lang="en-US" sz="2000" b="1" dirty="0" err="1">
                <a:solidFill>
                  <a:schemeClr val="bg1"/>
                </a:solidFill>
              </a:rPr>
              <a:t>Kemasan</a:t>
            </a:r>
            <a:r>
              <a:rPr lang="en-US" sz="2000" b="1" dirty="0">
                <a:solidFill>
                  <a:schemeClr val="bg1"/>
                </a:solidFill>
              </a:rPr>
              <a:t> yang </a:t>
            </a:r>
            <a:r>
              <a:rPr lang="en-US" sz="2000" b="1" dirty="0" err="1">
                <a:solidFill>
                  <a:schemeClr val="bg1"/>
                </a:solidFill>
              </a:rPr>
              <a:t>menarik</a:t>
            </a:r>
            <a:r>
              <a:rPr lang="en-US" sz="2000" b="1" dirty="0">
                <a:solidFill>
                  <a:schemeClr val="bg1"/>
                </a:solidFill>
              </a:rPr>
              <a:t> </a:t>
            </a:r>
            <a:r>
              <a:rPr lang="en-US" sz="2000" b="1" dirty="0" err="1">
                <a:solidFill>
                  <a:schemeClr val="bg1"/>
                </a:solidFill>
              </a:rPr>
              <a:t>dapat</a:t>
            </a:r>
            <a:r>
              <a:rPr lang="en-US" sz="2000" b="1" dirty="0">
                <a:solidFill>
                  <a:schemeClr val="bg1"/>
                </a:solidFill>
              </a:rPr>
              <a:t> </a:t>
            </a:r>
            <a:r>
              <a:rPr lang="en-US" sz="2000" b="1" dirty="0" err="1">
                <a:solidFill>
                  <a:schemeClr val="bg1"/>
                </a:solidFill>
              </a:rPr>
              <a:t>mempengaruhi</a:t>
            </a:r>
            <a:r>
              <a:rPr lang="en-US" sz="2000" b="1" dirty="0">
                <a:solidFill>
                  <a:schemeClr val="bg1"/>
                </a:solidFill>
              </a:rPr>
              <a:t> </a:t>
            </a:r>
            <a:r>
              <a:rPr lang="en-US" sz="2000" b="1" dirty="0" err="1">
                <a:solidFill>
                  <a:schemeClr val="bg1"/>
                </a:solidFill>
              </a:rPr>
              <a:t>konsumen</a:t>
            </a:r>
            <a:r>
              <a:rPr lang="en-US" sz="2000" b="1" dirty="0">
                <a:solidFill>
                  <a:schemeClr val="bg1"/>
                </a:solidFill>
              </a:rPr>
              <a:t> </a:t>
            </a:r>
            <a:r>
              <a:rPr lang="en-US" sz="2000" b="1" dirty="0" err="1">
                <a:solidFill>
                  <a:schemeClr val="bg1"/>
                </a:solidFill>
              </a:rPr>
              <a:t>untuk</a:t>
            </a:r>
            <a:r>
              <a:rPr lang="en-US" sz="2000" b="1" dirty="0">
                <a:solidFill>
                  <a:schemeClr val="bg1"/>
                </a:solidFill>
              </a:rPr>
              <a:t> </a:t>
            </a:r>
            <a:r>
              <a:rPr lang="en-US" sz="2000" b="1" dirty="0" err="1">
                <a:solidFill>
                  <a:schemeClr val="bg1"/>
                </a:solidFill>
              </a:rPr>
              <a:t>bersedia</a:t>
            </a:r>
            <a:r>
              <a:rPr lang="en-US" sz="2000" b="1" dirty="0">
                <a:solidFill>
                  <a:schemeClr val="bg1"/>
                </a:solidFill>
              </a:rPr>
              <a:t> </a:t>
            </a:r>
            <a:r>
              <a:rPr lang="en-US" sz="2000" b="1" dirty="0" err="1">
                <a:solidFill>
                  <a:schemeClr val="bg1"/>
                </a:solidFill>
              </a:rPr>
              <a:t>membayar</a:t>
            </a:r>
            <a:r>
              <a:rPr lang="en-US" sz="2000" b="1" dirty="0">
                <a:solidFill>
                  <a:schemeClr val="bg1"/>
                </a:solidFill>
              </a:rPr>
              <a:t> </a:t>
            </a:r>
            <a:r>
              <a:rPr lang="en-US" sz="2000" b="1" dirty="0" err="1">
                <a:solidFill>
                  <a:schemeClr val="bg1"/>
                </a:solidFill>
              </a:rPr>
              <a:t>lebih</a:t>
            </a:r>
            <a:r>
              <a:rPr lang="en-US" sz="2000" b="1" dirty="0">
                <a:solidFill>
                  <a:schemeClr val="bg1"/>
                </a:solidFill>
              </a:rPr>
              <a:t>.</a:t>
            </a:r>
          </a:p>
          <a:p>
            <a:pPr marL="342900" indent="-342900">
              <a:buFont typeface="+mj-lt"/>
              <a:buAutoNum type="arabicPeriod"/>
            </a:pPr>
            <a:r>
              <a:rPr lang="en-US" sz="2000" b="1" dirty="0" smtClean="0">
                <a:solidFill>
                  <a:schemeClr val="bg1"/>
                </a:solidFill>
              </a:rPr>
              <a:t>Company </a:t>
            </a:r>
            <a:r>
              <a:rPr lang="en-US" sz="2000" b="1" dirty="0">
                <a:solidFill>
                  <a:schemeClr val="bg1"/>
                </a:solidFill>
              </a:rPr>
              <a:t>and Brand Image; </a:t>
            </a:r>
            <a:r>
              <a:rPr lang="en-US" sz="2000" b="1" dirty="0" err="1">
                <a:solidFill>
                  <a:schemeClr val="bg1"/>
                </a:solidFill>
              </a:rPr>
              <a:t>Kemasan</a:t>
            </a:r>
            <a:r>
              <a:rPr lang="en-US" sz="2000" b="1" dirty="0">
                <a:solidFill>
                  <a:schemeClr val="bg1"/>
                </a:solidFill>
              </a:rPr>
              <a:t> </a:t>
            </a:r>
            <a:r>
              <a:rPr lang="en-US" sz="2000" b="1" dirty="0" err="1">
                <a:solidFill>
                  <a:schemeClr val="bg1"/>
                </a:solidFill>
              </a:rPr>
              <a:t>merupakan</a:t>
            </a:r>
            <a:r>
              <a:rPr lang="en-US" sz="2000" b="1" dirty="0">
                <a:solidFill>
                  <a:schemeClr val="bg1"/>
                </a:solidFill>
              </a:rPr>
              <a:t> brand image </a:t>
            </a:r>
            <a:r>
              <a:rPr lang="en-US" sz="2000" b="1" dirty="0" err="1">
                <a:solidFill>
                  <a:schemeClr val="bg1"/>
                </a:solidFill>
              </a:rPr>
              <a:t>perusahaan</a:t>
            </a:r>
            <a:r>
              <a:rPr lang="en-US" sz="2000" b="1" dirty="0">
                <a:solidFill>
                  <a:schemeClr val="bg1"/>
                </a:solidFill>
              </a:rPr>
              <a:t> </a:t>
            </a:r>
            <a:r>
              <a:rPr lang="en-US" sz="2000" b="1" dirty="0" err="1">
                <a:solidFill>
                  <a:schemeClr val="bg1"/>
                </a:solidFill>
              </a:rPr>
              <a:t>sehingga</a:t>
            </a:r>
            <a:r>
              <a:rPr lang="en-US" sz="2000" b="1" dirty="0">
                <a:solidFill>
                  <a:schemeClr val="bg1"/>
                </a:solidFill>
              </a:rPr>
              <a:t> </a:t>
            </a:r>
            <a:r>
              <a:rPr lang="en-US" sz="2000" b="1" dirty="0" err="1">
                <a:solidFill>
                  <a:schemeClr val="bg1"/>
                </a:solidFill>
              </a:rPr>
              <a:t>bisa</a:t>
            </a:r>
            <a:r>
              <a:rPr lang="en-US" sz="2000" b="1" dirty="0">
                <a:solidFill>
                  <a:schemeClr val="bg1"/>
                </a:solidFill>
              </a:rPr>
              <a:t> </a:t>
            </a:r>
            <a:r>
              <a:rPr lang="en-US" sz="2000" b="1" dirty="0" err="1">
                <a:solidFill>
                  <a:schemeClr val="bg1"/>
                </a:solidFill>
              </a:rPr>
              <a:t>menjadi</a:t>
            </a:r>
            <a:r>
              <a:rPr lang="en-US" sz="2000" b="1" dirty="0">
                <a:solidFill>
                  <a:schemeClr val="bg1"/>
                </a:solidFill>
              </a:rPr>
              <a:t> </a:t>
            </a:r>
            <a:r>
              <a:rPr lang="en-US" sz="2000" b="1" dirty="0" err="1">
                <a:solidFill>
                  <a:schemeClr val="bg1"/>
                </a:solidFill>
              </a:rPr>
              <a:t>salah</a:t>
            </a:r>
            <a:r>
              <a:rPr lang="en-US" sz="2000" b="1" dirty="0">
                <a:solidFill>
                  <a:schemeClr val="bg1"/>
                </a:solidFill>
              </a:rPr>
              <a:t> </a:t>
            </a:r>
            <a:r>
              <a:rPr lang="en-US" sz="2000" b="1" dirty="0" err="1">
                <a:solidFill>
                  <a:schemeClr val="bg1"/>
                </a:solidFill>
              </a:rPr>
              <a:t>identitas</a:t>
            </a:r>
            <a:r>
              <a:rPr lang="en-US" sz="2000" b="1" dirty="0">
                <a:solidFill>
                  <a:schemeClr val="bg1"/>
                </a:solidFill>
              </a:rPr>
              <a:t> </a:t>
            </a:r>
            <a:r>
              <a:rPr lang="en-US" sz="2000" b="1" dirty="0" err="1">
                <a:solidFill>
                  <a:schemeClr val="bg1"/>
                </a:solidFill>
              </a:rPr>
              <a:t>perusahaan</a:t>
            </a:r>
            <a:r>
              <a:rPr lang="en-US" sz="2000" b="1" dirty="0">
                <a:solidFill>
                  <a:schemeClr val="bg1"/>
                </a:solidFill>
              </a:rPr>
              <a:t> </a:t>
            </a:r>
            <a:r>
              <a:rPr lang="en-US" sz="2000" b="1" dirty="0" err="1">
                <a:solidFill>
                  <a:schemeClr val="bg1"/>
                </a:solidFill>
              </a:rPr>
              <a:t>untuk</a:t>
            </a:r>
            <a:r>
              <a:rPr lang="en-US" sz="2000" b="1" dirty="0">
                <a:solidFill>
                  <a:schemeClr val="bg1"/>
                </a:solidFill>
              </a:rPr>
              <a:t> </a:t>
            </a:r>
            <a:r>
              <a:rPr lang="en-US" sz="2000" b="1" dirty="0" err="1">
                <a:solidFill>
                  <a:schemeClr val="bg1"/>
                </a:solidFill>
              </a:rPr>
              <a:t>dikenal</a:t>
            </a:r>
            <a:r>
              <a:rPr lang="en-US" sz="2000" b="1" dirty="0">
                <a:solidFill>
                  <a:schemeClr val="bg1"/>
                </a:solidFill>
              </a:rPr>
              <a:t> </a:t>
            </a:r>
            <a:r>
              <a:rPr lang="en-US" sz="2000" b="1" dirty="0" err="1">
                <a:solidFill>
                  <a:schemeClr val="bg1"/>
                </a:solidFill>
              </a:rPr>
              <a:t>masyarakat</a:t>
            </a:r>
            <a:r>
              <a:rPr lang="en-US" sz="2000" b="1" dirty="0">
                <a:solidFill>
                  <a:schemeClr val="bg1"/>
                </a:solidFill>
              </a:rPr>
              <a:t>.</a:t>
            </a:r>
          </a:p>
          <a:p>
            <a:pPr marL="342900" indent="-342900">
              <a:buFont typeface="+mj-lt"/>
              <a:buAutoNum type="arabicPeriod"/>
            </a:pPr>
            <a:r>
              <a:rPr lang="en-US" sz="2000" b="1" dirty="0" err="1" smtClean="0">
                <a:solidFill>
                  <a:schemeClr val="bg1"/>
                </a:solidFill>
              </a:rPr>
              <a:t>Inovational</a:t>
            </a:r>
            <a:r>
              <a:rPr lang="en-US" sz="2000" b="1" dirty="0" smtClean="0">
                <a:solidFill>
                  <a:schemeClr val="bg1"/>
                </a:solidFill>
              </a:rPr>
              <a:t> </a:t>
            </a:r>
            <a:r>
              <a:rPr lang="en-US" sz="2000" b="1" dirty="0">
                <a:solidFill>
                  <a:schemeClr val="bg1"/>
                </a:solidFill>
              </a:rPr>
              <a:t>Opportunity; </a:t>
            </a:r>
            <a:r>
              <a:rPr lang="en-US" sz="2000" b="1" dirty="0" err="1">
                <a:solidFill>
                  <a:schemeClr val="bg1"/>
                </a:solidFill>
              </a:rPr>
              <a:t>Kemasan</a:t>
            </a:r>
            <a:r>
              <a:rPr lang="en-US" sz="2000" b="1" dirty="0">
                <a:solidFill>
                  <a:schemeClr val="bg1"/>
                </a:solidFill>
              </a:rPr>
              <a:t> yang </a:t>
            </a:r>
            <a:r>
              <a:rPr lang="en-US" sz="2000" b="1" dirty="0" err="1">
                <a:solidFill>
                  <a:schemeClr val="bg1"/>
                </a:solidFill>
              </a:rPr>
              <a:t>inovatif</a:t>
            </a:r>
            <a:r>
              <a:rPr lang="en-US" sz="2000" b="1" dirty="0">
                <a:solidFill>
                  <a:schemeClr val="bg1"/>
                </a:solidFill>
              </a:rPr>
              <a:t> </a:t>
            </a:r>
            <a:r>
              <a:rPr lang="en-US" sz="2000" b="1" dirty="0" err="1">
                <a:solidFill>
                  <a:schemeClr val="bg1"/>
                </a:solidFill>
              </a:rPr>
              <a:t>dapat</a:t>
            </a:r>
            <a:r>
              <a:rPr lang="en-US" sz="2000" b="1" dirty="0">
                <a:solidFill>
                  <a:schemeClr val="bg1"/>
                </a:solidFill>
              </a:rPr>
              <a:t> </a:t>
            </a:r>
            <a:r>
              <a:rPr lang="en-US" sz="2000" b="1" dirty="0" err="1">
                <a:solidFill>
                  <a:schemeClr val="bg1"/>
                </a:solidFill>
              </a:rPr>
              <a:t>memberikan</a:t>
            </a:r>
            <a:r>
              <a:rPr lang="en-US" sz="2000" b="1" dirty="0">
                <a:solidFill>
                  <a:schemeClr val="bg1"/>
                </a:solidFill>
              </a:rPr>
              <a:t> </a:t>
            </a:r>
            <a:r>
              <a:rPr lang="en-US" sz="2000" b="1" dirty="0" err="1">
                <a:solidFill>
                  <a:schemeClr val="bg1"/>
                </a:solidFill>
              </a:rPr>
              <a:t>manfaat</a:t>
            </a:r>
            <a:r>
              <a:rPr lang="en-US" sz="2000" b="1" dirty="0">
                <a:solidFill>
                  <a:schemeClr val="bg1"/>
                </a:solidFill>
              </a:rPr>
              <a:t> </a:t>
            </a:r>
            <a:r>
              <a:rPr lang="en-US" sz="2000" b="1" dirty="0" err="1">
                <a:solidFill>
                  <a:schemeClr val="bg1"/>
                </a:solidFill>
              </a:rPr>
              <a:t>bagi</a:t>
            </a:r>
            <a:r>
              <a:rPr lang="en-US" sz="2000" b="1" dirty="0">
                <a:solidFill>
                  <a:schemeClr val="bg1"/>
                </a:solidFill>
              </a:rPr>
              <a:t> </a:t>
            </a:r>
            <a:r>
              <a:rPr lang="en-US" sz="2000" b="1" dirty="0" err="1">
                <a:solidFill>
                  <a:schemeClr val="bg1"/>
                </a:solidFill>
              </a:rPr>
              <a:t>konsumen</a:t>
            </a:r>
            <a:r>
              <a:rPr lang="en-US" sz="2000" b="1" dirty="0">
                <a:solidFill>
                  <a:schemeClr val="bg1"/>
                </a:solidFill>
              </a:rPr>
              <a:t> </a:t>
            </a:r>
            <a:r>
              <a:rPr lang="en-US" sz="2000" b="1" dirty="0" err="1">
                <a:solidFill>
                  <a:schemeClr val="bg1"/>
                </a:solidFill>
              </a:rPr>
              <a:t>dan</a:t>
            </a:r>
            <a:r>
              <a:rPr lang="en-US" sz="2000" b="1" dirty="0">
                <a:solidFill>
                  <a:schemeClr val="bg1"/>
                </a:solidFill>
              </a:rPr>
              <a:t> </a:t>
            </a:r>
            <a:r>
              <a:rPr lang="en-US" sz="2000" b="1" dirty="0" err="1">
                <a:solidFill>
                  <a:schemeClr val="bg1"/>
                </a:solidFill>
              </a:rPr>
              <a:t>menguntungkan</a:t>
            </a:r>
            <a:r>
              <a:rPr lang="en-US" sz="2000" b="1" dirty="0">
                <a:solidFill>
                  <a:schemeClr val="bg1"/>
                </a:solidFill>
              </a:rPr>
              <a:t> </a:t>
            </a:r>
            <a:r>
              <a:rPr lang="en-US" sz="2000" b="1" dirty="0" err="1">
                <a:solidFill>
                  <a:schemeClr val="bg1"/>
                </a:solidFill>
              </a:rPr>
              <a:t>perusahaan</a:t>
            </a:r>
            <a:r>
              <a:rPr lang="en-US" sz="2000" b="1" dirty="0">
                <a:solidFill>
                  <a:schemeClr val="bg1"/>
                </a:solidFill>
              </a:rPr>
              <a:t>.</a:t>
            </a:r>
          </a:p>
        </p:txBody>
      </p:sp>
    </p:spTree>
    <p:extLst>
      <p:ext uri="{BB962C8B-B14F-4D97-AF65-F5344CB8AC3E}">
        <p14:creationId xmlns:p14="http://schemas.microsoft.com/office/powerpoint/2010/main" val="1805266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12</a:t>
            </a:fld>
            <a:endParaRPr lang="en-US"/>
          </a:p>
        </p:txBody>
      </p:sp>
      <p:sp>
        <p:nvSpPr>
          <p:cNvPr id="7" name="Rectangle 6"/>
          <p:cNvSpPr/>
          <p:nvPr/>
        </p:nvSpPr>
        <p:spPr>
          <a:xfrm>
            <a:off x="304800" y="526732"/>
            <a:ext cx="9067800" cy="1107996"/>
          </a:xfrm>
          <a:prstGeom prst="rect">
            <a:avLst/>
          </a:prstGeom>
        </p:spPr>
        <p:txBody>
          <a:bodyPr wrap="square">
            <a:spAutoFit/>
          </a:bodyPr>
          <a:lstStyle/>
          <a:p>
            <a:r>
              <a:rPr lang="en-US" sz="2800" b="1" dirty="0" err="1">
                <a:latin typeface="Arial Narrow" pitchFamily="34" charset="0"/>
                <a:cs typeface="Arial" pitchFamily="34" charset="0"/>
              </a:rPr>
              <a:t>Manfaat</a:t>
            </a:r>
            <a:r>
              <a:rPr lang="en-US" sz="2800" b="1" dirty="0">
                <a:latin typeface="Arial Narrow" pitchFamily="34" charset="0"/>
                <a:cs typeface="Arial" pitchFamily="34" charset="0"/>
              </a:rPr>
              <a:t> </a:t>
            </a:r>
            <a:r>
              <a:rPr lang="en-US" sz="2800" b="1" dirty="0" err="1" smtClean="0">
                <a:latin typeface="Arial Narrow" pitchFamily="34" charset="0"/>
                <a:cs typeface="Arial" pitchFamily="34" charset="0"/>
              </a:rPr>
              <a:t>dan</a:t>
            </a:r>
            <a:r>
              <a:rPr lang="en-US" sz="2800" b="1" dirty="0" smtClean="0">
                <a:latin typeface="Arial Narrow" pitchFamily="34" charset="0"/>
                <a:cs typeface="Arial" pitchFamily="34" charset="0"/>
              </a:rPr>
              <a:t>  </a:t>
            </a:r>
            <a:r>
              <a:rPr lang="en-US" sz="2800" b="1" dirty="0" err="1" smtClean="0">
                <a:latin typeface="Arial Narrow" pitchFamily="34" charset="0"/>
                <a:cs typeface="Arial" pitchFamily="34" charset="0"/>
              </a:rPr>
              <a:t>Tujuan</a:t>
            </a:r>
            <a:r>
              <a:rPr lang="en-US" sz="2800" b="1" dirty="0" smtClean="0">
                <a:latin typeface="Arial Narrow" pitchFamily="34" charset="0"/>
                <a:cs typeface="Arial" pitchFamily="34" charset="0"/>
              </a:rPr>
              <a:t> </a:t>
            </a:r>
            <a:r>
              <a:rPr lang="en-US" sz="2800" b="1" dirty="0" err="1" smtClean="0">
                <a:latin typeface="Arial Narrow" pitchFamily="34" charset="0"/>
                <a:cs typeface="Arial" pitchFamily="34" charset="0"/>
              </a:rPr>
              <a:t>Kemasan</a:t>
            </a:r>
            <a:r>
              <a:rPr lang="en-US" sz="2800" b="1" dirty="0" smtClean="0">
                <a:latin typeface="Arial Narrow" pitchFamily="34" charset="0"/>
                <a:cs typeface="Arial" pitchFamily="34" charset="0"/>
              </a:rPr>
              <a:t> </a:t>
            </a:r>
            <a:r>
              <a:rPr lang="en-US" dirty="0" err="1" smtClean="0">
                <a:latin typeface="Arial Narrow" pitchFamily="34" charset="0"/>
                <a:cs typeface="Arial" pitchFamily="34" charset="0"/>
              </a:rPr>
              <a:t>Louw</a:t>
            </a:r>
            <a:r>
              <a:rPr lang="en-US" dirty="0" smtClean="0">
                <a:latin typeface="Arial Narrow" pitchFamily="34" charset="0"/>
                <a:cs typeface="Arial" pitchFamily="34" charset="0"/>
              </a:rPr>
              <a:t> </a:t>
            </a:r>
            <a:r>
              <a:rPr lang="en-US" dirty="0" err="1">
                <a:latin typeface="Arial Narrow" pitchFamily="34" charset="0"/>
                <a:cs typeface="Arial" pitchFamily="34" charset="0"/>
              </a:rPr>
              <a:t>dan</a:t>
            </a:r>
            <a:r>
              <a:rPr lang="en-US" dirty="0">
                <a:latin typeface="Arial Narrow" pitchFamily="34" charset="0"/>
                <a:cs typeface="Arial" pitchFamily="34" charset="0"/>
              </a:rPr>
              <a:t> </a:t>
            </a:r>
            <a:r>
              <a:rPr lang="en-US" dirty="0" err="1">
                <a:latin typeface="Arial Narrow" pitchFamily="34" charset="0"/>
                <a:cs typeface="Arial" pitchFamily="34" charset="0"/>
              </a:rPr>
              <a:t>Kimber</a:t>
            </a:r>
            <a:r>
              <a:rPr lang="en-US" dirty="0">
                <a:latin typeface="Arial Narrow" pitchFamily="34" charset="0"/>
                <a:cs typeface="Arial" pitchFamily="34" charset="0"/>
              </a:rPr>
              <a:t> (2007) </a:t>
            </a:r>
            <a:endParaRPr lang="en-US" dirty="0" smtClean="0">
              <a:latin typeface="Arial Narrow" pitchFamily="34" charset="0"/>
              <a:cs typeface="Arial" pitchFamily="34" charset="0"/>
            </a:endParaRPr>
          </a:p>
          <a:p>
            <a:endParaRPr lang="en-US" dirty="0">
              <a:latin typeface="Arial Narrow" pitchFamily="34" charset="0"/>
              <a:cs typeface="Arial" pitchFamily="34" charset="0"/>
            </a:endParaRPr>
          </a:p>
          <a:p>
            <a:r>
              <a:rPr lang="en-US" sz="2000" dirty="0" smtClean="0">
                <a:latin typeface="Arial Narrow" pitchFamily="34" charset="0"/>
                <a:cs typeface="Arial" pitchFamily="34" charset="0"/>
              </a:rPr>
              <a:t>.</a:t>
            </a:r>
            <a:endParaRPr lang="en-US" sz="2000" dirty="0">
              <a:latin typeface="Arial Narrow" pitchFamily="34" charset="0"/>
              <a:cs typeface="Arial" pitchFamily="34" charset="0"/>
            </a:endParaRPr>
          </a:p>
        </p:txBody>
      </p:sp>
      <p:sp>
        <p:nvSpPr>
          <p:cNvPr id="8" name="TextBox 7"/>
          <p:cNvSpPr txBox="1"/>
          <p:nvPr/>
        </p:nvSpPr>
        <p:spPr>
          <a:xfrm>
            <a:off x="5562600" y="6172200"/>
            <a:ext cx="2971800" cy="369332"/>
          </a:xfrm>
          <a:prstGeom prst="rect">
            <a:avLst/>
          </a:prstGeom>
          <a:noFill/>
        </p:spPr>
        <p:txBody>
          <a:bodyPr wrap="square" rtlCol="0">
            <a:spAutoFit/>
          </a:bodyPr>
          <a:lstStyle/>
          <a:p>
            <a:r>
              <a:rPr lang="en-US" dirty="0" smtClean="0">
                <a:solidFill>
                  <a:srgbClr val="FF0000"/>
                </a:solidFill>
              </a:rPr>
              <a:t>BACA PROMOSI</a:t>
            </a:r>
            <a:endParaRPr lang="en-US" dirty="0">
              <a:solidFill>
                <a:srgbClr val="FF0000"/>
              </a:solidFill>
            </a:endParaRPr>
          </a:p>
        </p:txBody>
      </p:sp>
      <p:sp>
        <p:nvSpPr>
          <p:cNvPr id="9" name="Rectangle 8"/>
          <p:cNvSpPr/>
          <p:nvPr/>
        </p:nvSpPr>
        <p:spPr>
          <a:xfrm>
            <a:off x="457200" y="1028343"/>
            <a:ext cx="7696200" cy="3416320"/>
          </a:xfrm>
          <a:prstGeom prst="rect">
            <a:avLst/>
          </a:prstGeom>
        </p:spPr>
        <p:txBody>
          <a:bodyPr wrap="square">
            <a:spAutoFit/>
          </a:bodyPr>
          <a:lstStyle/>
          <a:p>
            <a:r>
              <a:rPr lang="en-US" dirty="0"/>
              <a:t>Physical Production; </a:t>
            </a:r>
            <a:r>
              <a:rPr lang="en-US" dirty="0" err="1"/>
              <a:t>Pembuatan</a:t>
            </a:r>
            <a:r>
              <a:rPr lang="en-US" dirty="0"/>
              <a:t> </a:t>
            </a:r>
            <a:r>
              <a:rPr lang="en-US" dirty="0" err="1"/>
              <a:t>kemasan</a:t>
            </a:r>
            <a:r>
              <a:rPr lang="en-US" dirty="0"/>
              <a:t> </a:t>
            </a:r>
            <a:r>
              <a:rPr lang="en-US" dirty="0" err="1"/>
              <a:t>bertujuan</a:t>
            </a:r>
            <a:r>
              <a:rPr lang="en-US" dirty="0"/>
              <a:t> </a:t>
            </a:r>
            <a:r>
              <a:rPr lang="en-US" dirty="0" err="1"/>
              <a:t>untuk</a:t>
            </a:r>
            <a:r>
              <a:rPr lang="en-US" dirty="0"/>
              <a:t> </a:t>
            </a:r>
            <a:r>
              <a:rPr lang="en-US" dirty="0" err="1"/>
              <a:t>melindungi</a:t>
            </a:r>
            <a:r>
              <a:rPr lang="en-US" dirty="0"/>
              <a:t> </a:t>
            </a:r>
            <a:r>
              <a:rPr lang="en-US" dirty="0" err="1"/>
              <a:t>produk</a:t>
            </a:r>
            <a:r>
              <a:rPr lang="en-US" dirty="0"/>
              <a:t>/ </a:t>
            </a:r>
            <a:r>
              <a:rPr lang="en-US" dirty="0" err="1"/>
              <a:t>barang</a:t>
            </a:r>
            <a:r>
              <a:rPr lang="en-US" dirty="0"/>
              <a:t> </a:t>
            </a:r>
            <a:r>
              <a:rPr lang="en-US" dirty="0" err="1"/>
              <a:t>dari</a:t>
            </a:r>
            <a:r>
              <a:rPr lang="en-US" dirty="0"/>
              <a:t> </a:t>
            </a:r>
            <a:r>
              <a:rPr lang="en-US" dirty="0" err="1"/>
              <a:t>suhu</a:t>
            </a:r>
            <a:r>
              <a:rPr lang="en-US" dirty="0"/>
              <a:t>, </a:t>
            </a:r>
            <a:r>
              <a:rPr lang="en-US" dirty="0" err="1"/>
              <a:t>getaran</a:t>
            </a:r>
            <a:r>
              <a:rPr lang="en-US" dirty="0"/>
              <a:t>, </a:t>
            </a:r>
            <a:r>
              <a:rPr lang="en-US" dirty="0" err="1"/>
              <a:t>guncangan</a:t>
            </a:r>
            <a:r>
              <a:rPr lang="en-US" dirty="0"/>
              <a:t>, </a:t>
            </a:r>
            <a:r>
              <a:rPr lang="en-US" dirty="0" err="1"/>
              <a:t>tekanan</a:t>
            </a:r>
            <a:r>
              <a:rPr lang="en-US" dirty="0"/>
              <a:t> </a:t>
            </a:r>
            <a:r>
              <a:rPr lang="en-US" dirty="0" err="1"/>
              <a:t>dan</a:t>
            </a:r>
            <a:r>
              <a:rPr lang="en-US" dirty="0"/>
              <a:t> </a:t>
            </a:r>
            <a:r>
              <a:rPr lang="en-US" dirty="0" err="1"/>
              <a:t>sebagainya</a:t>
            </a:r>
            <a:r>
              <a:rPr lang="en-US" dirty="0"/>
              <a:t> yang </a:t>
            </a:r>
            <a:r>
              <a:rPr lang="en-US" dirty="0" err="1"/>
              <a:t>ada</a:t>
            </a:r>
            <a:r>
              <a:rPr lang="en-US" dirty="0"/>
              <a:t> di </a:t>
            </a:r>
            <a:r>
              <a:rPr lang="en-US" dirty="0" err="1"/>
              <a:t>sekitarnya</a:t>
            </a:r>
            <a:endParaRPr lang="en-US" dirty="0"/>
          </a:p>
          <a:p>
            <a:r>
              <a:rPr lang="en-US" dirty="0"/>
              <a:t>2. Barrier Protection; </a:t>
            </a:r>
            <a:r>
              <a:rPr lang="en-US" dirty="0" err="1"/>
              <a:t>Pemasangan</a:t>
            </a:r>
            <a:r>
              <a:rPr lang="en-US" dirty="0"/>
              <a:t> </a:t>
            </a:r>
            <a:r>
              <a:rPr lang="en-US" dirty="0" err="1"/>
              <a:t>kemasan</a:t>
            </a:r>
            <a:r>
              <a:rPr lang="en-US" dirty="0"/>
              <a:t> </a:t>
            </a:r>
            <a:r>
              <a:rPr lang="en-US" dirty="0" err="1"/>
              <a:t>pada</a:t>
            </a:r>
            <a:r>
              <a:rPr lang="en-US" dirty="0"/>
              <a:t> </a:t>
            </a:r>
            <a:r>
              <a:rPr lang="en-US" dirty="0" err="1"/>
              <a:t>suatu</a:t>
            </a:r>
            <a:r>
              <a:rPr lang="en-US" dirty="0"/>
              <a:t> </a:t>
            </a:r>
            <a:r>
              <a:rPr lang="en-US" dirty="0" err="1"/>
              <a:t>produk</a:t>
            </a:r>
            <a:r>
              <a:rPr lang="en-US" dirty="0"/>
              <a:t>/ </a:t>
            </a:r>
            <a:r>
              <a:rPr lang="en-US" dirty="0" err="1"/>
              <a:t>barang</a:t>
            </a:r>
            <a:r>
              <a:rPr lang="en-US" dirty="0"/>
              <a:t> </a:t>
            </a:r>
            <a:r>
              <a:rPr lang="en-US" dirty="0" err="1"/>
              <a:t>bertujuan</a:t>
            </a:r>
            <a:r>
              <a:rPr lang="en-US" dirty="0"/>
              <a:t> </a:t>
            </a:r>
            <a:r>
              <a:rPr lang="en-US" dirty="0" err="1"/>
              <a:t>untuk</a:t>
            </a:r>
            <a:r>
              <a:rPr lang="en-US" dirty="0"/>
              <a:t> </a:t>
            </a:r>
            <a:r>
              <a:rPr lang="en-US" dirty="0" err="1"/>
              <a:t>melindunginya</a:t>
            </a:r>
            <a:r>
              <a:rPr lang="en-US" dirty="0"/>
              <a:t> </a:t>
            </a:r>
            <a:r>
              <a:rPr lang="en-US" dirty="0" err="1"/>
              <a:t>dari</a:t>
            </a:r>
            <a:r>
              <a:rPr lang="en-US" dirty="0"/>
              <a:t> </a:t>
            </a:r>
            <a:r>
              <a:rPr lang="en-US" dirty="0" err="1"/>
              <a:t>hambatan</a:t>
            </a:r>
            <a:r>
              <a:rPr lang="en-US" dirty="0"/>
              <a:t> </a:t>
            </a:r>
            <a:r>
              <a:rPr lang="en-US" dirty="0" err="1"/>
              <a:t>oksigen</a:t>
            </a:r>
            <a:r>
              <a:rPr lang="en-US" dirty="0"/>
              <a:t> </a:t>
            </a:r>
            <a:r>
              <a:rPr lang="en-US" dirty="0" err="1"/>
              <a:t>uap</a:t>
            </a:r>
            <a:r>
              <a:rPr lang="en-US" dirty="0"/>
              <a:t> air, </a:t>
            </a:r>
            <a:r>
              <a:rPr lang="en-US" dirty="0" err="1"/>
              <a:t>debu</a:t>
            </a:r>
            <a:r>
              <a:rPr lang="en-US" dirty="0"/>
              <a:t> </a:t>
            </a:r>
            <a:r>
              <a:rPr lang="en-US" dirty="0" err="1"/>
              <a:t>dan</a:t>
            </a:r>
            <a:r>
              <a:rPr lang="en-US" dirty="0"/>
              <a:t> lain </a:t>
            </a:r>
            <a:r>
              <a:rPr lang="en-US" dirty="0" err="1"/>
              <a:t>sebagainya</a:t>
            </a:r>
            <a:r>
              <a:rPr lang="en-US" dirty="0"/>
              <a:t>.</a:t>
            </a:r>
          </a:p>
          <a:p>
            <a:r>
              <a:rPr lang="en-US" dirty="0"/>
              <a:t>3.Containment or Agglomeration; </a:t>
            </a:r>
            <a:r>
              <a:rPr lang="en-US" dirty="0" err="1"/>
              <a:t>Pengemasan</a:t>
            </a:r>
            <a:r>
              <a:rPr lang="en-US" dirty="0"/>
              <a:t> </a:t>
            </a:r>
            <a:r>
              <a:rPr lang="en-US" dirty="0" err="1"/>
              <a:t>barang</a:t>
            </a:r>
            <a:r>
              <a:rPr lang="en-US" dirty="0"/>
              <a:t> </a:t>
            </a:r>
            <a:r>
              <a:rPr lang="en-US" dirty="0" err="1"/>
              <a:t>juga</a:t>
            </a:r>
            <a:r>
              <a:rPr lang="en-US" dirty="0"/>
              <a:t> </a:t>
            </a:r>
            <a:r>
              <a:rPr lang="en-US" dirty="0" err="1"/>
              <a:t>bertujuan</a:t>
            </a:r>
            <a:r>
              <a:rPr lang="en-US" dirty="0"/>
              <a:t> </a:t>
            </a:r>
            <a:r>
              <a:rPr lang="en-US" dirty="0" err="1"/>
              <a:t>untuk</a:t>
            </a:r>
            <a:r>
              <a:rPr lang="en-US" dirty="0"/>
              <a:t> </a:t>
            </a:r>
            <a:r>
              <a:rPr lang="en-US" dirty="0" err="1"/>
              <a:t>pengelompokkan</a:t>
            </a:r>
            <a:r>
              <a:rPr lang="en-US" dirty="0"/>
              <a:t> </a:t>
            </a:r>
            <a:r>
              <a:rPr lang="en-US" dirty="0" err="1"/>
              <a:t>sehingga</a:t>
            </a:r>
            <a:r>
              <a:rPr lang="en-US" dirty="0"/>
              <a:t> proses </a:t>
            </a:r>
            <a:r>
              <a:rPr lang="en-US" dirty="0" err="1"/>
              <a:t>penanganan</a:t>
            </a:r>
            <a:r>
              <a:rPr lang="en-US" dirty="0"/>
              <a:t> </a:t>
            </a:r>
            <a:r>
              <a:rPr lang="en-US" dirty="0" err="1"/>
              <a:t>dan</a:t>
            </a:r>
            <a:r>
              <a:rPr lang="en-US" dirty="0"/>
              <a:t> </a:t>
            </a:r>
            <a:r>
              <a:rPr lang="en-US" dirty="0" err="1"/>
              <a:t>transportasi</a:t>
            </a:r>
            <a:r>
              <a:rPr lang="en-US" dirty="0"/>
              <a:t> </a:t>
            </a:r>
            <a:r>
              <a:rPr lang="en-US" dirty="0" err="1"/>
              <a:t>menjadi</a:t>
            </a:r>
            <a:r>
              <a:rPr lang="en-US" dirty="0"/>
              <a:t> </a:t>
            </a:r>
            <a:r>
              <a:rPr lang="en-US" dirty="0" err="1"/>
              <a:t>lebih</a:t>
            </a:r>
            <a:r>
              <a:rPr lang="en-US" dirty="0"/>
              <a:t> </a:t>
            </a:r>
            <a:r>
              <a:rPr lang="en-US" dirty="0" err="1"/>
              <a:t>efisien</a:t>
            </a:r>
            <a:r>
              <a:rPr lang="en-US" dirty="0"/>
              <a:t>.</a:t>
            </a:r>
          </a:p>
          <a:p>
            <a:r>
              <a:rPr lang="en-US" dirty="0"/>
              <a:t>4. Information Transmission; </a:t>
            </a:r>
            <a:r>
              <a:rPr lang="en-US" dirty="0" err="1"/>
              <a:t>Pada</a:t>
            </a:r>
            <a:r>
              <a:rPr lang="en-US" dirty="0"/>
              <a:t> </a:t>
            </a:r>
            <a:r>
              <a:rPr lang="en-US" dirty="0" err="1"/>
              <a:t>kemasan</a:t>
            </a:r>
            <a:r>
              <a:rPr lang="en-US" dirty="0"/>
              <a:t> </a:t>
            </a:r>
            <a:r>
              <a:rPr lang="en-US" dirty="0" err="1"/>
              <a:t>juga</a:t>
            </a:r>
            <a:r>
              <a:rPr lang="en-US" dirty="0"/>
              <a:t> </a:t>
            </a:r>
            <a:r>
              <a:rPr lang="en-US" dirty="0" err="1"/>
              <a:t>dapat</a:t>
            </a:r>
            <a:r>
              <a:rPr lang="en-US" dirty="0"/>
              <a:t> </a:t>
            </a:r>
            <a:r>
              <a:rPr lang="en-US" dirty="0" err="1"/>
              <a:t>dicantumkan</a:t>
            </a:r>
            <a:r>
              <a:rPr lang="en-US" dirty="0"/>
              <a:t> </a:t>
            </a:r>
            <a:r>
              <a:rPr lang="en-US" dirty="0" err="1"/>
              <a:t>mengenai</a:t>
            </a:r>
            <a:r>
              <a:rPr lang="en-US" dirty="0"/>
              <a:t> </a:t>
            </a:r>
            <a:r>
              <a:rPr lang="en-US" dirty="0" err="1"/>
              <a:t>cara</a:t>
            </a:r>
            <a:r>
              <a:rPr lang="en-US" dirty="0"/>
              <a:t> </a:t>
            </a:r>
            <a:r>
              <a:rPr lang="en-US" dirty="0" err="1"/>
              <a:t>menggunakan</a:t>
            </a:r>
            <a:r>
              <a:rPr lang="en-US" dirty="0"/>
              <a:t> </a:t>
            </a:r>
            <a:r>
              <a:rPr lang="en-US" dirty="0" err="1"/>
              <a:t>transportasi</a:t>
            </a:r>
            <a:r>
              <a:rPr lang="en-US" dirty="0"/>
              <a:t>, </a:t>
            </a:r>
            <a:r>
              <a:rPr lang="en-US" dirty="0" err="1"/>
              <a:t>daur</a:t>
            </a:r>
            <a:r>
              <a:rPr lang="en-US" dirty="0"/>
              <a:t> </a:t>
            </a:r>
            <a:r>
              <a:rPr lang="en-US" dirty="0" err="1"/>
              <a:t>ulang</a:t>
            </a:r>
            <a:r>
              <a:rPr lang="en-US" dirty="0"/>
              <a:t>, </a:t>
            </a:r>
            <a:r>
              <a:rPr lang="en-US" dirty="0" err="1"/>
              <a:t>dan</a:t>
            </a:r>
            <a:r>
              <a:rPr lang="en-US" dirty="0"/>
              <a:t> </a:t>
            </a:r>
            <a:r>
              <a:rPr lang="en-US" dirty="0" err="1"/>
              <a:t>membuang</a:t>
            </a:r>
            <a:r>
              <a:rPr lang="en-US" dirty="0"/>
              <a:t> </a:t>
            </a:r>
            <a:r>
              <a:rPr lang="en-US" dirty="0" err="1"/>
              <a:t>kemasan</a:t>
            </a:r>
            <a:r>
              <a:rPr lang="en-US" dirty="0"/>
              <a:t> </a:t>
            </a:r>
            <a:r>
              <a:rPr lang="en-US" dirty="0" err="1"/>
              <a:t>atau</a:t>
            </a:r>
            <a:r>
              <a:rPr lang="en-US" dirty="0"/>
              <a:t> label </a:t>
            </a:r>
            <a:r>
              <a:rPr lang="en-US" dirty="0" err="1"/>
              <a:t>tersebut</a:t>
            </a:r>
            <a:endParaRPr lang="en-US" dirty="0"/>
          </a:p>
        </p:txBody>
      </p:sp>
    </p:spTree>
    <p:extLst>
      <p:ext uri="{BB962C8B-B14F-4D97-AF65-F5344CB8AC3E}">
        <p14:creationId xmlns:p14="http://schemas.microsoft.com/office/powerpoint/2010/main" val="278040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13</a:t>
            </a:fld>
            <a:endParaRPr lang="en-US"/>
          </a:p>
        </p:txBody>
      </p:sp>
      <p:sp>
        <p:nvSpPr>
          <p:cNvPr id="7" name="Rectangle 6"/>
          <p:cNvSpPr/>
          <p:nvPr/>
        </p:nvSpPr>
        <p:spPr>
          <a:xfrm>
            <a:off x="378542" y="969183"/>
            <a:ext cx="9067800" cy="584775"/>
          </a:xfrm>
          <a:prstGeom prst="rect">
            <a:avLst/>
          </a:prstGeom>
        </p:spPr>
        <p:txBody>
          <a:bodyPr wrap="square">
            <a:spAutoFit/>
          </a:bodyPr>
          <a:lstStyle/>
          <a:p>
            <a:r>
              <a:rPr lang="en-US" sz="3200" b="1" dirty="0" err="1">
                <a:latin typeface="Arial Narrow" pitchFamily="34" charset="0"/>
                <a:cs typeface="Arial" pitchFamily="34" charset="0"/>
              </a:rPr>
              <a:t>Manfaat</a:t>
            </a:r>
            <a:r>
              <a:rPr lang="en-US" sz="3200" b="1" dirty="0">
                <a:latin typeface="Arial Narrow" pitchFamily="34" charset="0"/>
                <a:cs typeface="Arial" pitchFamily="34" charset="0"/>
              </a:rPr>
              <a:t> </a:t>
            </a:r>
            <a:r>
              <a:rPr lang="en-US" sz="3200" b="1" dirty="0" err="1" smtClean="0">
                <a:latin typeface="Arial Narrow" pitchFamily="34" charset="0"/>
                <a:cs typeface="Arial" pitchFamily="34" charset="0"/>
              </a:rPr>
              <a:t>dan</a:t>
            </a:r>
            <a:r>
              <a:rPr lang="en-US" sz="3200" b="1" dirty="0" smtClean="0">
                <a:latin typeface="Arial Narrow" pitchFamily="34" charset="0"/>
                <a:cs typeface="Arial" pitchFamily="34" charset="0"/>
              </a:rPr>
              <a:t>  </a:t>
            </a:r>
            <a:r>
              <a:rPr lang="en-US" sz="3200" b="1" dirty="0" err="1" smtClean="0">
                <a:latin typeface="Arial Narrow" pitchFamily="34" charset="0"/>
                <a:cs typeface="Arial" pitchFamily="34" charset="0"/>
              </a:rPr>
              <a:t>Tujuan</a:t>
            </a:r>
            <a:r>
              <a:rPr lang="en-US" sz="3200" b="1" dirty="0" smtClean="0">
                <a:latin typeface="Arial Narrow" pitchFamily="34" charset="0"/>
                <a:cs typeface="Arial" pitchFamily="34" charset="0"/>
              </a:rPr>
              <a:t> </a:t>
            </a:r>
            <a:r>
              <a:rPr lang="en-US" sz="3200" b="1" dirty="0" err="1" smtClean="0">
                <a:latin typeface="Arial Narrow" pitchFamily="34" charset="0"/>
                <a:cs typeface="Arial" pitchFamily="34" charset="0"/>
              </a:rPr>
              <a:t>Kemasan</a:t>
            </a:r>
            <a:r>
              <a:rPr lang="en-US" sz="3200" b="1" dirty="0" smtClean="0">
                <a:latin typeface="Arial Narrow" pitchFamily="34" charset="0"/>
                <a:cs typeface="Arial" pitchFamily="34" charset="0"/>
              </a:rPr>
              <a:t> </a:t>
            </a:r>
            <a:r>
              <a:rPr lang="en-US" dirty="0" err="1" smtClean="0">
                <a:latin typeface="Arial Narrow" pitchFamily="34" charset="0"/>
                <a:cs typeface="Arial" pitchFamily="34" charset="0"/>
              </a:rPr>
              <a:t>Louw</a:t>
            </a:r>
            <a:r>
              <a:rPr lang="en-US" dirty="0" smtClean="0">
                <a:latin typeface="Arial Narrow" pitchFamily="34" charset="0"/>
                <a:cs typeface="Arial" pitchFamily="34" charset="0"/>
              </a:rPr>
              <a:t> </a:t>
            </a:r>
            <a:r>
              <a:rPr lang="en-US" dirty="0" err="1">
                <a:latin typeface="Arial Narrow" pitchFamily="34" charset="0"/>
                <a:cs typeface="Arial" pitchFamily="34" charset="0"/>
              </a:rPr>
              <a:t>dan</a:t>
            </a:r>
            <a:r>
              <a:rPr lang="en-US" dirty="0">
                <a:latin typeface="Arial Narrow" pitchFamily="34" charset="0"/>
                <a:cs typeface="Arial" pitchFamily="34" charset="0"/>
              </a:rPr>
              <a:t> </a:t>
            </a:r>
            <a:r>
              <a:rPr lang="en-US" dirty="0" err="1">
                <a:latin typeface="Arial Narrow" pitchFamily="34" charset="0"/>
                <a:cs typeface="Arial" pitchFamily="34" charset="0"/>
              </a:rPr>
              <a:t>Kimber</a:t>
            </a:r>
            <a:r>
              <a:rPr lang="en-US" dirty="0">
                <a:latin typeface="Arial Narrow" pitchFamily="34" charset="0"/>
                <a:cs typeface="Arial" pitchFamily="34" charset="0"/>
              </a:rPr>
              <a:t> (2007</a:t>
            </a:r>
            <a:r>
              <a:rPr lang="en-US" dirty="0" smtClean="0">
                <a:latin typeface="Arial Narrow" pitchFamily="34" charset="0"/>
                <a:cs typeface="Arial" pitchFamily="34" charset="0"/>
              </a:rPr>
              <a:t>)</a:t>
            </a:r>
            <a:r>
              <a:rPr lang="en-US" sz="3200" dirty="0" smtClean="0">
                <a:latin typeface="Arial Narrow" pitchFamily="34" charset="0"/>
                <a:cs typeface="Arial" pitchFamily="34" charset="0"/>
              </a:rPr>
              <a:t>.</a:t>
            </a:r>
            <a:endParaRPr lang="en-US" sz="3200" dirty="0">
              <a:latin typeface="Arial Narrow" pitchFamily="34" charset="0"/>
              <a:cs typeface="Arial" pitchFamily="34" charset="0"/>
            </a:endParaRPr>
          </a:p>
        </p:txBody>
      </p:sp>
      <p:sp>
        <p:nvSpPr>
          <p:cNvPr id="8" name="TextBox 7"/>
          <p:cNvSpPr txBox="1"/>
          <p:nvPr/>
        </p:nvSpPr>
        <p:spPr>
          <a:xfrm>
            <a:off x="5562600" y="6172200"/>
            <a:ext cx="2971800" cy="369332"/>
          </a:xfrm>
          <a:prstGeom prst="rect">
            <a:avLst/>
          </a:prstGeom>
          <a:noFill/>
        </p:spPr>
        <p:txBody>
          <a:bodyPr wrap="square" rtlCol="0">
            <a:spAutoFit/>
          </a:bodyPr>
          <a:lstStyle/>
          <a:p>
            <a:r>
              <a:rPr lang="en-US" dirty="0" smtClean="0">
                <a:solidFill>
                  <a:srgbClr val="FF0000"/>
                </a:solidFill>
              </a:rPr>
              <a:t>BACA PROMOSI</a:t>
            </a:r>
            <a:endParaRPr lang="en-US" dirty="0">
              <a:solidFill>
                <a:srgbClr val="FF0000"/>
              </a:solidFill>
            </a:endParaRPr>
          </a:p>
        </p:txBody>
      </p:sp>
      <p:sp>
        <p:nvSpPr>
          <p:cNvPr id="9" name="Rectangle 8"/>
          <p:cNvSpPr/>
          <p:nvPr/>
        </p:nvSpPr>
        <p:spPr>
          <a:xfrm>
            <a:off x="609600" y="2209800"/>
            <a:ext cx="7696200" cy="2677656"/>
          </a:xfrm>
          <a:prstGeom prst="rect">
            <a:avLst/>
          </a:prstGeom>
        </p:spPr>
        <p:txBody>
          <a:bodyPr wrap="square">
            <a:spAutoFit/>
          </a:bodyPr>
          <a:lstStyle/>
          <a:p>
            <a:pPr algn="just"/>
            <a:r>
              <a:rPr lang="en-US" sz="2400" dirty="0" smtClean="0"/>
              <a:t>3.Containment </a:t>
            </a:r>
            <a:r>
              <a:rPr lang="en-US" sz="2400" dirty="0"/>
              <a:t>or Agglomeration; </a:t>
            </a:r>
            <a:r>
              <a:rPr lang="en-US" sz="2400" dirty="0" err="1"/>
              <a:t>Pengemasan</a:t>
            </a:r>
            <a:r>
              <a:rPr lang="en-US" sz="2400" dirty="0"/>
              <a:t> </a:t>
            </a:r>
            <a:r>
              <a:rPr lang="en-US" sz="2400" dirty="0" err="1"/>
              <a:t>barang</a:t>
            </a:r>
            <a:r>
              <a:rPr lang="en-US" sz="2400" dirty="0"/>
              <a:t> </a:t>
            </a:r>
            <a:r>
              <a:rPr lang="en-US" sz="2400" dirty="0" err="1"/>
              <a:t>juga</a:t>
            </a:r>
            <a:r>
              <a:rPr lang="en-US" sz="2400" dirty="0"/>
              <a:t> </a:t>
            </a:r>
            <a:r>
              <a:rPr lang="en-US" sz="2400" dirty="0" err="1"/>
              <a:t>bertujuan</a:t>
            </a:r>
            <a:r>
              <a:rPr lang="en-US" sz="2400" dirty="0"/>
              <a:t> </a:t>
            </a:r>
            <a:r>
              <a:rPr lang="en-US" sz="2400" dirty="0" err="1"/>
              <a:t>untuk</a:t>
            </a:r>
            <a:r>
              <a:rPr lang="en-US" sz="2400" dirty="0"/>
              <a:t> </a:t>
            </a:r>
            <a:r>
              <a:rPr lang="en-US" sz="2400" dirty="0" err="1"/>
              <a:t>pengelompokkan</a:t>
            </a:r>
            <a:r>
              <a:rPr lang="en-US" sz="2400" dirty="0"/>
              <a:t> </a:t>
            </a:r>
            <a:r>
              <a:rPr lang="en-US" sz="2400" dirty="0" err="1"/>
              <a:t>sehingga</a:t>
            </a:r>
            <a:r>
              <a:rPr lang="en-US" sz="2400" dirty="0"/>
              <a:t> proses </a:t>
            </a:r>
            <a:r>
              <a:rPr lang="en-US" sz="2400" dirty="0" err="1"/>
              <a:t>penanganan</a:t>
            </a:r>
            <a:r>
              <a:rPr lang="en-US" sz="2400" dirty="0"/>
              <a:t> </a:t>
            </a:r>
            <a:r>
              <a:rPr lang="en-US" sz="2400" dirty="0" err="1"/>
              <a:t>dan</a:t>
            </a:r>
            <a:r>
              <a:rPr lang="en-US" sz="2400" dirty="0"/>
              <a:t> </a:t>
            </a:r>
            <a:r>
              <a:rPr lang="en-US" sz="2400" dirty="0" err="1"/>
              <a:t>transportasi</a:t>
            </a:r>
            <a:r>
              <a:rPr lang="en-US" sz="2400" dirty="0"/>
              <a:t> </a:t>
            </a:r>
            <a:r>
              <a:rPr lang="en-US" sz="2400" dirty="0" err="1"/>
              <a:t>menjadi</a:t>
            </a:r>
            <a:r>
              <a:rPr lang="en-US" sz="2400" dirty="0"/>
              <a:t> </a:t>
            </a:r>
            <a:r>
              <a:rPr lang="en-US" sz="2400" dirty="0" err="1"/>
              <a:t>lebih</a:t>
            </a:r>
            <a:r>
              <a:rPr lang="en-US" sz="2400" dirty="0"/>
              <a:t> </a:t>
            </a:r>
            <a:r>
              <a:rPr lang="en-US" sz="2400" dirty="0" err="1"/>
              <a:t>efisien</a:t>
            </a:r>
            <a:r>
              <a:rPr lang="en-US" sz="2400" dirty="0" smtClean="0"/>
              <a:t>.</a:t>
            </a:r>
          </a:p>
          <a:p>
            <a:pPr algn="just"/>
            <a:endParaRPr lang="en-US" sz="2400" dirty="0"/>
          </a:p>
          <a:p>
            <a:pPr algn="just"/>
            <a:r>
              <a:rPr lang="en-US" sz="2400" dirty="0"/>
              <a:t>4. Information Transmission; </a:t>
            </a:r>
            <a:r>
              <a:rPr lang="en-US" sz="2400" dirty="0" err="1"/>
              <a:t>Pada</a:t>
            </a:r>
            <a:r>
              <a:rPr lang="en-US" sz="2400" dirty="0"/>
              <a:t> </a:t>
            </a:r>
            <a:r>
              <a:rPr lang="en-US" sz="2400" dirty="0" err="1"/>
              <a:t>kemasan</a:t>
            </a:r>
            <a:r>
              <a:rPr lang="en-US" sz="2400" dirty="0"/>
              <a:t> </a:t>
            </a:r>
            <a:r>
              <a:rPr lang="en-US" sz="2400" dirty="0" err="1"/>
              <a:t>juga</a:t>
            </a:r>
            <a:r>
              <a:rPr lang="en-US" sz="2400" dirty="0"/>
              <a:t> </a:t>
            </a:r>
            <a:r>
              <a:rPr lang="en-US" sz="2400" dirty="0" err="1"/>
              <a:t>dapat</a:t>
            </a:r>
            <a:r>
              <a:rPr lang="en-US" sz="2400" dirty="0"/>
              <a:t> </a:t>
            </a:r>
            <a:r>
              <a:rPr lang="en-US" sz="2400" dirty="0" err="1"/>
              <a:t>dicantumkan</a:t>
            </a:r>
            <a:r>
              <a:rPr lang="en-US" sz="2400" dirty="0"/>
              <a:t> </a:t>
            </a:r>
            <a:r>
              <a:rPr lang="en-US" sz="2400" dirty="0" err="1"/>
              <a:t>mengenai</a:t>
            </a:r>
            <a:r>
              <a:rPr lang="en-US" sz="2400" dirty="0"/>
              <a:t> </a:t>
            </a:r>
            <a:r>
              <a:rPr lang="en-US" sz="2400" dirty="0" err="1"/>
              <a:t>cara</a:t>
            </a:r>
            <a:r>
              <a:rPr lang="en-US" sz="2400" dirty="0"/>
              <a:t> </a:t>
            </a:r>
            <a:r>
              <a:rPr lang="en-US" sz="2400" dirty="0" err="1"/>
              <a:t>menggunakan</a:t>
            </a:r>
            <a:r>
              <a:rPr lang="en-US" sz="2400" dirty="0"/>
              <a:t> </a:t>
            </a:r>
            <a:r>
              <a:rPr lang="en-US" sz="2400" dirty="0" err="1"/>
              <a:t>transportasi</a:t>
            </a:r>
            <a:r>
              <a:rPr lang="en-US" sz="2400" dirty="0"/>
              <a:t>, </a:t>
            </a:r>
            <a:r>
              <a:rPr lang="en-US" sz="2400" dirty="0" err="1"/>
              <a:t>daur</a:t>
            </a:r>
            <a:r>
              <a:rPr lang="en-US" sz="2400" dirty="0"/>
              <a:t> </a:t>
            </a:r>
            <a:r>
              <a:rPr lang="en-US" sz="2400" dirty="0" err="1"/>
              <a:t>ulang</a:t>
            </a:r>
            <a:r>
              <a:rPr lang="en-US" sz="2400" dirty="0"/>
              <a:t>, </a:t>
            </a:r>
            <a:r>
              <a:rPr lang="en-US" sz="2400" dirty="0" err="1"/>
              <a:t>dan</a:t>
            </a:r>
            <a:r>
              <a:rPr lang="en-US" sz="2400" dirty="0"/>
              <a:t> </a:t>
            </a:r>
            <a:r>
              <a:rPr lang="en-US" sz="2400" dirty="0" err="1"/>
              <a:t>membuang</a:t>
            </a:r>
            <a:r>
              <a:rPr lang="en-US" sz="2400" dirty="0"/>
              <a:t> </a:t>
            </a:r>
            <a:r>
              <a:rPr lang="en-US" sz="2400" dirty="0" err="1"/>
              <a:t>kemasan</a:t>
            </a:r>
            <a:r>
              <a:rPr lang="en-US" sz="2400" dirty="0"/>
              <a:t> </a:t>
            </a:r>
            <a:r>
              <a:rPr lang="en-US" sz="2400" dirty="0" err="1"/>
              <a:t>atau</a:t>
            </a:r>
            <a:r>
              <a:rPr lang="en-US" sz="2400" dirty="0"/>
              <a:t> label </a:t>
            </a:r>
            <a:r>
              <a:rPr lang="en-US" sz="2400" dirty="0" err="1"/>
              <a:t>tersebut</a:t>
            </a:r>
            <a:endParaRPr lang="en-US" sz="2400" dirty="0"/>
          </a:p>
        </p:txBody>
      </p:sp>
    </p:spTree>
    <p:extLst>
      <p:ext uri="{BB962C8B-B14F-4D97-AF65-F5344CB8AC3E}">
        <p14:creationId xmlns:p14="http://schemas.microsoft.com/office/powerpoint/2010/main" val="1820245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14</a:t>
            </a:fld>
            <a:endParaRPr lang="en-US"/>
          </a:p>
        </p:txBody>
      </p:sp>
      <p:sp>
        <p:nvSpPr>
          <p:cNvPr id="7" name="Rectangle 6"/>
          <p:cNvSpPr/>
          <p:nvPr/>
        </p:nvSpPr>
        <p:spPr>
          <a:xfrm>
            <a:off x="762000" y="1143000"/>
            <a:ext cx="7391400" cy="4524315"/>
          </a:xfrm>
          <a:prstGeom prst="rect">
            <a:avLst/>
          </a:prstGeom>
        </p:spPr>
        <p:txBody>
          <a:bodyPr wrap="square">
            <a:spAutoFit/>
          </a:bodyPr>
          <a:lstStyle/>
          <a:p>
            <a:pPr algn="just"/>
            <a:r>
              <a:rPr lang="en-US" sz="2400" dirty="0"/>
              <a:t>5. Reducing Theft; </a:t>
            </a:r>
            <a:r>
              <a:rPr lang="en-US" sz="2400" dirty="0" err="1"/>
              <a:t>Pemasangan</a:t>
            </a:r>
            <a:r>
              <a:rPr lang="en-US" sz="2400" dirty="0"/>
              <a:t> </a:t>
            </a:r>
            <a:r>
              <a:rPr lang="en-US" sz="2400" dirty="0" err="1"/>
              <a:t>kemasan</a:t>
            </a:r>
            <a:r>
              <a:rPr lang="en-US" sz="2400" dirty="0"/>
              <a:t> </a:t>
            </a:r>
            <a:r>
              <a:rPr lang="en-US" sz="2400" dirty="0" err="1"/>
              <a:t>pada</a:t>
            </a:r>
            <a:r>
              <a:rPr lang="en-US" sz="2400" dirty="0"/>
              <a:t> </a:t>
            </a:r>
            <a:r>
              <a:rPr lang="en-US" sz="2400" dirty="0" err="1"/>
              <a:t>produk</a:t>
            </a:r>
            <a:r>
              <a:rPr lang="en-US" sz="2400" dirty="0"/>
              <a:t>/ </a:t>
            </a:r>
            <a:r>
              <a:rPr lang="en-US" sz="2400" dirty="0" err="1"/>
              <a:t>barang</a:t>
            </a:r>
            <a:r>
              <a:rPr lang="en-US" sz="2400" dirty="0"/>
              <a:t> </a:t>
            </a:r>
            <a:r>
              <a:rPr lang="en-US" sz="2400" dirty="0" err="1"/>
              <a:t>juga</a:t>
            </a:r>
            <a:r>
              <a:rPr lang="en-US" sz="2400" dirty="0"/>
              <a:t> </a:t>
            </a:r>
            <a:r>
              <a:rPr lang="en-US" sz="2400" dirty="0" err="1"/>
              <a:t>bertujuan</a:t>
            </a:r>
            <a:r>
              <a:rPr lang="en-US" sz="2400" dirty="0"/>
              <a:t> </a:t>
            </a:r>
            <a:r>
              <a:rPr lang="en-US" sz="2400" dirty="0" err="1"/>
              <a:t>untuk</a:t>
            </a:r>
            <a:r>
              <a:rPr lang="en-US" sz="2400" dirty="0"/>
              <a:t> </a:t>
            </a:r>
            <a:r>
              <a:rPr lang="en-US" sz="2400" dirty="0" err="1"/>
              <a:t>mencegah</a:t>
            </a:r>
            <a:r>
              <a:rPr lang="en-US" sz="2400" dirty="0"/>
              <a:t> </a:t>
            </a:r>
            <a:r>
              <a:rPr lang="en-US" sz="2400" dirty="0" err="1"/>
              <a:t>pencurian</a:t>
            </a:r>
            <a:r>
              <a:rPr lang="en-US" sz="2400" dirty="0"/>
              <a:t> </a:t>
            </a:r>
            <a:r>
              <a:rPr lang="en-US" sz="2400" dirty="0" err="1"/>
              <a:t>dengan</a:t>
            </a:r>
            <a:r>
              <a:rPr lang="en-US" sz="2400" dirty="0"/>
              <a:t> </a:t>
            </a:r>
            <a:r>
              <a:rPr lang="en-US" sz="2400" dirty="0" err="1"/>
              <a:t>melihat</a:t>
            </a:r>
            <a:r>
              <a:rPr lang="en-US" sz="2400" dirty="0"/>
              <a:t> </a:t>
            </a:r>
            <a:r>
              <a:rPr lang="en-US" sz="2400" dirty="0" err="1"/>
              <a:t>kerusakan</a:t>
            </a:r>
            <a:r>
              <a:rPr lang="en-US" sz="2400" dirty="0"/>
              <a:t> </a:t>
            </a:r>
            <a:r>
              <a:rPr lang="en-US" sz="2400" dirty="0" err="1"/>
              <a:t>fisik</a:t>
            </a:r>
            <a:r>
              <a:rPr lang="en-US" sz="2400" dirty="0"/>
              <a:t> </a:t>
            </a:r>
            <a:r>
              <a:rPr lang="en-US" sz="2400" dirty="0" err="1"/>
              <a:t>pada</a:t>
            </a:r>
            <a:r>
              <a:rPr lang="en-US" sz="2400" dirty="0"/>
              <a:t> </a:t>
            </a:r>
            <a:r>
              <a:rPr lang="en-US" sz="2400" dirty="0" err="1"/>
              <a:t>kemasan</a:t>
            </a:r>
            <a:r>
              <a:rPr lang="en-US" sz="2400" dirty="0" smtClean="0"/>
              <a:t>.</a:t>
            </a:r>
          </a:p>
          <a:p>
            <a:pPr algn="just"/>
            <a:endParaRPr lang="en-US" sz="2400" dirty="0"/>
          </a:p>
          <a:p>
            <a:pPr algn="just"/>
            <a:r>
              <a:rPr lang="en-US" sz="2400" dirty="0"/>
              <a:t>6. Convenience; </a:t>
            </a:r>
            <a:r>
              <a:rPr lang="en-US" sz="2400" dirty="0" err="1"/>
              <a:t>Kemasan</a:t>
            </a:r>
            <a:r>
              <a:rPr lang="en-US" sz="2400" dirty="0"/>
              <a:t> </a:t>
            </a:r>
            <a:r>
              <a:rPr lang="en-US" sz="2400" dirty="0" err="1"/>
              <a:t>merupakan</a:t>
            </a:r>
            <a:r>
              <a:rPr lang="en-US" sz="2400" dirty="0"/>
              <a:t> </a:t>
            </a:r>
            <a:r>
              <a:rPr lang="en-US" sz="2400" dirty="0" err="1"/>
              <a:t>fitur</a:t>
            </a:r>
            <a:r>
              <a:rPr lang="en-US" sz="2400" dirty="0"/>
              <a:t> yang </a:t>
            </a:r>
            <a:r>
              <a:rPr lang="en-US" sz="2400" dirty="0" err="1"/>
              <a:t>menambah</a:t>
            </a:r>
            <a:r>
              <a:rPr lang="en-US" sz="2400" dirty="0"/>
              <a:t> </a:t>
            </a:r>
            <a:r>
              <a:rPr lang="en-US" sz="2400" dirty="0" err="1"/>
              <a:t>kenyamanan</a:t>
            </a:r>
            <a:r>
              <a:rPr lang="en-US" sz="2400" dirty="0"/>
              <a:t> </a:t>
            </a:r>
            <a:r>
              <a:rPr lang="en-US" sz="2400" dirty="0" err="1"/>
              <a:t>dalam</a:t>
            </a:r>
            <a:r>
              <a:rPr lang="en-US" sz="2400" dirty="0"/>
              <a:t> </a:t>
            </a:r>
            <a:r>
              <a:rPr lang="en-US" sz="2400" dirty="0" err="1"/>
              <a:t>distribusi</a:t>
            </a:r>
            <a:r>
              <a:rPr lang="en-US" sz="2400" dirty="0"/>
              <a:t>, </a:t>
            </a:r>
            <a:r>
              <a:rPr lang="en-US" sz="2400" dirty="0" err="1"/>
              <a:t>penanganan</a:t>
            </a:r>
            <a:r>
              <a:rPr lang="en-US" sz="2400" dirty="0"/>
              <a:t>, </a:t>
            </a:r>
            <a:r>
              <a:rPr lang="en-US" sz="2400" dirty="0" err="1"/>
              <a:t>penjualan</a:t>
            </a:r>
            <a:r>
              <a:rPr lang="en-US" sz="2400" dirty="0"/>
              <a:t>, </a:t>
            </a:r>
            <a:r>
              <a:rPr lang="en-US" sz="2400" dirty="0" err="1"/>
              <a:t>tampilan</a:t>
            </a:r>
            <a:r>
              <a:rPr lang="en-US" sz="2400" dirty="0"/>
              <a:t>, </a:t>
            </a:r>
            <a:r>
              <a:rPr lang="en-US" sz="2400" dirty="0" err="1"/>
              <a:t>pembukaan</a:t>
            </a:r>
            <a:r>
              <a:rPr lang="en-US" sz="2400" dirty="0"/>
              <a:t>, </a:t>
            </a:r>
            <a:r>
              <a:rPr lang="en-US" sz="2400" dirty="0" err="1"/>
              <a:t>kembali</a:t>
            </a:r>
            <a:r>
              <a:rPr lang="en-US" sz="2400" dirty="0"/>
              <a:t> </a:t>
            </a:r>
            <a:r>
              <a:rPr lang="en-US" sz="2400" dirty="0" err="1"/>
              <a:t>penutup</a:t>
            </a:r>
            <a:r>
              <a:rPr lang="en-US" sz="2400" dirty="0"/>
              <a:t>, </a:t>
            </a:r>
            <a:r>
              <a:rPr lang="en-US" sz="2400" dirty="0" err="1"/>
              <a:t>penggunaan</a:t>
            </a:r>
            <a:r>
              <a:rPr lang="en-US" sz="2400" dirty="0"/>
              <a:t> </a:t>
            </a:r>
            <a:r>
              <a:rPr lang="en-US" sz="2400" dirty="0" err="1"/>
              <a:t>dan</a:t>
            </a:r>
            <a:r>
              <a:rPr lang="en-US" sz="2400" dirty="0"/>
              <a:t> </a:t>
            </a:r>
            <a:r>
              <a:rPr lang="en-US" sz="2400" dirty="0" err="1"/>
              <a:t>digunakan</a:t>
            </a:r>
            <a:r>
              <a:rPr lang="en-US" sz="2400" dirty="0"/>
              <a:t> </a:t>
            </a:r>
            <a:r>
              <a:rPr lang="en-US" sz="2400" dirty="0" err="1"/>
              <a:t>kembali</a:t>
            </a:r>
            <a:r>
              <a:rPr lang="en-US" sz="2400" dirty="0" smtClean="0"/>
              <a:t>.</a:t>
            </a:r>
          </a:p>
          <a:p>
            <a:pPr algn="just"/>
            <a:endParaRPr lang="en-US" sz="2400" dirty="0"/>
          </a:p>
          <a:p>
            <a:pPr algn="just"/>
            <a:r>
              <a:rPr lang="en-US" sz="2400" dirty="0"/>
              <a:t>7. Marketing; </a:t>
            </a:r>
            <a:r>
              <a:rPr lang="en-US" sz="2400" dirty="0" err="1"/>
              <a:t>Desain</a:t>
            </a:r>
            <a:r>
              <a:rPr lang="en-US" sz="2400" dirty="0"/>
              <a:t> </a:t>
            </a:r>
            <a:r>
              <a:rPr lang="en-US" sz="2400" dirty="0" err="1"/>
              <a:t>kemasan</a:t>
            </a:r>
            <a:r>
              <a:rPr lang="en-US" sz="2400" dirty="0"/>
              <a:t> </a:t>
            </a:r>
            <a:r>
              <a:rPr lang="en-US" sz="2400" dirty="0" err="1"/>
              <a:t>dan</a:t>
            </a:r>
            <a:r>
              <a:rPr lang="en-US" sz="2400" dirty="0"/>
              <a:t> </a:t>
            </a:r>
            <a:r>
              <a:rPr lang="en-US" sz="2400" dirty="0" smtClean="0"/>
              <a:t>label </a:t>
            </a:r>
            <a:r>
              <a:rPr lang="en-US" sz="2400" dirty="0" err="1"/>
              <a:t>dapat</a:t>
            </a:r>
            <a:r>
              <a:rPr lang="en-US" sz="2400" dirty="0"/>
              <a:t> </a:t>
            </a:r>
            <a:r>
              <a:rPr lang="en-US" sz="2400" dirty="0" err="1"/>
              <a:t>dimanfaatkan</a:t>
            </a:r>
            <a:r>
              <a:rPr lang="en-US" sz="2400" dirty="0"/>
              <a:t> </a:t>
            </a:r>
            <a:r>
              <a:rPr lang="en-US" sz="2400" dirty="0" err="1"/>
              <a:t>oleh</a:t>
            </a:r>
            <a:r>
              <a:rPr lang="en-US" sz="2400" dirty="0"/>
              <a:t> </a:t>
            </a:r>
            <a:r>
              <a:rPr lang="en-US" sz="2400" dirty="0" err="1"/>
              <a:t>pemasar</a:t>
            </a:r>
            <a:r>
              <a:rPr lang="en-US" sz="2400" dirty="0"/>
              <a:t> </a:t>
            </a:r>
            <a:r>
              <a:rPr lang="en-US" sz="2400" dirty="0" err="1"/>
              <a:t>untuk</a:t>
            </a:r>
            <a:r>
              <a:rPr lang="en-US" sz="2400" dirty="0"/>
              <a:t> </a:t>
            </a:r>
            <a:r>
              <a:rPr lang="en-US" sz="2400" dirty="0" err="1"/>
              <a:t>mendorong</a:t>
            </a:r>
            <a:r>
              <a:rPr lang="en-US" sz="2400" dirty="0"/>
              <a:t> </a:t>
            </a:r>
            <a:r>
              <a:rPr lang="en-US" sz="2400" dirty="0" err="1"/>
              <a:t>calon</a:t>
            </a:r>
            <a:r>
              <a:rPr lang="en-US" sz="2400" dirty="0"/>
              <a:t> </a:t>
            </a:r>
            <a:r>
              <a:rPr lang="en-US" sz="2400" dirty="0" err="1"/>
              <a:t>pembeli</a:t>
            </a:r>
            <a:r>
              <a:rPr lang="en-US" sz="2400" dirty="0"/>
              <a:t> </a:t>
            </a:r>
            <a:r>
              <a:rPr lang="en-US" sz="2400" dirty="0" err="1"/>
              <a:t>untuk</a:t>
            </a:r>
            <a:r>
              <a:rPr lang="en-US" sz="2400" dirty="0"/>
              <a:t> </a:t>
            </a:r>
            <a:r>
              <a:rPr lang="en-US" sz="2400" dirty="0" err="1"/>
              <a:t>membeli</a:t>
            </a:r>
            <a:r>
              <a:rPr lang="en-US" sz="2400" dirty="0"/>
              <a:t> </a:t>
            </a:r>
            <a:r>
              <a:rPr lang="en-US" sz="2400" dirty="0" err="1"/>
              <a:t>produk</a:t>
            </a:r>
            <a:r>
              <a:rPr lang="en-US" sz="2400" dirty="0"/>
              <a:t>.</a:t>
            </a:r>
          </a:p>
        </p:txBody>
      </p:sp>
    </p:spTree>
    <p:extLst>
      <p:ext uri="{BB962C8B-B14F-4D97-AF65-F5344CB8AC3E}">
        <p14:creationId xmlns:p14="http://schemas.microsoft.com/office/powerpoint/2010/main" val="3742879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295400" y="1600201"/>
            <a:ext cx="6705600" cy="1219199"/>
          </a:xfrm>
          <a:gradFill rotWithShape="1">
            <a:gsLst>
              <a:gs pos="0">
                <a:srgbClr val="FFFF00"/>
              </a:gs>
              <a:gs pos="50000">
                <a:srgbClr val="D8B088"/>
              </a:gs>
              <a:gs pos="100000">
                <a:srgbClr val="FFFFFF"/>
              </a:gs>
            </a:gsLst>
            <a:lin ang="2700000" scaled="1"/>
          </a:gradFill>
          <a:ln/>
          <a:scene3d>
            <a:camera prst="legacyPerspectiveBottom"/>
            <a:lightRig rig="legacyNormal1" dir="t"/>
          </a:scene3d>
          <a:sp3d extrusionH="121893000" prstMaterial="legacyPlastic">
            <a:bevelT w="13500" h="13500" prst="angle"/>
            <a:bevelB w="13500" h="13500" prst="angle"/>
            <a:extrusionClr>
              <a:srgbClr val="CC99FF"/>
            </a:extrusionClr>
          </a:sp3d>
        </p:spPr>
        <p:txBody>
          <a:bodyPr anchor="ctr" anchorCtr="0">
            <a:normAutofit/>
            <a:flatTx/>
          </a:bodyPr>
          <a:lstStyle/>
          <a:p>
            <a:pPr algn="ctr"/>
            <a:r>
              <a:rPr lang="en-US" sz="4000" b="1" dirty="0" smtClean="0">
                <a:solidFill>
                  <a:srgbClr val="336699"/>
                </a:solidFill>
                <a:latin typeface="Elephant" pitchFamily="18" charset="0"/>
              </a:rPr>
              <a:t>JENIS KEMASAN</a:t>
            </a:r>
            <a:endParaRPr lang="en-US" sz="4000" b="1" dirty="0">
              <a:solidFill>
                <a:srgbClr val="336699"/>
              </a:solidFill>
              <a:latin typeface="Elephant" pitchFamily="18" charset="0"/>
            </a:endParaRPr>
          </a:p>
        </p:txBody>
      </p:sp>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15</a:t>
            </a:fld>
            <a:endParaRPr lang="en-US"/>
          </a:p>
        </p:txBody>
      </p:sp>
      <p:sp>
        <p:nvSpPr>
          <p:cNvPr id="2" name="TextBox 1"/>
          <p:cNvSpPr txBox="1"/>
          <p:nvPr/>
        </p:nvSpPr>
        <p:spPr>
          <a:xfrm>
            <a:off x="3352800" y="3962400"/>
            <a:ext cx="2743200" cy="646331"/>
          </a:xfrm>
          <a:prstGeom prst="rect">
            <a:avLst/>
          </a:prstGeom>
          <a:noFill/>
        </p:spPr>
        <p:txBody>
          <a:bodyPr wrap="square" rtlCol="0">
            <a:spAutoFit/>
          </a:bodyPr>
          <a:lstStyle/>
          <a:p>
            <a:pPr algn="ctr"/>
            <a:r>
              <a:rPr lang="en-US" b="1" dirty="0">
                <a:solidFill>
                  <a:srgbClr val="336699"/>
                </a:solidFill>
                <a:latin typeface="Elephant" pitchFamily="18" charset="0"/>
              </a:rPr>
              <a:t>KEMASAN SEDIAAN FARMASI</a:t>
            </a:r>
            <a:endParaRPr lang="en-US" dirty="0"/>
          </a:p>
        </p:txBody>
      </p:sp>
    </p:spTree>
    <p:extLst>
      <p:ext uri="{BB962C8B-B14F-4D97-AF65-F5344CB8AC3E}">
        <p14:creationId xmlns:p14="http://schemas.microsoft.com/office/powerpoint/2010/main" val="2166289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16</a:t>
            </a:fld>
            <a:endParaRPr lang="en-US"/>
          </a:p>
        </p:txBody>
      </p:sp>
      <p:sp>
        <p:nvSpPr>
          <p:cNvPr id="4" name="Rectangle 3"/>
          <p:cNvSpPr/>
          <p:nvPr/>
        </p:nvSpPr>
        <p:spPr>
          <a:xfrm>
            <a:off x="3051496" y="1219200"/>
            <a:ext cx="2337499" cy="461665"/>
          </a:xfrm>
          <a:prstGeom prst="rect">
            <a:avLst/>
          </a:prstGeom>
          <a:ln w="57150">
            <a:solidFill>
              <a:schemeClr val="tx1"/>
            </a:solidFill>
          </a:ln>
        </p:spPr>
        <p:txBody>
          <a:bodyPr wrap="none">
            <a:spAutoFit/>
          </a:bodyPr>
          <a:lstStyle/>
          <a:p>
            <a:r>
              <a:rPr lang="en-US" sz="2400" b="1" dirty="0" smtClean="0"/>
              <a:t>JENIS KEMASAN</a:t>
            </a:r>
            <a:endParaRPr lang="en-US" sz="2400" b="1" dirty="0"/>
          </a:p>
        </p:txBody>
      </p:sp>
      <p:sp>
        <p:nvSpPr>
          <p:cNvPr id="2" name="TextBox 1"/>
          <p:cNvSpPr txBox="1"/>
          <p:nvPr/>
        </p:nvSpPr>
        <p:spPr>
          <a:xfrm>
            <a:off x="762000" y="3505200"/>
            <a:ext cx="1676400" cy="369332"/>
          </a:xfrm>
          <a:prstGeom prst="rect">
            <a:avLst/>
          </a:prstGeom>
          <a:noFill/>
          <a:ln w="28575">
            <a:solidFill>
              <a:schemeClr val="tx1"/>
            </a:solidFill>
          </a:ln>
        </p:spPr>
        <p:txBody>
          <a:bodyPr wrap="square" rtlCol="0">
            <a:spAutoFit/>
          </a:bodyPr>
          <a:lstStyle/>
          <a:p>
            <a:r>
              <a:rPr lang="en-US" dirty="0" err="1" smtClean="0"/>
              <a:t>Struktur</a:t>
            </a:r>
            <a:r>
              <a:rPr lang="en-US" dirty="0" smtClean="0"/>
              <a:t> Isi</a:t>
            </a:r>
            <a:endParaRPr lang="en-US" dirty="0"/>
          </a:p>
        </p:txBody>
      </p:sp>
      <p:sp>
        <p:nvSpPr>
          <p:cNvPr id="3" name="Rectangle 2"/>
          <p:cNvSpPr/>
          <p:nvPr/>
        </p:nvSpPr>
        <p:spPr>
          <a:xfrm>
            <a:off x="3217771" y="4202979"/>
            <a:ext cx="2236510" cy="369332"/>
          </a:xfrm>
          <a:prstGeom prst="rect">
            <a:avLst/>
          </a:prstGeom>
          <a:ln w="38100">
            <a:solidFill>
              <a:schemeClr val="tx1"/>
            </a:solidFill>
          </a:ln>
        </p:spPr>
        <p:txBody>
          <a:bodyPr wrap="none">
            <a:spAutoFit/>
          </a:bodyPr>
          <a:lstStyle/>
          <a:p>
            <a:r>
              <a:rPr lang="en-US" dirty="0" err="1"/>
              <a:t>Frekuensi</a:t>
            </a:r>
            <a:r>
              <a:rPr lang="en-US" dirty="0"/>
              <a:t> </a:t>
            </a:r>
            <a:r>
              <a:rPr lang="en-US" dirty="0" err="1"/>
              <a:t>Pemakaian</a:t>
            </a:r>
            <a:endParaRPr lang="en-US" dirty="0"/>
          </a:p>
        </p:txBody>
      </p:sp>
      <p:sp>
        <p:nvSpPr>
          <p:cNvPr id="7" name="Rectangle 6"/>
          <p:cNvSpPr/>
          <p:nvPr/>
        </p:nvSpPr>
        <p:spPr>
          <a:xfrm>
            <a:off x="5867400" y="3320534"/>
            <a:ext cx="2409634" cy="369332"/>
          </a:xfrm>
          <a:prstGeom prst="rect">
            <a:avLst/>
          </a:prstGeom>
          <a:ln w="38100">
            <a:solidFill>
              <a:schemeClr val="tx1"/>
            </a:solidFill>
          </a:ln>
        </p:spPr>
        <p:txBody>
          <a:bodyPr wrap="none">
            <a:spAutoFit/>
          </a:bodyPr>
          <a:lstStyle/>
          <a:p>
            <a:r>
              <a:rPr lang="en-US" dirty="0"/>
              <a:t>Tingkat </a:t>
            </a:r>
            <a:r>
              <a:rPr lang="en-US" dirty="0" err="1"/>
              <a:t>Kesiapan</a:t>
            </a:r>
            <a:r>
              <a:rPr lang="en-US" dirty="0"/>
              <a:t> </a:t>
            </a:r>
            <a:r>
              <a:rPr lang="en-US" dirty="0" err="1"/>
              <a:t>Pakai</a:t>
            </a:r>
            <a:endParaRPr lang="en-US" dirty="0"/>
          </a:p>
        </p:txBody>
      </p:sp>
      <p:sp>
        <p:nvSpPr>
          <p:cNvPr id="8" name="Down Arrow 7"/>
          <p:cNvSpPr/>
          <p:nvPr/>
        </p:nvSpPr>
        <p:spPr>
          <a:xfrm>
            <a:off x="3886200" y="186373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956852">
            <a:off x="2539574" y="199478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8914623">
            <a:off x="4941650" y="201613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437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17</a:t>
            </a:fld>
            <a:endParaRPr lang="en-US"/>
          </a:p>
        </p:txBody>
      </p:sp>
      <p:sp>
        <p:nvSpPr>
          <p:cNvPr id="4" name="Rectangle 3"/>
          <p:cNvSpPr/>
          <p:nvPr/>
        </p:nvSpPr>
        <p:spPr>
          <a:xfrm>
            <a:off x="838200" y="782566"/>
            <a:ext cx="6428363" cy="461665"/>
          </a:xfrm>
          <a:prstGeom prst="rect">
            <a:avLst/>
          </a:prstGeom>
          <a:ln w="57150">
            <a:noFill/>
          </a:ln>
        </p:spPr>
        <p:txBody>
          <a:bodyPr wrap="none">
            <a:spAutoFit/>
          </a:bodyPr>
          <a:lstStyle/>
          <a:p>
            <a:pPr algn="ctr"/>
            <a:r>
              <a:rPr lang="en-US" sz="2400" b="1" dirty="0" smtClean="0"/>
              <a:t>JENIS KEMASAN  BERDASARKAN STRUKTUR ISI</a:t>
            </a:r>
            <a:endParaRPr lang="en-US" sz="2400" b="1" dirty="0"/>
          </a:p>
        </p:txBody>
      </p:sp>
      <p:sp>
        <p:nvSpPr>
          <p:cNvPr id="11" name="TextBox 10"/>
          <p:cNvSpPr txBox="1"/>
          <p:nvPr/>
        </p:nvSpPr>
        <p:spPr>
          <a:xfrm>
            <a:off x="867697" y="1276186"/>
            <a:ext cx="6248400" cy="1323439"/>
          </a:xfrm>
          <a:prstGeom prst="rect">
            <a:avLst/>
          </a:prstGeom>
          <a:noFill/>
        </p:spPr>
        <p:txBody>
          <a:bodyPr wrap="square" rtlCol="0">
            <a:spAutoFit/>
          </a:bodyPr>
          <a:lstStyle/>
          <a:p>
            <a:pPr algn="ctr"/>
            <a:r>
              <a:rPr lang="en-US" sz="2000" u="sng" dirty="0" err="1" smtClean="0"/>
              <a:t>Merupakan</a:t>
            </a:r>
            <a:r>
              <a:rPr lang="en-US" sz="2000" u="sng" dirty="0" smtClean="0"/>
              <a:t> </a:t>
            </a:r>
            <a:r>
              <a:rPr lang="en-US" sz="2000" u="sng" dirty="0" err="1" smtClean="0"/>
              <a:t>wadah</a:t>
            </a:r>
            <a:r>
              <a:rPr lang="en-US" sz="2000" u="sng" dirty="0" smtClean="0"/>
              <a:t> </a:t>
            </a:r>
            <a:r>
              <a:rPr lang="en-US" sz="2000" u="sng" dirty="0"/>
              <a:t>yang </a:t>
            </a:r>
            <a:r>
              <a:rPr lang="en-US" sz="2000" u="sng" dirty="0" err="1"/>
              <a:t>dibuat</a:t>
            </a:r>
            <a:r>
              <a:rPr lang="en-US" sz="2000" u="sng" dirty="0"/>
              <a:t> </a:t>
            </a:r>
            <a:r>
              <a:rPr lang="en-US" sz="2000" u="sng" dirty="0" err="1"/>
              <a:t>sesuai</a:t>
            </a:r>
            <a:r>
              <a:rPr lang="en-US" sz="2000" u="sng" dirty="0"/>
              <a:t> </a:t>
            </a:r>
            <a:r>
              <a:rPr lang="en-US" sz="2000" u="sng" dirty="0" err="1"/>
              <a:t>dengan</a:t>
            </a:r>
            <a:r>
              <a:rPr lang="en-US" sz="2000" u="sng" dirty="0"/>
              <a:t> </a:t>
            </a:r>
            <a:r>
              <a:rPr lang="en-US" sz="2000" u="sng" dirty="0" err="1"/>
              <a:t>isi</a:t>
            </a:r>
            <a:r>
              <a:rPr lang="en-US" sz="2000" u="sng" dirty="0"/>
              <a:t> </a:t>
            </a:r>
            <a:r>
              <a:rPr lang="en-US" sz="2000" u="sng" dirty="0" err="1"/>
              <a:t>dari</a:t>
            </a:r>
            <a:r>
              <a:rPr lang="en-US" sz="2000" u="sng" dirty="0"/>
              <a:t> </a:t>
            </a:r>
            <a:r>
              <a:rPr lang="en-US" sz="2000" u="sng" dirty="0" err="1"/>
              <a:t>kemasan</a:t>
            </a:r>
            <a:r>
              <a:rPr lang="en-US" sz="2000" u="sng" dirty="0"/>
              <a:t> </a:t>
            </a:r>
            <a:r>
              <a:rPr lang="en-US" sz="2000" u="sng" dirty="0" err="1"/>
              <a:t>tersebut</a:t>
            </a:r>
            <a:r>
              <a:rPr lang="en-US" sz="2000" u="sng" dirty="0"/>
              <a:t>. </a:t>
            </a:r>
            <a:r>
              <a:rPr lang="en-US" sz="2000" u="sng" dirty="0" err="1"/>
              <a:t>Jenis</a:t>
            </a:r>
            <a:r>
              <a:rPr lang="en-US" sz="2000" u="sng" dirty="0"/>
              <a:t> </a:t>
            </a:r>
            <a:r>
              <a:rPr lang="en-US" sz="2000" u="sng" dirty="0" err="1"/>
              <a:t>kemasan</a:t>
            </a:r>
            <a:r>
              <a:rPr lang="en-US" sz="2000" u="sng" dirty="0"/>
              <a:t> </a:t>
            </a:r>
            <a:r>
              <a:rPr lang="en-US" sz="2000" u="sng" dirty="0" err="1"/>
              <a:t>ini</a:t>
            </a:r>
            <a:r>
              <a:rPr lang="en-US" sz="2000" u="sng" dirty="0"/>
              <a:t> </a:t>
            </a:r>
            <a:r>
              <a:rPr lang="en-US" sz="2000" u="sng" dirty="0" err="1"/>
              <a:t>dapat</a:t>
            </a:r>
            <a:r>
              <a:rPr lang="en-US" sz="2000" u="sng" dirty="0"/>
              <a:t> </a:t>
            </a:r>
            <a:r>
              <a:rPr lang="en-US" sz="2000" u="sng" dirty="0" err="1"/>
              <a:t>dibedakan</a:t>
            </a:r>
            <a:r>
              <a:rPr lang="en-US" sz="2000" u="sng" dirty="0"/>
              <a:t> </a:t>
            </a:r>
            <a:r>
              <a:rPr lang="en-US" sz="2000" u="sng" dirty="0" err="1"/>
              <a:t>menjadi</a:t>
            </a:r>
            <a:r>
              <a:rPr lang="en-US" sz="2000" u="sng" dirty="0"/>
              <a:t> </a:t>
            </a:r>
            <a:r>
              <a:rPr lang="en-US" sz="2000" u="sng" dirty="0" err="1" smtClean="0"/>
              <a:t>tiga</a:t>
            </a:r>
            <a:r>
              <a:rPr lang="en-US" sz="2000" u="sng" dirty="0" smtClean="0"/>
              <a:t>, </a:t>
            </a:r>
            <a:r>
              <a:rPr lang="en-US" sz="2000" u="sng" dirty="0" err="1" smtClean="0"/>
              <a:t>kemasan</a:t>
            </a:r>
            <a:r>
              <a:rPr lang="en-US" sz="2000" u="sng" dirty="0" smtClean="0"/>
              <a:t> </a:t>
            </a:r>
            <a:r>
              <a:rPr lang="en-US" sz="2000" u="sng" dirty="0" err="1" smtClean="0"/>
              <a:t>primer,kemasan</a:t>
            </a:r>
            <a:r>
              <a:rPr lang="en-US" sz="2000" u="sng" dirty="0" smtClean="0"/>
              <a:t>  </a:t>
            </a:r>
            <a:r>
              <a:rPr lang="en-US" sz="2000" u="sng" dirty="0" err="1" smtClean="0"/>
              <a:t>sekunder</a:t>
            </a:r>
            <a:r>
              <a:rPr lang="en-US" sz="2000" u="sng" dirty="0" smtClean="0"/>
              <a:t> </a:t>
            </a:r>
            <a:r>
              <a:rPr lang="en-US" sz="2000" u="sng" dirty="0" err="1" smtClean="0"/>
              <a:t>dan</a:t>
            </a:r>
            <a:r>
              <a:rPr lang="en-US" sz="2000" u="sng" dirty="0" smtClean="0"/>
              <a:t>  </a:t>
            </a:r>
            <a:r>
              <a:rPr lang="en-US" sz="2000" u="sng" dirty="0" err="1" smtClean="0"/>
              <a:t>kemasan</a:t>
            </a:r>
            <a:r>
              <a:rPr lang="en-US" sz="2000" u="sng" dirty="0" smtClean="0"/>
              <a:t> </a:t>
            </a:r>
            <a:r>
              <a:rPr lang="en-US" sz="2000" u="sng" dirty="0" err="1" smtClean="0"/>
              <a:t>tertier</a:t>
            </a:r>
            <a:endParaRPr lang="en-US" sz="2000" dirty="0"/>
          </a:p>
        </p:txBody>
      </p:sp>
      <p:sp>
        <p:nvSpPr>
          <p:cNvPr id="12" name="TextBox 11"/>
          <p:cNvSpPr txBox="1"/>
          <p:nvPr/>
        </p:nvSpPr>
        <p:spPr>
          <a:xfrm>
            <a:off x="902110" y="2743200"/>
            <a:ext cx="7315200" cy="3477875"/>
          </a:xfrm>
          <a:prstGeom prst="rect">
            <a:avLst/>
          </a:prstGeom>
          <a:noFill/>
        </p:spPr>
        <p:txBody>
          <a:bodyPr wrap="square" rtlCol="0">
            <a:spAutoFit/>
          </a:bodyPr>
          <a:lstStyle/>
          <a:p>
            <a:pPr lvl="0"/>
            <a:r>
              <a:rPr lang="en-US" sz="2000" b="1" dirty="0" err="1"/>
              <a:t>Kemasan</a:t>
            </a:r>
            <a:r>
              <a:rPr lang="en-US" sz="2000" b="1" dirty="0"/>
              <a:t> Primer</a:t>
            </a:r>
            <a:r>
              <a:rPr lang="en-US" sz="2000" dirty="0"/>
              <a:t>; </a:t>
            </a:r>
            <a:r>
              <a:rPr lang="en-US" sz="2000" dirty="0" err="1"/>
              <a:t>pengertian</a:t>
            </a:r>
            <a:r>
              <a:rPr lang="en-US" sz="2000" dirty="0"/>
              <a:t> </a:t>
            </a:r>
            <a:r>
              <a:rPr lang="en-US" sz="2000" dirty="0" err="1"/>
              <a:t>kemasan</a:t>
            </a:r>
            <a:r>
              <a:rPr lang="en-US" sz="2000" dirty="0"/>
              <a:t> primer </a:t>
            </a:r>
            <a:r>
              <a:rPr lang="en-US" sz="2000" dirty="0" err="1"/>
              <a:t>adalah</a:t>
            </a:r>
            <a:r>
              <a:rPr lang="en-US" sz="2000" dirty="0"/>
              <a:t> </a:t>
            </a:r>
            <a:r>
              <a:rPr lang="en-US" sz="2000" dirty="0" err="1"/>
              <a:t>bahan</a:t>
            </a:r>
            <a:r>
              <a:rPr lang="en-US" sz="2000" dirty="0"/>
              <a:t> </a:t>
            </a:r>
            <a:r>
              <a:rPr lang="en-US" sz="2000" dirty="0" err="1"/>
              <a:t>kemas</a:t>
            </a:r>
            <a:r>
              <a:rPr lang="en-US" sz="2000" dirty="0"/>
              <a:t> yang </a:t>
            </a:r>
            <a:r>
              <a:rPr lang="en-US" sz="2000" dirty="0" err="1"/>
              <a:t>menjadi</a:t>
            </a:r>
            <a:r>
              <a:rPr lang="en-US" sz="2000" dirty="0"/>
              <a:t> </a:t>
            </a:r>
            <a:r>
              <a:rPr lang="en-US" sz="2000" dirty="0" err="1"/>
              <a:t>wadah</a:t>
            </a:r>
            <a:r>
              <a:rPr lang="en-US" sz="2000" dirty="0"/>
              <a:t> </a:t>
            </a:r>
            <a:r>
              <a:rPr lang="en-US" sz="2000" dirty="0" err="1"/>
              <a:t>langsung</a:t>
            </a:r>
            <a:r>
              <a:rPr lang="en-US" sz="2000" dirty="0"/>
              <a:t> </a:t>
            </a:r>
            <a:r>
              <a:rPr lang="en-US" sz="2000" dirty="0" err="1"/>
              <a:t>bahan</a:t>
            </a:r>
            <a:r>
              <a:rPr lang="en-US" sz="2000" dirty="0"/>
              <a:t> </a:t>
            </a:r>
            <a:r>
              <a:rPr lang="en-US" sz="2000" dirty="0" err="1"/>
              <a:t>makanan</a:t>
            </a:r>
            <a:r>
              <a:rPr lang="en-US" sz="2000" dirty="0"/>
              <a:t>. </a:t>
            </a:r>
            <a:r>
              <a:rPr lang="en-US" sz="2000" dirty="0" err="1"/>
              <a:t>Misalnya</a:t>
            </a:r>
            <a:r>
              <a:rPr lang="en-US" sz="2000" dirty="0"/>
              <a:t> </a:t>
            </a:r>
            <a:r>
              <a:rPr lang="en-US" sz="2000" dirty="0" err="1"/>
              <a:t>kaleng</a:t>
            </a:r>
            <a:r>
              <a:rPr lang="en-US" sz="2000" dirty="0"/>
              <a:t> </a:t>
            </a:r>
            <a:r>
              <a:rPr lang="en-US" sz="2000" dirty="0" err="1"/>
              <a:t>susu</a:t>
            </a:r>
            <a:r>
              <a:rPr lang="en-US" sz="2000" dirty="0"/>
              <a:t>, </a:t>
            </a:r>
            <a:r>
              <a:rPr lang="en-US" sz="2000" dirty="0" err="1"/>
              <a:t>botol</a:t>
            </a:r>
            <a:r>
              <a:rPr lang="en-US" sz="2000" dirty="0"/>
              <a:t> </a:t>
            </a:r>
            <a:r>
              <a:rPr lang="en-US" sz="2000" dirty="0" err="1"/>
              <a:t>minuman</a:t>
            </a:r>
            <a:r>
              <a:rPr lang="en-US" sz="2000" dirty="0"/>
              <a:t>, </a:t>
            </a:r>
            <a:r>
              <a:rPr lang="en-US" sz="2000" dirty="0" err="1"/>
              <a:t>dan</a:t>
            </a:r>
            <a:r>
              <a:rPr lang="en-US" sz="2000" dirty="0"/>
              <a:t> lain-lain.</a:t>
            </a:r>
          </a:p>
          <a:p>
            <a:pPr lvl="0"/>
            <a:r>
              <a:rPr lang="en-US" sz="2000" b="1" dirty="0" err="1"/>
              <a:t>Kemasan</a:t>
            </a:r>
            <a:r>
              <a:rPr lang="en-US" sz="2000" b="1" dirty="0"/>
              <a:t> </a:t>
            </a:r>
            <a:r>
              <a:rPr lang="en-US" sz="2000" b="1" dirty="0" err="1"/>
              <a:t>Sekunder</a:t>
            </a:r>
            <a:r>
              <a:rPr lang="en-US" sz="2000" dirty="0"/>
              <a:t>; </a:t>
            </a:r>
            <a:r>
              <a:rPr lang="en-US" sz="2000" dirty="0" err="1"/>
              <a:t>pengertian</a:t>
            </a:r>
            <a:r>
              <a:rPr lang="en-US" sz="2000" dirty="0"/>
              <a:t> </a:t>
            </a:r>
            <a:r>
              <a:rPr lang="en-US" sz="2000" dirty="0" err="1"/>
              <a:t>kemasan</a:t>
            </a:r>
            <a:r>
              <a:rPr lang="en-US" sz="2000" dirty="0"/>
              <a:t> </a:t>
            </a:r>
            <a:r>
              <a:rPr lang="en-US" sz="2000" dirty="0" err="1"/>
              <a:t>sekunder</a:t>
            </a:r>
            <a:r>
              <a:rPr lang="en-US" sz="2000" dirty="0"/>
              <a:t> </a:t>
            </a:r>
            <a:r>
              <a:rPr lang="en-US" sz="2000" dirty="0" err="1"/>
              <a:t>adalah</a:t>
            </a:r>
            <a:r>
              <a:rPr lang="en-US" sz="2000" dirty="0"/>
              <a:t> </a:t>
            </a:r>
            <a:r>
              <a:rPr lang="en-US" sz="2000" dirty="0" err="1"/>
              <a:t>wadah</a:t>
            </a:r>
            <a:r>
              <a:rPr lang="en-US" sz="2000" dirty="0"/>
              <a:t> yang </a:t>
            </a:r>
            <a:r>
              <a:rPr lang="en-US" sz="2000" dirty="0" err="1"/>
              <a:t>berfungsi</a:t>
            </a:r>
            <a:r>
              <a:rPr lang="en-US" sz="2000" dirty="0"/>
              <a:t> </a:t>
            </a:r>
            <a:r>
              <a:rPr lang="en-US" sz="2000" dirty="0" err="1"/>
              <a:t>memberikan</a:t>
            </a:r>
            <a:r>
              <a:rPr lang="en-US" sz="2000" dirty="0"/>
              <a:t> </a:t>
            </a:r>
            <a:r>
              <a:rPr lang="en-US" sz="2000" dirty="0" err="1"/>
              <a:t>perlindungan</a:t>
            </a:r>
            <a:r>
              <a:rPr lang="en-US" sz="2000" dirty="0"/>
              <a:t> </a:t>
            </a:r>
            <a:r>
              <a:rPr lang="en-US" sz="2000" dirty="0" err="1"/>
              <a:t>terhadap</a:t>
            </a:r>
            <a:r>
              <a:rPr lang="en-US" sz="2000" dirty="0"/>
              <a:t> </a:t>
            </a:r>
            <a:r>
              <a:rPr lang="en-US" sz="2000" dirty="0" err="1"/>
              <a:t>kelompok</a:t>
            </a:r>
            <a:r>
              <a:rPr lang="en-US" sz="2000" dirty="0"/>
              <a:t> </a:t>
            </a:r>
            <a:r>
              <a:rPr lang="en-US" sz="2000" dirty="0" err="1"/>
              <a:t>kemasan</a:t>
            </a:r>
            <a:r>
              <a:rPr lang="en-US" sz="2000" dirty="0"/>
              <a:t> </a:t>
            </a:r>
            <a:r>
              <a:rPr lang="en-US" sz="2000" dirty="0" err="1"/>
              <a:t>lainnya</a:t>
            </a:r>
            <a:r>
              <a:rPr lang="en-US" sz="2000" dirty="0"/>
              <a:t>. </a:t>
            </a:r>
            <a:r>
              <a:rPr lang="en-US" sz="2000" dirty="0" err="1"/>
              <a:t>Misalnya</a:t>
            </a:r>
            <a:r>
              <a:rPr lang="en-US" sz="2000" dirty="0"/>
              <a:t>, </a:t>
            </a:r>
            <a:r>
              <a:rPr lang="en-US" sz="2000" dirty="0" err="1"/>
              <a:t>kotak</a:t>
            </a:r>
            <a:r>
              <a:rPr lang="en-US" sz="2000" dirty="0"/>
              <a:t> </a:t>
            </a:r>
            <a:r>
              <a:rPr lang="en-US" sz="2000" dirty="0" err="1"/>
              <a:t>kardus</a:t>
            </a:r>
            <a:r>
              <a:rPr lang="en-US" sz="2000" dirty="0"/>
              <a:t> </a:t>
            </a:r>
            <a:r>
              <a:rPr lang="en-US" sz="2000" dirty="0" err="1"/>
              <a:t>untuk</a:t>
            </a:r>
            <a:r>
              <a:rPr lang="en-US" sz="2000" dirty="0"/>
              <a:t> </a:t>
            </a:r>
            <a:r>
              <a:rPr lang="en-US" sz="2000" dirty="0" err="1"/>
              <a:t>menyimpan</a:t>
            </a:r>
            <a:r>
              <a:rPr lang="en-US" sz="2000" dirty="0"/>
              <a:t> </a:t>
            </a:r>
            <a:r>
              <a:rPr lang="en-US" sz="2000" dirty="0" err="1"/>
              <a:t>kaleng</a:t>
            </a:r>
            <a:r>
              <a:rPr lang="en-US" sz="2000" dirty="0"/>
              <a:t> </a:t>
            </a:r>
            <a:r>
              <a:rPr lang="en-US" sz="2000" dirty="0" err="1"/>
              <a:t>susu</a:t>
            </a:r>
            <a:r>
              <a:rPr lang="en-US" sz="2000" dirty="0"/>
              <a:t>, </a:t>
            </a:r>
            <a:r>
              <a:rPr lang="en-US" sz="2000" dirty="0" err="1"/>
              <a:t>atau</a:t>
            </a:r>
            <a:r>
              <a:rPr lang="en-US" sz="2000" dirty="0"/>
              <a:t> </a:t>
            </a:r>
            <a:r>
              <a:rPr lang="en-US" sz="2000" dirty="0" err="1"/>
              <a:t>kotak</a:t>
            </a:r>
            <a:r>
              <a:rPr lang="en-US" sz="2000" dirty="0"/>
              <a:t> </a:t>
            </a:r>
            <a:r>
              <a:rPr lang="en-US" sz="2000" dirty="0" err="1"/>
              <a:t>kayu</a:t>
            </a:r>
            <a:r>
              <a:rPr lang="en-US" sz="2000" dirty="0"/>
              <a:t> </a:t>
            </a:r>
            <a:r>
              <a:rPr lang="en-US" sz="2000" dirty="0" err="1"/>
              <a:t>untuk</a:t>
            </a:r>
            <a:r>
              <a:rPr lang="en-US" sz="2000" dirty="0"/>
              <a:t> </a:t>
            </a:r>
            <a:r>
              <a:rPr lang="en-US" sz="2000" dirty="0" err="1"/>
              <a:t>menyimpan</a:t>
            </a:r>
            <a:r>
              <a:rPr lang="en-US" sz="2000" dirty="0"/>
              <a:t> </a:t>
            </a:r>
            <a:r>
              <a:rPr lang="en-US" sz="2000" dirty="0" err="1"/>
              <a:t>buah</a:t>
            </a:r>
            <a:r>
              <a:rPr lang="en-US" sz="2000" dirty="0"/>
              <a:t>, </a:t>
            </a:r>
            <a:r>
              <a:rPr lang="en-US" sz="2000" dirty="0" err="1"/>
              <a:t>dan</a:t>
            </a:r>
            <a:r>
              <a:rPr lang="en-US" sz="2000" dirty="0"/>
              <a:t> lain-lain.</a:t>
            </a:r>
          </a:p>
          <a:p>
            <a:pPr lvl="0"/>
            <a:r>
              <a:rPr lang="en-US" sz="2000" b="1" dirty="0" err="1"/>
              <a:t>Kemasan</a:t>
            </a:r>
            <a:r>
              <a:rPr lang="en-US" sz="2000" b="1" dirty="0"/>
              <a:t> </a:t>
            </a:r>
            <a:r>
              <a:rPr lang="en-US" sz="2000" b="1" dirty="0" err="1"/>
              <a:t>Tersier</a:t>
            </a:r>
            <a:r>
              <a:rPr lang="en-US" sz="2000" dirty="0"/>
              <a:t>; </a:t>
            </a:r>
            <a:r>
              <a:rPr lang="en-US" sz="2000" dirty="0" err="1"/>
              <a:t>pengertian</a:t>
            </a:r>
            <a:r>
              <a:rPr lang="en-US" sz="2000" dirty="0"/>
              <a:t> </a:t>
            </a:r>
            <a:r>
              <a:rPr lang="en-US" sz="2000" dirty="0" err="1"/>
              <a:t>kemasan</a:t>
            </a:r>
            <a:r>
              <a:rPr lang="en-US" sz="2000" dirty="0"/>
              <a:t> </a:t>
            </a:r>
            <a:r>
              <a:rPr lang="en-US" sz="2000" dirty="0" err="1"/>
              <a:t>tersier</a:t>
            </a:r>
            <a:r>
              <a:rPr lang="en-US" sz="2000" dirty="0"/>
              <a:t> </a:t>
            </a:r>
            <a:r>
              <a:rPr lang="en-US" sz="2000" dirty="0" err="1"/>
              <a:t>adalah</a:t>
            </a:r>
            <a:r>
              <a:rPr lang="en-US" sz="2000" dirty="0"/>
              <a:t> </a:t>
            </a:r>
            <a:r>
              <a:rPr lang="en-US" sz="2000" dirty="0" err="1"/>
              <a:t>kemasan</a:t>
            </a:r>
            <a:r>
              <a:rPr lang="en-US" sz="2000" dirty="0"/>
              <a:t> yang </a:t>
            </a:r>
            <a:r>
              <a:rPr lang="en-US" sz="2000" dirty="0" err="1"/>
              <a:t>digunakan</a:t>
            </a:r>
            <a:r>
              <a:rPr lang="en-US" sz="2000" dirty="0"/>
              <a:t> </a:t>
            </a:r>
            <a:r>
              <a:rPr lang="en-US" sz="2000" dirty="0" err="1"/>
              <a:t>untuk</a:t>
            </a:r>
            <a:r>
              <a:rPr lang="en-US" sz="2000" dirty="0"/>
              <a:t> </a:t>
            </a:r>
            <a:r>
              <a:rPr lang="en-US" sz="2000" dirty="0" err="1"/>
              <a:t>menyimpan</a:t>
            </a:r>
            <a:r>
              <a:rPr lang="en-US" sz="2000" dirty="0"/>
              <a:t> </a:t>
            </a:r>
            <a:r>
              <a:rPr lang="en-US" sz="2000" dirty="0" err="1"/>
              <a:t>atau</a:t>
            </a:r>
            <a:r>
              <a:rPr lang="en-US" sz="2000" dirty="0"/>
              <a:t> </a:t>
            </a:r>
            <a:r>
              <a:rPr lang="en-US" sz="2000" dirty="0" err="1"/>
              <a:t>melindungi</a:t>
            </a:r>
            <a:r>
              <a:rPr lang="en-US" sz="2000" dirty="0"/>
              <a:t> </a:t>
            </a:r>
            <a:r>
              <a:rPr lang="en-US" sz="2000" dirty="0" err="1"/>
              <a:t>produk</a:t>
            </a:r>
            <a:r>
              <a:rPr lang="en-US" sz="2000" dirty="0"/>
              <a:t> </a:t>
            </a:r>
            <a:r>
              <a:rPr lang="en-US" sz="2000" dirty="0" err="1"/>
              <a:t>selama</a:t>
            </a:r>
            <a:r>
              <a:rPr lang="en-US" sz="2000" dirty="0"/>
              <a:t> proses </a:t>
            </a:r>
            <a:r>
              <a:rPr lang="en-US" sz="2000" dirty="0" err="1"/>
              <a:t>pengiriman</a:t>
            </a:r>
            <a:r>
              <a:rPr lang="en-US" sz="2000" dirty="0"/>
              <a:t>.</a:t>
            </a:r>
          </a:p>
          <a:p>
            <a:endParaRPr lang="en-US" sz="2000" dirty="0"/>
          </a:p>
        </p:txBody>
      </p:sp>
    </p:spTree>
    <p:extLst>
      <p:ext uri="{BB962C8B-B14F-4D97-AF65-F5344CB8AC3E}">
        <p14:creationId xmlns:p14="http://schemas.microsoft.com/office/powerpoint/2010/main" val="1007410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Callout 10"/>
          <p:cNvSpPr/>
          <p:nvPr/>
        </p:nvSpPr>
        <p:spPr>
          <a:xfrm>
            <a:off x="537415" y="757534"/>
            <a:ext cx="7920785" cy="175706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18</a:t>
            </a:fld>
            <a:endParaRPr lang="en-US"/>
          </a:p>
        </p:txBody>
      </p:sp>
      <p:sp>
        <p:nvSpPr>
          <p:cNvPr id="4" name="Rectangle 3"/>
          <p:cNvSpPr/>
          <p:nvPr/>
        </p:nvSpPr>
        <p:spPr>
          <a:xfrm>
            <a:off x="554621" y="1037977"/>
            <a:ext cx="7739619" cy="461665"/>
          </a:xfrm>
          <a:prstGeom prst="rect">
            <a:avLst/>
          </a:prstGeom>
          <a:ln w="57150">
            <a:noFill/>
          </a:ln>
        </p:spPr>
        <p:txBody>
          <a:bodyPr wrap="none">
            <a:spAutoFit/>
          </a:bodyPr>
          <a:lstStyle/>
          <a:p>
            <a:r>
              <a:rPr lang="en-US" sz="2400" b="1" dirty="0" smtClean="0"/>
              <a:t>JENIS KEMASAN BERDASARKAN FREKUENSI PEMAKAIAN</a:t>
            </a:r>
            <a:endParaRPr lang="en-US" sz="2400" b="1" dirty="0"/>
          </a:p>
        </p:txBody>
      </p:sp>
      <p:sp>
        <p:nvSpPr>
          <p:cNvPr id="12" name="TextBox 11"/>
          <p:cNvSpPr txBox="1"/>
          <p:nvPr/>
        </p:nvSpPr>
        <p:spPr>
          <a:xfrm>
            <a:off x="685800" y="2514600"/>
            <a:ext cx="8077200" cy="4247317"/>
          </a:xfrm>
          <a:prstGeom prst="rect">
            <a:avLst/>
          </a:prstGeom>
          <a:noFill/>
        </p:spPr>
        <p:txBody>
          <a:bodyPr wrap="square" rtlCol="0">
            <a:spAutoFit/>
          </a:bodyPr>
          <a:lstStyle/>
          <a:p>
            <a:pPr lvl="0">
              <a:lnSpc>
                <a:spcPct val="150000"/>
              </a:lnSpc>
            </a:pPr>
            <a:r>
              <a:rPr lang="en-US" sz="2000" b="1" u="sng" dirty="0" err="1"/>
              <a:t>Kemasan</a:t>
            </a:r>
            <a:r>
              <a:rPr lang="en-US" sz="2000" b="1" u="sng" dirty="0"/>
              <a:t> Disposable</a:t>
            </a:r>
            <a:r>
              <a:rPr lang="en-US" sz="2000" u="sng" dirty="0"/>
              <a:t>; </a:t>
            </a:r>
            <a:r>
              <a:rPr lang="en-US" sz="2000" u="sng" dirty="0" err="1"/>
              <a:t>yaitu</a:t>
            </a:r>
            <a:r>
              <a:rPr lang="en-US" sz="2000" u="sng" dirty="0"/>
              <a:t> </a:t>
            </a:r>
            <a:r>
              <a:rPr lang="en-US" sz="2000" u="sng" dirty="0" err="1"/>
              <a:t>kemasan</a:t>
            </a:r>
            <a:r>
              <a:rPr lang="en-US" sz="2000" u="sng" dirty="0"/>
              <a:t> </a:t>
            </a:r>
            <a:r>
              <a:rPr lang="en-US" sz="2000" u="sng" dirty="0" err="1"/>
              <a:t>sekali</a:t>
            </a:r>
            <a:r>
              <a:rPr lang="en-US" sz="2000" u="sng" dirty="0"/>
              <a:t> </a:t>
            </a:r>
            <a:r>
              <a:rPr lang="en-US" sz="2000" u="sng" dirty="0" err="1"/>
              <a:t>pakai</a:t>
            </a:r>
            <a:r>
              <a:rPr lang="en-US" sz="2000" u="sng" dirty="0"/>
              <a:t> yang </a:t>
            </a:r>
            <a:r>
              <a:rPr lang="en-US" sz="2000" u="sng" dirty="0" err="1"/>
              <a:t>hanya</a:t>
            </a:r>
            <a:r>
              <a:rPr lang="en-US" sz="2000" u="sng" dirty="0"/>
              <a:t> </a:t>
            </a:r>
            <a:r>
              <a:rPr lang="en-US" sz="2000" u="sng" dirty="0" err="1"/>
              <a:t>digunakan</a:t>
            </a:r>
            <a:r>
              <a:rPr lang="en-US" sz="2000" u="sng" dirty="0"/>
              <a:t> </a:t>
            </a:r>
            <a:r>
              <a:rPr lang="en-US" sz="2000" u="sng" dirty="0" err="1"/>
              <a:t>sekali</a:t>
            </a:r>
            <a:r>
              <a:rPr lang="en-US" sz="2000" u="sng" dirty="0"/>
              <a:t> </a:t>
            </a:r>
            <a:r>
              <a:rPr lang="en-US" sz="2000" u="sng" dirty="0" err="1"/>
              <a:t>saja</a:t>
            </a:r>
            <a:r>
              <a:rPr lang="en-US" sz="2000" u="sng" dirty="0"/>
              <a:t> </a:t>
            </a:r>
            <a:r>
              <a:rPr lang="en-US" sz="2000" u="sng" dirty="0" err="1"/>
              <a:t>lalu</a:t>
            </a:r>
            <a:r>
              <a:rPr lang="en-US" sz="2000" u="sng" dirty="0"/>
              <a:t> </a:t>
            </a:r>
            <a:r>
              <a:rPr lang="en-US" sz="2000" u="sng" dirty="0" err="1"/>
              <a:t>dibuang</a:t>
            </a:r>
            <a:r>
              <a:rPr lang="en-US" sz="2000" u="sng" dirty="0"/>
              <a:t>. </a:t>
            </a:r>
            <a:r>
              <a:rPr lang="en-US" sz="2000" u="sng" dirty="0" err="1"/>
              <a:t>Misalnya</a:t>
            </a:r>
            <a:r>
              <a:rPr lang="en-US" sz="2000" u="sng" dirty="0"/>
              <a:t> </a:t>
            </a:r>
            <a:r>
              <a:rPr lang="en-US" sz="2000" u="sng" dirty="0" err="1"/>
              <a:t>wadah</a:t>
            </a:r>
            <a:r>
              <a:rPr lang="en-US" sz="2000" u="sng" dirty="0"/>
              <a:t> </a:t>
            </a:r>
            <a:r>
              <a:rPr lang="en-US" sz="2000" u="sng" dirty="0" err="1"/>
              <a:t>plastik</a:t>
            </a:r>
            <a:r>
              <a:rPr lang="en-US" sz="2000" u="sng" dirty="0"/>
              <a:t>, </a:t>
            </a:r>
            <a:r>
              <a:rPr lang="en-US" sz="2000" u="sng" dirty="0" err="1"/>
              <a:t>bungkus</a:t>
            </a:r>
            <a:r>
              <a:rPr lang="en-US" sz="2000" u="sng" dirty="0"/>
              <a:t> </a:t>
            </a:r>
            <a:r>
              <a:rPr lang="en-US" sz="2000" u="sng" dirty="0" err="1"/>
              <a:t>daun</a:t>
            </a:r>
            <a:r>
              <a:rPr lang="en-US" sz="2000" u="sng" dirty="0"/>
              <a:t> </a:t>
            </a:r>
            <a:r>
              <a:rPr lang="en-US" sz="2000" u="sng" dirty="0" err="1"/>
              <a:t>pisang</a:t>
            </a:r>
            <a:r>
              <a:rPr lang="en-US" sz="2000" u="sng" dirty="0"/>
              <a:t>, </a:t>
            </a:r>
            <a:r>
              <a:rPr lang="en-US" sz="2000" u="sng" dirty="0" err="1"/>
              <a:t>dan</a:t>
            </a:r>
            <a:r>
              <a:rPr lang="en-US" sz="2000" u="sng" dirty="0"/>
              <a:t> lain-lain.</a:t>
            </a:r>
            <a:endParaRPr lang="en-US" sz="2000" dirty="0"/>
          </a:p>
          <a:p>
            <a:pPr lvl="0">
              <a:lnSpc>
                <a:spcPct val="150000"/>
              </a:lnSpc>
            </a:pPr>
            <a:r>
              <a:rPr lang="en-US" sz="2000" b="1" u="sng" dirty="0" err="1"/>
              <a:t>Kemasan</a:t>
            </a:r>
            <a:r>
              <a:rPr lang="en-US" sz="2000" b="1" u="sng" dirty="0"/>
              <a:t> Multi Trip</a:t>
            </a:r>
            <a:r>
              <a:rPr lang="en-US" sz="2000" u="sng" dirty="0"/>
              <a:t>; </a:t>
            </a:r>
            <a:r>
              <a:rPr lang="en-US" sz="2000" u="sng" dirty="0" err="1"/>
              <a:t>yaitu</a:t>
            </a:r>
            <a:r>
              <a:rPr lang="en-US" sz="2000" u="sng" dirty="0"/>
              <a:t> </a:t>
            </a:r>
            <a:r>
              <a:rPr lang="en-US" sz="2000" u="sng" dirty="0" err="1"/>
              <a:t>kemasan</a:t>
            </a:r>
            <a:r>
              <a:rPr lang="en-US" sz="2000" u="sng" dirty="0"/>
              <a:t> yang </a:t>
            </a:r>
            <a:r>
              <a:rPr lang="en-US" sz="2000" u="sng" dirty="0" err="1"/>
              <a:t>dapat</a:t>
            </a:r>
            <a:r>
              <a:rPr lang="en-US" sz="2000" u="sng" dirty="0"/>
              <a:t> </a:t>
            </a:r>
            <a:r>
              <a:rPr lang="en-US" sz="2000" u="sng" dirty="0" err="1"/>
              <a:t>digunakan</a:t>
            </a:r>
            <a:r>
              <a:rPr lang="en-US" sz="2000" u="sng" dirty="0"/>
              <a:t> </a:t>
            </a:r>
            <a:r>
              <a:rPr lang="en-US" sz="2000" u="sng" dirty="0" err="1"/>
              <a:t>berkali</a:t>
            </a:r>
            <a:r>
              <a:rPr lang="en-US" sz="2000" u="sng" dirty="0"/>
              <a:t>-kali </a:t>
            </a:r>
            <a:r>
              <a:rPr lang="en-US" sz="2000" u="sng" dirty="0" err="1"/>
              <a:t>oleh</a:t>
            </a:r>
            <a:r>
              <a:rPr lang="en-US" sz="2000" u="sng" dirty="0"/>
              <a:t> </a:t>
            </a:r>
            <a:r>
              <a:rPr lang="en-US" sz="2000" u="sng" dirty="0" err="1"/>
              <a:t>konsumen</a:t>
            </a:r>
            <a:r>
              <a:rPr lang="en-US" sz="2000" u="sng" dirty="0"/>
              <a:t> </a:t>
            </a:r>
            <a:r>
              <a:rPr lang="en-US" sz="2000" u="sng" dirty="0" err="1"/>
              <a:t>dan</a:t>
            </a:r>
            <a:r>
              <a:rPr lang="en-US" sz="2000" u="sng" dirty="0"/>
              <a:t> </a:t>
            </a:r>
            <a:r>
              <a:rPr lang="en-US" sz="2000" u="sng" dirty="0" err="1"/>
              <a:t>dapat</a:t>
            </a:r>
            <a:r>
              <a:rPr lang="en-US" sz="2000" u="sng" dirty="0"/>
              <a:t> </a:t>
            </a:r>
            <a:r>
              <a:rPr lang="en-US" sz="2000" u="sng" dirty="0" err="1"/>
              <a:t>dikembalikan</a:t>
            </a:r>
            <a:r>
              <a:rPr lang="en-US" sz="2000" u="sng" dirty="0"/>
              <a:t> </a:t>
            </a:r>
            <a:r>
              <a:rPr lang="en-US" sz="2000" u="sng" dirty="0" err="1"/>
              <a:t>kepada</a:t>
            </a:r>
            <a:r>
              <a:rPr lang="en-US" sz="2000" u="sng" dirty="0"/>
              <a:t> </a:t>
            </a:r>
            <a:r>
              <a:rPr lang="en-US" sz="2000" u="sng" dirty="0" err="1"/>
              <a:t>agen</a:t>
            </a:r>
            <a:r>
              <a:rPr lang="en-US" sz="2000" u="sng" dirty="0"/>
              <a:t> </a:t>
            </a:r>
            <a:r>
              <a:rPr lang="en-US" sz="2000" u="sng" dirty="0" err="1"/>
              <a:t>penjual</a:t>
            </a:r>
            <a:r>
              <a:rPr lang="en-US" sz="2000" u="sng" dirty="0"/>
              <a:t> agar </a:t>
            </a:r>
            <a:r>
              <a:rPr lang="en-US" sz="2000" u="sng" dirty="0" err="1"/>
              <a:t>digunakan</a:t>
            </a:r>
            <a:r>
              <a:rPr lang="en-US" sz="2000" u="sng" dirty="0"/>
              <a:t> </a:t>
            </a:r>
            <a:r>
              <a:rPr lang="en-US" sz="2000" u="sng" dirty="0" err="1"/>
              <a:t>kembali</a:t>
            </a:r>
            <a:r>
              <a:rPr lang="en-US" sz="2000" u="sng" dirty="0"/>
              <a:t>. </a:t>
            </a:r>
            <a:r>
              <a:rPr lang="en-US" sz="2000" u="sng" dirty="0" err="1"/>
              <a:t>Misalnya</a:t>
            </a:r>
            <a:r>
              <a:rPr lang="en-US" sz="2000" u="sng" dirty="0"/>
              <a:t>, </a:t>
            </a:r>
            <a:r>
              <a:rPr lang="en-US" sz="2000" u="sng" dirty="0" err="1"/>
              <a:t>botol</a:t>
            </a:r>
            <a:r>
              <a:rPr lang="en-US" sz="2000" u="sng" dirty="0"/>
              <a:t> </a:t>
            </a:r>
            <a:r>
              <a:rPr lang="en-US" sz="2000" u="sng" dirty="0" err="1"/>
              <a:t>minuman</a:t>
            </a:r>
            <a:r>
              <a:rPr lang="en-US" sz="2000" u="sng" dirty="0"/>
              <a:t>.</a:t>
            </a:r>
            <a:endParaRPr lang="en-US" sz="2000" dirty="0"/>
          </a:p>
          <a:p>
            <a:pPr lvl="0">
              <a:lnSpc>
                <a:spcPct val="150000"/>
              </a:lnSpc>
            </a:pPr>
            <a:r>
              <a:rPr lang="en-US" sz="2000" b="1" u="sng" dirty="0" err="1"/>
              <a:t>Kemasan</a:t>
            </a:r>
            <a:r>
              <a:rPr lang="en-US" sz="2000" b="1" u="sng" dirty="0"/>
              <a:t> Semi Disposable</a:t>
            </a:r>
            <a:r>
              <a:rPr lang="en-US" sz="2000" u="sng" dirty="0"/>
              <a:t>; </a:t>
            </a:r>
            <a:r>
              <a:rPr lang="en-US" sz="2000" u="sng" dirty="0" err="1"/>
              <a:t>yaitu</a:t>
            </a:r>
            <a:r>
              <a:rPr lang="en-US" sz="2000" u="sng" dirty="0"/>
              <a:t> </a:t>
            </a:r>
            <a:r>
              <a:rPr lang="en-US" sz="2000" u="sng" dirty="0" err="1"/>
              <a:t>kemasan</a:t>
            </a:r>
            <a:r>
              <a:rPr lang="en-US" sz="2000" u="sng" dirty="0"/>
              <a:t> yang </a:t>
            </a:r>
            <a:r>
              <a:rPr lang="en-US" sz="2000" u="sng" dirty="0" err="1"/>
              <a:t>tidak</a:t>
            </a:r>
            <a:r>
              <a:rPr lang="en-US" sz="2000" u="sng" dirty="0"/>
              <a:t> </a:t>
            </a:r>
            <a:r>
              <a:rPr lang="en-US" sz="2000" u="sng" dirty="0" err="1"/>
              <a:t>dibuang</a:t>
            </a:r>
            <a:r>
              <a:rPr lang="en-US" sz="2000" u="sng" dirty="0"/>
              <a:t> </a:t>
            </a:r>
            <a:r>
              <a:rPr lang="en-US" sz="2000" u="sng" dirty="0" err="1"/>
              <a:t>karena</a:t>
            </a:r>
            <a:r>
              <a:rPr lang="en-US" sz="2000" u="sng" dirty="0"/>
              <a:t> </a:t>
            </a:r>
            <a:r>
              <a:rPr lang="en-US" sz="2000" u="sng" dirty="0" err="1"/>
              <a:t>dapat</a:t>
            </a:r>
            <a:r>
              <a:rPr lang="en-US" sz="2000" u="sng" dirty="0"/>
              <a:t> </a:t>
            </a:r>
            <a:r>
              <a:rPr lang="en-US" sz="2000" u="sng" dirty="0" err="1"/>
              <a:t>digunakan</a:t>
            </a:r>
            <a:r>
              <a:rPr lang="en-US" sz="2000" u="sng" dirty="0"/>
              <a:t> </a:t>
            </a:r>
            <a:r>
              <a:rPr lang="en-US" sz="2000" u="sng" dirty="0" err="1"/>
              <a:t>untuk</a:t>
            </a:r>
            <a:r>
              <a:rPr lang="en-US" sz="2000" u="sng" dirty="0"/>
              <a:t> </a:t>
            </a:r>
            <a:r>
              <a:rPr lang="en-US" sz="2000" u="sng" dirty="0" err="1"/>
              <a:t>hal</a:t>
            </a:r>
            <a:r>
              <a:rPr lang="en-US" sz="2000" u="sng" dirty="0"/>
              <a:t> lain </a:t>
            </a:r>
            <a:r>
              <a:rPr lang="en-US" sz="2000" u="sng" dirty="0" err="1"/>
              <a:t>oleh</a:t>
            </a:r>
            <a:r>
              <a:rPr lang="en-US" sz="2000" u="sng" dirty="0"/>
              <a:t> </a:t>
            </a:r>
            <a:r>
              <a:rPr lang="en-US" sz="2000" u="sng" dirty="0" err="1"/>
              <a:t>konsumen</a:t>
            </a:r>
            <a:r>
              <a:rPr lang="en-US" sz="2000" u="sng" dirty="0"/>
              <a:t>. </a:t>
            </a:r>
            <a:r>
              <a:rPr lang="en-US" sz="2000" u="sng" dirty="0" err="1"/>
              <a:t>Misalnya</a:t>
            </a:r>
            <a:r>
              <a:rPr lang="en-US" sz="2000" u="sng" dirty="0"/>
              <a:t>, </a:t>
            </a:r>
            <a:r>
              <a:rPr lang="en-US" sz="2000" u="sng" dirty="0" err="1"/>
              <a:t>kaleng</a:t>
            </a:r>
            <a:r>
              <a:rPr lang="en-US" sz="2000" u="sng" dirty="0"/>
              <a:t> </a:t>
            </a:r>
            <a:r>
              <a:rPr lang="en-US" sz="2000" u="sng" dirty="0" err="1"/>
              <a:t>biskuit</a:t>
            </a:r>
            <a:r>
              <a:rPr lang="en-US" sz="2000" u="sng" dirty="0"/>
              <a:t>.</a:t>
            </a:r>
            <a:endParaRPr lang="en-US" sz="2000" dirty="0"/>
          </a:p>
          <a:p>
            <a:pPr>
              <a:lnSpc>
                <a:spcPct val="150000"/>
              </a:lnSpc>
            </a:pPr>
            <a:endParaRPr lang="en-US" sz="2000" dirty="0"/>
          </a:p>
        </p:txBody>
      </p:sp>
    </p:spTree>
    <p:extLst>
      <p:ext uri="{BB962C8B-B14F-4D97-AF65-F5344CB8AC3E}">
        <p14:creationId xmlns:p14="http://schemas.microsoft.com/office/powerpoint/2010/main" val="2411809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96912"/>
          </a:xfrm>
        </p:spPr>
        <p:txBody>
          <a:bodyPr/>
          <a:lstStyle/>
          <a:p>
            <a:pPr algn="l" eaLnBrk="1" hangingPunct="1"/>
            <a:r>
              <a:rPr lang="en-US" sz="3600" smtClean="0"/>
              <a:t>BAHAN PENGEMAS</a:t>
            </a:r>
          </a:p>
        </p:txBody>
      </p:sp>
      <p:sp>
        <p:nvSpPr>
          <p:cNvPr id="3075" name="Rectangle 3"/>
          <p:cNvSpPr>
            <a:spLocks noGrp="1" noChangeArrowheads="1"/>
          </p:cNvSpPr>
          <p:nvPr>
            <p:ph type="body" idx="1"/>
          </p:nvPr>
        </p:nvSpPr>
        <p:spPr>
          <a:xfrm>
            <a:off x="457200" y="1447800"/>
            <a:ext cx="8229600" cy="4648200"/>
          </a:xfrm>
        </p:spPr>
        <p:txBody>
          <a:bodyPr/>
          <a:lstStyle/>
          <a:p>
            <a:pPr eaLnBrk="1" hangingPunct="1">
              <a:buFontTx/>
              <a:buNone/>
            </a:pPr>
            <a:r>
              <a:rPr lang="en-GB" sz="2900" smtClean="0"/>
              <a:t>	Setiap bahan termasuk bahan cetakan, yang digunakan dalam pengemasan produk farmasi</a:t>
            </a:r>
          </a:p>
          <a:p>
            <a:pPr eaLnBrk="1" hangingPunct="1">
              <a:buFontTx/>
              <a:buNone/>
            </a:pPr>
            <a:endParaRPr lang="en-US" sz="2900" smtClean="0"/>
          </a:p>
          <a:p>
            <a:pPr eaLnBrk="1" hangingPunct="1"/>
            <a:r>
              <a:rPr lang="en-US" sz="2900" smtClean="0"/>
              <a:t>Fungsi/Tujuan Pengemasan:</a:t>
            </a:r>
          </a:p>
          <a:p>
            <a:pPr lvl="1" eaLnBrk="1" hangingPunct="1"/>
            <a:r>
              <a:rPr lang="en-US" sz="2400" smtClean="0"/>
              <a:t>Wadah selama penyimpanan, distribusi/transportasi</a:t>
            </a:r>
          </a:p>
          <a:p>
            <a:pPr lvl="1" eaLnBrk="1" hangingPunct="1"/>
            <a:r>
              <a:rPr lang="en-US" sz="2400" smtClean="0"/>
              <a:t>Melindungi produk di dalamnya</a:t>
            </a:r>
          </a:p>
          <a:p>
            <a:pPr lvl="1" eaLnBrk="1" hangingPunct="1"/>
            <a:r>
              <a:rPr lang="en-US" sz="2400" smtClean="0"/>
              <a:t>Penampilan dan penggunaan</a:t>
            </a:r>
          </a:p>
          <a:p>
            <a:pPr lvl="1" eaLnBrk="1" hangingPunct="1"/>
            <a:r>
              <a:rPr lang="en-US" sz="2400" smtClean="0"/>
              <a:t>Memberikan identifikasi dan informasi</a:t>
            </a:r>
          </a:p>
          <a:p>
            <a:pPr lvl="1" eaLnBrk="1" hangingPunct="1"/>
            <a:r>
              <a:rPr lang="en-US" sz="2400" smtClean="0"/>
              <a:t>Memberikan kenyamanan pengguna</a:t>
            </a:r>
          </a:p>
          <a:p>
            <a:pPr lvl="1" eaLnBrk="1" hangingPunct="1"/>
            <a:endParaRPr lang="en-US" sz="2400" smtClean="0"/>
          </a:p>
        </p:txBody>
      </p:sp>
    </p:spTree>
    <p:extLst>
      <p:ext uri="{BB962C8B-B14F-4D97-AF65-F5344CB8AC3E}">
        <p14:creationId xmlns:p14="http://schemas.microsoft.com/office/powerpoint/2010/main" val="1672296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295400" y="1600200"/>
            <a:ext cx="6705600" cy="1927225"/>
          </a:xfrm>
          <a:gradFill rotWithShape="1">
            <a:gsLst>
              <a:gs pos="0">
                <a:srgbClr val="FFFF00"/>
              </a:gs>
              <a:gs pos="50000">
                <a:srgbClr val="D8B088"/>
              </a:gs>
              <a:gs pos="100000">
                <a:srgbClr val="FFFFFF"/>
              </a:gs>
            </a:gsLst>
            <a:lin ang="2700000" scaled="1"/>
          </a:gradFill>
          <a:ln/>
          <a:scene3d>
            <a:camera prst="legacyPerspectiveBottom"/>
            <a:lightRig rig="legacyNormal1" dir="t"/>
          </a:scene3d>
          <a:sp3d extrusionH="121893000" prstMaterial="legacyPlastic">
            <a:bevelT w="13500" h="13500" prst="angle"/>
            <a:bevelB w="13500" h="13500" prst="angle"/>
            <a:extrusionClr>
              <a:srgbClr val="CC99FF"/>
            </a:extrusionClr>
          </a:sp3d>
        </p:spPr>
        <p:txBody>
          <a:bodyPr anchor="ctr" anchorCtr="0">
            <a:normAutofit/>
            <a:flatTx/>
          </a:bodyPr>
          <a:lstStyle/>
          <a:p>
            <a:pPr algn="ctr"/>
            <a:r>
              <a:rPr lang="en-US" sz="4000" b="1" dirty="0" smtClean="0">
                <a:solidFill>
                  <a:srgbClr val="336699"/>
                </a:solidFill>
                <a:latin typeface="Elephant" pitchFamily="18" charset="0"/>
              </a:rPr>
              <a:t>KEMASAN SEDIAAN FARMASI</a:t>
            </a:r>
            <a:endParaRPr lang="en-US" sz="4000" b="1" dirty="0">
              <a:solidFill>
                <a:srgbClr val="336699"/>
              </a:solidFill>
              <a:latin typeface="Elephant" pitchFamily="18" charset="0"/>
            </a:endParaRPr>
          </a:p>
        </p:txBody>
      </p:sp>
      <p:sp>
        <p:nvSpPr>
          <p:cNvPr id="2054" name="Rectangle 6"/>
          <p:cNvSpPr>
            <a:spLocks noChangeArrowheads="1"/>
          </p:cNvSpPr>
          <p:nvPr/>
        </p:nvSpPr>
        <p:spPr bwMode="auto">
          <a:xfrm>
            <a:off x="3200400" y="4953000"/>
            <a:ext cx="3352800" cy="304800"/>
          </a:xfrm>
          <a:prstGeom prst="rect">
            <a:avLst/>
          </a:prstGeom>
          <a:gradFill rotWithShape="1">
            <a:gsLst>
              <a:gs pos="0">
                <a:srgbClr val="003366"/>
              </a:gs>
              <a:gs pos="50000">
                <a:schemeClr val="bg1"/>
              </a:gs>
              <a:gs pos="100000">
                <a:srgbClr val="003366"/>
              </a:gs>
            </a:gsLst>
            <a:lin ang="5400000" scaled="1"/>
          </a:gradFill>
          <a:ln w="9525">
            <a:miter lim="800000"/>
            <a:headEnd/>
            <a:tailEnd/>
          </a:ln>
          <a:effectLst/>
          <a:scene3d>
            <a:camera prst="legacyPerspectiveTop">
              <a:rot lat="300000" lon="21299999" rev="0"/>
            </a:camera>
            <a:lightRig rig="legacyFlat3" dir="l"/>
          </a:scene3d>
          <a:sp3d extrusionH="887400" prstMaterial="legacyMatte">
            <a:bevelT w="13500" h="13500" prst="angle"/>
            <a:bevelB w="13500" h="13500" prst="angle"/>
            <a:extrusionClr>
              <a:srgbClr val="CCE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t>TETI INDRAWATI</a:t>
            </a:r>
          </a:p>
        </p:txBody>
      </p:sp>
    </p:spTree>
    <p:extLst>
      <p:ext uri="{BB962C8B-B14F-4D97-AF65-F5344CB8AC3E}">
        <p14:creationId xmlns:p14="http://schemas.microsoft.com/office/powerpoint/2010/main" val="293435586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edge">
                                      <p:cBhvr>
                                        <p:cTn id="7"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20</a:t>
            </a:fld>
            <a:endParaRPr lang="en-US"/>
          </a:p>
        </p:txBody>
      </p:sp>
      <p:sp>
        <p:nvSpPr>
          <p:cNvPr id="14" name="TextBox 13"/>
          <p:cNvSpPr txBox="1"/>
          <p:nvPr/>
        </p:nvSpPr>
        <p:spPr>
          <a:xfrm>
            <a:off x="1371600" y="1295400"/>
            <a:ext cx="5867400" cy="369332"/>
          </a:xfrm>
          <a:prstGeom prst="rect">
            <a:avLst/>
          </a:prstGeom>
          <a:noFill/>
        </p:spPr>
        <p:txBody>
          <a:bodyPr wrap="square" rtlCol="0">
            <a:spAutoFit/>
          </a:bodyPr>
          <a:lstStyle/>
          <a:p>
            <a:endParaRPr lang="en-US" dirty="0"/>
          </a:p>
        </p:txBody>
      </p:sp>
      <p:sp>
        <p:nvSpPr>
          <p:cNvPr id="15" name="Rectangle 3"/>
          <p:cNvSpPr txBox="1">
            <a:spLocks noChangeArrowheads="1"/>
          </p:cNvSpPr>
          <p:nvPr/>
        </p:nvSpPr>
        <p:spPr>
          <a:xfrm>
            <a:off x="432619" y="533401"/>
            <a:ext cx="8229600" cy="1828799"/>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buFontTx/>
              <a:buNone/>
            </a:pPr>
            <a:r>
              <a:rPr lang="en-US" b="1" dirty="0" smtClean="0">
                <a:solidFill>
                  <a:schemeClr val="tx1"/>
                </a:solidFill>
              </a:rPr>
              <a:t>Trend </a:t>
            </a:r>
            <a:r>
              <a:rPr lang="en-US" b="1" dirty="0" err="1" smtClean="0">
                <a:solidFill>
                  <a:schemeClr val="tx1"/>
                </a:solidFill>
              </a:rPr>
              <a:t>Tujuan</a:t>
            </a:r>
            <a:r>
              <a:rPr lang="en-US" b="1" dirty="0" smtClean="0">
                <a:solidFill>
                  <a:schemeClr val="tx1"/>
                </a:solidFill>
              </a:rPr>
              <a:t> </a:t>
            </a:r>
            <a:r>
              <a:rPr lang="en-US" b="1" dirty="0" err="1" smtClean="0">
                <a:solidFill>
                  <a:schemeClr val="tx1"/>
                </a:solidFill>
              </a:rPr>
              <a:t>pengemasan</a:t>
            </a:r>
            <a:r>
              <a:rPr lang="en-US" b="1" dirty="0" smtClean="0">
                <a:solidFill>
                  <a:schemeClr val="tx1"/>
                </a:solidFill>
              </a:rPr>
              <a:t> </a:t>
            </a:r>
            <a:r>
              <a:rPr lang="en-US" b="1" dirty="0" err="1" smtClean="0">
                <a:solidFill>
                  <a:schemeClr val="tx1"/>
                </a:solidFill>
              </a:rPr>
              <a:t>sekarang</a:t>
            </a:r>
            <a:r>
              <a:rPr lang="en-US" b="1" dirty="0" smtClean="0">
                <a:solidFill>
                  <a:schemeClr val="tx1"/>
                </a:solidFill>
              </a:rPr>
              <a:t>:</a:t>
            </a:r>
          </a:p>
          <a:p>
            <a:r>
              <a:rPr lang="en-US" b="1" dirty="0" err="1" smtClean="0">
                <a:solidFill>
                  <a:schemeClr val="tx1"/>
                </a:solidFill>
              </a:rPr>
              <a:t>Menambah</a:t>
            </a:r>
            <a:r>
              <a:rPr lang="en-US" b="1" dirty="0" smtClean="0">
                <a:solidFill>
                  <a:schemeClr val="tx1"/>
                </a:solidFill>
              </a:rPr>
              <a:t> value</a:t>
            </a:r>
          </a:p>
          <a:p>
            <a:r>
              <a:rPr lang="en-US" b="1" dirty="0" err="1" smtClean="0">
                <a:solidFill>
                  <a:schemeClr val="tx1"/>
                </a:solidFill>
              </a:rPr>
              <a:t>Memperbaiki</a:t>
            </a:r>
            <a:r>
              <a:rPr lang="en-US" b="1" dirty="0" smtClean="0">
                <a:solidFill>
                  <a:schemeClr val="tx1"/>
                </a:solidFill>
              </a:rPr>
              <a:t> </a:t>
            </a:r>
            <a:r>
              <a:rPr lang="en-US" b="1" dirty="0" err="1" smtClean="0">
                <a:solidFill>
                  <a:schemeClr val="tx1"/>
                </a:solidFill>
              </a:rPr>
              <a:t>penampilan</a:t>
            </a:r>
            <a:endParaRPr lang="en-US" b="1" dirty="0" smtClean="0">
              <a:solidFill>
                <a:schemeClr val="tx1"/>
              </a:solidFill>
            </a:endParaRPr>
          </a:p>
          <a:p>
            <a:r>
              <a:rPr lang="en-US" b="1" dirty="0" err="1" smtClean="0">
                <a:solidFill>
                  <a:schemeClr val="tx1"/>
                </a:solidFill>
              </a:rPr>
              <a:t>Mencegah</a:t>
            </a:r>
            <a:r>
              <a:rPr lang="en-US" b="1" dirty="0" smtClean="0">
                <a:solidFill>
                  <a:schemeClr val="tx1"/>
                </a:solidFill>
              </a:rPr>
              <a:t> </a:t>
            </a:r>
            <a:r>
              <a:rPr lang="en-US" b="1" dirty="0" err="1" smtClean="0">
                <a:solidFill>
                  <a:schemeClr val="tx1"/>
                </a:solidFill>
              </a:rPr>
              <a:t>pemalsuan</a:t>
            </a:r>
            <a:endParaRPr lang="en-US" b="1" dirty="0" smtClean="0">
              <a:solidFill>
                <a:schemeClr val="tx1"/>
              </a:solidFill>
            </a:endParaRPr>
          </a:p>
          <a:p>
            <a:r>
              <a:rPr lang="en-US" b="1" dirty="0" err="1" smtClean="0">
                <a:solidFill>
                  <a:schemeClr val="tx1"/>
                </a:solidFill>
              </a:rPr>
              <a:t>Mengikuti</a:t>
            </a:r>
            <a:r>
              <a:rPr lang="en-US" b="1" dirty="0" smtClean="0">
                <a:solidFill>
                  <a:schemeClr val="tx1"/>
                </a:solidFill>
              </a:rPr>
              <a:t> mode/trend</a:t>
            </a:r>
          </a:p>
          <a:p>
            <a:endParaRPr lang="en-US" b="1" dirty="0" smtClean="0">
              <a:solidFill>
                <a:schemeClr val="tx1"/>
              </a:solidFill>
            </a:endParaRPr>
          </a:p>
          <a:p>
            <a:endParaRPr lang="en-US" b="1" dirty="0" smtClean="0">
              <a:solidFill>
                <a:schemeClr val="tx1"/>
              </a:solidFill>
            </a:endParaRPr>
          </a:p>
        </p:txBody>
      </p:sp>
      <p:sp>
        <p:nvSpPr>
          <p:cNvPr id="16" name="TextBox 15"/>
          <p:cNvSpPr txBox="1"/>
          <p:nvPr/>
        </p:nvSpPr>
        <p:spPr>
          <a:xfrm>
            <a:off x="-2438400" y="1295400"/>
            <a:ext cx="3537531" cy="2579132"/>
          </a:xfrm>
          <a:prstGeom prst="rect">
            <a:avLst/>
          </a:prstGeom>
          <a:noFill/>
        </p:spPr>
        <p:txBody>
          <a:bodyPr wrap="square" rtlCol="0">
            <a:spAutoFit/>
          </a:bodyPr>
          <a:lstStyle/>
          <a:p>
            <a:endParaRPr lang="en-US" dirty="0"/>
          </a:p>
        </p:txBody>
      </p:sp>
      <p:sp>
        <p:nvSpPr>
          <p:cNvPr id="17" name="Rectangle 3"/>
          <p:cNvSpPr txBox="1">
            <a:spLocks noChangeArrowheads="1"/>
          </p:cNvSpPr>
          <p:nvPr/>
        </p:nvSpPr>
        <p:spPr>
          <a:xfrm>
            <a:off x="467032" y="2577593"/>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nSpc>
                <a:spcPct val="80000"/>
              </a:lnSpc>
            </a:pPr>
            <a:r>
              <a:rPr lang="en-US" sz="2800" b="1" smtClean="0">
                <a:solidFill>
                  <a:schemeClr val="tx1"/>
                </a:solidFill>
              </a:rPr>
              <a:t>Kemasan pangan</a:t>
            </a:r>
            <a:r>
              <a:rPr lang="en-US" sz="2800" smtClean="0">
                <a:solidFill>
                  <a:schemeClr val="tx1"/>
                </a:solidFill>
              </a:rPr>
              <a:t> adalah bahan yang digunakan untuk mewadahi dan/atau membungkus pangan baik yang bersentuhan langsung dengan pangan maupun tidak.</a:t>
            </a:r>
          </a:p>
          <a:p>
            <a:pPr>
              <a:lnSpc>
                <a:spcPct val="80000"/>
              </a:lnSpc>
            </a:pPr>
            <a:r>
              <a:rPr lang="en-US" sz="2800" b="1" smtClean="0">
                <a:solidFill>
                  <a:schemeClr val="tx1"/>
                </a:solidFill>
              </a:rPr>
              <a:t>Kemasan bahan alami</a:t>
            </a:r>
            <a:r>
              <a:rPr lang="en-US" sz="2800" smtClean="0">
                <a:solidFill>
                  <a:schemeClr val="tx1"/>
                </a:solidFill>
              </a:rPr>
              <a:t> adalah kemasan yang diperoleh dari tumbuhan atau hewan tanpa</a:t>
            </a:r>
          </a:p>
          <a:p>
            <a:pPr>
              <a:lnSpc>
                <a:spcPct val="80000"/>
              </a:lnSpc>
              <a:buFontTx/>
              <a:buNone/>
            </a:pPr>
            <a:r>
              <a:rPr lang="en-US" sz="2800" smtClean="0">
                <a:solidFill>
                  <a:schemeClr val="tx1"/>
                </a:solidFill>
              </a:rPr>
              <a:t>	mengalami proses dan tidak mengalami perubahan sifat atau karakteristik dasarnya.</a:t>
            </a:r>
            <a:endParaRPr lang="en-US" sz="2800" dirty="0" smtClean="0">
              <a:solidFill>
                <a:schemeClr val="tx1"/>
              </a:solidFill>
            </a:endParaRPr>
          </a:p>
        </p:txBody>
      </p:sp>
    </p:spTree>
    <p:extLst>
      <p:ext uri="{BB962C8B-B14F-4D97-AF65-F5344CB8AC3E}">
        <p14:creationId xmlns:p14="http://schemas.microsoft.com/office/powerpoint/2010/main" val="3267393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21</a:t>
            </a:fld>
            <a:endParaRPr lang="en-US"/>
          </a:p>
        </p:txBody>
      </p:sp>
      <p:sp>
        <p:nvSpPr>
          <p:cNvPr id="11" name="Rectangle 3"/>
          <p:cNvSpPr txBox="1">
            <a:spLocks noChangeArrowheads="1"/>
          </p:cNvSpPr>
          <p:nvPr/>
        </p:nvSpPr>
        <p:spPr>
          <a:xfrm>
            <a:off x="471714" y="1603831"/>
            <a:ext cx="82296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US" sz="3600" b="1" dirty="0" err="1" smtClean="0">
                <a:solidFill>
                  <a:schemeClr val="tx1"/>
                </a:solidFill>
              </a:rPr>
              <a:t>Bahan</a:t>
            </a:r>
            <a:r>
              <a:rPr lang="en-US" sz="3600" b="1" dirty="0" smtClean="0">
                <a:solidFill>
                  <a:schemeClr val="tx1"/>
                </a:solidFill>
              </a:rPr>
              <a:t> </a:t>
            </a:r>
            <a:r>
              <a:rPr lang="en-US" sz="3600" b="1" dirty="0" err="1" smtClean="0">
                <a:solidFill>
                  <a:schemeClr val="tx1"/>
                </a:solidFill>
              </a:rPr>
              <a:t>dasar</a:t>
            </a:r>
            <a:endParaRPr lang="en-US" sz="3600" b="1" dirty="0">
              <a:solidFill>
                <a:schemeClr val="tx1"/>
              </a:solidFill>
            </a:endParaRPr>
          </a:p>
          <a:p>
            <a:r>
              <a:rPr lang="en-US" sz="3600" dirty="0" smtClean="0">
                <a:solidFill>
                  <a:schemeClr val="tx1"/>
                </a:solidFill>
              </a:rPr>
              <a:t>	</a:t>
            </a:r>
          </a:p>
          <a:p>
            <a:pPr>
              <a:lnSpc>
                <a:spcPct val="150000"/>
              </a:lnSpc>
            </a:pPr>
            <a:r>
              <a:rPr lang="en-US" sz="3600" dirty="0" err="1" smtClean="0">
                <a:solidFill>
                  <a:schemeClr val="tx1"/>
                </a:solidFill>
              </a:rPr>
              <a:t>plastik</a:t>
            </a:r>
            <a:r>
              <a:rPr lang="en-US" sz="3600" dirty="0" smtClean="0">
                <a:solidFill>
                  <a:schemeClr val="tx1"/>
                </a:solidFill>
              </a:rPr>
              <a:t>, </a:t>
            </a:r>
            <a:r>
              <a:rPr lang="en-US" sz="3600" dirty="0" err="1" smtClean="0">
                <a:solidFill>
                  <a:schemeClr val="tx1"/>
                </a:solidFill>
              </a:rPr>
              <a:t>selofan,kertas</a:t>
            </a:r>
            <a:r>
              <a:rPr lang="en-US" sz="3600" dirty="0" smtClean="0">
                <a:solidFill>
                  <a:schemeClr val="tx1"/>
                </a:solidFill>
              </a:rPr>
              <a:t>, </a:t>
            </a:r>
            <a:r>
              <a:rPr lang="en-US" sz="3600" dirty="0" err="1" smtClean="0">
                <a:solidFill>
                  <a:schemeClr val="tx1"/>
                </a:solidFill>
              </a:rPr>
              <a:t>karton</a:t>
            </a:r>
            <a:r>
              <a:rPr lang="en-US" sz="3600" dirty="0" smtClean="0">
                <a:solidFill>
                  <a:schemeClr val="tx1"/>
                </a:solidFill>
              </a:rPr>
              <a:t>, </a:t>
            </a:r>
            <a:r>
              <a:rPr lang="en-US" sz="3600" dirty="0" err="1" smtClean="0">
                <a:solidFill>
                  <a:schemeClr val="tx1"/>
                </a:solidFill>
              </a:rPr>
              <a:t>karet</a:t>
            </a:r>
            <a:r>
              <a:rPr lang="en-US" sz="3600" dirty="0" smtClean="0">
                <a:solidFill>
                  <a:schemeClr val="tx1"/>
                </a:solidFill>
              </a:rPr>
              <a:t>, elastomer, </a:t>
            </a:r>
            <a:r>
              <a:rPr lang="en-US" sz="3600" dirty="0" err="1" smtClean="0">
                <a:solidFill>
                  <a:schemeClr val="tx1"/>
                </a:solidFill>
              </a:rPr>
              <a:t>logam</a:t>
            </a:r>
            <a:r>
              <a:rPr lang="en-US" sz="3600" dirty="0" smtClean="0">
                <a:solidFill>
                  <a:schemeClr val="tx1"/>
                </a:solidFill>
              </a:rPr>
              <a:t>, </a:t>
            </a:r>
            <a:r>
              <a:rPr lang="en-US" sz="3600" dirty="0" err="1" smtClean="0">
                <a:solidFill>
                  <a:schemeClr val="tx1"/>
                </a:solidFill>
              </a:rPr>
              <a:t>paduan</a:t>
            </a:r>
            <a:r>
              <a:rPr lang="en-US" sz="3600" dirty="0" smtClean="0">
                <a:solidFill>
                  <a:schemeClr val="tx1"/>
                </a:solidFill>
              </a:rPr>
              <a:t> </a:t>
            </a:r>
            <a:r>
              <a:rPr lang="en-US" sz="3600" dirty="0" err="1" smtClean="0">
                <a:solidFill>
                  <a:schemeClr val="tx1"/>
                </a:solidFill>
              </a:rPr>
              <a:t>logam</a:t>
            </a:r>
            <a:r>
              <a:rPr lang="en-US" sz="3600" dirty="0" smtClean="0">
                <a:solidFill>
                  <a:schemeClr val="tx1"/>
                </a:solidFill>
              </a:rPr>
              <a:t>, </a:t>
            </a:r>
            <a:r>
              <a:rPr lang="en-US" sz="3600" dirty="0" err="1" smtClean="0">
                <a:solidFill>
                  <a:schemeClr val="tx1"/>
                </a:solidFill>
              </a:rPr>
              <a:t>keramik</a:t>
            </a:r>
            <a:r>
              <a:rPr lang="en-US" sz="3600" dirty="0" smtClean="0">
                <a:solidFill>
                  <a:schemeClr val="tx1"/>
                </a:solidFill>
              </a:rPr>
              <a:t>, </a:t>
            </a:r>
            <a:r>
              <a:rPr lang="en-US" sz="3600" dirty="0" err="1" smtClean="0">
                <a:solidFill>
                  <a:schemeClr val="tx1"/>
                </a:solidFill>
              </a:rPr>
              <a:t>dan</a:t>
            </a:r>
            <a:r>
              <a:rPr lang="en-US" sz="3600" dirty="0" smtClean="0">
                <a:solidFill>
                  <a:schemeClr val="tx1"/>
                </a:solidFill>
              </a:rPr>
              <a:t>/</a:t>
            </a:r>
            <a:r>
              <a:rPr lang="en-US" sz="3600" dirty="0" err="1" smtClean="0">
                <a:solidFill>
                  <a:schemeClr val="tx1"/>
                </a:solidFill>
              </a:rPr>
              <a:t>atau</a:t>
            </a:r>
            <a:r>
              <a:rPr lang="en-US" sz="3600" dirty="0" smtClean="0">
                <a:solidFill>
                  <a:schemeClr val="tx1"/>
                </a:solidFill>
              </a:rPr>
              <a:t> </a:t>
            </a:r>
            <a:r>
              <a:rPr lang="en-US" sz="3600" dirty="0" err="1" smtClean="0">
                <a:solidFill>
                  <a:schemeClr val="tx1"/>
                </a:solidFill>
              </a:rPr>
              <a:t>gelas</a:t>
            </a:r>
            <a:endParaRPr lang="en-US" sz="3600" dirty="0" smtClean="0">
              <a:solidFill>
                <a:schemeClr val="tx1"/>
              </a:solidFill>
            </a:endParaRPr>
          </a:p>
        </p:txBody>
      </p:sp>
    </p:spTree>
    <p:extLst>
      <p:ext uri="{BB962C8B-B14F-4D97-AF65-F5344CB8AC3E}">
        <p14:creationId xmlns:p14="http://schemas.microsoft.com/office/powerpoint/2010/main" val="85214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838200" y="1600200"/>
            <a:ext cx="7408333" cy="3450696"/>
          </a:xfrm>
        </p:spPr>
        <p:txBody>
          <a:bodyPr>
            <a:noAutofit/>
          </a:bodyPr>
          <a:lstStyle/>
          <a:p>
            <a:pPr eaLnBrk="1" hangingPunct="1">
              <a:lnSpc>
                <a:spcPct val="80000"/>
              </a:lnSpc>
            </a:pPr>
            <a:r>
              <a:rPr lang="en-US" sz="2000" b="1" dirty="0" err="1" smtClean="0"/>
              <a:t>Plastik</a:t>
            </a:r>
            <a:r>
              <a:rPr lang="en-US" sz="2000" b="1" dirty="0" smtClean="0"/>
              <a:t> </a:t>
            </a:r>
            <a:r>
              <a:rPr lang="en-US" sz="2000" dirty="0" err="1" smtClean="0"/>
              <a:t>adalah</a:t>
            </a:r>
            <a:r>
              <a:rPr lang="en-US" sz="2000" dirty="0" smtClean="0"/>
              <a:t> </a:t>
            </a:r>
            <a:r>
              <a:rPr lang="en-US" sz="2000" dirty="0" err="1" smtClean="0"/>
              <a:t>senyawa</a:t>
            </a:r>
            <a:r>
              <a:rPr lang="en-US" sz="2000" dirty="0" smtClean="0"/>
              <a:t> </a:t>
            </a:r>
            <a:r>
              <a:rPr lang="en-US" sz="2000" dirty="0" err="1" smtClean="0"/>
              <a:t>makromolekul</a:t>
            </a:r>
            <a:r>
              <a:rPr lang="en-US" sz="2000" dirty="0" smtClean="0"/>
              <a:t> </a:t>
            </a:r>
            <a:r>
              <a:rPr lang="en-US" sz="2000" dirty="0" err="1" smtClean="0"/>
              <a:t>organik</a:t>
            </a:r>
            <a:r>
              <a:rPr lang="en-US" sz="2000" dirty="0" smtClean="0"/>
              <a:t> yang </a:t>
            </a:r>
            <a:r>
              <a:rPr lang="en-US" sz="2000" dirty="0" err="1" smtClean="0"/>
              <a:t>diperoleh</a:t>
            </a:r>
            <a:r>
              <a:rPr lang="en-US" sz="2000" dirty="0" smtClean="0"/>
              <a:t> </a:t>
            </a:r>
            <a:r>
              <a:rPr lang="en-US" sz="2000" dirty="0" err="1" smtClean="0"/>
              <a:t>dengan</a:t>
            </a:r>
            <a:r>
              <a:rPr lang="en-US" sz="2000" dirty="0" smtClean="0"/>
              <a:t> </a:t>
            </a:r>
            <a:r>
              <a:rPr lang="en-US" sz="2000" dirty="0" err="1" smtClean="0"/>
              <a:t>cara</a:t>
            </a:r>
            <a:r>
              <a:rPr lang="en-US" sz="2000" dirty="0" smtClean="0"/>
              <a:t> </a:t>
            </a:r>
            <a:r>
              <a:rPr lang="en-US" sz="2000" dirty="0" err="1" smtClean="0"/>
              <a:t>polimerisasi</a:t>
            </a:r>
            <a:r>
              <a:rPr lang="en-US" sz="2000" dirty="0" smtClean="0"/>
              <a:t>,</a:t>
            </a:r>
          </a:p>
          <a:p>
            <a:pPr eaLnBrk="1" hangingPunct="1">
              <a:lnSpc>
                <a:spcPct val="80000"/>
              </a:lnSpc>
              <a:buFontTx/>
              <a:buNone/>
            </a:pPr>
            <a:r>
              <a:rPr lang="en-US" sz="2000" dirty="0" smtClean="0"/>
              <a:t>	</a:t>
            </a:r>
            <a:r>
              <a:rPr lang="en-US" sz="2000" dirty="0" err="1" smtClean="0"/>
              <a:t>polikondensasi</a:t>
            </a:r>
            <a:r>
              <a:rPr lang="en-US" sz="2000" dirty="0" smtClean="0"/>
              <a:t>, </a:t>
            </a:r>
            <a:r>
              <a:rPr lang="en-US" sz="2000" dirty="0" err="1" smtClean="0"/>
              <a:t>poliadisi</a:t>
            </a:r>
            <a:r>
              <a:rPr lang="en-US" sz="2000" dirty="0" smtClean="0"/>
              <a:t>, </a:t>
            </a:r>
            <a:r>
              <a:rPr lang="en-US" sz="2000" dirty="0" err="1" smtClean="0"/>
              <a:t>atau</a:t>
            </a:r>
            <a:r>
              <a:rPr lang="en-US" sz="2000" dirty="0" smtClean="0"/>
              <a:t> proses </a:t>
            </a:r>
            <a:r>
              <a:rPr lang="en-US" sz="2000" dirty="0" err="1" smtClean="0"/>
              <a:t>serupa</a:t>
            </a:r>
            <a:r>
              <a:rPr lang="en-US" sz="2000" dirty="0" smtClean="0"/>
              <a:t> </a:t>
            </a:r>
            <a:r>
              <a:rPr lang="en-US" sz="2000" dirty="0" err="1" smtClean="0"/>
              <a:t>lainnya</a:t>
            </a:r>
            <a:r>
              <a:rPr lang="en-US" sz="2000" dirty="0" smtClean="0"/>
              <a:t> </a:t>
            </a:r>
            <a:r>
              <a:rPr lang="en-US" sz="2000" dirty="0" err="1" smtClean="0"/>
              <a:t>dari</a:t>
            </a:r>
            <a:r>
              <a:rPr lang="en-US" sz="2000" dirty="0" smtClean="0"/>
              <a:t> monomer </a:t>
            </a:r>
            <a:r>
              <a:rPr lang="en-US" sz="2000" dirty="0" err="1" smtClean="0"/>
              <a:t>atau</a:t>
            </a:r>
            <a:r>
              <a:rPr lang="en-US" sz="2000" dirty="0" smtClean="0"/>
              <a:t> oligomer </a:t>
            </a:r>
            <a:r>
              <a:rPr lang="en-US" sz="2000" dirty="0" err="1" smtClean="0"/>
              <a:t>atau</a:t>
            </a:r>
            <a:endParaRPr lang="en-US" sz="2000" dirty="0" smtClean="0"/>
          </a:p>
          <a:p>
            <a:pPr eaLnBrk="1" hangingPunct="1">
              <a:lnSpc>
                <a:spcPct val="80000"/>
              </a:lnSpc>
              <a:buFontTx/>
              <a:buNone/>
            </a:pPr>
            <a:r>
              <a:rPr lang="en-US" sz="2000" dirty="0" smtClean="0"/>
              <a:t>	</a:t>
            </a:r>
            <a:r>
              <a:rPr lang="en-US" sz="2000" dirty="0" err="1" smtClean="0"/>
              <a:t>dengan</a:t>
            </a:r>
            <a:r>
              <a:rPr lang="en-US" sz="2000" dirty="0" smtClean="0"/>
              <a:t> </a:t>
            </a:r>
            <a:r>
              <a:rPr lang="en-US" sz="2000" dirty="0" err="1" smtClean="0"/>
              <a:t>perubahan</a:t>
            </a:r>
            <a:r>
              <a:rPr lang="en-US" sz="2000" dirty="0" smtClean="0"/>
              <a:t> </a:t>
            </a:r>
            <a:r>
              <a:rPr lang="en-US" sz="2000" dirty="0" err="1" smtClean="0"/>
              <a:t>kimiawi</a:t>
            </a:r>
            <a:r>
              <a:rPr lang="en-US" sz="2000" dirty="0" smtClean="0"/>
              <a:t> </a:t>
            </a:r>
            <a:r>
              <a:rPr lang="en-US" sz="2000" dirty="0" err="1" smtClean="0"/>
              <a:t>makromolekul</a:t>
            </a:r>
            <a:r>
              <a:rPr lang="en-US" sz="2000" dirty="0" smtClean="0"/>
              <a:t> </a:t>
            </a:r>
            <a:r>
              <a:rPr lang="en-US" sz="2000" dirty="0" err="1" smtClean="0"/>
              <a:t>alami</a:t>
            </a:r>
            <a:r>
              <a:rPr lang="en-US" sz="2000" dirty="0" smtClean="0"/>
              <a:t>.</a:t>
            </a:r>
            <a:endParaRPr lang="id-ID" sz="2000" dirty="0" smtClean="0"/>
          </a:p>
          <a:p>
            <a:pPr eaLnBrk="1" hangingPunct="1">
              <a:lnSpc>
                <a:spcPct val="80000"/>
              </a:lnSpc>
              <a:buFontTx/>
              <a:buNone/>
            </a:pPr>
            <a:endParaRPr lang="id-ID" sz="2000" dirty="0" smtClean="0"/>
          </a:p>
          <a:p>
            <a:pPr eaLnBrk="1" hangingPunct="1">
              <a:lnSpc>
                <a:spcPct val="80000"/>
              </a:lnSpc>
              <a:buFontTx/>
              <a:buNone/>
            </a:pPr>
            <a:r>
              <a:rPr lang="id-ID" sz="2000" b="1" dirty="0" smtClean="0"/>
              <a:t>	</a:t>
            </a:r>
            <a:r>
              <a:rPr lang="en-US" sz="2000" b="1" dirty="0" err="1" smtClean="0"/>
              <a:t>Plastik</a:t>
            </a:r>
            <a:r>
              <a:rPr lang="en-US" sz="2000" b="1" dirty="0" smtClean="0"/>
              <a:t> </a:t>
            </a:r>
            <a:r>
              <a:rPr lang="en-US" sz="2000" b="1" dirty="0" err="1" smtClean="0"/>
              <a:t>daur</a:t>
            </a:r>
            <a:r>
              <a:rPr lang="en-US" sz="2000" b="1" dirty="0" smtClean="0"/>
              <a:t> </a:t>
            </a:r>
            <a:r>
              <a:rPr lang="en-US" sz="2000" b="1" dirty="0" err="1" smtClean="0"/>
              <a:t>ulang</a:t>
            </a:r>
            <a:r>
              <a:rPr lang="en-US" sz="2000" dirty="0" smtClean="0"/>
              <a:t> </a:t>
            </a:r>
            <a:r>
              <a:rPr lang="en-US" sz="2000" dirty="0" err="1" smtClean="0"/>
              <a:t>adalah</a:t>
            </a:r>
            <a:r>
              <a:rPr lang="en-US" sz="2000" dirty="0" smtClean="0"/>
              <a:t> </a:t>
            </a:r>
            <a:r>
              <a:rPr lang="en-US" sz="2000" dirty="0" err="1" smtClean="0"/>
              <a:t>plastik</a:t>
            </a:r>
            <a:r>
              <a:rPr lang="en-US" sz="2000" dirty="0" smtClean="0"/>
              <a:t> yang </a:t>
            </a:r>
            <a:r>
              <a:rPr lang="en-US" sz="2000" dirty="0" err="1" smtClean="0"/>
              <a:t>diproses</a:t>
            </a:r>
            <a:r>
              <a:rPr lang="en-US" sz="2000" dirty="0" smtClean="0"/>
              <a:t> </a:t>
            </a:r>
            <a:r>
              <a:rPr lang="en-US" sz="2000" dirty="0" err="1" smtClean="0"/>
              <a:t>ulang</a:t>
            </a:r>
            <a:r>
              <a:rPr lang="en-US" sz="2000" dirty="0" smtClean="0"/>
              <a:t> </a:t>
            </a:r>
            <a:r>
              <a:rPr lang="en-US" sz="2000" dirty="0" err="1" smtClean="0"/>
              <a:t>berasal</a:t>
            </a:r>
            <a:r>
              <a:rPr lang="en-US" sz="2000" dirty="0" smtClean="0"/>
              <a:t> </a:t>
            </a:r>
            <a:r>
              <a:rPr lang="en-US" sz="2000" dirty="0" err="1" smtClean="0"/>
              <a:t>dari</a:t>
            </a:r>
            <a:r>
              <a:rPr lang="en-US" sz="2000" dirty="0" smtClean="0"/>
              <a:t> </a:t>
            </a:r>
            <a:r>
              <a:rPr lang="en-US" sz="2000" dirty="0" err="1" smtClean="0"/>
              <a:t>limbah</a:t>
            </a:r>
            <a:r>
              <a:rPr lang="en-US" sz="2000" dirty="0" smtClean="0"/>
              <a:t> </a:t>
            </a:r>
            <a:r>
              <a:rPr lang="en-US" sz="2000" dirty="0" err="1" smtClean="0"/>
              <a:t>satu</a:t>
            </a:r>
            <a:r>
              <a:rPr lang="en-US" sz="2000" dirty="0" smtClean="0"/>
              <a:t> </a:t>
            </a:r>
            <a:r>
              <a:rPr lang="en-US" sz="2000" dirty="0" err="1" smtClean="0"/>
              <a:t>jenis</a:t>
            </a:r>
            <a:r>
              <a:rPr lang="en-US" sz="2000" dirty="0" smtClean="0"/>
              <a:t> </a:t>
            </a:r>
            <a:r>
              <a:rPr lang="en-US" sz="2000" dirty="0" err="1" smtClean="0"/>
              <a:t>atau</a:t>
            </a:r>
            <a:r>
              <a:rPr lang="en-US" sz="2000" dirty="0" smtClean="0"/>
              <a:t> </a:t>
            </a:r>
            <a:r>
              <a:rPr lang="en-US" sz="2000" dirty="0" err="1" smtClean="0"/>
              <a:t>lebih</a:t>
            </a:r>
            <a:r>
              <a:rPr lang="en-US" sz="2000" dirty="0" smtClean="0"/>
              <a:t> </a:t>
            </a:r>
            <a:r>
              <a:rPr lang="en-US" sz="2000" dirty="0" err="1" smtClean="0"/>
              <a:t>plastik</a:t>
            </a:r>
            <a:r>
              <a:rPr lang="en-US" sz="2000" dirty="0" smtClean="0"/>
              <a:t>, </a:t>
            </a:r>
            <a:r>
              <a:rPr lang="en-US" sz="2000" dirty="0" err="1" smtClean="0"/>
              <a:t>berpotensi</a:t>
            </a:r>
            <a:r>
              <a:rPr lang="en-US" sz="2000" dirty="0" smtClean="0"/>
              <a:t> </a:t>
            </a:r>
            <a:r>
              <a:rPr lang="en-US" sz="2000" dirty="0" err="1" smtClean="0"/>
              <a:t>tinggi</a:t>
            </a:r>
            <a:r>
              <a:rPr lang="en-US" sz="2000" dirty="0" smtClean="0"/>
              <a:t> </a:t>
            </a:r>
            <a:r>
              <a:rPr lang="en-US" sz="2000" dirty="0" err="1" smtClean="0"/>
              <a:t>untuk</a:t>
            </a:r>
            <a:r>
              <a:rPr lang="en-US" sz="2000" dirty="0" smtClean="0"/>
              <a:t> </a:t>
            </a:r>
            <a:r>
              <a:rPr lang="en-US" sz="2000" dirty="0" err="1" smtClean="0"/>
              <a:t>melepaskan</a:t>
            </a:r>
            <a:r>
              <a:rPr lang="en-US" sz="2000" dirty="0" smtClean="0"/>
              <a:t> </a:t>
            </a:r>
            <a:r>
              <a:rPr lang="en-US" sz="2000" dirty="0" err="1" smtClean="0"/>
              <a:t>migran</a:t>
            </a:r>
            <a:r>
              <a:rPr lang="en-US" sz="2000" dirty="0" smtClean="0"/>
              <a:t> </a:t>
            </a:r>
            <a:r>
              <a:rPr lang="en-US" sz="2000" dirty="0" err="1" smtClean="0"/>
              <a:t>ke</a:t>
            </a:r>
            <a:r>
              <a:rPr lang="en-US" sz="2000" dirty="0" smtClean="0"/>
              <a:t> </a:t>
            </a:r>
            <a:r>
              <a:rPr lang="en-US" sz="2000" dirty="0" err="1" smtClean="0"/>
              <a:t>dalam</a:t>
            </a:r>
            <a:r>
              <a:rPr lang="en-US" sz="2000" dirty="0" smtClean="0"/>
              <a:t> </a:t>
            </a:r>
            <a:r>
              <a:rPr lang="en-US" sz="2000" dirty="0" err="1" smtClean="0"/>
              <a:t>pangan</a:t>
            </a:r>
            <a:r>
              <a:rPr lang="en-US" sz="2000" dirty="0" smtClean="0"/>
              <a:t> </a:t>
            </a:r>
            <a:r>
              <a:rPr lang="en-US" sz="2000" dirty="0" err="1" smtClean="0"/>
              <a:t>sehingga</a:t>
            </a:r>
            <a:r>
              <a:rPr lang="en-US" sz="2000" dirty="0" smtClean="0"/>
              <a:t> </a:t>
            </a:r>
            <a:r>
              <a:rPr lang="en-US" sz="2000" dirty="0" err="1" smtClean="0"/>
              <a:t>berisiko</a:t>
            </a:r>
            <a:r>
              <a:rPr lang="en-US" sz="2000" dirty="0" smtClean="0"/>
              <a:t> </a:t>
            </a:r>
            <a:r>
              <a:rPr lang="en-US" sz="2000" dirty="0" err="1" smtClean="0"/>
              <a:t>terhadap</a:t>
            </a:r>
            <a:r>
              <a:rPr lang="en-US" sz="2000" dirty="0" smtClean="0"/>
              <a:t> </a:t>
            </a:r>
            <a:r>
              <a:rPr lang="en-US" sz="2000" dirty="0" err="1" smtClean="0"/>
              <a:t>kesehatan</a:t>
            </a:r>
            <a:endParaRPr lang="id-ID" sz="2000" dirty="0" smtClean="0"/>
          </a:p>
          <a:p>
            <a:pPr eaLnBrk="1" hangingPunct="1">
              <a:lnSpc>
                <a:spcPct val="80000"/>
              </a:lnSpc>
              <a:buFontTx/>
              <a:buNone/>
            </a:pPr>
            <a:endParaRPr lang="en-US" sz="2000" dirty="0" smtClean="0"/>
          </a:p>
          <a:p>
            <a:pPr eaLnBrk="1" hangingPunct="1">
              <a:lnSpc>
                <a:spcPct val="80000"/>
              </a:lnSpc>
            </a:pPr>
            <a:r>
              <a:rPr lang="en-US" sz="2000" b="1" dirty="0" err="1" smtClean="0"/>
              <a:t>Keramik</a:t>
            </a:r>
            <a:r>
              <a:rPr lang="en-US" sz="2000" b="1" dirty="0" smtClean="0"/>
              <a:t> </a:t>
            </a:r>
            <a:r>
              <a:rPr lang="en-US" sz="2000" dirty="0" err="1" smtClean="0"/>
              <a:t>adalah</a:t>
            </a:r>
            <a:r>
              <a:rPr lang="en-US" sz="2000" dirty="0" smtClean="0"/>
              <a:t> </a:t>
            </a:r>
            <a:r>
              <a:rPr lang="en-US" sz="2000" dirty="0" err="1" smtClean="0"/>
              <a:t>barang</a:t>
            </a:r>
            <a:r>
              <a:rPr lang="en-US" sz="2000" dirty="0" smtClean="0"/>
              <a:t> yang </a:t>
            </a:r>
            <a:r>
              <a:rPr lang="en-US" sz="2000" dirty="0" err="1" smtClean="0"/>
              <a:t>dibuat</a:t>
            </a:r>
            <a:r>
              <a:rPr lang="en-US" sz="2000" dirty="0" smtClean="0"/>
              <a:t> </a:t>
            </a:r>
            <a:r>
              <a:rPr lang="en-US" sz="2000" dirty="0" err="1" smtClean="0"/>
              <a:t>dari</a:t>
            </a:r>
            <a:r>
              <a:rPr lang="en-US" sz="2000" dirty="0" smtClean="0"/>
              <a:t> </a:t>
            </a:r>
            <a:r>
              <a:rPr lang="en-US" sz="2000" dirty="0" err="1" smtClean="0"/>
              <a:t>campuran</a:t>
            </a:r>
            <a:r>
              <a:rPr lang="en-US" sz="2000" dirty="0" smtClean="0"/>
              <a:t> </a:t>
            </a:r>
            <a:r>
              <a:rPr lang="en-US" sz="2000" dirty="0" err="1" smtClean="0"/>
              <a:t>bahan</a:t>
            </a:r>
            <a:r>
              <a:rPr lang="en-US" sz="2000" dirty="0" smtClean="0"/>
              <a:t> </a:t>
            </a:r>
            <a:r>
              <a:rPr lang="en-US" sz="2000" dirty="0" err="1" smtClean="0"/>
              <a:t>anorganik</a:t>
            </a:r>
            <a:r>
              <a:rPr lang="en-US" sz="2000" dirty="0" smtClean="0"/>
              <a:t> yang </a:t>
            </a:r>
            <a:r>
              <a:rPr lang="en-US" sz="2000" dirty="0" err="1" smtClean="0"/>
              <a:t>umumnya</a:t>
            </a:r>
            <a:endParaRPr lang="en-US" sz="2000" dirty="0" smtClean="0"/>
          </a:p>
          <a:p>
            <a:pPr eaLnBrk="1" hangingPunct="1">
              <a:lnSpc>
                <a:spcPct val="80000"/>
              </a:lnSpc>
              <a:buFontTx/>
              <a:buNone/>
            </a:pPr>
            <a:r>
              <a:rPr lang="en-US" sz="2000" dirty="0" smtClean="0"/>
              <a:t>	</a:t>
            </a:r>
            <a:r>
              <a:rPr lang="en-US" sz="2000" dirty="0" err="1" smtClean="0"/>
              <a:t>terbuat</a:t>
            </a:r>
            <a:r>
              <a:rPr lang="en-US" sz="2000" dirty="0" smtClean="0"/>
              <a:t> </a:t>
            </a:r>
            <a:r>
              <a:rPr lang="en-US" sz="2000" dirty="0" err="1" smtClean="0"/>
              <a:t>dari</a:t>
            </a:r>
            <a:r>
              <a:rPr lang="en-US" sz="2000" dirty="0" smtClean="0"/>
              <a:t> </a:t>
            </a:r>
            <a:r>
              <a:rPr lang="en-US" sz="2000" dirty="0" err="1" smtClean="0"/>
              <a:t>tanah</a:t>
            </a:r>
            <a:r>
              <a:rPr lang="en-US" sz="2000" dirty="0" smtClean="0"/>
              <a:t> </a:t>
            </a:r>
            <a:r>
              <a:rPr lang="en-US" sz="2000" dirty="0" err="1" smtClean="0"/>
              <a:t>liat</a:t>
            </a:r>
            <a:r>
              <a:rPr lang="en-US" sz="2000" dirty="0" smtClean="0"/>
              <a:t> </a:t>
            </a:r>
            <a:r>
              <a:rPr lang="en-US" sz="2000" dirty="0" err="1" smtClean="0"/>
              <a:t>atau</a:t>
            </a:r>
            <a:r>
              <a:rPr lang="en-US" sz="2000" dirty="0" smtClean="0"/>
              <a:t> </a:t>
            </a:r>
            <a:r>
              <a:rPr lang="en-US" sz="2000" dirty="0" err="1" smtClean="0"/>
              <a:t>mengandung</a:t>
            </a:r>
            <a:r>
              <a:rPr lang="en-US" sz="2000" dirty="0" smtClean="0"/>
              <a:t> </a:t>
            </a:r>
            <a:r>
              <a:rPr lang="en-US" sz="2000" dirty="0" err="1" smtClean="0"/>
              <a:t>silikat</a:t>
            </a:r>
            <a:r>
              <a:rPr lang="en-US" sz="2000" dirty="0" smtClean="0"/>
              <a:t> </a:t>
            </a:r>
            <a:r>
              <a:rPr lang="en-US" sz="2000" dirty="0" err="1" smtClean="0"/>
              <a:t>kadar</a:t>
            </a:r>
            <a:r>
              <a:rPr lang="en-US" sz="2000" dirty="0" smtClean="0"/>
              <a:t> </a:t>
            </a:r>
            <a:r>
              <a:rPr lang="en-US" sz="2000" dirty="0" err="1" smtClean="0"/>
              <a:t>tinggi</a:t>
            </a:r>
            <a:r>
              <a:rPr lang="en-US" sz="2000" dirty="0" smtClean="0"/>
              <a:t> </a:t>
            </a:r>
            <a:r>
              <a:rPr lang="en-US" sz="2000" dirty="0" err="1" smtClean="0"/>
              <a:t>dan</a:t>
            </a:r>
            <a:r>
              <a:rPr lang="en-US" sz="2000" dirty="0" smtClean="0"/>
              <a:t> </a:t>
            </a:r>
            <a:r>
              <a:rPr lang="en-US" sz="2000" dirty="0" err="1" smtClean="0"/>
              <a:t>ke</a:t>
            </a:r>
            <a:r>
              <a:rPr lang="en-US" sz="2000" dirty="0" smtClean="0"/>
              <a:t> </a:t>
            </a:r>
            <a:r>
              <a:rPr lang="en-US" sz="2000" dirty="0" err="1" smtClean="0"/>
              <a:t>dalamnya</a:t>
            </a:r>
            <a:r>
              <a:rPr lang="en-US" sz="2000" dirty="0" smtClean="0"/>
              <a:t> </a:t>
            </a:r>
            <a:r>
              <a:rPr lang="en-US" sz="2000" dirty="0" err="1" smtClean="0"/>
              <a:t>dapat</a:t>
            </a:r>
            <a:endParaRPr lang="en-US" sz="2000" dirty="0" smtClean="0"/>
          </a:p>
          <a:p>
            <a:pPr eaLnBrk="1" hangingPunct="1">
              <a:lnSpc>
                <a:spcPct val="80000"/>
              </a:lnSpc>
              <a:buFontTx/>
              <a:buNone/>
            </a:pPr>
            <a:r>
              <a:rPr lang="en-US" sz="2000" dirty="0" smtClean="0"/>
              <a:t>	</a:t>
            </a:r>
            <a:r>
              <a:rPr lang="en-US" sz="2000" dirty="0" err="1" smtClean="0"/>
              <a:t>ditambahkan</a:t>
            </a:r>
            <a:r>
              <a:rPr lang="en-US" sz="2000" dirty="0" smtClean="0"/>
              <a:t> </a:t>
            </a:r>
            <a:r>
              <a:rPr lang="en-US" sz="2000" dirty="0" err="1" smtClean="0"/>
              <a:t>bahan</a:t>
            </a:r>
            <a:r>
              <a:rPr lang="en-US" sz="2000" dirty="0" smtClean="0"/>
              <a:t> </a:t>
            </a:r>
            <a:r>
              <a:rPr lang="en-US" sz="2000" dirty="0" err="1" smtClean="0"/>
              <a:t>organik</a:t>
            </a:r>
            <a:r>
              <a:rPr lang="en-US" sz="2000" dirty="0" smtClean="0"/>
              <a:t> </a:t>
            </a:r>
            <a:r>
              <a:rPr lang="en-US" sz="2000" dirty="0" err="1" smtClean="0"/>
              <a:t>melalui</a:t>
            </a:r>
            <a:r>
              <a:rPr lang="en-US" sz="2000" dirty="0" smtClean="0"/>
              <a:t> proses </a:t>
            </a:r>
            <a:r>
              <a:rPr lang="en-US" sz="2000" dirty="0" err="1" smtClean="0"/>
              <a:t>pembakaran</a:t>
            </a:r>
            <a:r>
              <a:rPr lang="en-US" sz="2000" dirty="0" smtClean="0"/>
              <a:t>.</a:t>
            </a:r>
          </a:p>
        </p:txBody>
      </p:sp>
      <p:sp>
        <p:nvSpPr>
          <p:cNvPr id="7171" name="Rectangle 5"/>
          <p:cNvSpPr>
            <a:spLocks noGrp="1" noChangeArrowheads="1"/>
          </p:cNvSpPr>
          <p:nvPr>
            <p:ph type="title"/>
          </p:nvPr>
        </p:nvSpPr>
        <p:spPr>
          <a:noFill/>
        </p:spPr>
        <p:txBody>
          <a:bodyPr/>
          <a:lstStyle/>
          <a:p>
            <a:pPr eaLnBrk="1" hangingPunct="1"/>
            <a:r>
              <a:rPr lang="id-ID" sz="4000" smtClean="0"/>
              <a:t>Macam-macam bahan dasar</a:t>
            </a:r>
            <a:endParaRPr lang="en-US" sz="4000" smtClean="0"/>
          </a:p>
        </p:txBody>
      </p:sp>
    </p:spTree>
    <p:extLst>
      <p:ext uri="{BB962C8B-B14F-4D97-AF65-F5344CB8AC3E}">
        <p14:creationId xmlns:p14="http://schemas.microsoft.com/office/powerpoint/2010/main" val="2311009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838200" y="1828800"/>
            <a:ext cx="7408333" cy="3450696"/>
          </a:xfrm>
        </p:spPr>
        <p:txBody>
          <a:bodyPr/>
          <a:lstStyle/>
          <a:p>
            <a:pPr eaLnBrk="1" hangingPunct="1">
              <a:lnSpc>
                <a:spcPct val="90000"/>
              </a:lnSpc>
            </a:pPr>
            <a:r>
              <a:rPr lang="en-US" sz="2400" b="1" dirty="0" err="1" smtClean="0"/>
              <a:t>Gelas</a:t>
            </a:r>
            <a:r>
              <a:rPr lang="en-US" sz="2400" b="1" dirty="0" smtClean="0"/>
              <a:t> </a:t>
            </a:r>
            <a:r>
              <a:rPr lang="en-US" sz="2400" dirty="0" err="1" smtClean="0"/>
              <a:t>adalah</a:t>
            </a:r>
            <a:r>
              <a:rPr lang="en-US" sz="2400" dirty="0" smtClean="0"/>
              <a:t> </a:t>
            </a:r>
            <a:r>
              <a:rPr lang="en-US" sz="2400" dirty="0" err="1" smtClean="0"/>
              <a:t>campuran</a:t>
            </a:r>
            <a:r>
              <a:rPr lang="en-US" sz="2400" dirty="0" smtClean="0"/>
              <a:t> </a:t>
            </a:r>
            <a:r>
              <a:rPr lang="en-US" sz="2400" dirty="0" err="1" smtClean="0"/>
              <a:t>pasir</a:t>
            </a:r>
            <a:r>
              <a:rPr lang="en-US" sz="2400" dirty="0" smtClean="0"/>
              <a:t> </a:t>
            </a:r>
            <a:r>
              <a:rPr lang="en-US" sz="2400" dirty="0" err="1" smtClean="0"/>
              <a:t>dengan</a:t>
            </a:r>
            <a:r>
              <a:rPr lang="en-US" sz="2400" dirty="0" smtClean="0"/>
              <a:t> soda </a:t>
            </a:r>
            <a:r>
              <a:rPr lang="en-US" sz="2400" dirty="0" err="1" smtClean="0"/>
              <a:t>abu</a:t>
            </a:r>
            <a:r>
              <a:rPr lang="en-US" sz="2400" dirty="0" smtClean="0"/>
              <a:t> (</a:t>
            </a:r>
            <a:r>
              <a:rPr lang="en-US" sz="2400" dirty="0" err="1" smtClean="0"/>
              <a:t>serbuk</a:t>
            </a:r>
            <a:r>
              <a:rPr lang="en-US" sz="2400" dirty="0" smtClean="0"/>
              <a:t> mineral/</a:t>
            </a:r>
            <a:r>
              <a:rPr lang="en-US" sz="2400" dirty="0" err="1" smtClean="0"/>
              <a:t>pasir</a:t>
            </a:r>
            <a:r>
              <a:rPr lang="en-US" sz="2400" dirty="0" smtClean="0"/>
              <a:t> </a:t>
            </a:r>
            <a:r>
              <a:rPr lang="en-US" sz="2400" dirty="0" err="1" smtClean="0"/>
              <a:t>putih</a:t>
            </a:r>
            <a:r>
              <a:rPr lang="en-US" sz="2400" dirty="0" smtClean="0"/>
              <a:t> </a:t>
            </a:r>
            <a:r>
              <a:rPr lang="en-US" sz="2400" dirty="0" err="1" smtClean="0"/>
              <a:t>dengan</a:t>
            </a:r>
            <a:r>
              <a:rPr lang="en-US" sz="2400" dirty="0" smtClean="0"/>
              <a:t> </a:t>
            </a:r>
            <a:r>
              <a:rPr lang="en-US" sz="2400" dirty="0" err="1" smtClean="0"/>
              <a:t>titik</a:t>
            </a:r>
            <a:endParaRPr lang="en-US" sz="2400" dirty="0" smtClean="0"/>
          </a:p>
          <a:p>
            <a:pPr eaLnBrk="1" hangingPunct="1">
              <a:lnSpc>
                <a:spcPct val="90000"/>
              </a:lnSpc>
              <a:buFontTx/>
              <a:buNone/>
            </a:pPr>
            <a:r>
              <a:rPr lang="en-US" sz="2400" dirty="0" smtClean="0"/>
              <a:t>	</a:t>
            </a:r>
            <a:r>
              <a:rPr lang="en-US" sz="2400" dirty="0" err="1" smtClean="0"/>
              <a:t>leleh</a:t>
            </a:r>
            <a:r>
              <a:rPr lang="en-US" sz="2400" dirty="0" smtClean="0"/>
              <a:t> </a:t>
            </a:r>
            <a:r>
              <a:rPr lang="en-US" sz="2400" dirty="0" err="1" smtClean="0"/>
              <a:t>rendah</a:t>
            </a:r>
            <a:r>
              <a:rPr lang="en-US" sz="2400" dirty="0" smtClean="0"/>
              <a:t>)</a:t>
            </a:r>
            <a:r>
              <a:rPr lang="en-US" sz="2400" i="1" dirty="0" smtClean="0"/>
              <a:t>, </a:t>
            </a:r>
            <a:r>
              <a:rPr lang="en-US" sz="2400" dirty="0" err="1" smtClean="0"/>
              <a:t>batu</a:t>
            </a:r>
            <a:r>
              <a:rPr lang="en-US" sz="2400" dirty="0" smtClean="0"/>
              <a:t> </a:t>
            </a:r>
            <a:r>
              <a:rPr lang="en-US" sz="2400" dirty="0" err="1" smtClean="0"/>
              <a:t>kapur</a:t>
            </a:r>
            <a:r>
              <a:rPr lang="en-US" sz="2400" dirty="0" smtClean="0"/>
              <a:t> </a:t>
            </a:r>
            <a:r>
              <a:rPr lang="en-US" sz="2400" dirty="0" err="1" smtClean="0"/>
              <a:t>dan</a:t>
            </a:r>
            <a:r>
              <a:rPr lang="en-US" sz="2400" dirty="0" smtClean="0"/>
              <a:t> </a:t>
            </a:r>
            <a:r>
              <a:rPr lang="en-US" sz="2400" dirty="0" err="1" smtClean="0"/>
              <a:t>pecahan</a:t>
            </a:r>
            <a:r>
              <a:rPr lang="en-US" sz="2400" dirty="0" smtClean="0"/>
              <a:t> </a:t>
            </a:r>
            <a:r>
              <a:rPr lang="en-US" sz="2400" dirty="0" err="1" smtClean="0"/>
              <a:t>atau</a:t>
            </a:r>
            <a:r>
              <a:rPr lang="en-US" sz="2400" dirty="0" smtClean="0"/>
              <a:t> </a:t>
            </a:r>
            <a:r>
              <a:rPr lang="en-US" sz="2400" dirty="0" err="1" smtClean="0"/>
              <a:t>limbah</a:t>
            </a:r>
            <a:r>
              <a:rPr lang="en-US" sz="2400" dirty="0" smtClean="0"/>
              <a:t> </a:t>
            </a:r>
            <a:r>
              <a:rPr lang="en-US" sz="2400" dirty="0" err="1" smtClean="0"/>
              <a:t>atau</a:t>
            </a:r>
            <a:r>
              <a:rPr lang="en-US" sz="2400" dirty="0" smtClean="0"/>
              <a:t> </a:t>
            </a:r>
            <a:r>
              <a:rPr lang="en-US" sz="2400" dirty="0" err="1" smtClean="0"/>
              <a:t>gelas</a:t>
            </a:r>
            <a:r>
              <a:rPr lang="en-US" sz="2400" dirty="0" smtClean="0"/>
              <a:t> yang </a:t>
            </a:r>
            <a:r>
              <a:rPr lang="en-US" sz="2400" dirty="0" err="1" smtClean="0"/>
              <a:t>didaur</a:t>
            </a:r>
            <a:r>
              <a:rPr lang="en-US" sz="2400" dirty="0" smtClean="0"/>
              <a:t> </a:t>
            </a:r>
            <a:r>
              <a:rPr lang="en-US" sz="2400" dirty="0" err="1" smtClean="0"/>
              <a:t>ulang</a:t>
            </a:r>
            <a:r>
              <a:rPr lang="en-US" sz="2400" dirty="0" smtClean="0"/>
              <a:t>.</a:t>
            </a:r>
          </a:p>
          <a:p>
            <a:pPr eaLnBrk="1" hangingPunct="1">
              <a:lnSpc>
                <a:spcPct val="90000"/>
              </a:lnSpc>
            </a:pPr>
            <a:r>
              <a:rPr lang="en-US" sz="2400" b="1" dirty="0" err="1" smtClean="0"/>
              <a:t>Karet</a:t>
            </a:r>
            <a:r>
              <a:rPr lang="en-US" sz="2400" dirty="0" smtClean="0"/>
              <a:t> </a:t>
            </a:r>
            <a:r>
              <a:rPr lang="en-US" sz="2400" dirty="0" err="1" smtClean="0"/>
              <a:t>adalah</a:t>
            </a:r>
            <a:r>
              <a:rPr lang="en-US" sz="2400" dirty="0" smtClean="0"/>
              <a:t> </a:t>
            </a:r>
            <a:r>
              <a:rPr lang="en-US" sz="2400" dirty="0" err="1" smtClean="0"/>
              <a:t>polimer</a:t>
            </a:r>
            <a:r>
              <a:rPr lang="en-US" sz="2400" dirty="0" smtClean="0"/>
              <a:t> </a:t>
            </a:r>
            <a:r>
              <a:rPr lang="en-US" sz="2400" dirty="0" err="1" smtClean="0"/>
              <a:t>alami</a:t>
            </a:r>
            <a:r>
              <a:rPr lang="en-US" sz="2400" dirty="0" smtClean="0"/>
              <a:t> yang </a:t>
            </a:r>
            <a:r>
              <a:rPr lang="en-US" sz="2400" dirty="0" err="1" smtClean="0"/>
              <a:t>jika</a:t>
            </a:r>
            <a:r>
              <a:rPr lang="en-US" sz="2400" dirty="0" smtClean="0"/>
              <a:t> </a:t>
            </a:r>
            <a:r>
              <a:rPr lang="en-US" sz="2400" dirty="0" err="1" smtClean="0"/>
              <a:t>ditarik</a:t>
            </a:r>
            <a:r>
              <a:rPr lang="en-US" sz="2400" dirty="0" smtClean="0"/>
              <a:t> </a:t>
            </a:r>
            <a:r>
              <a:rPr lang="en-US" sz="2400" dirty="0" err="1" smtClean="0"/>
              <a:t>atau</a:t>
            </a:r>
            <a:r>
              <a:rPr lang="en-US" sz="2400" dirty="0" smtClean="0"/>
              <a:t> </a:t>
            </a:r>
            <a:r>
              <a:rPr lang="en-US" sz="2400" dirty="0" err="1" smtClean="0"/>
              <a:t>ditekan</a:t>
            </a:r>
            <a:r>
              <a:rPr lang="en-US" sz="2400" dirty="0" smtClean="0"/>
              <a:t> </a:t>
            </a:r>
            <a:r>
              <a:rPr lang="en-US" sz="2400" dirty="0" err="1" smtClean="0"/>
              <a:t>dan</a:t>
            </a:r>
            <a:r>
              <a:rPr lang="en-US" sz="2400" dirty="0" smtClean="0"/>
              <a:t> </a:t>
            </a:r>
            <a:r>
              <a:rPr lang="en-US" sz="2400" dirty="0" err="1" smtClean="0"/>
              <a:t>dilepas</a:t>
            </a:r>
            <a:r>
              <a:rPr lang="en-US" sz="2400" dirty="0" smtClean="0"/>
              <a:t> </a:t>
            </a:r>
            <a:r>
              <a:rPr lang="en-US" sz="2400" dirty="0" err="1" smtClean="0"/>
              <a:t>akan</a:t>
            </a:r>
            <a:r>
              <a:rPr lang="en-US" sz="2400" dirty="0" smtClean="0"/>
              <a:t> </a:t>
            </a:r>
            <a:r>
              <a:rPr lang="en-US" sz="2400" dirty="0" err="1" smtClean="0"/>
              <a:t>kembali</a:t>
            </a:r>
            <a:r>
              <a:rPr lang="en-US" sz="2400" dirty="0" smtClean="0"/>
              <a:t> </a:t>
            </a:r>
            <a:r>
              <a:rPr lang="en-US" sz="2400" dirty="0" err="1" smtClean="0"/>
              <a:t>ke</a:t>
            </a:r>
            <a:r>
              <a:rPr lang="en-US" sz="2400" dirty="0" smtClean="0"/>
              <a:t> </a:t>
            </a:r>
            <a:r>
              <a:rPr lang="en-US" sz="2400" dirty="0" err="1" smtClean="0"/>
              <a:t>bentuk</a:t>
            </a:r>
            <a:r>
              <a:rPr lang="en-US" sz="2400" dirty="0" smtClean="0"/>
              <a:t> </a:t>
            </a:r>
            <a:r>
              <a:rPr lang="en-US" sz="2400" dirty="0" err="1" smtClean="0"/>
              <a:t>semula</a:t>
            </a:r>
            <a:r>
              <a:rPr lang="en-US" sz="2400" dirty="0" smtClean="0"/>
              <a:t>.</a:t>
            </a:r>
          </a:p>
          <a:p>
            <a:pPr eaLnBrk="1" hangingPunct="1">
              <a:lnSpc>
                <a:spcPct val="90000"/>
              </a:lnSpc>
            </a:pPr>
            <a:r>
              <a:rPr lang="en-US" sz="2400" b="1" dirty="0" smtClean="0"/>
              <a:t>Elastomer</a:t>
            </a:r>
            <a:r>
              <a:rPr lang="en-US" sz="2400" dirty="0" smtClean="0"/>
              <a:t> </a:t>
            </a:r>
            <a:r>
              <a:rPr lang="en-US" sz="2400" dirty="0" err="1" smtClean="0"/>
              <a:t>adalah</a:t>
            </a:r>
            <a:r>
              <a:rPr lang="en-US" sz="2400" dirty="0" smtClean="0"/>
              <a:t> </a:t>
            </a:r>
            <a:r>
              <a:rPr lang="en-US" sz="2400" dirty="0" err="1" smtClean="0"/>
              <a:t>karet</a:t>
            </a:r>
            <a:r>
              <a:rPr lang="en-US" sz="2400" dirty="0" smtClean="0"/>
              <a:t> </a:t>
            </a:r>
            <a:r>
              <a:rPr lang="en-US" sz="2400" dirty="0" err="1" smtClean="0"/>
              <a:t>sintetis</a:t>
            </a:r>
            <a:r>
              <a:rPr lang="en-US" sz="2400" dirty="0" smtClean="0"/>
              <a:t> yang </a:t>
            </a:r>
            <a:r>
              <a:rPr lang="en-US" sz="2400" dirty="0" err="1" smtClean="0"/>
              <a:t>jika</a:t>
            </a:r>
            <a:r>
              <a:rPr lang="en-US" sz="2400" dirty="0" smtClean="0"/>
              <a:t> </a:t>
            </a:r>
            <a:r>
              <a:rPr lang="en-US" sz="2400" dirty="0" err="1" smtClean="0"/>
              <a:t>ditarik</a:t>
            </a:r>
            <a:r>
              <a:rPr lang="en-US" sz="2400" dirty="0" smtClean="0"/>
              <a:t> </a:t>
            </a:r>
            <a:r>
              <a:rPr lang="en-US" sz="2400" dirty="0" err="1" smtClean="0"/>
              <a:t>atau</a:t>
            </a:r>
            <a:r>
              <a:rPr lang="en-US" sz="2400" dirty="0" smtClean="0"/>
              <a:t> </a:t>
            </a:r>
            <a:r>
              <a:rPr lang="en-US" sz="2400" dirty="0" err="1" smtClean="0"/>
              <a:t>ditekan</a:t>
            </a:r>
            <a:r>
              <a:rPr lang="en-US" sz="2400" dirty="0" smtClean="0"/>
              <a:t> </a:t>
            </a:r>
            <a:r>
              <a:rPr lang="en-US" sz="2400" dirty="0" err="1" smtClean="0"/>
              <a:t>dan</a:t>
            </a:r>
            <a:r>
              <a:rPr lang="en-US" sz="2400" dirty="0" smtClean="0"/>
              <a:t> </a:t>
            </a:r>
            <a:r>
              <a:rPr lang="en-US" sz="2400" dirty="0" err="1" smtClean="0"/>
              <a:t>dilepas</a:t>
            </a:r>
            <a:r>
              <a:rPr lang="en-US" sz="2400" dirty="0" smtClean="0"/>
              <a:t> </a:t>
            </a:r>
            <a:r>
              <a:rPr lang="en-US" sz="2400" dirty="0" err="1" smtClean="0"/>
              <a:t>akan</a:t>
            </a:r>
            <a:r>
              <a:rPr lang="en-US" sz="2400" dirty="0" smtClean="0"/>
              <a:t> </a:t>
            </a:r>
            <a:r>
              <a:rPr lang="en-US" sz="2400" dirty="0" err="1" smtClean="0"/>
              <a:t>kembali</a:t>
            </a:r>
            <a:r>
              <a:rPr lang="en-US" sz="2400" dirty="0" smtClean="0"/>
              <a:t> </a:t>
            </a:r>
            <a:r>
              <a:rPr lang="en-US" sz="2400" dirty="0" err="1" smtClean="0"/>
              <a:t>ke</a:t>
            </a:r>
            <a:r>
              <a:rPr lang="en-US" sz="2400" dirty="0" smtClean="0"/>
              <a:t> </a:t>
            </a:r>
            <a:r>
              <a:rPr lang="en-US" sz="2400" dirty="0" err="1" smtClean="0"/>
              <a:t>bentuk</a:t>
            </a:r>
            <a:r>
              <a:rPr lang="en-US" sz="2400" dirty="0" smtClean="0"/>
              <a:t> </a:t>
            </a:r>
            <a:r>
              <a:rPr lang="en-US" sz="2400" dirty="0" err="1" smtClean="0"/>
              <a:t>semula</a:t>
            </a:r>
            <a:r>
              <a:rPr lang="en-US" sz="2400" dirty="0" smtClean="0"/>
              <a:t>.</a:t>
            </a:r>
          </a:p>
        </p:txBody>
      </p:sp>
      <p:sp>
        <p:nvSpPr>
          <p:cNvPr id="8195" name="Rectangle 4"/>
          <p:cNvSpPr>
            <a:spLocks noGrp="1" noChangeArrowheads="1"/>
          </p:cNvSpPr>
          <p:nvPr>
            <p:ph type="title"/>
          </p:nvPr>
        </p:nvSpPr>
        <p:spPr>
          <a:noFill/>
        </p:spPr>
        <p:txBody>
          <a:bodyPr/>
          <a:lstStyle/>
          <a:p>
            <a:pPr eaLnBrk="1" hangingPunct="1"/>
            <a:r>
              <a:rPr lang="id-ID" sz="4000" smtClean="0"/>
              <a:t>Macam-macam bahan dasar</a:t>
            </a:r>
            <a:endParaRPr lang="en-US" sz="4000" smtClean="0"/>
          </a:p>
        </p:txBody>
      </p:sp>
    </p:spTree>
    <p:extLst>
      <p:ext uri="{BB962C8B-B14F-4D97-AF65-F5344CB8AC3E}">
        <p14:creationId xmlns:p14="http://schemas.microsoft.com/office/powerpoint/2010/main" val="3827839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914400" y="1905000"/>
            <a:ext cx="7408333" cy="3450696"/>
          </a:xfrm>
        </p:spPr>
        <p:txBody>
          <a:bodyPr/>
          <a:lstStyle/>
          <a:p>
            <a:pPr eaLnBrk="1" hangingPunct="1">
              <a:lnSpc>
                <a:spcPct val="90000"/>
              </a:lnSpc>
            </a:pPr>
            <a:r>
              <a:rPr lang="en-US" sz="2400" b="1" dirty="0" err="1" smtClean="0"/>
              <a:t>Kertas</a:t>
            </a:r>
            <a:r>
              <a:rPr lang="en-US" sz="2400" dirty="0" smtClean="0"/>
              <a:t> </a:t>
            </a:r>
            <a:r>
              <a:rPr lang="en-US" sz="2400" dirty="0" err="1" smtClean="0"/>
              <a:t>adalah</a:t>
            </a:r>
            <a:r>
              <a:rPr lang="en-US" sz="2400" dirty="0" smtClean="0"/>
              <a:t> </a:t>
            </a:r>
            <a:r>
              <a:rPr lang="en-US" sz="2400" dirty="0" err="1" smtClean="0"/>
              <a:t>bahan</a:t>
            </a:r>
            <a:r>
              <a:rPr lang="en-US" sz="2400" dirty="0" smtClean="0"/>
              <a:t> </a:t>
            </a:r>
            <a:r>
              <a:rPr lang="en-US" sz="2400" dirty="0" err="1" smtClean="0"/>
              <a:t>dalam</a:t>
            </a:r>
            <a:r>
              <a:rPr lang="en-US" sz="2400" dirty="0" smtClean="0"/>
              <a:t> </a:t>
            </a:r>
            <a:r>
              <a:rPr lang="en-US" sz="2400" dirty="0" err="1" smtClean="0"/>
              <a:t>bentuk</a:t>
            </a:r>
            <a:r>
              <a:rPr lang="en-US" sz="2400" dirty="0" smtClean="0"/>
              <a:t> </a:t>
            </a:r>
            <a:r>
              <a:rPr lang="en-US" sz="2400" dirty="0" err="1" smtClean="0"/>
              <a:t>lembaran</a:t>
            </a:r>
            <a:r>
              <a:rPr lang="en-US" sz="2400" dirty="0" smtClean="0"/>
              <a:t> </a:t>
            </a:r>
            <a:r>
              <a:rPr lang="en-US" sz="2400" dirty="0" err="1" smtClean="0"/>
              <a:t>koheren</a:t>
            </a:r>
            <a:r>
              <a:rPr lang="en-US" sz="2400" dirty="0" smtClean="0"/>
              <a:t> </a:t>
            </a:r>
            <a:r>
              <a:rPr lang="en-US" sz="2400" dirty="0" err="1" smtClean="0"/>
              <a:t>atau</a:t>
            </a:r>
            <a:r>
              <a:rPr lang="en-US" sz="2400" dirty="0" smtClean="0"/>
              <a:t> </a:t>
            </a:r>
            <a:r>
              <a:rPr lang="en-US" sz="2400" dirty="0" err="1" smtClean="0"/>
              <a:t>jaringan</a:t>
            </a:r>
            <a:r>
              <a:rPr lang="en-US" sz="2400" dirty="0" smtClean="0"/>
              <a:t> yang </a:t>
            </a:r>
            <a:r>
              <a:rPr lang="en-US" sz="2400" dirty="0" err="1" smtClean="0"/>
              <a:t>dibuat</a:t>
            </a:r>
            <a:r>
              <a:rPr lang="en-US" sz="2400" dirty="0" smtClean="0"/>
              <a:t> </a:t>
            </a:r>
            <a:r>
              <a:rPr lang="en-US" sz="2400" dirty="0" err="1" smtClean="0"/>
              <a:t>dengan</a:t>
            </a:r>
            <a:endParaRPr lang="en-US" sz="2400" dirty="0" smtClean="0"/>
          </a:p>
          <a:p>
            <a:pPr eaLnBrk="1" hangingPunct="1">
              <a:lnSpc>
                <a:spcPct val="90000"/>
              </a:lnSpc>
              <a:buFontTx/>
              <a:buNone/>
            </a:pPr>
            <a:r>
              <a:rPr lang="en-US" sz="2400" dirty="0" smtClean="0"/>
              <a:t>	</a:t>
            </a:r>
            <a:r>
              <a:rPr lang="en-US" sz="2400" dirty="0" err="1" smtClean="0"/>
              <a:t>diposisi</a:t>
            </a:r>
            <a:r>
              <a:rPr lang="en-US" sz="2400" dirty="0" smtClean="0"/>
              <a:t> </a:t>
            </a:r>
            <a:r>
              <a:rPr lang="en-US" sz="2400" dirty="0" err="1" smtClean="0"/>
              <a:t>serat</a:t>
            </a:r>
            <a:r>
              <a:rPr lang="en-US" sz="2400" dirty="0" smtClean="0"/>
              <a:t> </a:t>
            </a:r>
            <a:r>
              <a:rPr lang="en-US" sz="2400" dirty="0" err="1" smtClean="0"/>
              <a:t>tumbuhan</a:t>
            </a:r>
            <a:r>
              <a:rPr lang="en-US" sz="2400" dirty="0" smtClean="0"/>
              <a:t>, mineral, </a:t>
            </a:r>
            <a:r>
              <a:rPr lang="en-US" sz="2400" dirty="0" err="1" smtClean="0"/>
              <a:t>hewan</a:t>
            </a:r>
            <a:r>
              <a:rPr lang="en-US" sz="2400" dirty="0" smtClean="0"/>
              <a:t> </a:t>
            </a:r>
            <a:r>
              <a:rPr lang="en-US" sz="2400" dirty="0" err="1" smtClean="0"/>
              <a:t>atau</a:t>
            </a:r>
            <a:r>
              <a:rPr lang="en-US" sz="2400" dirty="0" smtClean="0"/>
              <a:t> </a:t>
            </a:r>
            <a:r>
              <a:rPr lang="en-US" sz="2400" dirty="0" err="1" smtClean="0"/>
              <a:t>sintetis</a:t>
            </a:r>
            <a:r>
              <a:rPr lang="en-US" sz="2400" dirty="0" smtClean="0"/>
              <a:t>, </a:t>
            </a:r>
            <a:r>
              <a:rPr lang="en-US" sz="2400" dirty="0" err="1" smtClean="0"/>
              <a:t>atau</a:t>
            </a:r>
            <a:r>
              <a:rPr lang="en-US" sz="2400" dirty="0" smtClean="0"/>
              <a:t> </a:t>
            </a:r>
            <a:r>
              <a:rPr lang="en-US" sz="2400" dirty="0" err="1" smtClean="0"/>
              <a:t>campurannya</a:t>
            </a:r>
            <a:r>
              <a:rPr lang="en-US" sz="2400" dirty="0" smtClean="0"/>
              <a:t>, </a:t>
            </a:r>
            <a:r>
              <a:rPr lang="en-US" sz="2400" dirty="0" err="1" smtClean="0"/>
              <a:t>dengan</a:t>
            </a:r>
            <a:r>
              <a:rPr lang="en-US" sz="2400" dirty="0" smtClean="0"/>
              <a:t> </a:t>
            </a:r>
            <a:r>
              <a:rPr lang="en-US" sz="2400" dirty="0" err="1" smtClean="0"/>
              <a:t>atau</a:t>
            </a:r>
            <a:endParaRPr lang="en-US" sz="2400" dirty="0" smtClean="0"/>
          </a:p>
          <a:p>
            <a:pPr eaLnBrk="1" hangingPunct="1">
              <a:lnSpc>
                <a:spcPct val="90000"/>
              </a:lnSpc>
              <a:buFontTx/>
              <a:buNone/>
            </a:pPr>
            <a:r>
              <a:rPr lang="en-US" sz="2400" dirty="0" smtClean="0"/>
              <a:t>	</a:t>
            </a:r>
            <a:r>
              <a:rPr lang="en-US" sz="2400" dirty="0" err="1" smtClean="0"/>
              <a:t>tanpa</a:t>
            </a:r>
            <a:r>
              <a:rPr lang="en-US" sz="2400" dirty="0" smtClean="0"/>
              <a:t> </a:t>
            </a:r>
            <a:r>
              <a:rPr lang="en-US" sz="2400" dirty="0" err="1" smtClean="0"/>
              <a:t>penambahan</a:t>
            </a:r>
            <a:r>
              <a:rPr lang="en-US" sz="2400" dirty="0" smtClean="0"/>
              <a:t> </a:t>
            </a:r>
            <a:r>
              <a:rPr lang="en-US" sz="2400" dirty="0" err="1" smtClean="0"/>
              <a:t>bahan</a:t>
            </a:r>
            <a:r>
              <a:rPr lang="en-US" sz="2400" dirty="0" smtClean="0"/>
              <a:t> lain.</a:t>
            </a:r>
          </a:p>
          <a:p>
            <a:pPr eaLnBrk="1" hangingPunct="1">
              <a:lnSpc>
                <a:spcPct val="90000"/>
              </a:lnSpc>
            </a:pPr>
            <a:r>
              <a:rPr lang="en-US" sz="2400" b="1" dirty="0" err="1" smtClean="0"/>
              <a:t>Karton</a:t>
            </a:r>
            <a:r>
              <a:rPr lang="en-US" sz="2400" b="1" dirty="0" smtClean="0"/>
              <a:t> </a:t>
            </a:r>
            <a:r>
              <a:rPr lang="en-US" sz="2400" dirty="0" err="1" smtClean="0"/>
              <a:t>adalah</a:t>
            </a:r>
            <a:r>
              <a:rPr lang="en-US" sz="2400" dirty="0" smtClean="0"/>
              <a:t> </a:t>
            </a:r>
            <a:r>
              <a:rPr lang="en-US" sz="2400" dirty="0" err="1" smtClean="0"/>
              <a:t>istilah</a:t>
            </a:r>
            <a:r>
              <a:rPr lang="en-US" sz="2400" dirty="0" smtClean="0"/>
              <a:t> </a:t>
            </a:r>
            <a:r>
              <a:rPr lang="en-US" sz="2400" dirty="0" err="1" smtClean="0"/>
              <a:t>umum</a:t>
            </a:r>
            <a:r>
              <a:rPr lang="en-US" sz="2400" dirty="0" smtClean="0"/>
              <a:t> </a:t>
            </a:r>
            <a:r>
              <a:rPr lang="en-US" sz="2400" dirty="0" err="1" smtClean="0"/>
              <a:t>untuk</a:t>
            </a:r>
            <a:r>
              <a:rPr lang="en-US" sz="2400" dirty="0" smtClean="0"/>
              <a:t> </a:t>
            </a:r>
            <a:r>
              <a:rPr lang="en-US" sz="2400" dirty="0" err="1" smtClean="0"/>
              <a:t>jenis</a:t>
            </a:r>
            <a:r>
              <a:rPr lang="en-US" sz="2400" dirty="0" smtClean="0"/>
              <a:t> </a:t>
            </a:r>
            <a:r>
              <a:rPr lang="en-US" sz="2400" dirty="0" err="1" smtClean="0"/>
              <a:t>kertas</a:t>
            </a:r>
            <a:r>
              <a:rPr lang="en-US" sz="2400" dirty="0" smtClean="0"/>
              <a:t> </a:t>
            </a:r>
            <a:r>
              <a:rPr lang="en-US" sz="2400" dirty="0" err="1" smtClean="0"/>
              <a:t>tertentu</a:t>
            </a:r>
            <a:r>
              <a:rPr lang="en-US" sz="2400" dirty="0" smtClean="0"/>
              <a:t> yang </a:t>
            </a:r>
            <a:r>
              <a:rPr lang="en-US" sz="2400" dirty="0" err="1" smtClean="0"/>
              <a:t>mempunyai</a:t>
            </a:r>
            <a:r>
              <a:rPr lang="en-US" sz="2400" dirty="0" smtClean="0"/>
              <a:t> </a:t>
            </a:r>
            <a:r>
              <a:rPr lang="en-US" sz="2400" dirty="0" err="1" smtClean="0"/>
              <a:t>kekakuan</a:t>
            </a:r>
            <a:r>
              <a:rPr lang="en-US" sz="2400" dirty="0" smtClean="0"/>
              <a:t> </a:t>
            </a:r>
            <a:r>
              <a:rPr lang="en-US" sz="2400" dirty="0" err="1" smtClean="0"/>
              <a:t>relatif</a:t>
            </a:r>
            <a:endParaRPr lang="en-US" sz="2400" dirty="0" smtClean="0"/>
          </a:p>
          <a:p>
            <a:pPr eaLnBrk="1" hangingPunct="1">
              <a:lnSpc>
                <a:spcPct val="90000"/>
              </a:lnSpc>
              <a:buFontTx/>
              <a:buNone/>
            </a:pPr>
            <a:r>
              <a:rPr lang="en-US" sz="2400" dirty="0" smtClean="0"/>
              <a:t>	</a:t>
            </a:r>
            <a:r>
              <a:rPr lang="en-US" sz="2400" dirty="0" err="1" smtClean="0"/>
              <a:t>tinggi</a:t>
            </a:r>
            <a:r>
              <a:rPr lang="en-US" sz="2400" dirty="0" smtClean="0"/>
              <a:t>.</a:t>
            </a:r>
          </a:p>
        </p:txBody>
      </p:sp>
      <p:sp>
        <p:nvSpPr>
          <p:cNvPr id="9219" name="Rectangle 4"/>
          <p:cNvSpPr>
            <a:spLocks noGrp="1" noChangeArrowheads="1"/>
          </p:cNvSpPr>
          <p:nvPr>
            <p:ph type="title"/>
          </p:nvPr>
        </p:nvSpPr>
        <p:spPr>
          <a:noFill/>
        </p:spPr>
        <p:txBody>
          <a:bodyPr/>
          <a:lstStyle/>
          <a:p>
            <a:pPr eaLnBrk="1" hangingPunct="1"/>
            <a:r>
              <a:rPr lang="id-ID" sz="4000" smtClean="0"/>
              <a:t>Macam-macam bahan dasar</a:t>
            </a:r>
            <a:endParaRPr lang="en-US" sz="4000" smtClean="0"/>
          </a:p>
        </p:txBody>
      </p:sp>
    </p:spTree>
    <p:extLst>
      <p:ext uri="{BB962C8B-B14F-4D97-AF65-F5344CB8AC3E}">
        <p14:creationId xmlns:p14="http://schemas.microsoft.com/office/powerpoint/2010/main" val="993315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066800" y="1828800"/>
            <a:ext cx="7408333" cy="3450696"/>
          </a:xfrm>
        </p:spPr>
        <p:txBody>
          <a:bodyPr/>
          <a:lstStyle/>
          <a:p>
            <a:pPr eaLnBrk="1" hangingPunct="1">
              <a:lnSpc>
                <a:spcPct val="90000"/>
              </a:lnSpc>
            </a:pPr>
            <a:r>
              <a:rPr lang="en-US" sz="2400" b="1" dirty="0" err="1" smtClean="0"/>
              <a:t>Paduan</a:t>
            </a:r>
            <a:r>
              <a:rPr lang="en-US" sz="2400" b="1" dirty="0" smtClean="0"/>
              <a:t> </a:t>
            </a:r>
            <a:r>
              <a:rPr lang="en-US" sz="2400" b="1" dirty="0" err="1" smtClean="0"/>
              <a:t>logam</a:t>
            </a:r>
            <a:r>
              <a:rPr lang="en-US" sz="2400" b="1" dirty="0" smtClean="0"/>
              <a:t> </a:t>
            </a:r>
            <a:r>
              <a:rPr lang="en-US" sz="2400" dirty="0" err="1" smtClean="0"/>
              <a:t>adalah</a:t>
            </a:r>
            <a:r>
              <a:rPr lang="en-US" sz="2400" dirty="0" smtClean="0"/>
              <a:t> </a:t>
            </a:r>
            <a:r>
              <a:rPr lang="en-US" sz="2400" dirty="0" err="1" smtClean="0"/>
              <a:t>bahan</a:t>
            </a:r>
            <a:r>
              <a:rPr lang="en-US" sz="2400" dirty="0" smtClean="0"/>
              <a:t> </a:t>
            </a:r>
            <a:r>
              <a:rPr lang="en-US" sz="2400" dirty="0" err="1" smtClean="0"/>
              <a:t>logam</a:t>
            </a:r>
            <a:r>
              <a:rPr lang="en-US" sz="2400" dirty="0" smtClean="0"/>
              <a:t>, </a:t>
            </a:r>
            <a:r>
              <a:rPr lang="en-US" sz="2400" dirty="0" err="1" smtClean="0"/>
              <a:t>homogen</a:t>
            </a:r>
            <a:r>
              <a:rPr lang="en-US" sz="2400" dirty="0" smtClean="0"/>
              <a:t> </a:t>
            </a:r>
            <a:r>
              <a:rPr lang="en-US" sz="2400" dirty="0" err="1" smtClean="0"/>
              <a:t>pada</a:t>
            </a:r>
            <a:r>
              <a:rPr lang="en-US" sz="2400" dirty="0" smtClean="0"/>
              <a:t> </a:t>
            </a:r>
            <a:r>
              <a:rPr lang="en-US" sz="2400" dirty="0" err="1" smtClean="0"/>
              <a:t>skala</a:t>
            </a:r>
            <a:r>
              <a:rPr lang="en-US" sz="2400" dirty="0" smtClean="0"/>
              <a:t> </a:t>
            </a:r>
            <a:r>
              <a:rPr lang="en-US" sz="2400" dirty="0" err="1" smtClean="0"/>
              <a:t>makroskopik</a:t>
            </a:r>
            <a:r>
              <a:rPr lang="en-US" sz="2400" dirty="0" smtClean="0"/>
              <a:t>, </a:t>
            </a:r>
            <a:r>
              <a:rPr lang="en-US" sz="2400" dirty="0" err="1" smtClean="0"/>
              <a:t>terdiri</a:t>
            </a:r>
            <a:r>
              <a:rPr lang="en-US" sz="2400" dirty="0" smtClean="0"/>
              <a:t> </a:t>
            </a:r>
            <a:r>
              <a:rPr lang="en-US" sz="2400" dirty="0" err="1" smtClean="0"/>
              <a:t>dari</a:t>
            </a:r>
            <a:r>
              <a:rPr lang="en-US" sz="2400" dirty="0" smtClean="0"/>
              <a:t> </a:t>
            </a:r>
            <a:r>
              <a:rPr lang="en-US" sz="2400" dirty="0" err="1" smtClean="0"/>
              <a:t>dua</a:t>
            </a:r>
            <a:endParaRPr lang="en-US" sz="2400" dirty="0" smtClean="0"/>
          </a:p>
          <a:p>
            <a:pPr eaLnBrk="1" hangingPunct="1">
              <a:lnSpc>
                <a:spcPct val="90000"/>
              </a:lnSpc>
              <a:buFontTx/>
              <a:buNone/>
            </a:pPr>
            <a:r>
              <a:rPr lang="en-US" sz="2400" dirty="0" smtClean="0"/>
              <a:t>	</a:t>
            </a:r>
            <a:r>
              <a:rPr lang="en-US" sz="2400" dirty="0" err="1" smtClean="0"/>
              <a:t>atau</a:t>
            </a:r>
            <a:r>
              <a:rPr lang="en-US" sz="2400" dirty="0" smtClean="0"/>
              <a:t> </a:t>
            </a:r>
            <a:r>
              <a:rPr lang="en-US" sz="2400" dirty="0" err="1" smtClean="0"/>
              <a:t>lebih</a:t>
            </a:r>
            <a:r>
              <a:rPr lang="en-US" sz="2400" dirty="0" smtClean="0"/>
              <a:t> </a:t>
            </a:r>
            <a:r>
              <a:rPr lang="en-US" sz="2400" dirty="0" err="1" smtClean="0"/>
              <a:t>unsur</a:t>
            </a:r>
            <a:r>
              <a:rPr lang="en-US" sz="2400" dirty="0" smtClean="0"/>
              <a:t> yang </a:t>
            </a:r>
            <a:r>
              <a:rPr lang="en-US" sz="2400" dirty="0" err="1" smtClean="0"/>
              <a:t>bergabung</a:t>
            </a:r>
            <a:r>
              <a:rPr lang="en-US" sz="2400" dirty="0" smtClean="0"/>
              <a:t> </a:t>
            </a:r>
            <a:r>
              <a:rPr lang="en-US" sz="2400" dirty="0" err="1" smtClean="0"/>
              <a:t>sedemikian</a:t>
            </a:r>
            <a:r>
              <a:rPr lang="en-US" sz="2400" dirty="0" smtClean="0"/>
              <a:t> </a:t>
            </a:r>
            <a:r>
              <a:rPr lang="en-US" sz="2400" dirty="0" err="1" smtClean="0"/>
              <a:t>rupa</a:t>
            </a:r>
            <a:r>
              <a:rPr lang="en-US" sz="2400" dirty="0" smtClean="0"/>
              <a:t> </a:t>
            </a:r>
            <a:r>
              <a:rPr lang="en-US" sz="2400" dirty="0" err="1" smtClean="0"/>
              <a:t>sehingga</a:t>
            </a:r>
            <a:r>
              <a:rPr lang="en-US" sz="2400" dirty="0" smtClean="0"/>
              <a:t> </a:t>
            </a:r>
            <a:r>
              <a:rPr lang="en-US" sz="2400" dirty="0" err="1" smtClean="0"/>
              <a:t>bahan</a:t>
            </a:r>
            <a:r>
              <a:rPr lang="en-US" sz="2400" dirty="0" smtClean="0"/>
              <a:t> </a:t>
            </a:r>
            <a:r>
              <a:rPr lang="en-US" sz="2400" dirty="0" err="1" smtClean="0"/>
              <a:t>tersebut</a:t>
            </a:r>
            <a:r>
              <a:rPr lang="en-US" sz="2400" dirty="0" smtClean="0"/>
              <a:t> </a:t>
            </a:r>
            <a:r>
              <a:rPr lang="en-US" sz="2400" dirty="0" err="1" smtClean="0"/>
              <a:t>tidak</a:t>
            </a:r>
            <a:r>
              <a:rPr lang="en-US" sz="2400" dirty="0" smtClean="0"/>
              <a:t> </a:t>
            </a:r>
            <a:r>
              <a:rPr lang="en-US" sz="2400" dirty="0" err="1" smtClean="0"/>
              <a:t>mudah</a:t>
            </a:r>
            <a:endParaRPr lang="en-US" sz="2400" dirty="0" smtClean="0"/>
          </a:p>
          <a:p>
            <a:pPr eaLnBrk="1" hangingPunct="1">
              <a:lnSpc>
                <a:spcPct val="90000"/>
              </a:lnSpc>
              <a:buFontTx/>
              <a:buNone/>
            </a:pPr>
            <a:r>
              <a:rPr lang="en-US" sz="2400" dirty="0" smtClean="0"/>
              <a:t>	</a:t>
            </a:r>
            <a:r>
              <a:rPr lang="en-US" sz="2400" dirty="0" err="1" smtClean="0"/>
              <a:t>dipisahkan</a:t>
            </a:r>
            <a:r>
              <a:rPr lang="en-US" sz="2400" dirty="0" smtClean="0"/>
              <a:t> </a:t>
            </a:r>
            <a:r>
              <a:rPr lang="en-US" sz="2400" dirty="0" err="1" smtClean="0"/>
              <a:t>secara</a:t>
            </a:r>
            <a:r>
              <a:rPr lang="en-US" sz="2400" dirty="0" smtClean="0"/>
              <a:t> </a:t>
            </a:r>
            <a:r>
              <a:rPr lang="en-US" sz="2400" dirty="0" err="1" smtClean="0"/>
              <a:t>mekanis</a:t>
            </a:r>
            <a:r>
              <a:rPr lang="en-US" sz="2400" dirty="0" smtClean="0"/>
              <a:t>.</a:t>
            </a:r>
          </a:p>
          <a:p>
            <a:pPr eaLnBrk="1" hangingPunct="1">
              <a:lnSpc>
                <a:spcPct val="90000"/>
              </a:lnSpc>
            </a:pPr>
            <a:r>
              <a:rPr lang="en-US" sz="2400" b="1" dirty="0" err="1" smtClean="0"/>
              <a:t>Selofan</a:t>
            </a:r>
            <a:r>
              <a:rPr lang="en-US" sz="2400" dirty="0" smtClean="0"/>
              <a:t> </a:t>
            </a:r>
            <a:r>
              <a:rPr lang="en-US" sz="2400" dirty="0" err="1" smtClean="0"/>
              <a:t>adalah</a:t>
            </a:r>
            <a:r>
              <a:rPr lang="en-US" sz="2400" dirty="0" smtClean="0"/>
              <a:t> </a:t>
            </a:r>
            <a:r>
              <a:rPr lang="en-US" sz="2400" dirty="0" err="1" smtClean="0"/>
              <a:t>lembaran</a:t>
            </a:r>
            <a:r>
              <a:rPr lang="en-US" sz="2400" dirty="0" smtClean="0"/>
              <a:t> tipis yang </a:t>
            </a:r>
            <a:r>
              <a:rPr lang="en-US" sz="2400" dirty="0" err="1" smtClean="0"/>
              <a:t>diperoleh</a:t>
            </a:r>
            <a:r>
              <a:rPr lang="en-US" sz="2400" dirty="0" smtClean="0"/>
              <a:t> </a:t>
            </a:r>
            <a:r>
              <a:rPr lang="en-US" sz="2400" dirty="0" err="1" smtClean="0"/>
              <a:t>dari</a:t>
            </a:r>
            <a:r>
              <a:rPr lang="en-US" sz="2400" dirty="0" smtClean="0"/>
              <a:t> </a:t>
            </a:r>
            <a:r>
              <a:rPr lang="en-US" sz="2400" dirty="0" err="1" smtClean="0"/>
              <a:t>selulosa</a:t>
            </a:r>
            <a:r>
              <a:rPr lang="en-US" sz="2400" dirty="0" smtClean="0"/>
              <a:t> </a:t>
            </a:r>
            <a:r>
              <a:rPr lang="en-US" sz="2400" dirty="0" err="1" smtClean="0"/>
              <a:t>murni</a:t>
            </a:r>
            <a:r>
              <a:rPr lang="en-US" sz="2400" dirty="0" smtClean="0"/>
              <a:t>, </a:t>
            </a:r>
            <a:r>
              <a:rPr lang="en-US" sz="2400" dirty="0" err="1" smtClean="0"/>
              <a:t>berasal</a:t>
            </a:r>
            <a:r>
              <a:rPr lang="en-US" sz="2400" dirty="0" smtClean="0"/>
              <a:t> </a:t>
            </a:r>
            <a:r>
              <a:rPr lang="en-US" sz="2400" dirty="0" err="1" smtClean="0"/>
              <a:t>dari</a:t>
            </a:r>
            <a:r>
              <a:rPr lang="en-US" sz="2400" dirty="0" smtClean="0"/>
              <a:t> </a:t>
            </a:r>
            <a:r>
              <a:rPr lang="en-US" sz="2400" dirty="0" err="1" smtClean="0"/>
              <a:t>kayu</a:t>
            </a:r>
            <a:r>
              <a:rPr lang="en-US" sz="2400" dirty="0" smtClean="0"/>
              <a:t> </a:t>
            </a:r>
            <a:r>
              <a:rPr lang="en-US" sz="2400" dirty="0" err="1" smtClean="0"/>
              <a:t>atau</a:t>
            </a:r>
            <a:endParaRPr lang="en-US" sz="2400" dirty="0" smtClean="0"/>
          </a:p>
          <a:p>
            <a:pPr eaLnBrk="1" hangingPunct="1">
              <a:lnSpc>
                <a:spcPct val="90000"/>
              </a:lnSpc>
              <a:buFontTx/>
              <a:buNone/>
            </a:pPr>
            <a:r>
              <a:rPr lang="en-US" sz="2400" dirty="0" smtClean="0"/>
              <a:t>	</a:t>
            </a:r>
            <a:r>
              <a:rPr lang="en-US" sz="2400" dirty="0" err="1" smtClean="0"/>
              <a:t>katun</a:t>
            </a:r>
            <a:r>
              <a:rPr lang="en-US" sz="2400" dirty="0" smtClean="0"/>
              <a:t> yang </a:t>
            </a:r>
            <a:r>
              <a:rPr lang="en-US" sz="2400" dirty="0" err="1" smtClean="0"/>
              <a:t>tidak</a:t>
            </a:r>
            <a:r>
              <a:rPr lang="en-US" sz="2400" dirty="0" smtClean="0"/>
              <a:t> </a:t>
            </a:r>
            <a:r>
              <a:rPr lang="en-US" sz="2400" dirty="0" err="1" smtClean="0"/>
              <a:t>dapat</a:t>
            </a:r>
            <a:r>
              <a:rPr lang="en-US" sz="2400" dirty="0" smtClean="0"/>
              <a:t> </a:t>
            </a:r>
            <a:r>
              <a:rPr lang="en-US" sz="2400" dirty="0" err="1" smtClean="0"/>
              <a:t>didaur</a:t>
            </a:r>
            <a:r>
              <a:rPr lang="en-US" sz="2400" dirty="0" smtClean="0"/>
              <a:t> </a:t>
            </a:r>
            <a:r>
              <a:rPr lang="en-US" sz="2400" dirty="0" err="1" smtClean="0"/>
              <a:t>ulang</a:t>
            </a:r>
            <a:r>
              <a:rPr lang="en-US" sz="2400" dirty="0" smtClean="0"/>
              <a:t>.</a:t>
            </a:r>
          </a:p>
        </p:txBody>
      </p:sp>
      <p:sp>
        <p:nvSpPr>
          <p:cNvPr id="10243" name="Rectangle 4"/>
          <p:cNvSpPr>
            <a:spLocks noGrp="1" noChangeArrowheads="1"/>
          </p:cNvSpPr>
          <p:nvPr>
            <p:ph type="title"/>
          </p:nvPr>
        </p:nvSpPr>
        <p:spPr>
          <a:noFill/>
        </p:spPr>
        <p:txBody>
          <a:bodyPr/>
          <a:lstStyle/>
          <a:p>
            <a:pPr eaLnBrk="1" hangingPunct="1"/>
            <a:r>
              <a:rPr lang="id-ID" sz="4000" smtClean="0"/>
              <a:t>Macam-macam bahan dasar</a:t>
            </a:r>
            <a:endParaRPr lang="en-US" sz="4000" b="1" smtClean="0"/>
          </a:p>
        </p:txBody>
      </p:sp>
    </p:spTree>
    <p:extLst>
      <p:ext uri="{BB962C8B-B14F-4D97-AF65-F5344CB8AC3E}">
        <p14:creationId xmlns:p14="http://schemas.microsoft.com/office/powerpoint/2010/main" val="1894281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Prof.Dr.Teti Indrawati Apt</a:t>
            </a:r>
            <a:endParaRPr lang="en-US"/>
          </a:p>
        </p:txBody>
      </p:sp>
      <p:sp>
        <p:nvSpPr>
          <p:cNvPr id="4" name="Slide Number Placeholder 3"/>
          <p:cNvSpPr>
            <a:spLocks noGrp="1"/>
          </p:cNvSpPr>
          <p:nvPr>
            <p:ph type="sldNum" sz="quarter" idx="12"/>
          </p:nvPr>
        </p:nvSpPr>
        <p:spPr/>
        <p:txBody>
          <a:bodyPr/>
          <a:lstStyle/>
          <a:p>
            <a:fld id="{3D276A2E-9AB7-4552-87BB-5B8D0973D3A8}" type="slidenum">
              <a:rPr lang="en-US" smtClean="0"/>
              <a:t>26</a:t>
            </a:fld>
            <a:endParaRPr lang="en-US"/>
          </a:p>
        </p:txBody>
      </p:sp>
      <p:sp>
        <p:nvSpPr>
          <p:cNvPr id="5" name="Title 4"/>
          <p:cNvSpPr>
            <a:spLocks noGrp="1"/>
          </p:cNvSpPr>
          <p:nvPr>
            <p:ph type="title"/>
          </p:nvPr>
        </p:nvSpPr>
        <p:spPr/>
        <p:txBody>
          <a:bodyPr>
            <a:normAutofit fontScale="90000"/>
          </a:bodyPr>
          <a:lstStyle/>
          <a:p>
            <a:r>
              <a:rPr lang="en-US" dirty="0" err="1" smtClean="0"/>
              <a:t>Bahan</a:t>
            </a:r>
            <a:r>
              <a:rPr lang="en-US" dirty="0" smtClean="0"/>
              <a:t> </a:t>
            </a:r>
            <a:r>
              <a:rPr lang="en-US" dirty="0" err="1" smtClean="0"/>
              <a:t>tambahan</a:t>
            </a:r>
            <a:r>
              <a:rPr lang="en-US" dirty="0" smtClean="0"/>
              <a:t> </a:t>
            </a:r>
            <a:r>
              <a:rPr lang="en-US" dirty="0" err="1" smtClean="0"/>
              <a:t>pada</a:t>
            </a:r>
            <a:r>
              <a:rPr lang="en-US" dirty="0" smtClean="0"/>
              <a:t> </a:t>
            </a:r>
            <a:r>
              <a:rPr lang="en-US" dirty="0" err="1" smtClean="0"/>
              <a:t>kemasan</a:t>
            </a:r>
            <a:endParaRPr lang="en-US" dirty="0"/>
          </a:p>
        </p:txBody>
      </p:sp>
      <p:sp>
        <p:nvSpPr>
          <p:cNvPr id="6" name="Content Placeholder 5"/>
          <p:cNvSpPr>
            <a:spLocks noGrp="1"/>
          </p:cNvSpPr>
          <p:nvPr>
            <p:ph idx="1"/>
          </p:nvPr>
        </p:nvSpPr>
        <p:spPr>
          <a:xfrm>
            <a:off x="872067" y="1524000"/>
            <a:ext cx="7408333" cy="4602163"/>
          </a:xfrm>
        </p:spPr>
        <p:txBody>
          <a:bodyPr>
            <a:normAutofit fontScale="92500" lnSpcReduction="20000"/>
          </a:bodyPr>
          <a:lstStyle/>
          <a:p>
            <a:r>
              <a:rPr lang="en-US" dirty="0" err="1"/>
              <a:t>Bahan</a:t>
            </a:r>
            <a:r>
              <a:rPr lang="en-US" dirty="0"/>
              <a:t> </a:t>
            </a:r>
            <a:r>
              <a:rPr lang="en-US" dirty="0" err="1"/>
              <a:t>tambahan</a:t>
            </a:r>
            <a:r>
              <a:rPr lang="en-US" dirty="0"/>
              <a:t> </a:t>
            </a:r>
            <a:r>
              <a:rPr lang="en-US" dirty="0" err="1"/>
              <a:t>adalah</a:t>
            </a:r>
            <a:r>
              <a:rPr lang="en-US" dirty="0"/>
              <a:t> </a:t>
            </a:r>
            <a:r>
              <a:rPr lang="en-US" dirty="0" err="1"/>
              <a:t>bahan</a:t>
            </a:r>
            <a:r>
              <a:rPr lang="en-US" dirty="0"/>
              <a:t> yang </a:t>
            </a:r>
            <a:r>
              <a:rPr lang="en-US" dirty="0" err="1"/>
              <a:t>sengaja</a:t>
            </a:r>
            <a:r>
              <a:rPr lang="en-US" dirty="0"/>
              <a:t> </a:t>
            </a:r>
            <a:r>
              <a:rPr lang="en-US" dirty="0" err="1"/>
              <a:t>ditambahkan</a:t>
            </a:r>
            <a:r>
              <a:rPr lang="en-US" dirty="0"/>
              <a:t> </a:t>
            </a:r>
            <a:r>
              <a:rPr lang="en-US" dirty="0" err="1"/>
              <a:t>ke</a:t>
            </a:r>
            <a:r>
              <a:rPr lang="en-US" dirty="0"/>
              <a:t> </a:t>
            </a:r>
            <a:r>
              <a:rPr lang="en-US" dirty="0" err="1"/>
              <a:t>dalam</a:t>
            </a:r>
            <a:r>
              <a:rPr lang="en-US" dirty="0"/>
              <a:t> </a:t>
            </a:r>
            <a:r>
              <a:rPr lang="en-US" dirty="0" err="1"/>
              <a:t>bahan</a:t>
            </a:r>
            <a:r>
              <a:rPr lang="en-US" dirty="0"/>
              <a:t> </a:t>
            </a:r>
            <a:r>
              <a:rPr lang="en-US" dirty="0" err="1"/>
              <a:t>dasar</a:t>
            </a:r>
            <a:r>
              <a:rPr lang="en-US" dirty="0"/>
              <a:t> </a:t>
            </a:r>
            <a:r>
              <a:rPr lang="en-US" dirty="0" err="1"/>
              <a:t>dengan</a:t>
            </a:r>
            <a:r>
              <a:rPr lang="en-US" dirty="0"/>
              <a:t> </a:t>
            </a:r>
            <a:r>
              <a:rPr lang="en-US" dirty="0" err="1"/>
              <a:t>maksud</a:t>
            </a:r>
            <a:r>
              <a:rPr lang="en-US" dirty="0"/>
              <a:t> </a:t>
            </a:r>
            <a:r>
              <a:rPr lang="en-US" dirty="0" err="1"/>
              <a:t>untuk</a:t>
            </a:r>
            <a:r>
              <a:rPr lang="en-US" dirty="0"/>
              <a:t> </a:t>
            </a:r>
            <a:r>
              <a:rPr lang="en-US" dirty="0" err="1"/>
              <a:t>mempengaruhi</a:t>
            </a:r>
            <a:r>
              <a:rPr lang="en-US" dirty="0"/>
              <a:t> </a:t>
            </a:r>
            <a:r>
              <a:rPr lang="en-US" dirty="0" err="1"/>
              <a:t>sifat</a:t>
            </a:r>
            <a:r>
              <a:rPr lang="en-US" dirty="0"/>
              <a:t>, </a:t>
            </a:r>
            <a:r>
              <a:rPr lang="en-US" dirty="0" err="1"/>
              <a:t>warna</a:t>
            </a:r>
            <a:r>
              <a:rPr lang="en-US" dirty="0"/>
              <a:t> </a:t>
            </a:r>
            <a:r>
              <a:rPr lang="en-US" dirty="0" err="1"/>
              <a:t>dan</a:t>
            </a:r>
            <a:r>
              <a:rPr lang="en-US" dirty="0"/>
              <a:t>/</a:t>
            </a:r>
            <a:r>
              <a:rPr lang="en-US" dirty="0" err="1"/>
              <a:t>atau</a:t>
            </a:r>
            <a:r>
              <a:rPr lang="en-US" dirty="0"/>
              <a:t> </a:t>
            </a:r>
            <a:r>
              <a:rPr lang="en-US" dirty="0" err="1"/>
              <a:t>bentuk</a:t>
            </a:r>
            <a:r>
              <a:rPr lang="en-US" dirty="0"/>
              <a:t> </a:t>
            </a:r>
            <a:r>
              <a:rPr lang="en-US" dirty="0" err="1"/>
              <a:t>kemasan</a:t>
            </a:r>
            <a:r>
              <a:rPr lang="en-US" dirty="0"/>
              <a:t>.</a:t>
            </a:r>
          </a:p>
          <a:p>
            <a:pPr>
              <a:lnSpc>
                <a:spcPct val="80000"/>
              </a:lnSpc>
            </a:pPr>
            <a:r>
              <a:rPr lang="en-US" b="1" dirty="0" err="1"/>
              <a:t>Bahan</a:t>
            </a:r>
            <a:r>
              <a:rPr lang="en-US" b="1" dirty="0"/>
              <a:t> </a:t>
            </a:r>
            <a:r>
              <a:rPr lang="en-US" b="1" dirty="0" err="1"/>
              <a:t>tambahan</a:t>
            </a:r>
            <a:r>
              <a:rPr lang="en-US" b="1" dirty="0"/>
              <a:t> </a:t>
            </a:r>
            <a:r>
              <a:rPr lang="en-US" dirty="0" err="1"/>
              <a:t>kemasan</a:t>
            </a:r>
            <a:r>
              <a:rPr lang="en-US" dirty="0"/>
              <a:t> </a:t>
            </a:r>
            <a:r>
              <a:rPr lang="en-US" dirty="0" err="1"/>
              <a:t>meliputi</a:t>
            </a:r>
            <a:endParaRPr lang="en-US" dirty="0"/>
          </a:p>
          <a:p>
            <a:pPr>
              <a:lnSpc>
                <a:spcPct val="80000"/>
              </a:lnSpc>
              <a:buNone/>
            </a:pPr>
            <a:r>
              <a:rPr lang="en-US" dirty="0"/>
              <a:t>	</a:t>
            </a:r>
            <a:r>
              <a:rPr lang="en-US" dirty="0" err="1"/>
              <a:t>bahan</a:t>
            </a:r>
            <a:r>
              <a:rPr lang="en-US" dirty="0"/>
              <a:t> yang </a:t>
            </a:r>
            <a:r>
              <a:rPr lang="en-US" dirty="0" err="1"/>
              <a:t>berfungsi</a:t>
            </a:r>
            <a:r>
              <a:rPr lang="en-US" dirty="0"/>
              <a:t> </a:t>
            </a:r>
            <a:r>
              <a:rPr lang="en-US" dirty="0" err="1"/>
              <a:t>sebagai</a:t>
            </a:r>
            <a:r>
              <a:rPr lang="en-US" dirty="0"/>
              <a:t> </a:t>
            </a:r>
            <a:r>
              <a:rPr lang="en-US" dirty="0" err="1"/>
              <a:t>antimikroba</a:t>
            </a:r>
            <a:r>
              <a:rPr lang="en-US" dirty="0"/>
              <a:t> (</a:t>
            </a:r>
            <a:r>
              <a:rPr lang="en-US" i="1" dirty="0"/>
              <a:t>antimicrobial</a:t>
            </a:r>
            <a:r>
              <a:rPr lang="en-US" dirty="0"/>
              <a:t>), </a:t>
            </a:r>
          </a:p>
          <a:p>
            <a:pPr>
              <a:lnSpc>
                <a:spcPct val="80000"/>
              </a:lnSpc>
              <a:buNone/>
            </a:pPr>
            <a:r>
              <a:rPr lang="en-US" dirty="0"/>
              <a:t>	</a:t>
            </a:r>
            <a:r>
              <a:rPr lang="en-US" dirty="0" err="1"/>
              <a:t>pengawet</a:t>
            </a:r>
            <a:r>
              <a:rPr lang="en-US" dirty="0"/>
              <a:t> (</a:t>
            </a:r>
            <a:r>
              <a:rPr lang="en-US" i="1" dirty="0"/>
              <a:t>preservative</a:t>
            </a:r>
            <a:r>
              <a:rPr lang="en-US" dirty="0"/>
              <a:t>), </a:t>
            </a:r>
          </a:p>
          <a:p>
            <a:pPr>
              <a:lnSpc>
                <a:spcPct val="80000"/>
              </a:lnSpc>
              <a:buNone/>
            </a:pPr>
            <a:r>
              <a:rPr lang="en-US" dirty="0"/>
              <a:t>	</a:t>
            </a:r>
            <a:r>
              <a:rPr lang="en-US" dirty="0" err="1"/>
              <a:t>pensanitasi</a:t>
            </a:r>
            <a:r>
              <a:rPr lang="en-US" dirty="0"/>
              <a:t> (</a:t>
            </a:r>
            <a:r>
              <a:rPr lang="en-US" i="1" dirty="0"/>
              <a:t>sanitizing</a:t>
            </a:r>
            <a:r>
              <a:rPr lang="en-US" dirty="0"/>
              <a:t>), </a:t>
            </a:r>
          </a:p>
          <a:p>
            <a:pPr>
              <a:lnSpc>
                <a:spcPct val="80000"/>
              </a:lnSpc>
              <a:buNone/>
            </a:pPr>
            <a:r>
              <a:rPr lang="en-US" dirty="0"/>
              <a:t>	</a:t>
            </a:r>
            <a:r>
              <a:rPr lang="en-US" dirty="0" err="1"/>
              <a:t>pembentuk</a:t>
            </a:r>
            <a:r>
              <a:rPr lang="en-US" dirty="0"/>
              <a:t> </a:t>
            </a:r>
            <a:r>
              <a:rPr lang="en-US" dirty="0" err="1"/>
              <a:t>plastik</a:t>
            </a:r>
            <a:r>
              <a:rPr lang="en-US" dirty="0"/>
              <a:t> </a:t>
            </a:r>
            <a:r>
              <a:rPr lang="en-US" dirty="0" err="1"/>
              <a:t>berbusa</a:t>
            </a:r>
            <a:r>
              <a:rPr lang="en-US" dirty="0"/>
              <a:t> (</a:t>
            </a:r>
            <a:r>
              <a:rPr lang="en-US" i="1" dirty="0"/>
              <a:t>blowing</a:t>
            </a:r>
            <a:r>
              <a:rPr lang="en-US" dirty="0"/>
              <a:t>), </a:t>
            </a:r>
          </a:p>
          <a:p>
            <a:pPr>
              <a:lnSpc>
                <a:spcPct val="80000"/>
              </a:lnSpc>
              <a:buNone/>
            </a:pPr>
            <a:r>
              <a:rPr lang="en-US" dirty="0"/>
              <a:t>	</a:t>
            </a:r>
            <a:r>
              <a:rPr lang="en-US" dirty="0" err="1"/>
              <a:t>perekat</a:t>
            </a:r>
            <a:r>
              <a:rPr lang="en-US" dirty="0"/>
              <a:t> (</a:t>
            </a:r>
            <a:r>
              <a:rPr lang="en-US" i="1" dirty="0"/>
              <a:t>adhesive</a:t>
            </a:r>
            <a:r>
              <a:rPr lang="en-US" dirty="0"/>
              <a:t>), </a:t>
            </a:r>
          </a:p>
          <a:p>
            <a:pPr>
              <a:lnSpc>
                <a:spcPct val="80000"/>
              </a:lnSpc>
              <a:buNone/>
            </a:pPr>
            <a:r>
              <a:rPr lang="en-US" dirty="0"/>
              <a:t>	</a:t>
            </a:r>
            <a:r>
              <a:rPr lang="en-US" dirty="0" err="1"/>
              <a:t>antikorosi</a:t>
            </a:r>
            <a:r>
              <a:rPr lang="en-US" dirty="0"/>
              <a:t> (</a:t>
            </a:r>
            <a:r>
              <a:rPr lang="en-US" i="1" dirty="0"/>
              <a:t>anticorrosive</a:t>
            </a:r>
            <a:r>
              <a:rPr lang="en-US" dirty="0"/>
              <a:t>), </a:t>
            </a:r>
          </a:p>
          <a:p>
            <a:pPr>
              <a:lnSpc>
                <a:spcPct val="80000"/>
              </a:lnSpc>
              <a:buNone/>
            </a:pPr>
            <a:r>
              <a:rPr lang="en-US" dirty="0"/>
              <a:t>	</a:t>
            </a:r>
            <a:r>
              <a:rPr lang="en-US" dirty="0" err="1"/>
              <a:t>antistatik</a:t>
            </a:r>
            <a:r>
              <a:rPr lang="en-US" dirty="0"/>
              <a:t> </a:t>
            </a:r>
            <a:r>
              <a:rPr lang="en-US" dirty="0" err="1"/>
              <a:t>dan</a:t>
            </a:r>
            <a:r>
              <a:rPr lang="en-US" dirty="0"/>
              <a:t> </a:t>
            </a:r>
            <a:r>
              <a:rPr lang="en-US" dirty="0" err="1"/>
              <a:t>atau</a:t>
            </a:r>
            <a:r>
              <a:rPr lang="en-US" dirty="0"/>
              <a:t> anti </a:t>
            </a:r>
            <a:r>
              <a:rPr lang="en-US" dirty="0" err="1"/>
              <a:t>embun</a:t>
            </a:r>
            <a:r>
              <a:rPr lang="en-US" dirty="0"/>
              <a:t> (</a:t>
            </a:r>
            <a:r>
              <a:rPr lang="en-US" i="1" dirty="0"/>
              <a:t>antistatic and/or antifogging</a:t>
            </a:r>
            <a:r>
              <a:rPr lang="en-US" dirty="0"/>
              <a:t>), </a:t>
            </a:r>
          </a:p>
          <a:p>
            <a:pPr>
              <a:lnSpc>
                <a:spcPct val="80000"/>
              </a:lnSpc>
              <a:buNone/>
            </a:pPr>
            <a:r>
              <a:rPr lang="en-US" dirty="0"/>
              <a:t>	</a:t>
            </a:r>
            <a:r>
              <a:rPr lang="en-US" dirty="0" err="1"/>
              <a:t>penjernih</a:t>
            </a:r>
            <a:r>
              <a:rPr lang="en-US" dirty="0"/>
              <a:t> (</a:t>
            </a:r>
            <a:r>
              <a:rPr lang="en-US" i="1" dirty="0"/>
              <a:t>clarifying</a:t>
            </a:r>
            <a:r>
              <a:rPr lang="en-US" dirty="0"/>
              <a:t>),</a:t>
            </a:r>
          </a:p>
          <a:p>
            <a:endParaRPr lang="en-US" dirty="0"/>
          </a:p>
        </p:txBody>
      </p:sp>
    </p:spTree>
    <p:extLst>
      <p:ext uri="{BB962C8B-B14F-4D97-AF65-F5344CB8AC3E}">
        <p14:creationId xmlns:p14="http://schemas.microsoft.com/office/powerpoint/2010/main" val="272723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81000"/>
            <a:ext cx="7408333" cy="3450696"/>
          </a:xfrm>
        </p:spPr>
        <p:txBody>
          <a:bodyPr>
            <a:noAutofit/>
          </a:bodyPr>
          <a:lstStyle/>
          <a:p>
            <a:r>
              <a:rPr lang="en-US" sz="2000" dirty="0" err="1">
                <a:solidFill>
                  <a:schemeClr val="tx1"/>
                </a:solidFill>
              </a:rPr>
              <a:t>pewarna</a:t>
            </a:r>
            <a:r>
              <a:rPr lang="en-US" sz="2000" dirty="0">
                <a:solidFill>
                  <a:schemeClr val="tx1"/>
                </a:solidFill>
              </a:rPr>
              <a:t> (colorant), </a:t>
            </a:r>
          </a:p>
          <a:p>
            <a:r>
              <a:rPr lang="en-US" sz="2000" dirty="0">
                <a:solidFill>
                  <a:schemeClr val="tx1"/>
                </a:solidFill>
              </a:rPr>
              <a:t>	</a:t>
            </a:r>
            <a:r>
              <a:rPr lang="en-US" sz="2000" dirty="0" err="1">
                <a:solidFill>
                  <a:schemeClr val="tx1"/>
                </a:solidFill>
              </a:rPr>
              <a:t>pengemulsi</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atau</a:t>
            </a:r>
            <a:r>
              <a:rPr lang="en-US" sz="2000" dirty="0">
                <a:solidFill>
                  <a:schemeClr val="tx1"/>
                </a:solidFill>
              </a:rPr>
              <a:t> </a:t>
            </a:r>
            <a:r>
              <a:rPr lang="en-US" sz="2000" dirty="0" err="1">
                <a:solidFill>
                  <a:schemeClr val="tx1"/>
                </a:solidFill>
              </a:rPr>
              <a:t>aktif</a:t>
            </a:r>
            <a:r>
              <a:rPr lang="en-US" sz="2000" dirty="0">
                <a:solidFill>
                  <a:schemeClr val="tx1"/>
                </a:solidFill>
              </a:rPr>
              <a:t> </a:t>
            </a:r>
            <a:r>
              <a:rPr lang="en-US" sz="2000" dirty="0" err="1">
                <a:solidFill>
                  <a:schemeClr val="tx1"/>
                </a:solidFill>
              </a:rPr>
              <a:t>permukaan</a:t>
            </a:r>
            <a:r>
              <a:rPr lang="en-US" sz="2000" dirty="0">
                <a:solidFill>
                  <a:schemeClr val="tx1"/>
                </a:solidFill>
              </a:rPr>
              <a:t> (emulsifier and/or surface active), </a:t>
            </a:r>
          </a:p>
          <a:p>
            <a:r>
              <a:rPr lang="en-US" sz="2000" dirty="0">
                <a:solidFill>
                  <a:schemeClr val="tx1"/>
                </a:solidFill>
              </a:rPr>
              <a:t>	</a:t>
            </a:r>
            <a:r>
              <a:rPr lang="en-US" sz="2000" dirty="0" err="1">
                <a:solidFill>
                  <a:schemeClr val="tx1"/>
                </a:solidFill>
              </a:rPr>
              <a:t>pelumas</a:t>
            </a:r>
            <a:r>
              <a:rPr lang="en-US" sz="2000" dirty="0">
                <a:solidFill>
                  <a:schemeClr val="tx1"/>
                </a:solidFill>
              </a:rPr>
              <a:t> (lubricant), </a:t>
            </a:r>
          </a:p>
          <a:p>
            <a:r>
              <a:rPr lang="en-US" sz="2000" dirty="0">
                <a:solidFill>
                  <a:schemeClr val="tx1"/>
                </a:solidFill>
              </a:rPr>
              <a:t>	</a:t>
            </a:r>
            <a:r>
              <a:rPr lang="en-US" sz="2000" dirty="0" err="1">
                <a:solidFill>
                  <a:schemeClr val="tx1"/>
                </a:solidFill>
              </a:rPr>
              <a:t>pemlastis</a:t>
            </a:r>
            <a:r>
              <a:rPr lang="en-US" sz="2000" dirty="0">
                <a:solidFill>
                  <a:schemeClr val="tx1"/>
                </a:solidFill>
              </a:rPr>
              <a:t> (plasticizer), </a:t>
            </a:r>
          </a:p>
          <a:p>
            <a:r>
              <a:rPr lang="en-US" sz="2000" dirty="0">
                <a:solidFill>
                  <a:schemeClr val="tx1"/>
                </a:solidFill>
              </a:rPr>
              <a:t>	</a:t>
            </a:r>
            <a:r>
              <a:rPr lang="en-US" sz="2000" dirty="0" err="1">
                <a:solidFill>
                  <a:schemeClr val="tx1"/>
                </a:solidFill>
              </a:rPr>
              <a:t>pembebas</a:t>
            </a:r>
            <a:r>
              <a:rPr lang="en-US" sz="2000" dirty="0">
                <a:solidFill>
                  <a:schemeClr val="tx1"/>
                </a:solidFill>
              </a:rPr>
              <a:t> (release),</a:t>
            </a:r>
          </a:p>
          <a:p>
            <a:r>
              <a:rPr lang="en-US" sz="2000" dirty="0">
                <a:solidFill>
                  <a:schemeClr val="tx1"/>
                </a:solidFill>
              </a:rPr>
              <a:t>	</a:t>
            </a:r>
            <a:r>
              <a:rPr lang="en-US" sz="2000" dirty="0" err="1">
                <a:solidFill>
                  <a:schemeClr val="tx1"/>
                </a:solidFill>
              </a:rPr>
              <a:t>pengisi</a:t>
            </a:r>
            <a:r>
              <a:rPr lang="en-US" sz="2000" dirty="0">
                <a:solidFill>
                  <a:schemeClr val="tx1"/>
                </a:solidFill>
              </a:rPr>
              <a:t> (filler), </a:t>
            </a:r>
          </a:p>
          <a:p>
            <a:r>
              <a:rPr lang="en-US" sz="2000" dirty="0">
                <a:solidFill>
                  <a:schemeClr val="tx1"/>
                </a:solidFill>
              </a:rPr>
              <a:t>	</a:t>
            </a:r>
            <a:r>
              <a:rPr lang="en-US" sz="2000" dirty="0" err="1">
                <a:solidFill>
                  <a:schemeClr val="tx1"/>
                </a:solidFill>
              </a:rPr>
              <a:t>penstabil</a:t>
            </a:r>
            <a:r>
              <a:rPr lang="en-US" sz="2000" dirty="0">
                <a:solidFill>
                  <a:schemeClr val="tx1"/>
                </a:solidFill>
              </a:rPr>
              <a:t> (stabilizer</a:t>
            </a:r>
            <a:r>
              <a:rPr lang="en-US" sz="2000" dirty="0" smtClean="0">
                <a:solidFill>
                  <a:schemeClr val="tx1"/>
                </a:solidFill>
              </a:rPr>
              <a:t>),</a:t>
            </a:r>
          </a:p>
          <a:p>
            <a:pPr>
              <a:lnSpc>
                <a:spcPct val="80000"/>
              </a:lnSpc>
              <a:buNone/>
            </a:pPr>
            <a:r>
              <a:rPr lang="en-US" sz="2000" b="1" dirty="0" err="1"/>
              <a:t>Bahan</a:t>
            </a:r>
            <a:r>
              <a:rPr lang="en-US" sz="2000" b="1" dirty="0"/>
              <a:t> </a:t>
            </a:r>
            <a:r>
              <a:rPr lang="en-US" sz="2000" b="1" dirty="0" err="1"/>
              <a:t>tambahan</a:t>
            </a:r>
            <a:r>
              <a:rPr lang="en-US" sz="2000" b="1" dirty="0"/>
              <a:t> </a:t>
            </a:r>
            <a:r>
              <a:rPr lang="en-US" sz="2000" dirty="0" err="1"/>
              <a:t>kemasan</a:t>
            </a:r>
            <a:r>
              <a:rPr lang="en-US" sz="2000" dirty="0"/>
              <a:t> </a:t>
            </a:r>
            <a:r>
              <a:rPr lang="en-US" sz="2000" dirty="0" err="1"/>
              <a:t>meliputi</a:t>
            </a:r>
            <a:endParaRPr lang="en-US" sz="2000" dirty="0"/>
          </a:p>
          <a:p>
            <a:pPr>
              <a:lnSpc>
                <a:spcPct val="80000"/>
              </a:lnSpc>
              <a:buNone/>
            </a:pPr>
            <a:r>
              <a:rPr lang="en-US" sz="2000" dirty="0"/>
              <a:t>	</a:t>
            </a:r>
            <a:r>
              <a:rPr lang="en-US" sz="2000" dirty="0" err="1"/>
              <a:t>antihalang</a:t>
            </a:r>
            <a:r>
              <a:rPr lang="en-US" sz="2000" dirty="0"/>
              <a:t> (</a:t>
            </a:r>
            <a:r>
              <a:rPr lang="en-US" sz="2000" i="1" dirty="0" err="1"/>
              <a:t>antiblocking</a:t>
            </a:r>
            <a:r>
              <a:rPr lang="en-US" sz="2000" dirty="0"/>
              <a:t>), </a:t>
            </a:r>
          </a:p>
          <a:p>
            <a:pPr>
              <a:lnSpc>
                <a:spcPct val="80000"/>
              </a:lnSpc>
              <a:buNone/>
            </a:pPr>
            <a:r>
              <a:rPr lang="en-US" sz="2000" dirty="0"/>
              <a:t>	</a:t>
            </a:r>
            <a:r>
              <a:rPr lang="en-US" sz="2000" dirty="0" err="1"/>
              <a:t>antikempal</a:t>
            </a:r>
            <a:r>
              <a:rPr lang="en-US" sz="2000" dirty="0"/>
              <a:t> (</a:t>
            </a:r>
            <a:r>
              <a:rPr lang="en-US" sz="2000" i="1" dirty="0" err="1"/>
              <a:t>antifoulant</a:t>
            </a:r>
            <a:r>
              <a:rPr lang="en-US" sz="2000" dirty="0"/>
              <a:t>),</a:t>
            </a:r>
          </a:p>
          <a:p>
            <a:pPr>
              <a:lnSpc>
                <a:spcPct val="80000"/>
              </a:lnSpc>
              <a:buNone/>
            </a:pPr>
            <a:r>
              <a:rPr lang="en-US" sz="2000" dirty="0"/>
              <a:t>	</a:t>
            </a:r>
            <a:r>
              <a:rPr lang="en-US" sz="2000" dirty="0" err="1"/>
              <a:t>pemodifikasi</a:t>
            </a:r>
            <a:r>
              <a:rPr lang="en-US" sz="2000" dirty="0"/>
              <a:t> (</a:t>
            </a:r>
            <a:r>
              <a:rPr lang="en-US" sz="2000" i="1" dirty="0"/>
              <a:t>modifier</a:t>
            </a:r>
            <a:r>
              <a:rPr lang="en-US" sz="2000" dirty="0"/>
              <a:t>), </a:t>
            </a:r>
            <a:r>
              <a:rPr lang="en-US" sz="2000" dirty="0" err="1"/>
              <a:t>dan</a:t>
            </a:r>
            <a:endParaRPr lang="en-US" sz="2000" dirty="0"/>
          </a:p>
          <a:p>
            <a:pPr>
              <a:lnSpc>
                <a:spcPct val="80000"/>
              </a:lnSpc>
              <a:buNone/>
            </a:pPr>
            <a:r>
              <a:rPr lang="en-US" sz="2000" dirty="0"/>
              <a:t>	</a:t>
            </a:r>
            <a:r>
              <a:rPr lang="en-US" sz="2000" dirty="0" err="1"/>
              <a:t>pemutih</a:t>
            </a:r>
            <a:r>
              <a:rPr lang="en-US" sz="2000" dirty="0"/>
              <a:t> (</a:t>
            </a:r>
            <a:r>
              <a:rPr lang="en-US" sz="2000" i="1" dirty="0"/>
              <a:t>bleaching</a:t>
            </a:r>
            <a:r>
              <a:rPr lang="en-US" sz="2000" dirty="0"/>
              <a:t>).</a:t>
            </a:r>
          </a:p>
          <a:p>
            <a:endParaRPr lang="en-US" sz="2000" dirty="0">
              <a:solidFill>
                <a:schemeClr val="tx1"/>
              </a:solidFill>
            </a:endParaRPr>
          </a:p>
          <a:p>
            <a:endParaRPr lang="en-US" sz="2000" dirty="0">
              <a:solidFill>
                <a:schemeClr val="tx1"/>
              </a:solidFill>
            </a:endParaRPr>
          </a:p>
        </p:txBody>
      </p:sp>
      <p:sp>
        <p:nvSpPr>
          <p:cNvPr id="3" name="Footer Placeholder 2"/>
          <p:cNvSpPr>
            <a:spLocks noGrp="1"/>
          </p:cNvSpPr>
          <p:nvPr>
            <p:ph type="ftr" sz="quarter" idx="11"/>
          </p:nvPr>
        </p:nvSpPr>
        <p:spPr/>
        <p:txBody>
          <a:bodyPr/>
          <a:lstStyle/>
          <a:p>
            <a:r>
              <a:rPr lang="en-US" smtClean="0"/>
              <a:t>Prof.Dr.Teti Indrawati Apt</a:t>
            </a:r>
            <a:endParaRPr lang="en-US"/>
          </a:p>
        </p:txBody>
      </p:sp>
      <p:sp>
        <p:nvSpPr>
          <p:cNvPr id="4" name="Slide Number Placeholder 3"/>
          <p:cNvSpPr>
            <a:spLocks noGrp="1"/>
          </p:cNvSpPr>
          <p:nvPr>
            <p:ph type="sldNum" sz="quarter" idx="12"/>
          </p:nvPr>
        </p:nvSpPr>
        <p:spPr/>
        <p:txBody>
          <a:bodyPr/>
          <a:lstStyle/>
          <a:p>
            <a:fld id="{3D276A2E-9AB7-4552-87BB-5B8D0973D3A8}" type="slidenum">
              <a:rPr lang="en-US" smtClean="0"/>
              <a:t>27</a:t>
            </a:fld>
            <a:endParaRPr lang="en-US"/>
          </a:p>
        </p:txBody>
      </p:sp>
    </p:spTree>
    <p:extLst>
      <p:ext uri="{BB962C8B-B14F-4D97-AF65-F5344CB8AC3E}">
        <p14:creationId xmlns:p14="http://schemas.microsoft.com/office/powerpoint/2010/main" val="3556648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28</a:t>
            </a:fld>
            <a:endParaRPr lang="en-US"/>
          </a:p>
        </p:txBody>
      </p:sp>
      <p:sp>
        <p:nvSpPr>
          <p:cNvPr id="11" name="TextBox 10"/>
          <p:cNvSpPr txBox="1"/>
          <p:nvPr/>
        </p:nvSpPr>
        <p:spPr>
          <a:xfrm>
            <a:off x="457200" y="533400"/>
            <a:ext cx="6553200" cy="646331"/>
          </a:xfrm>
          <a:prstGeom prst="rect">
            <a:avLst/>
          </a:prstGeom>
          <a:noFill/>
        </p:spPr>
        <p:txBody>
          <a:bodyPr wrap="square" rtlCol="0">
            <a:spAutoFit/>
          </a:bodyPr>
          <a:lstStyle/>
          <a:p>
            <a:r>
              <a:rPr lang="en-US" sz="3600" b="1" dirty="0" smtClean="0"/>
              <a:t>CONTOH KEMASAN  MAKANAN</a:t>
            </a:r>
            <a:endParaRPr lang="en-US" sz="3600" b="1"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848600" cy="4800600"/>
          </a:xfrm>
          <a:prstGeom prst="rect">
            <a:avLst/>
          </a:prstGeom>
          <a:noFill/>
        </p:spPr>
      </p:pic>
    </p:spTree>
    <p:extLst>
      <p:ext uri="{BB962C8B-B14F-4D97-AF65-F5344CB8AC3E}">
        <p14:creationId xmlns:p14="http://schemas.microsoft.com/office/powerpoint/2010/main" val="1149509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29</a:t>
            </a:fld>
            <a:endParaRPr lang="en-US"/>
          </a:p>
        </p:txBody>
      </p:sp>
      <p:sp>
        <p:nvSpPr>
          <p:cNvPr id="11" name="TextBox 10"/>
          <p:cNvSpPr txBox="1"/>
          <p:nvPr/>
        </p:nvSpPr>
        <p:spPr>
          <a:xfrm>
            <a:off x="457200" y="533400"/>
            <a:ext cx="6553200" cy="646331"/>
          </a:xfrm>
          <a:prstGeom prst="rect">
            <a:avLst/>
          </a:prstGeom>
          <a:noFill/>
        </p:spPr>
        <p:txBody>
          <a:bodyPr wrap="square" rtlCol="0">
            <a:spAutoFit/>
          </a:bodyPr>
          <a:lstStyle/>
          <a:p>
            <a:r>
              <a:rPr lang="en-US" sz="3600" b="1" dirty="0" smtClean="0"/>
              <a:t>CONTOH KEMASAN  KOSMETIK</a:t>
            </a:r>
            <a:endParaRPr lang="en-US" sz="3600" b="1"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458200" cy="4571999"/>
          </a:xfrm>
          <a:prstGeom prst="rect">
            <a:avLst/>
          </a:prstGeom>
          <a:noFill/>
        </p:spPr>
      </p:pic>
    </p:spTree>
    <p:extLst>
      <p:ext uri="{BB962C8B-B14F-4D97-AF65-F5344CB8AC3E}">
        <p14:creationId xmlns:p14="http://schemas.microsoft.com/office/powerpoint/2010/main" val="2056089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US"/>
              <a:t>Teti. Iindrawati</a:t>
            </a:r>
          </a:p>
        </p:txBody>
      </p:sp>
      <p:sp>
        <p:nvSpPr>
          <p:cNvPr id="8" name="Slide Number Placeholder 4"/>
          <p:cNvSpPr>
            <a:spLocks noGrp="1"/>
          </p:cNvSpPr>
          <p:nvPr>
            <p:ph type="sldNum" sz="quarter" idx="12"/>
          </p:nvPr>
        </p:nvSpPr>
        <p:spPr/>
        <p:txBody>
          <a:bodyPr/>
          <a:lstStyle/>
          <a:p>
            <a:fld id="{05A34E32-3B8F-47F6-AA13-40EB1398E7D5}" type="slidenum">
              <a:rPr lang="en-US"/>
              <a:pPr/>
              <a:t>3</a:t>
            </a:fld>
            <a:endParaRPr lang="en-US"/>
          </a:p>
        </p:txBody>
      </p:sp>
      <p:sp>
        <p:nvSpPr>
          <p:cNvPr id="9221" name="AutoShape 5"/>
          <p:cNvSpPr>
            <a:spLocks noChangeArrowheads="1"/>
          </p:cNvSpPr>
          <p:nvPr/>
        </p:nvSpPr>
        <p:spPr bwMode="auto">
          <a:xfrm>
            <a:off x="326923" y="609600"/>
            <a:ext cx="8610600" cy="5039903"/>
          </a:xfrm>
          <a:prstGeom prst="verticalScroll">
            <a:avLst>
              <a:gd name="adj" fmla="val 20108"/>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solidFill>
                <a:schemeClr val="bg1"/>
              </a:solidFill>
            </a:endParaRPr>
          </a:p>
        </p:txBody>
      </p:sp>
      <p:sp>
        <p:nvSpPr>
          <p:cNvPr id="9222" name="Text Box 6"/>
          <p:cNvSpPr txBox="1">
            <a:spLocks noChangeArrowheads="1"/>
          </p:cNvSpPr>
          <p:nvPr/>
        </p:nvSpPr>
        <p:spPr bwMode="auto">
          <a:xfrm>
            <a:off x="2667000" y="823068"/>
            <a:ext cx="320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336699"/>
                </a:solidFill>
              </a:rPr>
              <a:t>SILABUS</a:t>
            </a:r>
          </a:p>
        </p:txBody>
      </p:sp>
      <p:sp>
        <p:nvSpPr>
          <p:cNvPr id="9225" name="Text Box 9"/>
          <p:cNvSpPr txBox="1">
            <a:spLocks noChangeArrowheads="1"/>
          </p:cNvSpPr>
          <p:nvPr/>
        </p:nvSpPr>
        <p:spPr bwMode="auto">
          <a:xfrm>
            <a:off x="2286000" y="1752600"/>
            <a:ext cx="48768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b="1" dirty="0" smtClean="0">
                <a:solidFill>
                  <a:srgbClr val="336699"/>
                </a:solidFill>
              </a:rPr>
              <a:t>PENDAHULUAN</a:t>
            </a:r>
          </a:p>
          <a:p>
            <a:pPr>
              <a:spcBef>
                <a:spcPct val="50000"/>
              </a:spcBef>
              <a:buFontTx/>
              <a:buAutoNum type="arabicPeriod"/>
            </a:pPr>
            <a:r>
              <a:rPr lang="en-US" b="1" dirty="0" smtClean="0">
                <a:solidFill>
                  <a:srgbClr val="336699"/>
                </a:solidFill>
              </a:rPr>
              <a:t>JENIS KEMASAN</a:t>
            </a:r>
          </a:p>
          <a:p>
            <a:pPr>
              <a:spcBef>
                <a:spcPct val="50000"/>
              </a:spcBef>
              <a:buFontTx/>
              <a:buAutoNum type="arabicPeriod"/>
            </a:pPr>
            <a:r>
              <a:rPr lang="en-US" b="1" dirty="0" smtClean="0">
                <a:solidFill>
                  <a:srgbClr val="336699"/>
                </a:solidFill>
              </a:rPr>
              <a:t>INTERAKSI KEMASAN DAN ISI</a:t>
            </a:r>
          </a:p>
          <a:p>
            <a:pPr>
              <a:spcBef>
                <a:spcPct val="50000"/>
              </a:spcBef>
              <a:buFontTx/>
              <a:buAutoNum type="arabicPeriod"/>
            </a:pPr>
            <a:r>
              <a:rPr lang="en-US" b="1" dirty="0" smtClean="0">
                <a:solidFill>
                  <a:srgbClr val="336699"/>
                </a:solidFill>
              </a:rPr>
              <a:t>KEMASAN GELAS</a:t>
            </a:r>
          </a:p>
          <a:p>
            <a:pPr>
              <a:spcBef>
                <a:spcPct val="50000"/>
              </a:spcBef>
              <a:buFontTx/>
              <a:buAutoNum type="arabicPeriod"/>
            </a:pPr>
            <a:r>
              <a:rPr lang="en-US" b="1" dirty="0" smtClean="0">
                <a:solidFill>
                  <a:srgbClr val="336699"/>
                </a:solidFill>
              </a:rPr>
              <a:t>KEMASAN PLASTIK</a:t>
            </a:r>
          </a:p>
          <a:p>
            <a:pPr>
              <a:spcBef>
                <a:spcPct val="50000"/>
              </a:spcBef>
              <a:buFontTx/>
              <a:buAutoNum type="arabicPeriod"/>
            </a:pPr>
            <a:r>
              <a:rPr lang="en-US" b="1" dirty="0" smtClean="0">
                <a:solidFill>
                  <a:srgbClr val="336699"/>
                </a:solidFill>
              </a:rPr>
              <a:t>INTERAKSI KEMASAN DAN PLASTIK</a:t>
            </a:r>
          </a:p>
          <a:p>
            <a:pPr>
              <a:spcBef>
                <a:spcPct val="50000"/>
              </a:spcBef>
              <a:buFontTx/>
              <a:buAutoNum type="arabicPeriod"/>
            </a:pPr>
            <a:r>
              <a:rPr lang="en-US" b="1" dirty="0" smtClean="0">
                <a:solidFill>
                  <a:srgbClr val="336699"/>
                </a:solidFill>
              </a:rPr>
              <a:t>KEMASAN PLASTIK PARENTERAL</a:t>
            </a:r>
          </a:p>
          <a:p>
            <a:pPr>
              <a:spcBef>
                <a:spcPct val="50000"/>
              </a:spcBef>
              <a:buFontTx/>
              <a:buAutoNum type="arabicPeriod"/>
            </a:pPr>
            <a:r>
              <a:rPr lang="en-US" b="1" dirty="0" smtClean="0">
                <a:solidFill>
                  <a:srgbClr val="336699"/>
                </a:solidFill>
              </a:rPr>
              <a:t>PERKEMBANGAN KEMASAN</a:t>
            </a:r>
          </a:p>
          <a:p>
            <a:pPr>
              <a:spcBef>
                <a:spcPct val="50000"/>
              </a:spcBef>
              <a:buFontTx/>
              <a:buAutoNum type="arabicPeriod"/>
            </a:pPr>
            <a:endParaRPr lang="en-US" b="1" dirty="0">
              <a:solidFill>
                <a:srgbClr val="336699"/>
              </a:solidFill>
            </a:endParaRPr>
          </a:p>
        </p:txBody>
      </p:sp>
      <p:sp>
        <p:nvSpPr>
          <p:cNvPr id="9227" name="Rectangle 11"/>
          <p:cNvSpPr>
            <a:spLocks noChangeArrowheads="1"/>
          </p:cNvSpPr>
          <p:nvPr/>
        </p:nvSpPr>
        <p:spPr bwMode="auto">
          <a:xfrm>
            <a:off x="304800" y="6553200"/>
            <a:ext cx="3352800" cy="304800"/>
          </a:xfrm>
          <a:prstGeom prst="rect">
            <a:avLst/>
          </a:prstGeom>
          <a:gradFill rotWithShape="1">
            <a:gsLst>
              <a:gs pos="0">
                <a:srgbClr val="0099CC"/>
              </a:gs>
              <a:gs pos="50000">
                <a:schemeClr val="bg1"/>
              </a:gs>
              <a:gs pos="100000">
                <a:srgbClr val="0099CC"/>
              </a:gs>
            </a:gsLst>
            <a:lin ang="5400000" scaled="1"/>
          </a:gradFill>
          <a:ln w="9525">
            <a:miter lim="800000"/>
            <a:headEnd/>
            <a:tailEnd/>
          </a:ln>
          <a:effectLst/>
          <a:scene3d>
            <a:camera prst="legacyPerspectiveTop">
              <a:rot lat="300000" lon="21299999" rev="0"/>
            </a:camera>
            <a:lightRig rig="legacyFlat3" dir="l"/>
          </a:scene3d>
          <a:sp3d extrusionH="887400" prstMaterial="legacyMatte">
            <a:bevelT w="13500" h="13500" prst="angle"/>
            <a:bevelB w="13500" h="13500" prst="angle"/>
            <a:extrusionClr>
              <a:srgbClr val="CCE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t>TETI INDRAWATI</a:t>
            </a:r>
          </a:p>
        </p:txBody>
      </p:sp>
    </p:spTree>
    <p:extLst>
      <p:ext uri="{BB962C8B-B14F-4D97-AF65-F5344CB8AC3E}">
        <p14:creationId xmlns:p14="http://schemas.microsoft.com/office/powerpoint/2010/main" val="120360961"/>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animEffect transition="in" filter="checkerboard(across)">
                                      <p:cBhvr>
                                        <p:cTn id="7" dur="500"/>
                                        <p:tgtEl>
                                          <p:spTgt spid="9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25">
                                            <p:txEl>
                                              <p:pRg st="1" end="1"/>
                                            </p:txEl>
                                          </p:spTgt>
                                        </p:tgtEl>
                                        <p:attrNameLst>
                                          <p:attrName>style.visibility</p:attrName>
                                        </p:attrNameLst>
                                      </p:cBhvr>
                                      <p:to>
                                        <p:strVal val="visible"/>
                                      </p:to>
                                    </p:set>
                                    <p:animEffect transition="in" filter="checkerboard(across)">
                                      <p:cBhvr>
                                        <p:cTn id="12" dur="500"/>
                                        <p:tgtEl>
                                          <p:spTgt spid="92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225">
                                            <p:txEl>
                                              <p:pRg st="2" end="2"/>
                                            </p:txEl>
                                          </p:spTgt>
                                        </p:tgtEl>
                                        <p:attrNameLst>
                                          <p:attrName>style.visibility</p:attrName>
                                        </p:attrNameLst>
                                      </p:cBhvr>
                                      <p:to>
                                        <p:strVal val="visible"/>
                                      </p:to>
                                    </p:set>
                                    <p:animEffect transition="in" filter="checkerboard(across)">
                                      <p:cBhvr>
                                        <p:cTn id="17" dur="500"/>
                                        <p:tgtEl>
                                          <p:spTgt spid="92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225">
                                            <p:txEl>
                                              <p:pRg st="3" end="3"/>
                                            </p:txEl>
                                          </p:spTgt>
                                        </p:tgtEl>
                                        <p:attrNameLst>
                                          <p:attrName>style.visibility</p:attrName>
                                        </p:attrNameLst>
                                      </p:cBhvr>
                                      <p:to>
                                        <p:strVal val="visible"/>
                                      </p:to>
                                    </p:set>
                                    <p:animEffect transition="in" filter="checkerboard(across)">
                                      <p:cBhvr>
                                        <p:cTn id="22" dur="500"/>
                                        <p:tgtEl>
                                          <p:spTgt spid="92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225">
                                            <p:txEl>
                                              <p:pRg st="4" end="4"/>
                                            </p:txEl>
                                          </p:spTgt>
                                        </p:tgtEl>
                                        <p:attrNameLst>
                                          <p:attrName>style.visibility</p:attrName>
                                        </p:attrNameLst>
                                      </p:cBhvr>
                                      <p:to>
                                        <p:strVal val="visible"/>
                                      </p:to>
                                    </p:set>
                                    <p:animEffect transition="in" filter="checkerboard(across)">
                                      <p:cBhvr>
                                        <p:cTn id="27" dur="500"/>
                                        <p:tgtEl>
                                          <p:spTgt spid="92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225">
                                            <p:txEl>
                                              <p:pRg st="5" end="5"/>
                                            </p:txEl>
                                          </p:spTgt>
                                        </p:tgtEl>
                                        <p:attrNameLst>
                                          <p:attrName>style.visibility</p:attrName>
                                        </p:attrNameLst>
                                      </p:cBhvr>
                                      <p:to>
                                        <p:strVal val="visible"/>
                                      </p:to>
                                    </p:set>
                                    <p:animEffect transition="in" filter="checkerboard(across)">
                                      <p:cBhvr>
                                        <p:cTn id="32" dur="500"/>
                                        <p:tgtEl>
                                          <p:spTgt spid="92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225">
                                            <p:txEl>
                                              <p:pRg st="6" end="6"/>
                                            </p:txEl>
                                          </p:spTgt>
                                        </p:tgtEl>
                                        <p:attrNameLst>
                                          <p:attrName>style.visibility</p:attrName>
                                        </p:attrNameLst>
                                      </p:cBhvr>
                                      <p:to>
                                        <p:strVal val="visible"/>
                                      </p:to>
                                    </p:set>
                                    <p:animEffect transition="in" filter="checkerboard(across)">
                                      <p:cBhvr>
                                        <p:cTn id="37" dur="500"/>
                                        <p:tgtEl>
                                          <p:spTgt spid="92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9225">
                                            <p:txEl>
                                              <p:pRg st="7" end="7"/>
                                            </p:txEl>
                                          </p:spTgt>
                                        </p:tgtEl>
                                        <p:attrNameLst>
                                          <p:attrName>style.visibility</p:attrName>
                                        </p:attrNameLst>
                                      </p:cBhvr>
                                      <p:to>
                                        <p:strVal val="visible"/>
                                      </p:to>
                                    </p:set>
                                    <p:animEffect transition="in" filter="checkerboard(across)">
                                      <p:cBhvr>
                                        <p:cTn id="42" dur="500"/>
                                        <p:tgtEl>
                                          <p:spTgt spid="92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Prof.Dr.Teti Indrawati Apt</a:t>
            </a:r>
            <a:endParaRPr lang="en-US"/>
          </a:p>
        </p:txBody>
      </p:sp>
      <p:sp>
        <p:nvSpPr>
          <p:cNvPr id="4" name="Slide Number Placeholder 3"/>
          <p:cNvSpPr>
            <a:spLocks noGrp="1"/>
          </p:cNvSpPr>
          <p:nvPr>
            <p:ph type="sldNum" sz="quarter" idx="12"/>
          </p:nvPr>
        </p:nvSpPr>
        <p:spPr/>
        <p:txBody>
          <a:bodyPr/>
          <a:lstStyle/>
          <a:p>
            <a:fld id="{3D276A2E-9AB7-4552-87BB-5B8D0973D3A8}" type="slidenum">
              <a:rPr lang="en-US" smtClean="0"/>
              <a:t>30</a:t>
            </a:fld>
            <a:endParaRPr lang="en-US"/>
          </a:p>
        </p:txBody>
      </p:sp>
      <p:sp>
        <p:nvSpPr>
          <p:cNvPr id="6" name="Title 5"/>
          <p:cNvSpPr txBox="1">
            <a:spLocks noGrp="1"/>
          </p:cNvSpPr>
          <p:nvPr>
            <p:ph type="title"/>
          </p:nvPr>
        </p:nvSpPr>
        <p:spPr>
          <a:xfrm>
            <a:off x="457200" y="641526"/>
            <a:ext cx="8229600" cy="646331"/>
          </a:xfrm>
          <a:prstGeom prst="rect">
            <a:avLst/>
          </a:prstGeom>
          <a:noFill/>
        </p:spPr>
        <p:txBody>
          <a:bodyPr wrap="square" rtlCol="0">
            <a:spAutoFit/>
          </a:bodyPr>
          <a:lstStyle/>
          <a:p>
            <a:r>
              <a:rPr lang="en-US" sz="3600" b="1" dirty="0" smtClean="0"/>
              <a:t>CONTOH KEMASAN  OBAT</a:t>
            </a:r>
            <a:endParaRPr lang="en-US" sz="3600"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6019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463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0847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04088"/>
            <a:ext cx="8229600" cy="591312"/>
          </a:xfrm>
        </p:spPr>
        <p:txBody>
          <a:bodyPr/>
          <a:lstStyle/>
          <a:p>
            <a:pPr algn="l" eaLnBrk="1" hangingPunct="1"/>
            <a:r>
              <a:rPr lang="en-US" sz="3200" b="1" dirty="0" smtClean="0">
                <a:solidFill>
                  <a:srgbClr val="FF9900"/>
                </a:solidFill>
              </a:rPr>
              <a:t>INTERAKSI BAHAN PENGEMAS-</a:t>
            </a:r>
            <a:r>
              <a:rPr lang="id-ID" sz="3200" b="1" dirty="0" smtClean="0">
                <a:solidFill>
                  <a:srgbClr val="FF9900"/>
                </a:solidFill>
              </a:rPr>
              <a:t>ISI (1)</a:t>
            </a:r>
            <a:endParaRPr lang="en-US" sz="3200" b="1" dirty="0" smtClean="0">
              <a:solidFill>
                <a:srgbClr val="FF9900"/>
              </a:solidFill>
            </a:endParaRPr>
          </a:p>
        </p:txBody>
      </p:sp>
      <p:sp>
        <p:nvSpPr>
          <p:cNvPr id="15363" name="Rectangle 3"/>
          <p:cNvSpPr>
            <a:spLocks noGrp="1" noChangeArrowheads="1"/>
          </p:cNvSpPr>
          <p:nvPr>
            <p:ph idx="1"/>
          </p:nvPr>
        </p:nvSpPr>
        <p:spPr>
          <a:xfrm>
            <a:off x="457200" y="1600200"/>
            <a:ext cx="8229600" cy="4497388"/>
          </a:xfrm>
        </p:spPr>
        <p:txBody>
          <a:bodyPr/>
          <a:lstStyle/>
          <a:p>
            <a:pPr eaLnBrk="1" hangingPunct="1">
              <a:lnSpc>
                <a:spcPct val="90000"/>
              </a:lnSpc>
              <a:buFontTx/>
              <a:buNone/>
            </a:pPr>
            <a:r>
              <a:rPr lang="en-US" sz="2800" smtClean="0"/>
              <a:t>	</a:t>
            </a:r>
            <a:r>
              <a:rPr lang="en-US" sz="2800" i="1" smtClean="0"/>
              <a:t>Tidak ada sistem wadah-tutup yang inert secara total.</a:t>
            </a:r>
          </a:p>
          <a:p>
            <a:pPr eaLnBrk="1" hangingPunct="1">
              <a:lnSpc>
                <a:spcPct val="90000"/>
              </a:lnSpc>
              <a:buFontTx/>
              <a:buNone/>
            </a:pPr>
            <a:endParaRPr lang="en-US" sz="2800" i="1" smtClean="0"/>
          </a:p>
          <a:p>
            <a:pPr eaLnBrk="1" hangingPunct="1">
              <a:lnSpc>
                <a:spcPct val="90000"/>
              </a:lnSpc>
              <a:buFontTx/>
              <a:buNone/>
            </a:pPr>
            <a:r>
              <a:rPr lang="en-US" sz="2800" smtClean="0"/>
              <a:t>Reaksi yang mungkin terjadi:</a:t>
            </a:r>
          </a:p>
          <a:p>
            <a:pPr eaLnBrk="1" hangingPunct="1">
              <a:lnSpc>
                <a:spcPct val="90000"/>
              </a:lnSpc>
              <a:buFontTx/>
              <a:buNone/>
            </a:pPr>
            <a:r>
              <a:rPr lang="id-ID" sz="2800" smtClean="0"/>
              <a:t>1. </a:t>
            </a:r>
            <a:r>
              <a:rPr lang="en-US" sz="2800" smtClean="0"/>
              <a:t>Sorpsi (adsorpsi, absorpsi, desorpsi, resorpsi)</a:t>
            </a:r>
          </a:p>
          <a:p>
            <a:pPr eaLnBrk="1" hangingPunct="1">
              <a:lnSpc>
                <a:spcPct val="90000"/>
              </a:lnSpc>
              <a:buFontTx/>
              <a:buNone/>
            </a:pPr>
            <a:r>
              <a:rPr lang="id-ID" sz="2800" i="1" smtClean="0"/>
              <a:t>2. Migrasi : </a:t>
            </a:r>
            <a:r>
              <a:rPr lang="en-US" sz="2800" i="1" smtClean="0"/>
              <a:t>Leaching </a:t>
            </a:r>
            <a:r>
              <a:rPr lang="en-US" sz="2800" smtClean="0"/>
              <a:t>(komponen bahan pengemas berpindah dari sistem wadah-tutup ke dalam formulasi produk pada kondisi normal selama umur produk)</a:t>
            </a:r>
            <a:r>
              <a:rPr lang="id-ID" sz="2800" smtClean="0"/>
              <a:t> dan extractables</a:t>
            </a:r>
            <a:endParaRPr lang="en-US" sz="2800" smtClean="0"/>
          </a:p>
          <a:p>
            <a:pPr eaLnBrk="1" hangingPunct="1">
              <a:lnSpc>
                <a:spcPct val="90000"/>
              </a:lnSpc>
              <a:buFontTx/>
              <a:buNone/>
            </a:pPr>
            <a:r>
              <a:rPr lang="id-ID" sz="2800" smtClean="0"/>
              <a:t>3. </a:t>
            </a:r>
            <a:r>
              <a:rPr lang="en-US" sz="2800" smtClean="0"/>
              <a:t>Permeasi</a:t>
            </a:r>
            <a:endParaRPr lang="en-US" sz="2800" i="1" smtClean="0"/>
          </a:p>
        </p:txBody>
      </p:sp>
    </p:spTree>
    <p:extLst>
      <p:ext uri="{BB962C8B-B14F-4D97-AF65-F5344CB8AC3E}">
        <p14:creationId xmlns:p14="http://schemas.microsoft.com/office/powerpoint/2010/main" val="49708796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914400"/>
            <a:ext cx="8229600" cy="5181600"/>
          </a:xfrm>
        </p:spPr>
        <p:txBody>
          <a:bodyPr/>
          <a:lstStyle/>
          <a:p>
            <a:pPr eaLnBrk="1" hangingPunct="1">
              <a:lnSpc>
                <a:spcPct val="80000"/>
              </a:lnSpc>
            </a:pPr>
            <a:r>
              <a:rPr lang="en-US" sz="3600" smtClean="0"/>
              <a:t>Proses:</a:t>
            </a:r>
          </a:p>
          <a:p>
            <a:pPr algn="ctr" eaLnBrk="1" hangingPunct="1">
              <a:lnSpc>
                <a:spcPct val="80000"/>
              </a:lnSpc>
            </a:pPr>
            <a:r>
              <a:rPr lang="en-US" sz="3600" smtClean="0"/>
              <a:t>Adsorpsi </a:t>
            </a:r>
          </a:p>
          <a:p>
            <a:pPr algn="ctr" eaLnBrk="1" hangingPunct="1">
              <a:lnSpc>
                <a:spcPct val="80000"/>
              </a:lnSpc>
              <a:buFontTx/>
              <a:buNone/>
            </a:pPr>
            <a:r>
              <a:rPr lang="en-US" sz="2800" smtClean="0"/>
              <a:t>oleh permukaan yang kontak karena permukaan tidak jenuh</a:t>
            </a:r>
          </a:p>
          <a:p>
            <a:pPr algn="ctr" eaLnBrk="1" hangingPunct="1">
              <a:lnSpc>
                <a:spcPct val="80000"/>
              </a:lnSpc>
              <a:buFontTx/>
              <a:buNone/>
            </a:pPr>
            <a:endParaRPr lang="en-US" sz="3600" smtClean="0"/>
          </a:p>
          <a:p>
            <a:pPr algn="ctr" eaLnBrk="1" hangingPunct="1">
              <a:lnSpc>
                <a:spcPct val="80000"/>
              </a:lnSpc>
            </a:pPr>
            <a:r>
              <a:rPr lang="en-US" sz="3600" smtClean="0"/>
              <a:t>Absorpsi </a:t>
            </a:r>
          </a:p>
          <a:p>
            <a:pPr algn="ctr" eaLnBrk="1" hangingPunct="1">
              <a:lnSpc>
                <a:spcPct val="80000"/>
              </a:lnSpc>
              <a:buFontTx/>
              <a:buNone/>
            </a:pPr>
            <a:r>
              <a:rPr lang="en-US" sz="2800" smtClean="0"/>
              <a:t>ke dalam sistem kemasan primer secara difusi</a:t>
            </a:r>
          </a:p>
          <a:p>
            <a:pPr algn="ctr" eaLnBrk="1" hangingPunct="1">
              <a:lnSpc>
                <a:spcPct val="80000"/>
              </a:lnSpc>
              <a:buFontTx/>
              <a:buNone/>
            </a:pPr>
            <a:endParaRPr lang="en-US" sz="2800" smtClean="0"/>
          </a:p>
          <a:p>
            <a:pPr algn="ctr" eaLnBrk="1" hangingPunct="1">
              <a:lnSpc>
                <a:spcPct val="80000"/>
              </a:lnSpc>
            </a:pPr>
            <a:r>
              <a:rPr lang="en-US" sz="3600" smtClean="0"/>
              <a:t>Desorpsi </a:t>
            </a:r>
          </a:p>
          <a:p>
            <a:pPr algn="ctr" eaLnBrk="1" hangingPunct="1">
              <a:lnSpc>
                <a:spcPct val="80000"/>
              </a:lnSpc>
              <a:buFontTx/>
              <a:buNone/>
            </a:pPr>
            <a:r>
              <a:rPr lang="en-US" sz="2800" smtClean="0"/>
              <a:t>ke permukaan dan/atau kembali ke dalam produk</a:t>
            </a:r>
          </a:p>
          <a:p>
            <a:pPr algn="ctr" eaLnBrk="1" hangingPunct="1">
              <a:lnSpc>
                <a:spcPct val="80000"/>
              </a:lnSpc>
            </a:pPr>
            <a:endParaRPr lang="en-US" sz="2800" smtClean="0"/>
          </a:p>
        </p:txBody>
      </p:sp>
      <p:sp>
        <p:nvSpPr>
          <p:cNvPr id="16388" name="AutoShape 5"/>
          <p:cNvSpPr>
            <a:spLocks noChangeArrowheads="1"/>
          </p:cNvSpPr>
          <p:nvPr/>
        </p:nvSpPr>
        <p:spPr bwMode="auto">
          <a:xfrm>
            <a:off x="4343400" y="2895600"/>
            <a:ext cx="485775" cy="381000"/>
          </a:xfrm>
          <a:prstGeom prst="downArrow">
            <a:avLst>
              <a:gd name="adj1" fmla="val 50000"/>
              <a:gd name="adj2" fmla="val 25000"/>
            </a:avLst>
          </a:prstGeom>
          <a:solidFill>
            <a:schemeClr val="folHlink"/>
          </a:solidFill>
          <a:ln w="9525" algn="ctr">
            <a:solidFill>
              <a:schemeClr val="hlink"/>
            </a:solidFill>
            <a:miter lim="800000"/>
            <a:headEnd/>
            <a:tailEnd/>
          </a:ln>
        </p:spPr>
        <p:txBody>
          <a:bodyPr wrap="none" anchor="ctr"/>
          <a:lstStyle/>
          <a:p>
            <a:endParaRPr lang="id-ID"/>
          </a:p>
        </p:txBody>
      </p:sp>
      <p:sp>
        <p:nvSpPr>
          <p:cNvPr id="16389" name="AutoShape 6"/>
          <p:cNvSpPr>
            <a:spLocks noChangeArrowheads="1"/>
          </p:cNvSpPr>
          <p:nvPr/>
        </p:nvSpPr>
        <p:spPr bwMode="auto">
          <a:xfrm>
            <a:off x="4343400" y="4343400"/>
            <a:ext cx="485775" cy="381000"/>
          </a:xfrm>
          <a:prstGeom prst="downArrow">
            <a:avLst>
              <a:gd name="adj1" fmla="val 50000"/>
              <a:gd name="adj2" fmla="val 25000"/>
            </a:avLst>
          </a:prstGeom>
          <a:solidFill>
            <a:schemeClr val="folHlink"/>
          </a:solidFill>
          <a:ln w="9525" algn="ctr">
            <a:solidFill>
              <a:schemeClr val="hlink"/>
            </a:solidFill>
            <a:miter lim="800000"/>
            <a:headEnd/>
            <a:tailEnd/>
          </a:ln>
        </p:spPr>
        <p:txBody>
          <a:bodyPr wrap="none" anchor="ctr"/>
          <a:lstStyle/>
          <a:p>
            <a:endParaRPr lang="id-ID"/>
          </a:p>
        </p:txBody>
      </p:sp>
    </p:spTree>
    <p:extLst>
      <p:ext uri="{BB962C8B-B14F-4D97-AF65-F5344CB8AC3E}">
        <p14:creationId xmlns:p14="http://schemas.microsoft.com/office/powerpoint/2010/main" val="208722802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0" y="914400"/>
            <a:ext cx="8229600" cy="5486400"/>
          </a:xfrm>
        </p:spPr>
        <p:txBody>
          <a:bodyPr/>
          <a:lstStyle/>
          <a:p>
            <a:pPr eaLnBrk="1" hangingPunct="1">
              <a:lnSpc>
                <a:spcPct val="80000"/>
              </a:lnSpc>
            </a:pPr>
            <a:r>
              <a:rPr lang="en-US" sz="2800" smtClean="0"/>
              <a:t>Cara mengetahui?</a:t>
            </a:r>
          </a:p>
          <a:p>
            <a:pPr lvl="1" eaLnBrk="1" hangingPunct="1">
              <a:lnSpc>
                <a:spcPct val="80000"/>
              </a:lnSpc>
            </a:pPr>
            <a:r>
              <a:rPr lang="en-US" sz="2400" smtClean="0"/>
              <a:t>Hitung jumlah zat terlarut yang dipindahkan pada awal dan setelah uji/setelah terjadi kesetimbangan</a:t>
            </a:r>
          </a:p>
          <a:p>
            <a:pPr eaLnBrk="1" hangingPunct="1">
              <a:lnSpc>
                <a:spcPct val="80000"/>
              </a:lnSpc>
            </a:pPr>
            <a:r>
              <a:rPr lang="en-US" sz="2800" smtClean="0"/>
              <a:t>Data diolah secara matematis dengan persamaan-persamaan sbb:</a:t>
            </a:r>
          </a:p>
          <a:p>
            <a:pPr lvl="1" eaLnBrk="1" hangingPunct="1">
              <a:lnSpc>
                <a:spcPct val="80000"/>
              </a:lnSpc>
            </a:pPr>
            <a:r>
              <a:rPr lang="en-US" sz="2400" smtClean="0"/>
              <a:t>Persamaan Freundlich:</a:t>
            </a:r>
          </a:p>
          <a:p>
            <a:pPr lvl="2" eaLnBrk="1" hangingPunct="1">
              <a:lnSpc>
                <a:spcPct val="80000"/>
              </a:lnSpc>
              <a:buFontTx/>
              <a:buNone/>
            </a:pPr>
            <a:r>
              <a:rPr lang="en-US" sz="2000" smtClean="0"/>
              <a:t>q = k</a:t>
            </a:r>
            <a:r>
              <a:rPr lang="en-US" sz="2000" baseline="-25000" smtClean="0"/>
              <a:t>f</a:t>
            </a:r>
            <a:r>
              <a:rPr lang="en-US" sz="2000" smtClean="0"/>
              <a:t>.C</a:t>
            </a:r>
            <a:r>
              <a:rPr lang="en-US" sz="2000" baseline="-25000" smtClean="0"/>
              <a:t>eq</a:t>
            </a:r>
            <a:r>
              <a:rPr lang="en-US" sz="2000" baseline="30000" smtClean="0"/>
              <a:t>i/n</a:t>
            </a:r>
            <a:endParaRPr lang="en-US" sz="2000" smtClean="0"/>
          </a:p>
          <a:p>
            <a:pPr lvl="2" eaLnBrk="1" hangingPunct="1">
              <a:lnSpc>
                <a:spcPct val="80000"/>
              </a:lnSpc>
              <a:buFontTx/>
              <a:buNone/>
            </a:pPr>
            <a:r>
              <a:rPr lang="en-US" sz="2000" smtClean="0"/>
              <a:t>Log q = logk</a:t>
            </a:r>
            <a:r>
              <a:rPr lang="en-US" sz="2000" baseline="-25000" smtClean="0"/>
              <a:t>f</a:t>
            </a:r>
            <a:r>
              <a:rPr lang="en-US" sz="2000" smtClean="0"/>
              <a:t> + (1/n) log C</a:t>
            </a:r>
            <a:r>
              <a:rPr lang="en-US" sz="2000" baseline="-25000" smtClean="0"/>
              <a:t>eq</a:t>
            </a:r>
            <a:endParaRPr lang="en-US" sz="2000" smtClean="0"/>
          </a:p>
          <a:p>
            <a:pPr lvl="2" eaLnBrk="1" hangingPunct="1">
              <a:lnSpc>
                <a:spcPct val="80000"/>
              </a:lnSpc>
              <a:buFontTx/>
              <a:buNone/>
            </a:pPr>
            <a:r>
              <a:rPr lang="en-US" sz="2000" smtClean="0"/>
              <a:t>q: zat terlarut dalam produk yang diserap oleh bahan plastik</a:t>
            </a:r>
          </a:p>
          <a:p>
            <a:pPr lvl="2" eaLnBrk="1" hangingPunct="1">
              <a:lnSpc>
                <a:spcPct val="80000"/>
              </a:lnSpc>
              <a:buFontTx/>
              <a:buNone/>
            </a:pPr>
            <a:r>
              <a:rPr lang="en-US" sz="2000" smtClean="0"/>
              <a:t>kf: konstanta ikatan Freundlich</a:t>
            </a:r>
          </a:p>
          <a:p>
            <a:pPr lvl="2" eaLnBrk="1" hangingPunct="1">
              <a:lnSpc>
                <a:spcPct val="80000"/>
              </a:lnSpc>
              <a:buFontTx/>
              <a:buNone/>
            </a:pPr>
            <a:r>
              <a:rPr lang="en-US" sz="2000" smtClean="0"/>
              <a:t>n: konstanta empiris yang ditentukan dari intercep dan resiprokal dari slope yang diplot log q vs log Ceq</a:t>
            </a:r>
          </a:p>
          <a:p>
            <a:pPr lvl="2" eaLnBrk="1" hangingPunct="1">
              <a:lnSpc>
                <a:spcPct val="80000"/>
              </a:lnSpc>
              <a:buFontTx/>
              <a:buNone/>
            </a:pPr>
            <a:r>
              <a:rPr lang="en-US" sz="2000" smtClean="0"/>
              <a:t>Ceq: konsentrasi zat terlarut dalam produk</a:t>
            </a:r>
          </a:p>
          <a:p>
            <a:pPr lvl="2" eaLnBrk="1" hangingPunct="1">
              <a:lnSpc>
                <a:spcPct val="80000"/>
              </a:lnSpc>
              <a:buFontTx/>
              <a:buNone/>
            </a:pPr>
            <a:endParaRPr lang="en-US" sz="2000" smtClean="0"/>
          </a:p>
          <a:p>
            <a:pPr lvl="2" eaLnBrk="1" hangingPunct="1">
              <a:lnSpc>
                <a:spcPct val="80000"/>
              </a:lnSpc>
              <a:buFontTx/>
              <a:buNone/>
            </a:pPr>
            <a:r>
              <a:rPr lang="en-US" sz="2000" smtClean="0"/>
              <a:t>Nilai kf dapat untuk memperkirakan kecenderungan absorpsi. Semakin tinggi nilai kf, semakin besar kecenderungan zat terlarut diserap oleh plastik</a:t>
            </a:r>
          </a:p>
        </p:txBody>
      </p:sp>
    </p:spTree>
    <p:extLst>
      <p:ext uri="{BB962C8B-B14F-4D97-AF65-F5344CB8AC3E}">
        <p14:creationId xmlns:p14="http://schemas.microsoft.com/office/powerpoint/2010/main" val="7892740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0" y="990600"/>
            <a:ext cx="8229600" cy="5105400"/>
          </a:xfrm>
        </p:spPr>
        <p:txBody>
          <a:bodyPr/>
          <a:lstStyle/>
          <a:p>
            <a:pPr lvl="1" eaLnBrk="1" hangingPunct="1">
              <a:lnSpc>
                <a:spcPct val="80000"/>
              </a:lnSpc>
            </a:pPr>
            <a:r>
              <a:rPr lang="en-US" sz="2400" smtClean="0"/>
              <a:t>Persamaan linear sederhana:</a:t>
            </a:r>
          </a:p>
          <a:p>
            <a:pPr lvl="2" eaLnBrk="1" hangingPunct="1">
              <a:lnSpc>
                <a:spcPct val="80000"/>
              </a:lnSpc>
              <a:buFontTx/>
              <a:buNone/>
            </a:pPr>
            <a:r>
              <a:rPr lang="en-US" sz="2000" smtClean="0"/>
              <a:t>q = Kapp x Ceq</a:t>
            </a:r>
          </a:p>
          <a:p>
            <a:pPr lvl="2" eaLnBrk="1" hangingPunct="1">
              <a:lnSpc>
                <a:spcPct val="80000"/>
              </a:lnSpc>
              <a:buFontTx/>
              <a:buNone/>
            </a:pPr>
            <a:r>
              <a:rPr lang="en-US" sz="2000" smtClean="0"/>
              <a:t>	</a:t>
            </a:r>
            <a:r>
              <a:rPr lang="en-US" sz="1800" smtClean="0"/>
              <a:t>Kapp: koefisien partisi</a:t>
            </a:r>
          </a:p>
          <a:p>
            <a:pPr lvl="2" eaLnBrk="1" hangingPunct="1">
              <a:lnSpc>
                <a:spcPct val="80000"/>
              </a:lnSpc>
              <a:buFontTx/>
              <a:buNone/>
            </a:pPr>
            <a:endParaRPr lang="en-US" sz="2200" smtClean="0"/>
          </a:p>
          <a:p>
            <a:pPr lvl="1" eaLnBrk="1" hangingPunct="1">
              <a:lnSpc>
                <a:spcPct val="80000"/>
              </a:lnSpc>
            </a:pPr>
            <a:r>
              <a:rPr lang="en-US" sz="2400" smtClean="0"/>
              <a:t>Persamaan Langmuir:</a:t>
            </a:r>
          </a:p>
          <a:p>
            <a:pPr lvl="1" eaLnBrk="1" hangingPunct="1">
              <a:lnSpc>
                <a:spcPct val="80000"/>
              </a:lnSpc>
              <a:buFontTx/>
              <a:buNone/>
            </a:pPr>
            <a:r>
              <a:rPr lang="en-US" sz="2400" smtClean="0"/>
              <a:t>	</a:t>
            </a:r>
            <a:r>
              <a:rPr lang="en-US" sz="2000" smtClean="0"/>
              <a:t>1/q = 1/Sl + 1/klxSl x 1/Ceq</a:t>
            </a:r>
          </a:p>
          <a:p>
            <a:pPr lvl="2" eaLnBrk="1" hangingPunct="1">
              <a:lnSpc>
                <a:spcPct val="80000"/>
              </a:lnSpc>
              <a:buFontTx/>
              <a:buNone/>
            </a:pPr>
            <a:r>
              <a:rPr lang="en-US" sz="1800" smtClean="0"/>
              <a:t>	kl: ratio kecepatan adsorpsi dengan kecepatan desorpsi</a:t>
            </a:r>
          </a:p>
          <a:p>
            <a:pPr lvl="2" eaLnBrk="1" hangingPunct="1">
              <a:lnSpc>
                <a:spcPct val="80000"/>
              </a:lnSpc>
              <a:buFontTx/>
              <a:buNone/>
            </a:pPr>
            <a:r>
              <a:rPr lang="en-US" sz="1800" smtClean="0"/>
              <a:t>	Sl: nilai kejenuhan</a:t>
            </a:r>
          </a:p>
          <a:p>
            <a:pPr lvl="2" eaLnBrk="1" hangingPunct="1">
              <a:lnSpc>
                <a:spcPct val="80000"/>
              </a:lnSpc>
              <a:buFontTx/>
              <a:buNone/>
            </a:pPr>
            <a:endParaRPr lang="en-US" sz="1800" smtClean="0"/>
          </a:p>
          <a:p>
            <a:pPr lvl="1" eaLnBrk="1" hangingPunct="1">
              <a:lnSpc>
                <a:spcPct val="80000"/>
              </a:lnSpc>
            </a:pPr>
            <a:r>
              <a:rPr lang="en-US" sz="2400" smtClean="0"/>
              <a:t>Persamaan difusi: Hk. Fick I:</a:t>
            </a:r>
          </a:p>
          <a:p>
            <a:pPr lvl="2" eaLnBrk="1" hangingPunct="1">
              <a:lnSpc>
                <a:spcPct val="80000"/>
              </a:lnSpc>
              <a:buFontTx/>
              <a:buNone/>
            </a:pPr>
            <a:r>
              <a:rPr lang="en-US" sz="2000" smtClean="0"/>
              <a:t>q = DA. dt –(dc/dx)dt</a:t>
            </a:r>
          </a:p>
          <a:p>
            <a:pPr lvl="3" eaLnBrk="1" hangingPunct="1">
              <a:lnSpc>
                <a:spcPct val="80000"/>
              </a:lnSpc>
              <a:buFontTx/>
              <a:buNone/>
            </a:pPr>
            <a:r>
              <a:rPr lang="en-US" sz="1800" smtClean="0"/>
              <a:t>A: luas permukaan</a:t>
            </a:r>
          </a:p>
          <a:p>
            <a:pPr lvl="3" eaLnBrk="1" hangingPunct="1">
              <a:lnSpc>
                <a:spcPct val="80000"/>
              </a:lnSpc>
              <a:buFontTx/>
              <a:buNone/>
            </a:pPr>
            <a:r>
              <a:rPr lang="en-US" sz="1800" smtClean="0"/>
              <a:t>dt: perubahan waktu</a:t>
            </a:r>
          </a:p>
          <a:p>
            <a:pPr lvl="3" eaLnBrk="1" hangingPunct="1">
              <a:lnSpc>
                <a:spcPct val="80000"/>
              </a:lnSpc>
              <a:buFontTx/>
              <a:buNone/>
            </a:pPr>
            <a:r>
              <a:rPr lang="en-US" sz="1800" smtClean="0"/>
              <a:t>dc/dx: beda konsentrasi pada jarak x</a:t>
            </a:r>
          </a:p>
          <a:p>
            <a:pPr lvl="3" eaLnBrk="1" hangingPunct="1">
              <a:lnSpc>
                <a:spcPct val="80000"/>
              </a:lnSpc>
              <a:buFontTx/>
              <a:buNone/>
            </a:pPr>
            <a:r>
              <a:rPr lang="en-US" sz="1800" smtClean="0"/>
              <a:t>D: koefisien difusi</a:t>
            </a:r>
          </a:p>
        </p:txBody>
      </p:sp>
    </p:spTree>
    <p:extLst>
      <p:ext uri="{BB962C8B-B14F-4D97-AF65-F5344CB8AC3E}">
        <p14:creationId xmlns:p14="http://schemas.microsoft.com/office/powerpoint/2010/main" val="33094183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990600"/>
            <a:ext cx="8229600" cy="5105400"/>
          </a:xfrm>
        </p:spPr>
        <p:txBody>
          <a:bodyPr/>
          <a:lstStyle/>
          <a:p>
            <a:pPr eaLnBrk="1" hangingPunct="1">
              <a:lnSpc>
                <a:spcPct val="90000"/>
              </a:lnSpc>
              <a:buFontTx/>
              <a:buNone/>
            </a:pPr>
            <a:r>
              <a:rPr lang="en-US" sz="2800" smtClean="0"/>
              <a:t>Faktor yang mempengaruhi sorpsi:</a:t>
            </a:r>
          </a:p>
          <a:p>
            <a:pPr eaLnBrk="1" hangingPunct="1">
              <a:lnSpc>
                <a:spcPct val="90000"/>
              </a:lnSpc>
            </a:pPr>
            <a:r>
              <a:rPr lang="en-US" sz="2800" smtClean="0"/>
              <a:t>Efek konsentrasi</a:t>
            </a:r>
          </a:p>
          <a:p>
            <a:pPr eaLnBrk="1" hangingPunct="1">
              <a:lnSpc>
                <a:spcPct val="90000"/>
              </a:lnSpc>
            </a:pPr>
            <a:r>
              <a:rPr lang="en-US" sz="2800" smtClean="0"/>
              <a:t>Koefisien partisi (ukuran dari afinitas relatif dari solute terhadap fase organik. Solute dengan koefisien partisi tinggi </a:t>
            </a:r>
            <a:r>
              <a:rPr lang="en-US" sz="2800" smtClean="0">
                <a:sym typeface="Wingdings" pitchFamily="2" charset="2"/>
              </a:rPr>
              <a:t> sorpsi cepat)</a:t>
            </a:r>
          </a:p>
          <a:p>
            <a:pPr eaLnBrk="1" hangingPunct="1">
              <a:lnSpc>
                <a:spcPct val="90000"/>
              </a:lnSpc>
            </a:pPr>
            <a:r>
              <a:rPr lang="en-US" sz="2800" smtClean="0">
                <a:sym typeface="Wingdings" pitchFamily="2" charset="2"/>
              </a:rPr>
              <a:t>pH larutan (obat yang tidak terion (lipofilik) sangat mudah disorpsi oleh plastik. Beberapa obat yang bersifat buffer lebih mudah diabsorpsi)</a:t>
            </a:r>
          </a:p>
          <a:p>
            <a:pPr eaLnBrk="1" hangingPunct="1">
              <a:lnSpc>
                <a:spcPct val="90000"/>
              </a:lnSpc>
            </a:pPr>
            <a:r>
              <a:rPr lang="en-US" sz="2800" smtClean="0"/>
              <a:t>Efek temperatur (pada suhu tinggi kecepatan difusi bertambah)</a:t>
            </a:r>
            <a:endParaRPr lang="en-US" sz="2800" smtClean="0">
              <a:sym typeface="Wingdings" pitchFamily="2" charset="2"/>
            </a:endParaRPr>
          </a:p>
        </p:txBody>
      </p:sp>
    </p:spTree>
    <p:extLst>
      <p:ext uri="{BB962C8B-B14F-4D97-AF65-F5344CB8AC3E}">
        <p14:creationId xmlns:p14="http://schemas.microsoft.com/office/powerpoint/2010/main" val="390627640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314325"/>
          </a:xfrm>
        </p:spPr>
        <p:txBody>
          <a:bodyPr>
            <a:normAutofit fontScale="90000"/>
          </a:bodyPr>
          <a:lstStyle/>
          <a:p>
            <a:pPr eaLnBrk="1" hangingPunct="1"/>
            <a:r>
              <a:rPr lang="en-US" sz="2800" smtClean="0"/>
              <a:t>Lanjutan faktor yg mempengaruhi sorpsi</a:t>
            </a:r>
          </a:p>
        </p:txBody>
      </p:sp>
      <p:sp>
        <p:nvSpPr>
          <p:cNvPr id="20483" name="Rectangle 3"/>
          <p:cNvSpPr>
            <a:spLocks noGrp="1" noChangeArrowheads="1"/>
          </p:cNvSpPr>
          <p:nvPr>
            <p:ph type="body" idx="1"/>
          </p:nvPr>
        </p:nvSpPr>
        <p:spPr>
          <a:xfrm>
            <a:off x="457200" y="1066800"/>
            <a:ext cx="8229600" cy="5029200"/>
          </a:xfrm>
        </p:spPr>
        <p:txBody>
          <a:bodyPr/>
          <a:lstStyle/>
          <a:p>
            <a:pPr eaLnBrk="1" hangingPunct="1">
              <a:lnSpc>
                <a:spcPct val="90000"/>
              </a:lnSpc>
            </a:pPr>
            <a:r>
              <a:rPr lang="en-US" sz="2400" b="1" smtClean="0"/>
              <a:t>Efek bahan tambahan</a:t>
            </a:r>
            <a:r>
              <a:rPr lang="en-US" sz="2400" smtClean="0"/>
              <a:t> – rumit (bila polaritas dari fase air menurun karena ditambahkannya solven, maka afinitas obat untuk fase air bertambah. Sehingga ketika koefisien partisi menurun, maka jumlah yang tersorpsi berkurang. Contoh: penambahan 30% propylenglycol dalam formula maka adsorpsi paraben, benzalkonium klorid dan benzetonium klorid akan menurun)</a:t>
            </a:r>
          </a:p>
          <a:p>
            <a:pPr eaLnBrk="1" hangingPunct="1">
              <a:lnSpc>
                <a:spcPct val="90000"/>
              </a:lnSpc>
            </a:pPr>
            <a:r>
              <a:rPr lang="en-US" sz="2400" b="1" smtClean="0"/>
              <a:t>Struktur dari sorben polimer</a:t>
            </a:r>
            <a:r>
              <a:rPr lang="en-US" sz="2400" smtClean="0"/>
              <a:t> (obat hanya bisa penetrasi melalui bagian yang amorph dan tidak dapat menembus ikatan. Plastik yang telah di</a:t>
            </a:r>
            <a:r>
              <a:rPr lang="en-US" sz="2400" i="1" smtClean="0"/>
              <a:t>crosslink</a:t>
            </a:r>
            <a:r>
              <a:rPr lang="en-US" sz="2400" smtClean="0"/>
              <a:t> </a:t>
            </a:r>
            <a:r>
              <a:rPr lang="en-US" sz="2400" smtClean="0">
                <a:sym typeface="Wingdings" pitchFamily="2" charset="2"/>
              </a:rPr>
              <a:t> sorpsi berkurang)</a:t>
            </a:r>
          </a:p>
          <a:p>
            <a:pPr eaLnBrk="1" hangingPunct="1">
              <a:lnSpc>
                <a:spcPct val="90000"/>
              </a:lnSpc>
            </a:pPr>
            <a:r>
              <a:rPr lang="en-US" sz="2400" b="1" smtClean="0"/>
              <a:t>Struktur sorbat</a:t>
            </a:r>
            <a:r>
              <a:rPr lang="en-US" sz="2400" smtClean="0"/>
              <a:t> (sangat bervariasi </a:t>
            </a:r>
            <a:r>
              <a:rPr lang="en-US" sz="2400" smtClean="0">
                <a:sym typeface="Wingdings" pitchFamily="2" charset="2"/>
              </a:rPr>
              <a:t> harus dilakukan uji)</a:t>
            </a:r>
          </a:p>
          <a:p>
            <a:pPr eaLnBrk="1" hangingPunct="1">
              <a:lnSpc>
                <a:spcPct val="90000"/>
              </a:lnSpc>
            </a:pPr>
            <a:endParaRPr lang="en-US" sz="2400" smtClean="0"/>
          </a:p>
        </p:txBody>
      </p:sp>
    </p:spTree>
    <p:extLst>
      <p:ext uri="{BB962C8B-B14F-4D97-AF65-F5344CB8AC3E}">
        <p14:creationId xmlns:p14="http://schemas.microsoft.com/office/powerpoint/2010/main" val="231015674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990600"/>
            <a:ext cx="8229600" cy="5105400"/>
          </a:xfrm>
        </p:spPr>
        <p:txBody>
          <a:bodyPr/>
          <a:lstStyle/>
          <a:p>
            <a:pPr eaLnBrk="1" hangingPunct="1">
              <a:buFontTx/>
              <a:buNone/>
            </a:pPr>
            <a:r>
              <a:rPr lang="en-US" sz="2900" smtClean="0"/>
              <a:t>Beberapa contoh interaksi obat dan plastik:</a:t>
            </a:r>
          </a:p>
          <a:p>
            <a:pPr lvl="1" eaLnBrk="1" hangingPunct="1"/>
            <a:r>
              <a:rPr lang="en-US" sz="2400" smtClean="0"/>
              <a:t>Insulin akan diadsorpsi oleh permukaan gelas secara reversible terutama pada pH netral. Dengan adanya glukosa maka adsorpsi akan lebih tinggi dibanding dengan adanya salin. Adanya albumin atau sejenis gelatin (polygelin) akan menurunkan adsorpsi; dalam 2 hari: PVC – 80%; gelas – 15%</a:t>
            </a:r>
          </a:p>
          <a:p>
            <a:pPr lvl="1" eaLnBrk="1" hangingPunct="1"/>
            <a:r>
              <a:rPr lang="en-US" sz="2400" smtClean="0"/>
              <a:t>Nitrogliserin lebih baik menggunakan botol gelas dan siring gelas</a:t>
            </a:r>
          </a:p>
          <a:p>
            <a:pPr lvl="1" eaLnBrk="1" hangingPunct="1"/>
            <a:r>
              <a:rPr lang="en-US" sz="2400" smtClean="0"/>
              <a:t>Diazepam: selama 24 jam dalam gelas kehilangan 80% dan dalam PVC kehilangan 60%</a:t>
            </a:r>
          </a:p>
        </p:txBody>
      </p:sp>
    </p:spTree>
    <p:extLst>
      <p:ext uri="{BB962C8B-B14F-4D97-AF65-F5344CB8AC3E}">
        <p14:creationId xmlns:p14="http://schemas.microsoft.com/office/powerpoint/2010/main" val="52346249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p:txBody>
          <a:bodyPr/>
          <a:lstStyle/>
          <a:p>
            <a:pPr eaLnBrk="1" hangingPunct="1"/>
            <a:r>
              <a:rPr lang="en-US" sz="2800" b="1" smtClean="0"/>
              <a:t>Migrasi</a:t>
            </a:r>
            <a:r>
              <a:rPr lang="en-US" sz="2800" smtClean="0"/>
              <a:t> adalah proses terjadinya perpindahan suatu zat dari kemasan pangan ke dalam pangan</a:t>
            </a:r>
            <a:endParaRPr lang="id-ID" sz="2800" b="1" smtClean="0"/>
          </a:p>
          <a:p>
            <a:pPr eaLnBrk="1" hangingPunct="1"/>
            <a:r>
              <a:rPr lang="en-US" sz="2800" b="1" smtClean="0"/>
              <a:t>Batas migrasi</a:t>
            </a:r>
            <a:r>
              <a:rPr lang="en-US" sz="2800" smtClean="0"/>
              <a:t> adalah jumlah maksimum yang diizinkan dari suatu zat yang bermigrasi.</a:t>
            </a:r>
          </a:p>
          <a:p>
            <a:pPr eaLnBrk="1" hangingPunct="1">
              <a:buFontTx/>
              <a:buNone/>
            </a:pPr>
            <a:r>
              <a:rPr lang="en-US" sz="2800" smtClean="0"/>
              <a:t>.</a:t>
            </a:r>
          </a:p>
          <a:p>
            <a:pPr eaLnBrk="1" hangingPunct="1">
              <a:buFontTx/>
              <a:buNone/>
            </a:pPr>
            <a:endParaRPr lang="en-US" sz="2800" smtClean="0"/>
          </a:p>
        </p:txBody>
      </p:sp>
      <p:sp>
        <p:nvSpPr>
          <p:cNvPr id="22531" name="Rectangle 4"/>
          <p:cNvSpPr>
            <a:spLocks noGrp="1" noChangeArrowheads="1"/>
          </p:cNvSpPr>
          <p:nvPr>
            <p:ph type="title"/>
          </p:nvPr>
        </p:nvSpPr>
        <p:spPr>
          <a:noFill/>
        </p:spPr>
        <p:txBody>
          <a:bodyPr/>
          <a:lstStyle/>
          <a:p>
            <a:pPr eaLnBrk="1" hangingPunct="1"/>
            <a:r>
              <a:rPr lang="id-ID" sz="4000" smtClean="0"/>
              <a:t>Interaksi Isi-Pengemas (2)</a:t>
            </a:r>
            <a:r>
              <a:rPr lang="en-US" sz="4000" smtClean="0"/>
              <a:t> </a:t>
            </a:r>
          </a:p>
        </p:txBody>
      </p:sp>
    </p:spTree>
    <p:extLst>
      <p:ext uri="{BB962C8B-B14F-4D97-AF65-F5344CB8AC3E}">
        <p14:creationId xmlns:p14="http://schemas.microsoft.com/office/powerpoint/2010/main" val="2745436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467277"/>
            <a:ext cx="5105400" cy="584775"/>
          </a:xfrm>
          <a:prstGeom prst="rect">
            <a:avLst/>
          </a:prstGeom>
          <a:noFill/>
        </p:spPr>
        <p:txBody>
          <a:bodyPr wrap="square" rtlCol="0">
            <a:spAutoFit/>
          </a:bodyPr>
          <a:lstStyle/>
          <a:p>
            <a:pPr algn="ctr"/>
            <a:r>
              <a:rPr lang="en-US" sz="3200" b="1" dirty="0" smtClean="0"/>
              <a:t>DAFTAR  PUSTAKA</a:t>
            </a:r>
            <a:endParaRPr lang="en-US" sz="3200" b="1" dirty="0"/>
          </a:p>
        </p:txBody>
      </p:sp>
      <p:sp>
        <p:nvSpPr>
          <p:cNvPr id="4" name="TextBox 3"/>
          <p:cNvSpPr txBox="1"/>
          <p:nvPr/>
        </p:nvSpPr>
        <p:spPr>
          <a:xfrm>
            <a:off x="228600" y="1219200"/>
            <a:ext cx="8839200" cy="5632311"/>
          </a:xfrm>
          <a:prstGeom prst="rect">
            <a:avLst/>
          </a:prstGeom>
          <a:noFill/>
        </p:spPr>
        <p:txBody>
          <a:bodyPr wrap="square" rtlCol="0">
            <a:spAutoFit/>
          </a:bodyPr>
          <a:lstStyle/>
          <a:p>
            <a:pPr marL="342900" indent="-342900">
              <a:buAutoNum type="arabicPeriod"/>
            </a:pPr>
            <a:r>
              <a:rPr lang="en-US" sz="2000" b="1" dirty="0" err="1" smtClean="0">
                <a:latin typeface="Arial" pitchFamily="34" charset="0"/>
                <a:cs typeface="Arial" pitchFamily="34" charset="0"/>
              </a:rPr>
              <a:t>Farmakope</a:t>
            </a:r>
            <a:r>
              <a:rPr lang="en-US" sz="2000" b="1" dirty="0" smtClean="0">
                <a:latin typeface="Arial" pitchFamily="34" charset="0"/>
                <a:cs typeface="Arial" pitchFamily="34" charset="0"/>
              </a:rPr>
              <a:t> Indonesia</a:t>
            </a:r>
          </a:p>
          <a:p>
            <a:pPr marL="342900" indent="-342900">
              <a:buAutoNum type="arabicPeriod"/>
            </a:pPr>
            <a:r>
              <a:rPr lang="en-US" sz="2000" b="1" dirty="0" smtClean="0">
                <a:latin typeface="Arial" pitchFamily="34" charset="0"/>
                <a:cs typeface="Arial" pitchFamily="34" charset="0"/>
              </a:rPr>
              <a:t>USP</a:t>
            </a:r>
          </a:p>
          <a:p>
            <a:pPr marL="342900" indent="-342900">
              <a:buAutoNum type="arabicPeriod"/>
            </a:pPr>
            <a:r>
              <a:rPr lang="en-US" sz="2000" b="1" dirty="0" err="1" smtClean="0">
                <a:latin typeface="Arial" pitchFamily="34" charset="0"/>
                <a:cs typeface="Arial" pitchFamily="34" charset="0"/>
              </a:rPr>
              <a:t>Goewwin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Agoes</a:t>
            </a:r>
            <a:r>
              <a:rPr lang="en-US" sz="2000" b="1" dirty="0" smtClean="0">
                <a:latin typeface="Arial" pitchFamily="34" charset="0"/>
                <a:cs typeface="Arial" pitchFamily="34" charset="0"/>
              </a:rPr>
              <a:t>, 2012, </a:t>
            </a:r>
            <a:r>
              <a:rPr lang="en-US" sz="2000" b="1" dirty="0" err="1" smtClean="0">
                <a:latin typeface="Arial" pitchFamily="34" charset="0"/>
                <a:cs typeface="Arial" pitchFamily="34" charset="0"/>
              </a:rPr>
              <a:t>Sediaan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Farmasi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Liquida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dan</a:t>
            </a:r>
            <a:r>
              <a:rPr lang="en-US" sz="2000" b="1" dirty="0" smtClean="0">
                <a:latin typeface="Arial" pitchFamily="34" charset="0"/>
                <a:cs typeface="Arial" pitchFamily="34" charset="0"/>
              </a:rPr>
              <a:t> Semisolid (SFI-7)</a:t>
            </a:r>
          </a:p>
          <a:p>
            <a:pPr marL="342900" indent="-342900">
              <a:buAutoNum type="arabicPeriod"/>
            </a:pPr>
            <a:r>
              <a:rPr lang="en-US" sz="2000" b="1" dirty="0" smtClean="0">
                <a:latin typeface="Arial" pitchFamily="34" charset="0"/>
                <a:cs typeface="Arial" pitchFamily="34" charset="0"/>
              </a:rPr>
              <a:t>FDA 1999</a:t>
            </a:r>
          </a:p>
          <a:p>
            <a:pPr marL="342900" indent="-342900">
              <a:buAutoNum type="arabicPeriod"/>
            </a:pPr>
            <a:r>
              <a:rPr lang="en-US" sz="2000" b="1" dirty="0" smtClean="0">
                <a:latin typeface="Arial" pitchFamily="34" charset="0"/>
                <a:cs typeface="Arial" pitchFamily="34" charset="0"/>
              </a:rPr>
              <a:t>EMEA (EUROPEAN MEDICINE EGENCY)</a:t>
            </a:r>
          </a:p>
          <a:p>
            <a:pPr marL="342900" indent="-342900">
              <a:buAutoNum type="arabicPeriod"/>
            </a:pPr>
            <a:r>
              <a:rPr lang="en-US" sz="2000" b="1" dirty="0" err="1" smtClean="0">
                <a:latin typeface="Arial" pitchFamily="34" charset="0"/>
                <a:cs typeface="Arial" pitchFamily="34" charset="0"/>
              </a:rPr>
              <a:t>Anonim</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Kemasan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Fleksibel</a:t>
            </a:r>
            <a:r>
              <a:rPr lang="en-US" sz="2000" b="1" dirty="0" smtClean="0">
                <a:latin typeface="Arial" pitchFamily="34" charset="0"/>
                <a:cs typeface="Arial" pitchFamily="34" charset="0"/>
              </a:rPr>
              <a:t> , </a:t>
            </a:r>
            <a:r>
              <a:rPr lang="en-US" sz="2000" b="1" dirty="0" err="1" smtClean="0">
                <a:latin typeface="Arial" pitchFamily="34" charset="0"/>
                <a:cs typeface="Arial" pitchFamily="34" charset="0"/>
              </a:rPr>
              <a:t>DirJen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Industri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Kcil</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Menengah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Deperin</a:t>
            </a:r>
            <a:r>
              <a:rPr lang="en-US" sz="2000" b="1" dirty="0" smtClean="0">
                <a:latin typeface="Arial" pitchFamily="34" charset="0"/>
                <a:cs typeface="Arial" pitchFamily="34" charset="0"/>
              </a:rPr>
              <a:t>, Jakarta , 2007</a:t>
            </a:r>
          </a:p>
          <a:p>
            <a:pPr marL="342900" indent="-342900">
              <a:buAutoNum type="arabicPeriod"/>
            </a:pPr>
            <a:r>
              <a:rPr lang="en-US" sz="2000" b="1" dirty="0" err="1" smtClean="0">
                <a:latin typeface="Arial" pitchFamily="34" charset="0"/>
                <a:cs typeface="Arial" pitchFamily="34" charset="0"/>
              </a:rPr>
              <a:t>Rawlin</a:t>
            </a:r>
            <a:r>
              <a:rPr lang="en-US" sz="2000" b="1" dirty="0" smtClean="0">
                <a:latin typeface="Arial" pitchFamily="34" charset="0"/>
                <a:cs typeface="Arial" pitchFamily="34" charset="0"/>
              </a:rPr>
              <a:t>, 2005, </a:t>
            </a:r>
          </a:p>
          <a:p>
            <a:pPr marL="342900" indent="-342900">
              <a:buAutoNum type="arabicPeriod"/>
            </a:pPr>
            <a:r>
              <a:rPr lang="en-US" sz="2000" b="1" dirty="0" smtClean="0">
                <a:latin typeface="Arial" pitchFamily="34" charset="0"/>
                <a:cs typeface="Arial" pitchFamily="34" charset="0"/>
              </a:rPr>
              <a:t>Bentley, Text book of Pharmaceutical, 8ed., </a:t>
            </a:r>
            <a:r>
              <a:rPr lang="en-US" sz="2000" b="1" dirty="0" err="1" smtClean="0">
                <a:latin typeface="Arial" pitchFamily="34" charset="0"/>
                <a:cs typeface="Arial" pitchFamily="34" charset="0"/>
              </a:rPr>
              <a:t>Bailliere</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Tindaal</a:t>
            </a:r>
            <a:r>
              <a:rPr lang="en-US" sz="2000" b="1" dirty="0" smtClean="0">
                <a:latin typeface="Arial" pitchFamily="34" charset="0"/>
                <a:cs typeface="Arial" pitchFamily="34" charset="0"/>
              </a:rPr>
              <a:t> UK</a:t>
            </a:r>
          </a:p>
          <a:p>
            <a:pPr marL="342900" indent="-342900">
              <a:buAutoNum type="arabicPeriod"/>
            </a:pPr>
            <a:r>
              <a:rPr lang="en-US" sz="2000" b="1" dirty="0" smtClean="0">
                <a:latin typeface="Arial" pitchFamily="34" charset="0"/>
                <a:cs typeface="Arial" pitchFamily="34" charset="0"/>
              </a:rPr>
              <a:t>Baurel,E.J.,2009, Pharmaceutical Packaging Handbook, </a:t>
            </a:r>
            <a:r>
              <a:rPr lang="en-US" sz="2000" b="1" dirty="0" err="1" smtClean="0">
                <a:latin typeface="Arial" pitchFamily="34" charset="0"/>
                <a:cs typeface="Arial" pitchFamily="34" charset="0"/>
              </a:rPr>
              <a:t>Informa</a:t>
            </a:r>
            <a:r>
              <a:rPr lang="en-US" sz="2000" b="1" dirty="0" smtClean="0">
                <a:latin typeface="Arial" pitchFamily="34" charset="0"/>
                <a:cs typeface="Arial" pitchFamily="34" charset="0"/>
              </a:rPr>
              <a:t> Healthcare, New York London</a:t>
            </a:r>
          </a:p>
          <a:p>
            <a:pPr marL="342900" indent="-342900">
              <a:buAutoNum type="arabicPeriod"/>
            </a:pPr>
            <a:r>
              <a:rPr lang="en-US" sz="2000" b="1" dirty="0" smtClean="0">
                <a:latin typeface="Arial" pitchFamily="34" charset="0"/>
                <a:cs typeface="Arial" pitchFamily="34" charset="0"/>
              </a:rPr>
              <a:t>Ebeling,C.W.,1990 Integrated Packaging System For </a:t>
            </a:r>
            <a:r>
              <a:rPr lang="en-US" sz="2000" b="1" dirty="0" err="1" smtClean="0">
                <a:latin typeface="Arial" pitchFamily="34" charset="0"/>
                <a:cs typeface="Arial" pitchFamily="34" charset="0"/>
              </a:rPr>
              <a:t>Tranportation</a:t>
            </a:r>
            <a:r>
              <a:rPr lang="en-US" sz="2000" b="1" dirty="0" smtClean="0">
                <a:latin typeface="Arial" pitchFamily="34" charset="0"/>
                <a:cs typeface="Arial" pitchFamily="34" charset="0"/>
              </a:rPr>
              <a:t> and Distribution. Marcel Decker Inc., New York and Basel.</a:t>
            </a:r>
          </a:p>
          <a:p>
            <a:pPr marL="342900" indent="-342900">
              <a:buAutoNum type="arabicPeriod"/>
            </a:pPr>
            <a:r>
              <a:rPr lang="en-US" sz="2000" b="1" dirty="0" smtClean="0">
                <a:latin typeface="Arial" pitchFamily="34" charset="0"/>
                <a:cs typeface="Arial" pitchFamily="34" charset="0"/>
              </a:rPr>
              <a:t>Jenke,D.2009, </a:t>
            </a:r>
            <a:r>
              <a:rPr lang="en-US" sz="2000" b="1" dirty="0" err="1" smtClean="0">
                <a:latin typeface="Arial" pitchFamily="34" charset="0"/>
                <a:cs typeface="Arial" pitchFamily="34" charset="0"/>
              </a:rPr>
              <a:t>Compatibiloty</a:t>
            </a:r>
            <a:r>
              <a:rPr lang="en-US" sz="2000" b="1" dirty="0" smtClean="0">
                <a:latin typeface="Arial" pitchFamily="34" charset="0"/>
                <a:cs typeface="Arial" pitchFamily="34" charset="0"/>
              </a:rPr>
              <a:t> of Pharmaceutical Product and Contact Materials </a:t>
            </a:r>
            <a:r>
              <a:rPr lang="en-US" sz="2000" b="1" dirty="0" err="1" smtClean="0">
                <a:latin typeface="Arial" pitchFamily="34" charset="0"/>
                <a:cs typeface="Arial" pitchFamily="34" charset="0"/>
              </a:rPr>
              <a:t>Safty</a:t>
            </a:r>
            <a:r>
              <a:rPr lang="en-US" sz="2000" b="1" dirty="0" smtClean="0">
                <a:latin typeface="Arial" pitchFamily="34" charset="0"/>
                <a:cs typeface="Arial" pitchFamily="34" charset="0"/>
              </a:rPr>
              <a:t> Consideration Associated with Extractable and Leachable , Willey.</a:t>
            </a:r>
          </a:p>
          <a:p>
            <a:pPr marL="342900" indent="-342900">
              <a:buAutoNum type="arabicPeriod"/>
            </a:pP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72550150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314325"/>
          </a:xfrm>
        </p:spPr>
        <p:txBody>
          <a:bodyPr>
            <a:normAutofit fontScale="90000"/>
          </a:bodyPr>
          <a:lstStyle/>
          <a:p>
            <a:pPr algn="l" eaLnBrk="1" hangingPunct="1"/>
            <a:r>
              <a:rPr lang="en-US" sz="3200" i="1" smtClean="0"/>
              <a:t>LEACHING - EXTRACTABLES</a:t>
            </a:r>
          </a:p>
        </p:txBody>
      </p:sp>
      <p:sp>
        <p:nvSpPr>
          <p:cNvPr id="23555" name="Rectangle 3"/>
          <p:cNvSpPr>
            <a:spLocks noGrp="1" noChangeArrowheads="1"/>
          </p:cNvSpPr>
          <p:nvPr>
            <p:ph type="body" idx="1"/>
          </p:nvPr>
        </p:nvSpPr>
        <p:spPr>
          <a:xfrm>
            <a:off x="457200" y="1143000"/>
            <a:ext cx="8229600" cy="4953000"/>
          </a:xfrm>
        </p:spPr>
        <p:txBody>
          <a:bodyPr/>
          <a:lstStyle/>
          <a:p>
            <a:pPr eaLnBrk="1" hangingPunct="1"/>
            <a:r>
              <a:rPr lang="en-US" sz="2900" i="1" smtClean="0"/>
              <a:t>Leaching</a:t>
            </a:r>
            <a:r>
              <a:rPr lang="en-US" sz="2900" smtClean="0"/>
              <a:t>: </a:t>
            </a:r>
          </a:p>
          <a:p>
            <a:pPr lvl="1" eaLnBrk="1" hangingPunct="1">
              <a:buFontTx/>
              <a:buNone/>
            </a:pPr>
            <a:r>
              <a:rPr lang="en-US" sz="2400" smtClean="0"/>
              <a:t>	zat yang bermigrasi dari sistem wadah-tutup ke dalam obat atau produk biologis pada kondisi normal atau selama uji stabilitas</a:t>
            </a:r>
          </a:p>
          <a:p>
            <a:pPr eaLnBrk="1" hangingPunct="1"/>
            <a:endParaRPr lang="en-US" sz="2900" smtClean="0"/>
          </a:p>
          <a:p>
            <a:pPr eaLnBrk="1" hangingPunct="1"/>
            <a:r>
              <a:rPr lang="en-US" sz="2900" i="1" smtClean="0"/>
              <a:t>Extractables:</a:t>
            </a:r>
            <a:r>
              <a:rPr lang="en-US" sz="2900" smtClean="0"/>
              <a:t> </a:t>
            </a:r>
          </a:p>
          <a:p>
            <a:pPr eaLnBrk="1" hangingPunct="1">
              <a:buFontTx/>
              <a:buNone/>
            </a:pPr>
            <a:r>
              <a:rPr lang="en-US" sz="2900" smtClean="0"/>
              <a:t>		</a:t>
            </a:r>
            <a:r>
              <a:rPr lang="en-US" sz="2300" smtClean="0"/>
              <a:t>zat yang terekstraksi dari sistem wadah-tutup ke 	dalam obat atau produk biologis pada kondisi 	dipaksakan (dengan solven, suhu tinggi dalam 	otoklaf)</a:t>
            </a:r>
          </a:p>
          <a:p>
            <a:pPr eaLnBrk="1" hangingPunct="1">
              <a:buFontTx/>
              <a:buNone/>
            </a:pPr>
            <a:r>
              <a:rPr lang="en-US" sz="2900" smtClean="0"/>
              <a:t>	</a:t>
            </a:r>
          </a:p>
        </p:txBody>
      </p:sp>
    </p:spTree>
    <p:extLst>
      <p:ext uri="{BB962C8B-B14F-4D97-AF65-F5344CB8AC3E}">
        <p14:creationId xmlns:p14="http://schemas.microsoft.com/office/powerpoint/2010/main" val="203817577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314325"/>
          </a:xfrm>
        </p:spPr>
        <p:txBody>
          <a:bodyPr>
            <a:normAutofit fontScale="90000"/>
          </a:bodyPr>
          <a:lstStyle/>
          <a:p>
            <a:pPr eaLnBrk="1" hangingPunct="1"/>
            <a:endParaRPr lang="en-GB" sz="4000" smtClean="0"/>
          </a:p>
        </p:txBody>
      </p:sp>
      <p:sp>
        <p:nvSpPr>
          <p:cNvPr id="24579" name="Rectangle 3"/>
          <p:cNvSpPr>
            <a:spLocks noGrp="1" noChangeArrowheads="1"/>
          </p:cNvSpPr>
          <p:nvPr>
            <p:ph type="body" idx="1"/>
          </p:nvPr>
        </p:nvSpPr>
        <p:spPr>
          <a:xfrm>
            <a:off x="457200" y="1143000"/>
            <a:ext cx="8229600" cy="4953000"/>
          </a:xfrm>
        </p:spPr>
        <p:txBody>
          <a:bodyPr>
            <a:normAutofit lnSpcReduction="10000"/>
          </a:bodyPr>
          <a:lstStyle/>
          <a:p>
            <a:pPr eaLnBrk="1" hangingPunct="1">
              <a:lnSpc>
                <a:spcPct val="80000"/>
              </a:lnSpc>
            </a:pPr>
            <a:r>
              <a:rPr lang="en-US" sz="2800" smtClean="0"/>
              <a:t>Studi terdahulu menunjukkan adanya ekstrak: nitrosamin dari karet, tinta dan perekat dari label, vanilin dari karton, vinil monomer dari plastik.</a:t>
            </a:r>
          </a:p>
          <a:p>
            <a:pPr eaLnBrk="1" hangingPunct="1">
              <a:lnSpc>
                <a:spcPct val="80000"/>
              </a:lnSpc>
              <a:buFontTx/>
              <a:buNone/>
            </a:pPr>
            <a:endParaRPr lang="en-US" sz="2800" smtClean="0"/>
          </a:p>
          <a:p>
            <a:pPr eaLnBrk="1" hangingPunct="1">
              <a:lnSpc>
                <a:spcPct val="80000"/>
              </a:lnSpc>
            </a:pPr>
            <a:r>
              <a:rPr lang="en-US" sz="2800" smtClean="0"/>
              <a:t>Bahan-bahan yang </a:t>
            </a:r>
            <a:r>
              <a:rPr lang="en-US" sz="2800" i="1" smtClean="0"/>
              <a:t>extractables</a:t>
            </a:r>
            <a:r>
              <a:rPr lang="en-US" sz="2800" smtClean="0"/>
              <a:t> atau </a:t>
            </a:r>
            <a:r>
              <a:rPr lang="en-US" sz="2800" i="1" smtClean="0"/>
              <a:t>leachables </a:t>
            </a:r>
            <a:r>
              <a:rPr lang="en-US" sz="2800" smtClean="0"/>
              <a:t>dapat terjadi pada lebih dari satu komponen sistem wadah-tutup, misal kalsium dapat berasal dari resin plastik dan dari elastomer.</a:t>
            </a:r>
          </a:p>
          <a:p>
            <a:pPr eaLnBrk="1" hangingPunct="1">
              <a:lnSpc>
                <a:spcPct val="80000"/>
              </a:lnSpc>
              <a:buFontTx/>
              <a:buNone/>
            </a:pPr>
            <a:r>
              <a:rPr lang="en-US" sz="2800" smtClean="0"/>
              <a:t> </a:t>
            </a:r>
          </a:p>
          <a:p>
            <a:pPr eaLnBrk="1" hangingPunct="1">
              <a:lnSpc>
                <a:spcPct val="80000"/>
              </a:lnSpc>
            </a:pPr>
            <a:r>
              <a:rPr lang="en-US" sz="2800" smtClean="0"/>
              <a:t>Mengapa penting?</a:t>
            </a:r>
          </a:p>
          <a:p>
            <a:pPr lvl="1" eaLnBrk="1" hangingPunct="1">
              <a:lnSpc>
                <a:spcPct val="80000"/>
              </a:lnSpc>
            </a:pPr>
            <a:r>
              <a:rPr lang="en-US" sz="2400" smtClean="0"/>
              <a:t>Dapat meningkatkan toksisitas produk obat</a:t>
            </a:r>
          </a:p>
          <a:p>
            <a:pPr lvl="1" eaLnBrk="1" hangingPunct="1">
              <a:lnSpc>
                <a:spcPct val="80000"/>
              </a:lnSpc>
            </a:pPr>
            <a:r>
              <a:rPr lang="en-US" sz="2400" smtClean="0"/>
              <a:t>Dapat mengganggu penetapan kadar obat</a:t>
            </a:r>
          </a:p>
          <a:p>
            <a:pPr lvl="1" eaLnBrk="1" hangingPunct="1">
              <a:lnSpc>
                <a:spcPct val="80000"/>
              </a:lnSpc>
            </a:pPr>
            <a:r>
              <a:rPr lang="en-US" sz="2400" smtClean="0"/>
              <a:t>Dapat bereaksi dengan satu atau lebih komponen obat (</a:t>
            </a:r>
            <a:r>
              <a:rPr lang="en-US" sz="2400" smtClean="0">
                <a:sym typeface="Wingdings" pitchFamily="2" charset="2"/>
              </a:rPr>
              <a:t> mis: perubahan pH, presipitasi)</a:t>
            </a:r>
            <a:endParaRPr lang="en-US" sz="2400" smtClean="0"/>
          </a:p>
        </p:txBody>
      </p:sp>
    </p:spTree>
    <p:extLst>
      <p:ext uri="{BB962C8B-B14F-4D97-AF65-F5344CB8AC3E}">
        <p14:creationId xmlns:p14="http://schemas.microsoft.com/office/powerpoint/2010/main" val="393075196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257175"/>
          </a:xfrm>
        </p:spPr>
        <p:txBody>
          <a:bodyPr>
            <a:normAutofit fontScale="90000"/>
          </a:bodyPr>
          <a:lstStyle/>
          <a:p>
            <a:pPr eaLnBrk="1" hangingPunct="1"/>
            <a:endParaRPr lang="en-GB" sz="4000" dirty="0" smtClean="0"/>
          </a:p>
        </p:txBody>
      </p:sp>
      <p:sp>
        <p:nvSpPr>
          <p:cNvPr id="25603" name="Rectangle 3"/>
          <p:cNvSpPr>
            <a:spLocks noGrp="1" noChangeArrowheads="1"/>
          </p:cNvSpPr>
          <p:nvPr>
            <p:ph type="body" idx="1"/>
          </p:nvPr>
        </p:nvSpPr>
        <p:spPr>
          <a:xfrm>
            <a:off x="457200" y="990600"/>
            <a:ext cx="8229600" cy="5105400"/>
          </a:xfrm>
        </p:spPr>
        <p:txBody>
          <a:bodyPr/>
          <a:lstStyle/>
          <a:p>
            <a:pPr eaLnBrk="1" hangingPunct="1"/>
            <a:r>
              <a:rPr lang="en-US" smtClean="0"/>
              <a:t>Pengujian:</a:t>
            </a:r>
          </a:p>
          <a:p>
            <a:pPr lvl="1" eaLnBrk="1" hangingPunct="1"/>
            <a:r>
              <a:rPr lang="en-US" smtClean="0"/>
              <a:t>Sesuai USP &lt;381&gt; elastomer; &lt;661&gt; plastik; &lt;87&gt;dan &lt;88&gt; biological reactivity test untuk plastik dan elastomer</a:t>
            </a:r>
          </a:p>
          <a:p>
            <a:pPr lvl="1" eaLnBrk="1" hangingPunct="1">
              <a:buFontTx/>
              <a:buNone/>
            </a:pPr>
            <a:endParaRPr lang="en-US" smtClean="0"/>
          </a:p>
          <a:p>
            <a:pPr eaLnBrk="1" hangingPunct="1"/>
            <a:r>
              <a:rPr lang="en-US" smtClean="0"/>
              <a:t>Tidak ada prosedur tunggal untuk menangani </a:t>
            </a:r>
            <a:r>
              <a:rPr lang="en-US" i="1" smtClean="0"/>
              <a:t>extractable/leachable</a:t>
            </a:r>
            <a:r>
              <a:rPr lang="en-US" smtClean="0"/>
              <a:t>, semua bergantung pada banyak faktor, a.l.:</a:t>
            </a:r>
          </a:p>
          <a:p>
            <a:pPr lvl="1" eaLnBrk="1" hangingPunct="1"/>
            <a:r>
              <a:rPr lang="en-US" smtClean="0"/>
              <a:t>Cara penggunaan</a:t>
            </a:r>
          </a:p>
          <a:p>
            <a:pPr lvl="1" eaLnBrk="1" hangingPunct="1"/>
            <a:r>
              <a:rPr lang="en-US" smtClean="0"/>
              <a:t>Lamanya penggunaan</a:t>
            </a:r>
          </a:p>
          <a:p>
            <a:pPr lvl="1" eaLnBrk="1" hangingPunct="1">
              <a:buFontTx/>
              <a:buNone/>
            </a:pPr>
            <a:endParaRPr lang="en-US" smtClean="0"/>
          </a:p>
        </p:txBody>
      </p:sp>
    </p:spTree>
    <p:extLst>
      <p:ext uri="{BB962C8B-B14F-4D97-AF65-F5344CB8AC3E}">
        <p14:creationId xmlns:p14="http://schemas.microsoft.com/office/powerpoint/2010/main" val="134474736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066800"/>
            <a:ext cx="8229600" cy="5029200"/>
          </a:xfrm>
        </p:spPr>
        <p:txBody>
          <a:bodyPr/>
          <a:lstStyle/>
          <a:p>
            <a:pPr eaLnBrk="1" hangingPunct="1">
              <a:lnSpc>
                <a:spcPct val="80000"/>
              </a:lnSpc>
            </a:pPr>
            <a:r>
              <a:rPr lang="en-US" sz="2900" smtClean="0"/>
              <a:t>Menentukan </a:t>
            </a:r>
            <a:r>
              <a:rPr lang="en-US" sz="2900" i="1" smtClean="0"/>
              <a:t>extractables</a:t>
            </a:r>
            <a:r>
              <a:rPr lang="en-US" sz="2900" smtClean="0"/>
              <a:t> dan </a:t>
            </a:r>
            <a:r>
              <a:rPr lang="en-US" sz="2900" i="1" smtClean="0"/>
              <a:t>leachable</a:t>
            </a:r>
            <a:r>
              <a:rPr lang="en-US" sz="2900" smtClean="0"/>
              <a:t> dari sistem wadah-tutup:</a:t>
            </a:r>
          </a:p>
          <a:p>
            <a:pPr lvl="1" eaLnBrk="1" hangingPunct="1">
              <a:lnSpc>
                <a:spcPct val="80000"/>
              </a:lnSpc>
            </a:pPr>
            <a:r>
              <a:rPr lang="en-US" sz="2400" smtClean="0"/>
              <a:t>Tinjau ulang komposisi komponen bahan pengemas terutama aditif pada plastik dan karet</a:t>
            </a:r>
          </a:p>
          <a:p>
            <a:pPr lvl="1" eaLnBrk="1" hangingPunct="1">
              <a:lnSpc>
                <a:spcPct val="80000"/>
              </a:lnSpc>
            </a:pPr>
            <a:r>
              <a:rPr lang="en-US" sz="2400" smtClean="0"/>
              <a:t>Identifikasi </a:t>
            </a:r>
            <a:r>
              <a:rPr lang="en-US" sz="2400" i="1" smtClean="0"/>
              <a:t>extractables/leachables</a:t>
            </a:r>
            <a:r>
              <a:rPr lang="en-US" sz="2400" smtClean="0"/>
              <a:t> yang potensial dengan bantuan pabrik pemasok</a:t>
            </a:r>
          </a:p>
          <a:p>
            <a:pPr lvl="1" eaLnBrk="1" hangingPunct="1">
              <a:lnSpc>
                <a:spcPct val="80000"/>
              </a:lnSpc>
            </a:pPr>
            <a:r>
              <a:rPr lang="en-US" sz="2400" smtClean="0"/>
              <a:t>Lakukan uji dengan pelarut yang sesuai dengan produk obatnya </a:t>
            </a:r>
            <a:r>
              <a:rPr lang="en-US" sz="2400" smtClean="0">
                <a:sym typeface="Wingdings" pitchFamily="2" charset="2"/>
              </a:rPr>
              <a:t> tentukan jumlah</a:t>
            </a:r>
          </a:p>
          <a:p>
            <a:pPr lvl="1" eaLnBrk="1" hangingPunct="1">
              <a:lnSpc>
                <a:spcPct val="80000"/>
              </a:lnSpc>
            </a:pPr>
            <a:r>
              <a:rPr lang="en-US" sz="2400" smtClean="0">
                <a:sym typeface="Wingdings" pitchFamily="2" charset="2"/>
              </a:rPr>
              <a:t>Bandingkan hasil dengan informasi dari pemasok</a:t>
            </a:r>
          </a:p>
          <a:p>
            <a:pPr lvl="1" eaLnBrk="1" hangingPunct="1">
              <a:lnSpc>
                <a:spcPct val="80000"/>
              </a:lnSpc>
            </a:pPr>
            <a:r>
              <a:rPr lang="en-US" sz="2400" smtClean="0"/>
              <a:t>Lakukan tinjauan terhadap keamanan produk (konsentrasi, cara penggunaan, aturan pakai,dll)</a:t>
            </a:r>
          </a:p>
          <a:p>
            <a:pPr lvl="1" eaLnBrk="1" hangingPunct="1">
              <a:lnSpc>
                <a:spcPct val="80000"/>
              </a:lnSpc>
            </a:pPr>
            <a:r>
              <a:rPr lang="en-US" sz="2400" smtClean="0"/>
              <a:t>Tentukan dan lakukan validasi terhadap metode analisis dengan adanya produk obat.</a:t>
            </a:r>
          </a:p>
          <a:p>
            <a:pPr lvl="1" eaLnBrk="1" hangingPunct="1">
              <a:lnSpc>
                <a:spcPct val="80000"/>
              </a:lnSpc>
            </a:pPr>
            <a:r>
              <a:rPr lang="en-US" sz="2400" smtClean="0"/>
              <a:t>Lakukan uji stabilitas</a:t>
            </a:r>
          </a:p>
        </p:txBody>
      </p:sp>
    </p:spTree>
    <p:extLst>
      <p:ext uri="{BB962C8B-B14F-4D97-AF65-F5344CB8AC3E}">
        <p14:creationId xmlns:p14="http://schemas.microsoft.com/office/powerpoint/2010/main" val="152064027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71500"/>
          </a:xfrm>
        </p:spPr>
        <p:txBody>
          <a:bodyPr>
            <a:normAutofit fontScale="90000"/>
          </a:bodyPr>
          <a:lstStyle/>
          <a:p>
            <a:pPr eaLnBrk="1" hangingPunct="1"/>
            <a:r>
              <a:rPr lang="id-ID" sz="4000" smtClean="0"/>
              <a:t>Jenis bahan pengemas</a:t>
            </a:r>
            <a:endParaRPr lang="en-GB" sz="4000" smtClean="0"/>
          </a:p>
        </p:txBody>
      </p:sp>
      <p:sp>
        <p:nvSpPr>
          <p:cNvPr id="27651" name="Rectangle 3"/>
          <p:cNvSpPr>
            <a:spLocks noGrp="1" noChangeArrowheads="1"/>
          </p:cNvSpPr>
          <p:nvPr>
            <p:ph type="body" idx="1"/>
          </p:nvPr>
        </p:nvSpPr>
        <p:spPr>
          <a:xfrm>
            <a:off x="457200" y="914400"/>
            <a:ext cx="8229600" cy="5638800"/>
          </a:xfrm>
        </p:spPr>
        <p:txBody>
          <a:bodyPr/>
          <a:lstStyle/>
          <a:p>
            <a:pPr eaLnBrk="1" hangingPunct="1">
              <a:buFontTx/>
              <a:buNone/>
            </a:pPr>
            <a:r>
              <a:rPr lang="en-US" sz="2400" b="1" smtClean="0"/>
              <a:t>Tiga jenis bahan pengemas:</a:t>
            </a:r>
          </a:p>
          <a:p>
            <a:pPr lvl="1" eaLnBrk="1" hangingPunct="1"/>
            <a:r>
              <a:rPr lang="en-US" sz="2400" smtClean="0"/>
              <a:t>Bahan pengemas primer atau kemasan langsung: </a:t>
            </a:r>
          </a:p>
          <a:p>
            <a:pPr lvl="2" eaLnBrk="1" hangingPunct="1"/>
            <a:r>
              <a:rPr lang="en-US" smtClean="0"/>
              <a:t>sebagai wadah yang bersentuhan/kontak langsung dengan produk (berpengaruh thd kualitas produk)</a:t>
            </a:r>
          </a:p>
          <a:p>
            <a:pPr lvl="2" eaLnBrk="1" hangingPunct="1"/>
            <a:r>
              <a:rPr lang="en-US" smtClean="0"/>
              <a:t>Wadah yang bersentuhan langsung dengan user (implant, dsb)</a:t>
            </a:r>
          </a:p>
          <a:p>
            <a:pPr lvl="1" eaLnBrk="1" hangingPunct="1"/>
            <a:r>
              <a:rPr lang="en-US" sz="2400" smtClean="0"/>
              <a:t>Bahan pengemas sekunder: </a:t>
            </a:r>
          </a:p>
          <a:p>
            <a:pPr lvl="2" eaLnBrk="1" hangingPunct="1"/>
            <a:r>
              <a:rPr lang="en-US" smtClean="0"/>
              <a:t>untuk memberikan informasi dan perlindungan tambahan</a:t>
            </a:r>
          </a:p>
          <a:p>
            <a:pPr lvl="1" eaLnBrk="1" hangingPunct="1"/>
            <a:r>
              <a:rPr lang="en-US" sz="2400" smtClean="0"/>
              <a:t>Bahan pengemas tertier: </a:t>
            </a:r>
          </a:p>
          <a:p>
            <a:pPr lvl="2" eaLnBrk="1" hangingPunct="1"/>
            <a:r>
              <a:rPr lang="en-US" smtClean="0"/>
              <a:t>untuk memberikan perlindungan selama penyimpanan dan distribusi</a:t>
            </a:r>
          </a:p>
        </p:txBody>
      </p:sp>
    </p:spTree>
    <p:extLst>
      <p:ext uri="{BB962C8B-B14F-4D97-AF65-F5344CB8AC3E}">
        <p14:creationId xmlns:p14="http://schemas.microsoft.com/office/powerpoint/2010/main" val="41636514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066800" y="1908175"/>
            <a:ext cx="6934200" cy="2892425"/>
          </a:xfrm>
        </p:spPr>
        <p:txBody>
          <a:bodyPr>
            <a:noAutofit/>
          </a:bodyPr>
          <a:lstStyle/>
          <a:p>
            <a:pPr algn="ctr" eaLnBrk="1" hangingPunct="1"/>
            <a:r>
              <a:rPr lang="id-ID" sz="3200" dirty="0" smtClean="0"/>
              <a:t>3. Permeasi: Masuknya kelembapan ke dalam kemasan</a:t>
            </a:r>
            <a:br>
              <a:rPr lang="id-ID" sz="3200" dirty="0" smtClean="0"/>
            </a:br>
            <a:r>
              <a:rPr lang="id-ID" sz="3200" dirty="0" smtClean="0"/>
              <a:t/>
            </a:r>
            <a:br>
              <a:rPr lang="id-ID" sz="3200" dirty="0" smtClean="0"/>
            </a:br>
            <a:r>
              <a:rPr lang="id-ID" sz="3200" dirty="0" smtClean="0"/>
              <a:t/>
            </a:r>
            <a:br>
              <a:rPr lang="id-ID" sz="3200" dirty="0" smtClean="0"/>
            </a:br>
            <a:r>
              <a:rPr lang="id-ID" sz="3200" dirty="0" smtClean="0"/>
              <a:t/>
            </a:r>
            <a:br>
              <a:rPr lang="id-ID" sz="3200" dirty="0" smtClean="0"/>
            </a:br>
            <a:r>
              <a:rPr lang="id-ID" sz="3200" dirty="0" smtClean="0"/>
              <a:t>Perlu Uji Permeasi</a:t>
            </a:r>
            <a:endParaRPr lang="en-US" sz="3200" dirty="0" smtClean="0"/>
          </a:p>
        </p:txBody>
      </p:sp>
      <p:cxnSp>
        <p:nvCxnSpPr>
          <p:cNvPr id="4" name="Straight Arrow Connector 3"/>
          <p:cNvCxnSpPr/>
          <p:nvPr/>
        </p:nvCxnSpPr>
        <p:spPr>
          <a:xfrm flipH="1">
            <a:off x="4341814" y="3087689"/>
            <a:ext cx="3175" cy="876299"/>
          </a:xfrm>
          <a:prstGeom prst="straightConnector1">
            <a:avLst/>
          </a:prstGeom>
          <a:ln w="19050">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942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685800"/>
            <a:ext cx="7086600" cy="609600"/>
          </a:xfrm>
          <a:solidFill>
            <a:schemeClr val="accent2"/>
          </a:solidFill>
        </p:spPr>
        <p:txBody>
          <a:bodyPr/>
          <a:lstStyle/>
          <a:p>
            <a:pPr eaLnBrk="1" hangingPunct="1"/>
            <a:r>
              <a:rPr lang="en-US" sz="3200" b="1" smtClean="0">
                <a:solidFill>
                  <a:schemeClr val="bg1"/>
                </a:solidFill>
              </a:rPr>
              <a:t>Tujuan</a:t>
            </a:r>
          </a:p>
        </p:txBody>
      </p:sp>
      <p:sp>
        <p:nvSpPr>
          <p:cNvPr id="29699" name="Rectangle 3"/>
          <p:cNvSpPr>
            <a:spLocks noGrp="1" noChangeArrowheads="1"/>
          </p:cNvSpPr>
          <p:nvPr>
            <p:ph type="body" idx="1"/>
          </p:nvPr>
        </p:nvSpPr>
        <p:spPr>
          <a:xfrm>
            <a:off x="457200" y="1828800"/>
            <a:ext cx="8229600" cy="4297363"/>
          </a:xfrm>
        </p:spPr>
        <p:txBody>
          <a:bodyPr/>
          <a:lstStyle/>
          <a:p>
            <a:pPr eaLnBrk="1" hangingPunct="1">
              <a:lnSpc>
                <a:spcPct val="90000"/>
              </a:lnSpc>
            </a:pPr>
            <a:r>
              <a:rPr lang="en-US" sz="2800" smtClean="0"/>
              <a:t>Menetapkan permeabilitas kelembaban wadah yg digunakan utk obat baik pd wadah tertutup rapat maupun tertutup baik.</a:t>
            </a:r>
          </a:p>
          <a:p>
            <a:pPr eaLnBrk="1" hangingPunct="1">
              <a:lnSpc>
                <a:spcPct val="90000"/>
              </a:lnSpc>
            </a:pPr>
            <a:r>
              <a:rPr lang="en-US" sz="2800" smtClean="0"/>
              <a:t>Wadah tertutup baik : dpt melindungi thd masuknya bhn padat &amp; mencegah kehilangan bhn selama penanganan</a:t>
            </a:r>
          </a:p>
          <a:p>
            <a:pPr eaLnBrk="1" hangingPunct="1">
              <a:lnSpc>
                <a:spcPct val="90000"/>
              </a:lnSpc>
            </a:pPr>
            <a:r>
              <a:rPr lang="en-US" sz="2800" smtClean="0"/>
              <a:t>Wadah tertutup rapat : melindungi isi thd masuknya bhn cair, pdt atau uap &amp; mencegah kehilangan, merekat, mencair, menguapnya bhn slm penanganan, pengangkutan &amp; distribusi </a:t>
            </a:r>
          </a:p>
        </p:txBody>
      </p:sp>
    </p:spTree>
    <p:extLst>
      <p:ext uri="{BB962C8B-B14F-4D97-AF65-F5344CB8AC3E}">
        <p14:creationId xmlns:p14="http://schemas.microsoft.com/office/powerpoint/2010/main" val="25491942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341438"/>
            <a:ext cx="3581400" cy="533400"/>
          </a:xfrm>
        </p:spPr>
        <p:txBody>
          <a:bodyPr/>
          <a:lstStyle/>
          <a:p>
            <a:pPr eaLnBrk="1" hangingPunct="1"/>
            <a:r>
              <a:rPr lang="en-US" sz="2800" smtClean="0"/>
              <a:t>Desikan:</a:t>
            </a:r>
          </a:p>
        </p:txBody>
      </p:sp>
      <p:sp>
        <p:nvSpPr>
          <p:cNvPr id="30723" name="Rectangle 3"/>
          <p:cNvSpPr>
            <a:spLocks noGrp="1" noChangeArrowheads="1"/>
          </p:cNvSpPr>
          <p:nvPr>
            <p:ph type="body" idx="1"/>
          </p:nvPr>
        </p:nvSpPr>
        <p:spPr>
          <a:xfrm>
            <a:off x="457200" y="1916113"/>
            <a:ext cx="8229600" cy="4525962"/>
          </a:xfrm>
        </p:spPr>
        <p:txBody>
          <a:bodyPr/>
          <a:lstStyle/>
          <a:p>
            <a:pPr eaLnBrk="1" hangingPunct="1"/>
            <a:r>
              <a:rPr lang="en-US" sz="2800" smtClean="0"/>
              <a:t>Sejumlah calsium klorida anhidrat dg ukuran 4-8 mesh dikeringkan pd suhu 110</a:t>
            </a:r>
            <a:r>
              <a:rPr lang="en-US" sz="2800" smtClean="0">
                <a:cs typeface="Arial" charset="0"/>
              </a:rPr>
              <a:t>º</a:t>
            </a:r>
            <a:r>
              <a:rPr lang="en-US" sz="2800" smtClean="0"/>
              <a:t> C selama 1 jam</a:t>
            </a:r>
          </a:p>
        </p:txBody>
      </p:sp>
      <p:sp>
        <p:nvSpPr>
          <p:cNvPr id="30724" name="Text Box 4"/>
          <p:cNvSpPr txBox="1">
            <a:spLocks noChangeArrowheads="1"/>
          </p:cNvSpPr>
          <p:nvPr/>
        </p:nvSpPr>
        <p:spPr bwMode="auto">
          <a:xfrm>
            <a:off x="1476375" y="620713"/>
            <a:ext cx="3816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d-ID" sz="2800"/>
              <a:t>Wadah Multidose</a:t>
            </a:r>
            <a:endParaRPr lang="en-GB" sz="2800"/>
          </a:p>
        </p:txBody>
      </p:sp>
    </p:spTree>
    <p:extLst>
      <p:ext uri="{BB962C8B-B14F-4D97-AF65-F5344CB8AC3E}">
        <p14:creationId xmlns:p14="http://schemas.microsoft.com/office/powerpoint/2010/main" val="2745743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04800"/>
            <a:ext cx="7086600" cy="685800"/>
          </a:xfrm>
          <a:solidFill>
            <a:schemeClr val="accent2"/>
          </a:solidFill>
        </p:spPr>
        <p:txBody>
          <a:bodyPr/>
          <a:lstStyle/>
          <a:p>
            <a:pPr eaLnBrk="1" hangingPunct="1"/>
            <a:r>
              <a:rPr lang="en-US" sz="3600" b="1" smtClean="0">
                <a:solidFill>
                  <a:schemeClr val="bg1"/>
                </a:solidFill>
              </a:rPr>
              <a:t>Prosedur</a:t>
            </a:r>
          </a:p>
        </p:txBody>
      </p:sp>
      <p:sp>
        <p:nvSpPr>
          <p:cNvPr id="31747" name="Rectangle 3"/>
          <p:cNvSpPr>
            <a:spLocks noGrp="1" noChangeArrowheads="1"/>
          </p:cNvSpPr>
          <p:nvPr>
            <p:ph type="body" idx="1"/>
          </p:nvPr>
        </p:nvSpPr>
        <p:spPr>
          <a:xfrm>
            <a:off x="304800" y="1066800"/>
            <a:ext cx="8610600" cy="4830763"/>
          </a:xfrm>
        </p:spPr>
        <p:txBody>
          <a:bodyPr>
            <a:normAutofit fontScale="92500" lnSpcReduction="10000"/>
          </a:bodyPr>
          <a:lstStyle/>
          <a:p>
            <a:pPr eaLnBrk="1" hangingPunct="1">
              <a:lnSpc>
                <a:spcPct val="80000"/>
              </a:lnSpc>
            </a:pPr>
            <a:r>
              <a:rPr lang="en-US" sz="2800" b="1" smtClean="0"/>
              <a:t>Pilih 12 wadah dg ukuran &amp; tipe seragam</a:t>
            </a:r>
          </a:p>
          <a:p>
            <a:pPr eaLnBrk="1" hangingPunct="1">
              <a:lnSpc>
                <a:spcPct val="80000"/>
              </a:lnSpc>
            </a:pPr>
            <a:r>
              <a:rPr lang="en-US" sz="2800" b="1" smtClean="0"/>
              <a:t>Tutup &amp; buka setiap wadah 30 kali</a:t>
            </a:r>
          </a:p>
          <a:p>
            <a:pPr eaLnBrk="1" hangingPunct="1">
              <a:lnSpc>
                <a:spcPct val="80000"/>
              </a:lnSpc>
            </a:pPr>
            <a:r>
              <a:rPr lang="en-US" sz="2800" b="1" smtClean="0"/>
              <a:t>Tutup dg penutup sekrup dg tenaga putaran sss tabel</a:t>
            </a:r>
          </a:p>
          <a:p>
            <a:pPr eaLnBrk="1" hangingPunct="1">
              <a:lnSpc>
                <a:spcPct val="80000"/>
              </a:lnSpc>
            </a:pPr>
            <a:r>
              <a:rPr lang="en-US" sz="2800" b="1" smtClean="0"/>
              <a:t>Tambahkan desikan ke dlm 10 wadah</a:t>
            </a:r>
          </a:p>
          <a:p>
            <a:pPr eaLnBrk="1" hangingPunct="1">
              <a:lnSpc>
                <a:spcPct val="80000"/>
              </a:lnSpc>
            </a:pPr>
            <a:r>
              <a:rPr lang="en-US" sz="2800" b="1" smtClean="0"/>
              <a:t>Isi ad 2/3 kapasitas</a:t>
            </a:r>
          </a:p>
          <a:p>
            <a:pPr eaLnBrk="1" hangingPunct="1">
              <a:lnSpc>
                <a:spcPct val="80000"/>
              </a:lnSpc>
            </a:pPr>
            <a:r>
              <a:rPr lang="en-US" sz="2800" b="1" smtClean="0"/>
              <a:t>Tutup segera dg putaran yg sss</a:t>
            </a:r>
          </a:p>
          <a:p>
            <a:pPr eaLnBrk="1" hangingPunct="1">
              <a:lnSpc>
                <a:spcPct val="80000"/>
              </a:lnSpc>
            </a:pPr>
            <a:r>
              <a:rPr lang="en-US" sz="2800" b="1" smtClean="0"/>
              <a:t>2 wadah sisa utk kontrol, isi dg manik kaca utk memperoleh bobot lebih kurang setara dg wadah uji pd  </a:t>
            </a:r>
          </a:p>
          <a:p>
            <a:pPr eaLnBrk="1" hangingPunct="1">
              <a:lnSpc>
                <a:spcPct val="80000"/>
              </a:lnSpc>
            </a:pPr>
            <a:r>
              <a:rPr lang="en-US" sz="2800" b="1" smtClean="0"/>
              <a:t>Catat bobot dg teliti</a:t>
            </a:r>
          </a:p>
          <a:p>
            <a:pPr eaLnBrk="1" hangingPunct="1">
              <a:lnSpc>
                <a:spcPct val="80000"/>
              </a:lnSpc>
            </a:pPr>
            <a:r>
              <a:rPr lang="en-US" sz="2800" b="1" smtClean="0"/>
              <a:t>Simpan pd kelembaban relatif 75% suhu 23</a:t>
            </a:r>
            <a:r>
              <a:rPr lang="en-US" sz="2800" b="1" smtClean="0">
                <a:cs typeface="Arial" charset="0"/>
              </a:rPr>
              <a:t>º</a:t>
            </a:r>
            <a:r>
              <a:rPr lang="en-US" sz="2800" b="1" smtClean="0"/>
              <a:t>C</a:t>
            </a:r>
            <a:r>
              <a:rPr lang="id-ID" sz="2800" b="1" smtClean="0"/>
              <a:t>, selama 14 hari.</a:t>
            </a:r>
            <a:endParaRPr lang="en-US" sz="2800" b="1" smtClean="0"/>
          </a:p>
          <a:p>
            <a:pPr eaLnBrk="1" hangingPunct="1">
              <a:lnSpc>
                <a:spcPct val="80000"/>
              </a:lnSpc>
            </a:pPr>
            <a:r>
              <a:rPr lang="en-US" sz="2800" b="1" smtClean="0"/>
              <a:t>Catat  bobot dg teliti</a:t>
            </a:r>
          </a:p>
          <a:p>
            <a:pPr eaLnBrk="1" hangingPunct="1">
              <a:lnSpc>
                <a:spcPct val="80000"/>
              </a:lnSpc>
            </a:pPr>
            <a:endParaRPr lang="en-US" sz="2800" b="1" smtClean="0"/>
          </a:p>
        </p:txBody>
      </p:sp>
    </p:spTree>
    <p:extLst>
      <p:ext uri="{BB962C8B-B14F-4D97-AF65-F5344CB8AC3E}">
        <p14:creationId xmlns:p14="http://schemas.microsoft.com/office/powerpoint/2010/main" val="14206277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03238"/>
            <a:ext cx="8229600" cy="304800"/>
          </a:xfrm>
        </p:spPr>
        <p:txBody>
          <a:bodyPr>
            <a:normAutofit fontScale="90000"/>
          </a:bodyPr>
          <a:lstStyle/>
          <a:p>
            <a:pPr eaLnBrk="1" hangingPunct="1"/>
            <a:r>
              <a:rPr lang="en-US" sz="2400" b="1" smtClean="0"/>
              <a:t>Torsi utk Wadah tipe tutup Putar</a:t>
            </a:r>
          </a:p>
        </p:txBody>
      </p:sp>
      <p:graphicFrame>
        <p:nvGraphicFramePr>
          <p:cNvPr id="384003" name="Group 3"/>
          <p:cNvGraphicFramePr>
            <a:graphicFrameLocks noGrp="1"/>
          </p:cNvGraphicFramePr>
          <p:nvPr>
            <p:ph idx="1"/>
          </p:nvPr>
        </p:nvGraphicFramePr>
        <p:xfrm>
          <a:off x="1905000" y="1371600"/>
          <a:ext cx="4267200" cy="4160838"/>
        </p:xfrm>
        <a:graphic>
          <a:graphicData uri="http://schemas.openxmlformats.org/drawingml/2006/table">
            <a:tbl>
              <a:tblPr/>
              <a:tblGrid>
                <a:gridCol w="1792288"/>
                <a:gridCol w="2474912"/>
              </a:tblGrid>
              <a:tr h="838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Diameter tutup</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Torsi yg dianjurkan (inci-pon)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5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7-10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8-12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9-14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87473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a:t>10/10/2007</a:t>
            </a:r>
          </a:p>
        </p:txBody>
      </p:sp>
      <p:sp>
        <p:nvSpPr>
          <p:cNvPr id="8" name="Footer Placeholder 3"/>
          <p:cNvSpPr>
            <a:spLocks noGrp="1"/>
          </p:cNvSpPr>
          <p:nvPr>
            <p:ph type="ftr" sz="quarter" idx="11"/>
          </p:nvPr>
        </p:nvSpPr>
        <p:spPr/>
        <p:txBody>
          <a:bodyPr/>
          <a:lstStyle/>
          <a:p>
            <a:pPr>
              <a:defRPr/>
            </a:pPr>
            <a:r>
              <a:rPr lang="en-US"/>
              <a:t>TETI I / ISTN / 2007</a:t>
            </a:r>
          </a:p>
        </p:txBody>
      </p:sp>
      <p:sp>
        <p:nvSpPr>
          <p:cNvPr id="9"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FF0C12-674A-4E19-86C8-4802685D5FF8}" type="slidenum">
              <a:rPr lang="en-US"/>
              <a:pPr/>
              <a:t>5</a:t>
            </a:fld>
            <a:endParaRPr lang="en-US"/>
          </a:p>
        </p:txBody>
      </p:sp>
      <p:sp>
        <p:nvSpPr>
          <p:cNvPr id="163842" name="Rectangle 2"/>
          <p:cNvSpPr>
            <a:spLocks noGrp="1" noChangeArrowheads="1"/>
          </p:cNvSpPr>
          <p:nvPr>
            <p:ph type="title"/>
          </p:nvPr>
        </p:nvSpPr>
        <p:spPr>
          <a:xfrm>
            <a:off x="682870" y="304799"/>
            <a:ext cx="8080131" cy="1143001"/>
          </a:xfrm>
        </p:spPr>
        <p:txBody>
          <a:bodyPr/>
          <a:lstStyle/>
          <a:p>
            <a:pPr eaLnBrk="1" hangingPunct="1">
              <a:defRPr/>
            </a:pPr>
            <a:r>
              <a:rPr lang="en-US" dirty="0" err="1" smtClean="0"/>
              <a:t>Berhasil</a:t>
            </a:r>
            <a:r>
              <a:rPr lang="en-US" dirty="0" smtClean="0"/>
              <a:t> </a:t>
            </a:r>
            <a:r>
              <a:rPr lang="en-US" dirty="0" err="1" smtClean="0"/>
              <a:t>jika</a:t>
            </a:r>
            <a:r>
              <a:rPr lang="en-US" dirty="0" smtClean="0"/>
              <a:t> …..</a:t>
            </a:r>
          </a:p>
        </p:txBody>
      </p:sp>
      <p:sp>
        <p:nvSpPr>
          <p:cNvPr id="11270" name="Text Box 3"/>
          <p:cNvSpPr txBox="1">
            <a:spLocks noChangeArrowheads="1"/>
          </p:cNvSpPr>
          <p:nvPr/>
        </p:nvSpPr>
        <p:spPr bwMode="auto">
          <a:xfrm>
            <a:off x="609600" y="1525012"/>
            <a:ext cx="860620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folHlink"/>
              </a:buClr>
              <a:buSzPct val="90000"/>
              <a:buFont typeface="Wingdings" pitchFamily="2" charset="2"/>
              <a:buBlip>
                <a:blip r:embed="rId2"/>
              </a:buBlip>
              <a:defRPr sz="2000">
                <a:solidFill>
                  <a:schemeClr val="tx1"/>
                </a:solidFill>
                <a:latin typeface="Arial" pitchFamily="34" charset="0"/>
              </a:defRPr>
            </a:lvl6pPr>
            <a:lvl7pPr eaLnBrk="0" fontAlgn="base" hangingPunct="0">
              <a:spcBef>
                <a:spcPct val="20000"/>
              </a:spcBef>
              <a:spcAft>
                <a:spcPct val="0"/>
              </a:spcAft>
              <a:buClr>
                <a:schemeClr val="folHlink"/>
              </a:buClr>
              <a:buSzPct val="90000"/>
              <a:buFont typeface="Wingdings" pitchFamily="2" charset="2"/>
              <a:buBlip>
                <a:blip r:embed="rId2"/>
              </a:buBlip>
              <a:defRPr sz="2000">
                <a:solidFill>
                  <a:schemeClr val="tx1"/>
                </a:solidFill>
                <a:latin typeface="Arial" pitchFamily="34" charset="0"/>
              </a:defRPr>
            </a:lvl7pPr>
            <a:lvl8pPr eaLnBrk="0" fontAlgn="base" hangingPunct="0">
              <a:spcBef>
                <a:spcPct val="20000"/>
              </a:spcBef>
              <a:spcAft>
                <a:spcPct val="0"/>
              </a:spcAft>
              <a:buClr>
                <a:schemeClr val="folHlink"/>
              </a:buClr>
              <a:buSzPct val="90000"/>
              <a:buFont typeface="Wingdings" pitchFamily="2" charset="2"/>
              <a:buBlip>
                <a:blip r:embed="rId2"/>
              </a:buBlip>
              <a:defRPr sz="2000">
                <a:solidFill>
                  <a:schemeClr val="tx1"/>
                </a:solidFill>
                <a:latin typeface="Arial" pitchFamily="34" charset="0"/>
              </a:defRPr>
            </a:lvl8pPr>
            <a:lvl9pPr eaLnBrk="0" fontAlgn="base" hangingPunct="0">
              <a:spcBef>
                <a:spcPct val="20000"/>
              </a:spcBef>
              <a:spcAft>
                <a:spcPct val="0"/>
              </a:spcAft>
              <a:buClr>
                <a:schemeClr val="folHlink"/>
              </a:buClr>
              <a:buSzPct val="90000"/>
              <a:buFont typeface="Wingdings" pitchFamily="2" charset="2"/>
              <a:buBlip>
                <a:blip r:embed="rId2"/>
              </a:buBlip>
              <a:defRPr sz="2000">
                <a:solidFill>
                  <a:schemeClr val="tx1"/>
                </a:solidFill>
                <a:latin typeface="Arial" pitchFamily="34" charset="0"/>
              </a:defRPr>
            </a:lvl9pPr>
          </a:lstStyle>
          <a:p>
            <a:pPr algn="just" eaLnBrk="1" hangingPunct="1">
              <a:lnSpc>
                <a:spcPct val="120000"/>
              </a:lnSpc>
            </a:pPr>
            <a:r>
              <a:rPr lang="en-US" dirty="0" err="1"/>
              <a:t>Mengikuti</a:t>
            </a:r>
            <a:r>
              <a:rPr lang="en-US" dirty="0"/>
              <a:t> UAS  &amp; </a:t>
            </a:r>
            <a:r>
              <a:rPr lang="en-US" dirty="0" err="1"/>
              <a:t>Mengikuti</a:t>
            </a:r>
            <a:r>
              <a:rPr lang="en-US" dirty="0"/>
              <a:t> UTS</a:t>
            </a:r>
          </a:p>
          <a:p>
            <a:pPr algn="just">
              <a:lnSpc>
                <a:spcPct val="120000"/>
              </a:lnSpc>
            </a:pPr>
            <a:r>
              <a:rPr lang="en-US" dirty="0" err="1"/>
              <a:t>Mengerjakan</a:t>
            </a:r>
            <a:r>
              <a:rPr lang="en-US" dirty="0"/>
              <a:t> </a:t>
            </a:r>
            <a:r>
              <a:rPr lang="en-US" dirty="0" err="1"/>
              <a:t>tugas</a:t>
            </a:r>
            <a:r>
              <a:rPr lang="en-US" dirty="0"/>
              <a:t> UTS &amp; UAS</a:t>
            </a:r>
          </a:p>
          <a:p>
            <a:pPr algn="just">
              <a:lnSpc>
                <a:spcPct val="120000"/>
              </a:lnSpc>
            </a:pPr>
            <a:r>
              <a:rPr lang="en-US" dirty="0" err="1"/>
              <a:t>Ikut</a:t>
            </a:r>
            <a:r>
              <a:rPr lang="en-US" dirty="0"/>
              <a:t>  minimum 80  % </a:t>
            </a:r>
            <a:r>
              <a:rPr lang="en-US" dirty="0" err="1"/>
              <a:t>tatap</a:t>
            </a:r>
            <a:r>
              <a:rPr lang="en-US" dirty="0"/>
              <a:t> </a:t>
            </a:r>
            <a:r>
              <a:rPr lang="en-US" dirty="0" err="1"/>
              <a:t>muka</a:t>
            </a:r>
            <a:endParaRPr lang="en-US" dirty="0"/>
          </a:p>
          <a:p>
            <a:pPr eaLnBrk="1" hangingPunct="1">
              <a:lnSpc>
                <a:spcPct val="120000"/>
              </a:lnSpc>
            </a:pPr>
            <a:r>
              <a:rPr lang="en-US" dirty="0" err="1"/>
              <a:t>Mengerjakan</a:t>
            </a:r>
            <a:r>
              <a:rPr lang="en-US" dirty="0"/>
              <a:t> </a:t>
            </a:r>
            <a:r>
              <a:rPr lang="en-US" dirty="0" err="1"/>
              <a:t>semua</a:t>
            </a:r>
            <a:r>
              <a:rPr lang="en-US" dirty="0"/>
              <a:t> </a:t>
            </a:r>
            <a:r>
              <a:rPr lang="en-US" dirty="0" err="1"/>
              <a:t>tugas</a:t>
            </a:r>
            <a:r>
              <a:rPr lang="en-US" dirty="0"/>
              <a:t> </a:t>
            </a:r>
            <a:r>
              <a:rPr lang="en-US" dirty="0" err="1"/>
              <a:t>utama</a:t>
            </a:r>
            <a:r>
              <a:rPr lang="en-US" dirty="0"/>
              <a:t> </a:t>
            </a:r>
            <a:r>
              <a:rPr lang="en-US" dirty="0" err="1"/>
              <a:t>dengan</a:t>
            </a:r>
            <a:r>
              <a:rPr lang="en-US" dirty="0"/>
              <a:t> </a:t>
            </a:r>
            <a:r>
              <a:rPr lang="en-US" dirty="0" err="1"/>
              <a:t>benar</a:t>
            </a:r>
            <a:endParaRPr lang="en-US" sz="2400" dirty="0"/>
          </a:p>
        </p:txBody>
      </p:sp>
      <p:sp>
        <p:nvSpPr>
          <p:cNvPr id="11271" name="WordArt 4" descr="Narrow vertical"/>
          <p:cNvSpPr>
            <a:spLocks noChangeArrowheads="1" noChangeShapeType="1" noTextEdit="1"/>
          </p:cNvSpPr>
          <p:nvPr/>
        </p:nvSpPr>
        <p:spPr bwMode="auto">
          <a:xfrm>
            <a:off x="1447800" y="4508501"/>
            <a:ext cx="5934808"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outerShdw>
                </a:effectLst>
                <a:latin typeface="Arial Black"/>
              </a:rPr>
              <a:t>Nilai C sudah ditangan !</a:t>
            </a:r>
          </a:p>
        </p:txBody>
      </p:sp>
      <p:sp>
        <p:nvSpPr>
          <p:cNvPr id="11272" name="WordArt 5"/>
          <p:cNvSpPr>
            <a:spLocks noChangeArrowheads="1" noChangeShapeType="1" noTextEdit="1"/>
          </p:cNvSpPr>
          <p:nvPr/>
        </p:nvSpPr>
        <p:spPr bwMode="auto">
          <a:xfrm>
            <a:off x="915866" y="5456239"/>
            <a:ext cx="2143857"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Mau lebih ?</a:t>
            </a:r>
          </a:p>
        </p:txBody>
      </p:sp>
      <p:sp>
        <p:nvSpPr>
          <p:cNvPr id="11273" name="WordArt 6"/>
          <p:cNvSpPr>
            <a:spLocks noChangeArrowheads="1" noChangeShapeType="1" noTextEdit="1"/>
          </p:cNvSpPr>
          <p:nvPr/>
        </p:nvSpPr>
        <p:spPr bwMode="auto">
          <a:xfrm>
            <a:off x="5045320" y="5486401"/>
            <a:ext cx="3581400" cy="1038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RAJIN YA .......!</a:t>
            </a:r>
          </a:p>
        </p:txBody>
      </p:sp>
    </p:spTree>
    <p:extLst>
      <p:ext uri="{BB962C8B-B14F-4D97-AF65-F5344CB8AC3E}">
        <p14:creationId xmlns:p14="http://schemas.microsoft.com/office/powerpoint/2010/main" val="3122180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086600" cy="1143000"/>
          </a:xfrm>
        </p:spPr>
        <p:txBody>
          <a:bodyPr/>
          <a:lstStyle/>
          <a:p>
            <a:pPr eaLnBrk="1" hangingPunct="1"/>
            <a:r>
              <a:rPr lang="en-US" sz="2800" smtClean="0"/>
              <a:t>Lanjutan…….</a:t>
            </a:r>
          </a:p>
        </p:txBody>
      </p:sp>
      <p:sp>
        <p:nvSpPr>
          <p:cNvPr id="33795" name="Rectangle 3"/>
          <p:cNvSpPr>
            <a:spLocks noGrp="1" noChangeArrowheads="1"/>
          </p:cNvSpPr>
          <p:nvPr>
            <p:ph type="body" sz="half" idx="1"/>
          </p:nvPr>
        </p:nvSpPr>
        <p:spPr>
          <a:xfrm>
            <a:off x="457200" y="1600200"/>
            <a:ext cx="8077200" cy="2133600"/>
          </a:xfrm>
        </p:spPr>
        <p:txBody>
          <a:bodyPr/>
          <a:lstStyle/>
          <a:p>
            <a:pPr eaLnBrk="1" hangingPunct="1"/>
            <a:r>
              <a:rPr lang="en-US" sz="2400" smtClean="0"/>
              <a:t>Isi 5 wadah kosong dg ukuran yg sss dg wadah uji dg air sampai permukaan penutup</a:t>
            </a:r>
          </a:p>
          <a:p>
            <a:pPr eaLnBrk="1" hangingPunct="1"/>
            <a:r>
              <a:rPr lang="en-US" sz="2400" smtClean="0"/>
              <a:t>Pindahkan air ke gelas ukur, tentukan volume rata-rata</a:t>
            </a:r>
          </a:p>
          <a:p>
            <a:pPr eaLnBrk="1" hangingPunct="1"/>
            <a:r>
              <a:rPr lang="en-US" sz="2400" smtClean="0"/>
              <a:t>Tentukan laju permebilitas kelembaban dlm mg/hari</a:t>
            </a:r>
            <a:r>
              <a:rPr lang="id-ID" sz="2400" smtClean="0"/>
              <a:t>/L</a:t>
            </a:r>
            <a:r>
              <a:rPr lang="en-US" sz="2400" smtClean="0"/>
              <a:t> dg :</a:t>
            </a:r>
          </a:p>
        </p:txBody>
      </p:sp>
      <p:graphicFrame>
        <p:nvGraphicFramePr>
          <p:cNvPr id="33796" name="Object 2"/>
          <p:cNvGraphicFramePr>
            <a:graphicFrameLocks noGrp="1" noChangeAspect="1"/>
          </p:cNvGraphicFramePr>
          <p:nvPr>
            <p:ph sz="half" idx="2"/>
          </p:nvPr>
        </p:nvGraphicFramePr>
        <p:xfrm>
          <a:off x="2057400" y="3733800"/>
          <a:ext cx="3429000" cy="762000"/>
        </p:xfrm>
        <a:graphic>
          <a:graphicData uri="http://schemas.openxmlformats.org/presentationml/2006/ole">
            <mc:AlternateContent xmlns:mc="http://schemas.openxmlformats.org/markup-compatibility/2006">
              <mc:Choice xmlns:v="urn:schemas-microsoft-com:vml" Requires="v">
                <p:oleObj spid="_x0000_s2055" name="Equation" r:id="rId3" imgW="1600200" imgH="393480" progId="Equation.3">
                  <p:embed/>
                </p:oleObj>
              </mc:Choice>
              <mc:Fallback>
                <p:oleObj name="Equation" r:id="rId3" imgW="16002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733800"/>
                        <a:ext cx="3429000" cy="762000"/>
                      </a:xfrm>
                      <a:prstGeom prst="rect">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7" name="Text Box 5"/>
          <p:cNvSpPr txBox="1">
            <a:spLocks noChangeArrowheads="1"/>
          </p:cNvSpPr>
          <p:nvPr/>
        </p:nvSpPr>
        <p:spPr bwMode="auto">
          <a:xfrm>
            <a:off x="990600" y="4800600"/>
            <a:ext cx="7162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V = volume wadah, (Tf-Ti) = perbedaan bobot akhir &amp; awal setiap wadah, (Cf-Ci) = perbedaan bobot akhir &amp; awal setiap kontrol</a:t>
            </a:r>
          </a:p>
        </p:txBody>
      </p:sp>
    </p:spTree>
    <p:extLst>
      <p:ext uri="{BB962C8B-B14F-4D97-AF65-F5344CB8AC3E}">
        <p14:creationId xmlns:p14="http://schemas.microsoft.com/office/powerpoint/2010/main" val="142657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381000"/>
            <a:ext cx="7086600" cy="609600"/>
          </a:xfrm>
        </p:spPr>
        <p:txBody>
          <a:bodyPr/>
          <a:lstStyle/>
          <a:p>
            <a:pPr eaLnBrk="1" hangingPunct="1"/>
            <a:r>
              <a:rPr lang="en-US" sz="2400" b="1" smtClean="0"/>
              <a:t>Lanjutan…..</a:t>
            </a:r>
          </a:p>
        </p:txBody>
      </p:sp>
      <p:sp>
        <p:nvSpPr>
          <p:cNvPr id="34819" name="Rectangle 3"/>
          <p:cNvSpPr>
            <a:spLocks noGrp="1" noChangeArrowheads="1"/>
          </p:cNvSpPr>
          <p:nvPr>
            <p:ph type="body" idx="1"/>
          </p:nvPr>
        </p:nvSpPr>
        <p:spPr>
          <a:xfrm>
            <a:off x="381000" y="1219200"/>
            <a:ext cx="8229600" cy="4830763"/>
          </a:xfrm>
        </p:spPr>
        <p:txBody>
          <a:bodyPr/>
          <a:lstStyle/>
          <a:p>
            <a:pPr eaLnBrk="1" hangingPunct="1"/>
            <a:r>
              <a:rPr lang="en-US" sz="2800" smtClean="0"/>
              <a:t>Wadah Tertutup Rapat :</a:t>
            </a:r>
          </a:p>
          <a:p>
            <a:pPr eaLnBrk="1" hangingPunct="1">
              <a:buFontTx/>
              <a:buNone/>
            </a:pPr>
            <a:r>
              <a:rPr lang="en-US" sz="2800" smtClean="0"/>
              <a:t>    Tdk lebih dr 1 dr 10 wadah uji mempunyai permeabilitas melebihi 100 mg/hari/L &amp; tdk satupun melebihi 200 mg/hari/L</a:t>
            </a:r>
          </a:p>
          <a:p>
            <a:pPr eaLnBrk="1" hangingPunct="1">
              <a:buFontTx/>
              <a:buNone/>
            </a:pPr>
            <a:endParaRPr lang="en-US" sz="2800" smtClean="0"/>
          </a:p>
          <a:p>
            <a:pPr eaLnBrk="1" hangingPunct="1"/>
            <a:r>
              <a:rPr lang="en-US" sz="2800" smtClean="0"/>
              <a:t>Wadah Tertutup Baik :</a:t>
            </a:r>
          </a:p>
          <a:p>
            <a:pPr eaLnBrk="1" hangingPunct="1">
              <a:buFontTx/>
              <a:buNone/>
            </a:pPr>
            <a:r>
              <a:rPr lang="en-US" sz="2800" smtClean="0"/>
              <a:t>    Tdk lebih dr 1 dr 10 wadah uji mempunyai permeabilitas melebihi 2000 mg/hari/L &amp; tdk satupun melebihi 3000 mg/hari/L</a:t>
            </a:r>
          </a:p>
          <a:p>
            <a:pPr eaLnBrk="1" hangingPunct="1">
              <a:buFontTx/>
              <a:buNone/>
            </a:pPr>
            <a:endParaRPr lang="en-US" sz="2800" smtClean="0"/>
          </a:p>
          <a:p>
            <a:pPr eaLnBrk="1" hangingPunct="1">
              <a:buFontTx/>
              <a:buNone/>
            </a:pPr>
            <a:endParaRPr lang="en-US" sz="2800" smtClean="0"/>
          </a:p>
        </p:txBody>
      </p:sp>
    </p:spTree>
    <p:extLst>
      <p:ext uri="{BB962C8B-B14F-4D97-AF65-F5344CB8AC3E}">
        <p14:creationId xmlns:p14="http://schemas.microsoft.com/office/powerpoint/2010/main" val="1589748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848600" cy="1066800"/>
          </a:xfrm>
          <a:solidFill>
            <a:schemeClr val="accent2"/>
          </a:solidFill>
        </p:spPr>
        <p:txBody>
          <a:bodyPr/>
          <a:lstStyle/>
          <a:p>
            <a:pPr eaLnBrk="1" hangingPunct="1"/>
            <a:r>
              <a:rPr lang="en-US" sz="2800" b="1" smtClean="0">
                <a:solidFill>
                  <a:schemeClr val="bg1"/>
                </a:solidFill>
              </a:rPr>
              <a:t>Uji permeasi utk wadah satuan tunggal/dosis satuan utk kapsul &amp; tablet</a:t>
            </a:r>
          </a:p>
        </p:txBody>
      </p:sp>
      <p:sp>
        <p:nvSpPr>
          <p:cNvPr id="35843" name="Rectangle 3"/>
          <p:cNvSpPr>
            <a:spLocks noGrp="1" noChangeArrowheads="1"/>
          </p:cNvSpPr>
          <p:nvPr>
            <p:ph type="body" idx="1"/>
          </p:nvPr>
        </p:nvSpPr>
        <p:spPr/>
        <p:txBody>
          <a:bodyPr/>
          <a:lstStyle/>
          <a:p>
            <a:pPr eaLnBrk="1" hangingPunct="1"/>
            <a:r>
              <a:rPr lang="en-US" sz="2800" smtClean="0"/>
              <a:t>Desikan</a:t>
            </a:r>
          </a:p>
          <a:p>
            <a:pPr eaLnBrk="1" hangingPunct="1">
              <a:buFontTx/>
              <a:buNone/>
            </a:pPr>
            <a:r>
              <a:rPr lang="en-US" sz="2800" smtClean="0"/>
              <a:t>    pelet calsium klorida anhidrat dg bobot lbh  kurang 400 mg dg diameter 8 mm</a:t>
            </a:r>
          </a:p>
          <a:p>
            <a:pPr eaLnBrk="1" hangingPunct="1"/>
            <a:r>
              <a:rPr lang="en-US" sz="2800" smtClean="0"/>
              <a:t>Pd umumnya berupa blister/strip</a:t>
            </a:r>
          </a:p>
        </p:txBody>
      </p:sp>
    </p:spTree>
    <p:extLst>
      <p:ext uri="{BB962C8B-B14F-4D97-AF65-F5344CB8AC3E}">
        <p14:creationId xmlns:p14="http://schemas.microsoft.com/office/powerpoint/2010/main" val="2959607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685800"/>
            <a:ext cx="7086600" cy="609600"/>
          </a:xfrm>
        </p:spPr>
        <p:txBody>
          <a:bodyPr/>
          <a:lstStyle/>
          <a:p>
            <a:pPr eaLnBrk="1" hangingPunct="1"/>
            <a:r>
              <a:rPr lang="en-US" sz="2800" smtClean="0"/>
              <a:t>Prosedur</a:t>
            </a:r>
          </a:p>
        </p:txBody>
      </p:sp>
      <p:sp>
        <p:nvSpPr>
          <p:cNvPr id="36867" name="Rectangle 3"/>
          <p:cNvSpPr>
            <a:spLocks noGrp="1" noChangeArrowheads="1"/>
          </p:cNvSpPr>
          <p:nvPr>
            <p:ph type="body" idx="1"/>
          </p:nvPr>
        </p:nvSpPr>
        <p:spPr/>
        <p:txBody>
          <a:bodyPr/>
          <a:lstStyle/>
          <a:p>
            <a:pPr eaLnBrk="1" hangingPunct="1">
              <a:lnSpc>
                <a:spcPct val="90000"/>
              </a:lnSpc>
            </a:pPr>
            <a:r>
              <a:rPr lang="en-US" sz="2400" smtClean="0"/>
              <a:t>Segel tdk kurang 10 wadah dosis satuan yg berisi 1 pelet per wadah</a:t>
            </a:r>
          </a:p>
          <a:p>
            <a:pPr eaLnBrk="1" hangingPunct="1">
              <a:lnSpc>
                <a:spcPct val="90000"/>
              </a:lnSpc>
            </a:pPr>
            <a:r>
              <a:rPr lang="en-US" sz="2400" smtClean="0"/>
              <a:t>Segel juga 10 wadah dosis satuan kosong sbg kontrol</a:t>
            </a:r>
          </a:p>
          <a:p>
            <a:pPr eaLnBrk="1" hangingPunct="1">
              <a:lnSpc>
                <a:spcPct val="90000"/>
              </a:lnSpc>
            </a:pPr>
            <a:r>
              <a:rPr lang="en-US" sz="2400" smtClean="0"/>
              <a:t>Gunakan pinset/tang utk memegang wadah tersegel</a:t>
            </a:r>
            <a:r>
              <a:rPr lang="en-US" smtClean="0"/>
              <a:t> </a:t>
            </a:r>
          </a:p>
          <a:p>
            <a:pPr eaLnBrk="1" hangingPunct="1">
              <a:lnSpc>
                <a:spcPct val="90000"/>
              </a:lnSpc>
            </a:pPr>
            <a:r>
              <a:rPr lang="en-US" sz="2400" smtClean="0"/>
              <a:t>Catat bobot baik isi maupun kontrol</a:t>
            </a:r>
          </a:p>
          <a:p>
            <a:pPr eaLnBrk="1" hangingPunct="1">
              <a:lnSpc>
                <a:spcPct val="90000"/>
              </a:lnSpc>
            </a:pPr>
            <a:r>
              <a:rPr lang="en-US" sz="2400" smtClean="0"/>
              <a:t>Simpan pd kelembaban relatif 75% suhu 23</a:t>
            </a:r>
            <a:r>
              <a:rPr lang="en-US" sz="2400" smtClean="0">
                <a:cs typeface="Arial" charset="0"/>
              </a:rPr>
              <a:t>ºC</a:t>
            </a:r>
          </a:p>
          <a:p>
            <a:pPr eaLnBrk="1" hangingPunct="1">
              <a:lnSpc>
                <a:spcPct val="90000"/>
              </a:lnSpc>
            </a:pPr>
            <a:r>
              <a:rPr lang="en-US" sz="2400" smtClean="0">
                <a:cs typeface="Arial" charset="0"/>
              </a:rPr>
              <a:t>Setelah 24 jam atau kelipatannya, pindahkan wadah dr bejana biarkan tjd kesetimbangan slm 15-60 menit</a:t>
            </a:r>
          </a:p>
          <a:p>
            <a:pPr eaLnBrk="1" hangingPunct="1">
              <a:lnSpc>
                <a:spcPct val="90000"/>
              </a:lnSpc>
            </a:pPr>
            <a:r>
              <a:rPr lang="en-US" sz="2400" smtClean="0">
                <a:cs typeface="Arial" charset="0"/>
              </a:rPr>
              <a:t>Catat bobot tiap wadah</a:t>
            </a:r>
          </a:p>
          <a:p>
            <a:pPr eaLnBrk="1" hangingPunct="1">
              <a:lnSpc>
                <a:spcPct val="90000"/>
              </a:lnSpc>
            </a:pPr>
            <a:r>
              <a:rPr lang="en-US" sz="2400" smtClean="0">
                <a:cs typeface="Arial" charset="0"/>
              </a:rPr>
              <a:t>Bila pelet  berubah mjd merah muda/bobot pelet naik &gt; 10%, hentikan pengujian, prosedur diulang</a:t>
            </a:r>
          </a:p>
        </p:txBody>
      </p:sp>
    </p:spTree>
    <p:extLst>
      <p:ext uri="{BB962C8B-B14F-4D97-AF65-F5344CB8AC3E}">
        <p14:creationId xmlns:p14="http://schemas.microsoft.com/office/powerpoint/2010/main" val="26990877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457200"/>
            <a:ext cx="7086600" cy="533400"/>
          </a:xfrm>
        </p:spPr>
        <p:txBody>
          <a:bodyPr/>
          <a:lstStyle/>
          <a:p>
            <a:pPr eaLnBrk="1" hangingPunct="1"/>
            <a:r>
              <a:rPr lang="en-US" sz="2800" smtClean="0"/>
              <a:t>Lanjutan……..</a:t>
            </a:r>
          </a:p>
        </p:txBody>
      </p:sp>
      <p:sp>
        <p:nvSpPr>
          <p:cNvPr id="37891" name="Rectangle 3"/>
          <p:cNvSpPr>
            <a:spLocks noGrp="1" noChangeArrowheads="1"/>
          </p:cNvSpPr>
          <p:nvPr>
            <p:ph type="body" sz="half" idx="1"/>
          </p:nvPr>
        </p:nvSpPr>
        <p:spPr>
          <a:xfrm>
            <a:off x="228600" y="1143000"/>
            <a:ext cx="8305800" cy="685800"/>
          </a:xfrm>
        </p:spPr>
        <p:txBody>
          <a:bodyPr/>
          <a:lstStyle/>
          <a:p>
            <a:pPr eaLnBrk="1" hangingPunct="1"/>
            <a:r>
              <a:rPr lang="en-US" sz="2400" smtClean="0"/>
              <a:t>Laju permeasi kelembaban dlm mg/hari</a:t>
            </a:r>
          </a:p>
          <a:p>
            <a:pPr eaLnBrk="1" hangingPunct="1">
              <a:buFontTx/>
              <a:buNone/>
            </a:pPr>
            <a:endParaRPr lang="en-US" sz="2400" smtClean="0"/>
          </a:p>
        </p:txBody>
      </p:sp>
      <p:graphicFrame>
        <p:nvGraphicFramePr>
          <p:cNvPr id="37892" name="Object 2"/>
          <p:cNvGraphicFramePr>
            <a:graphicFrameLocks noGrp="1" noChangeAspect="1"/>
          </p:cNvGraphicFramePr>
          <p:nvPr>
            <p:ph sz="half" idx="2"/>
          </p:nvPr>
        </p:nvGraphicFramePr>
        <p:xfrm>
          <a:off x="4343400" y="1828800"/>
          <a:ext cx="2362200" cy="609600"/>
        </p:xfrm>
        <a:graphic>
          <a:graphicData uri="http://schemas.openxmlformats.org/presentationml/2006/ole">
            <mc:AlternateContent xmlns:mc="http://schemas.openxmlformats.org/markup-compatibility/2006">
              <mc:Choice xmlns:v="urn:schemas-microsoft-com:vml" Requires="v">
                <p:oleObj spid="_x0000_s3079" name="Equation" r:id="rId3" imgW="1612900" imgH="393700" progId="Equation.3">
                  <p:embed/>
                </p:oleObj>
              </mc:Choice>
              <mc:Fallback>
                <p:oleObj name="Equation" r:id="rId3" imgW="1612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8800"/>
                        <a:ext cx="2362200" cy="609600"/>
                      </a:xfrm>
                      <a:prstGeom prst="rect">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Text Box 5"/>
          <p:cNvSpPr txBox="1">
            <a:spLocks noChangeArrowheads="1"/>
          </p:cNvSpPr>
          <p:nvPr/>
        </p:nvSpPr>
        <p:spPr bwMode="auto">
          <a:xfrm>
            <a:off x="609600" y="2465388"/>
            <a:ext cx="8305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t> Hasil :</a:t>
            </a:r>
          </a:p>
          <a:p>
            <a:pPr eaLnBrk="1" hangingPunct="1">
              <a:spcBef>
                <a:spcPct val="50000"/>
              </a:spcBef>
            </a:pPr>
            <a:r>
              <a:rPr lang="en-US" sz="2400"/>
              <a:t>  Klas A : tdk lebih dr 1 dr 10 wadah uji melebihi 0,5   mg/hari &amp; tdk satupun lbh dr 1 mg/hr</a:t>
            </a:r>
          </a:p>
          <a:p>
            <a:pPr eaLnBrk="1" hangingPunct="1">
              <a:spcBef>
                <a:spcPct val="50000"/>
              </a:spcBef>
            </a:pPr>
            <a:r>
              <a:rPr lang="en-US" sz="2400"/>
              <a:t>  Klas B : tdk lebih dr 1 dr 10 wadah uji melebihi 5   mg/hari &amp; tdk satupun lbh dr 10 mg/hr</a:t>
            </a:r>
          </a:p>
          <a:p>
            <a:pPr eaLnBrk="1" hangingPunct="1">
              <a:spcBef>
                <a:spcPct val="50000"/>
              </a:spcBef>
            </a:pPr>
            <a:r>
              <a:rPr lang="en-US" sz="2400"/>
              <a:t>Klas </a:t>
            </a:r>
            <a:r>
              <a:rPr lang="id-ID" sz="2400"/>
              <a:t>C</a:t>
            </a:r>
            <a:r>
              <a:rPr lang="en-US" sz="2400"/>
              <a:t> : tdk lebih dr 1 dr 10 wadah uji melebihi 20   mg/hari &amp; tdk satupun lbh dr 40 mg/hr</a:t>
            </a:r>
          </a:p>
          <a:p>
            <a:pPr eaLnBrk="1" hangingPunct="1">
              <a:spcBef>
                <a:spcPct val="50000"/>
              </a:spcBef>
            </a:pPr>
            <a:r>
              <a:rPr lang="en-US" sz="2400"/>
              <a:t>Klas D bila tdk memenuhi uji permeasi kelembaban</a:t>
            </a:r>
            <a:endParaRPr lang="en-US"/>
          </a:p>
        </p:txBody>
      </p:sp>
      <p:sp>
        <p:nvSpPr>
          <p:cNvPr id="37894" name="Text Box 6"/>
          <p:cNvSpPr txBox="1">
            <a:spLocks noChangeArrowheads="1"/>
          </p:cNvSpPr>
          <p:nvPr/>
        </p:nvSpPr>
        <p:spPr bwMode="auto">
          <a:xfrm>
            <a:off x="7010400" y="1752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N = jumlah hari</a:t>
            </a:r>
          </a:p>
        </p:txBody>
      </p:sp>
    </p:spTree>
    <p:extLst>
      <p:ext uri="{BB962C8B-B14F-4D97-AF65-F5344CB8AC3E}">
        <p14:creationId xmlns:p14="http://schemas.microsoft.com/office/powerpoint/2010/main" val="5639844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838200"/>
            <a:ext cx="8229600" cy="715962"/>
          </a:xfrm>
        </p:spPr>
        <p:txBody>
          <a:bodyPr>
            <a:normAutofit fontScale="90000"/>
          </a:bodyPr>
          <a:lstStyle/>
          <a:p>
            <a:pPr eaLnBrk="1" hangingPunct="1"/>
            <a:r>
              <a:rPr lang="id-ID" sz="4000" dirty="0" smtClean="0"/>
              <a:t/>
            </a:r>
            <a:br>
              <a:rPr lang="id-ID" sz="4000" dirty="0" smtClean="0"/>
            </a:br>
            <a:r>
              <a:rPr lang="en-US" sz="4000" dirty="0" err="1" smtClean="0"/>
              <a:t>Persyaratan</a:t>
            </a:r>
            <a:r>
              <a:rPr lang="en-US" sz="4000" dirty="0" smtClean="0"/>
              <a:t> </a:t>
            </a:r>
            <a:r>
              <a:rPr lang="en-US" sz="4000" dirty="0" err="1" smtClean="0"/>
              <a:t>bahan</a:t>
            </a:r>
            <a:r>
              <a:rPr lang="en-US" sz="4000" dirty="0" smtClean="0"/>
              <a:t> </a:t>
            </a:r>
            <a:r>
              <a:rPr lang="en-US" sz="4000" dirty="0" err="1" smtClean="0"/>
              <a:t>pengemas</a:t>
            </a:r>
            <a:r>
              <a:rPr lang="en-US" sz="4000" dirty="0" smtClean="0"/>
              <a:t>:</a:t>
            </a:r>
            <a:br>
              <a:rPr lang="en-US" sz="4000" dirty="0" smtClean="0"/>
            </a:br>
            <a:endParaRPr lang="en-GB" sz="4000" dirty="0" smtClean="0"/>
          </a:p>
        </p:txBody>
      </p:sp>
      <p:sp>
        <p:nvSpPr>
          <p:cNvPr id="38915" name="Rectangle 3"/>
          <p:cNvSpPr>
            <a:spLocks noGrp="1" noChangeArrowheads="1"/>
          </p:cNvSpPr>
          <p:nvPr>
            <p:ph type="body" idx="1"/>
          </p:nvPr>
        </p:nvSpPr>
        <p:spPr>
          <a:xfrm>
            <a:off x="457200" y="1219200"/>
            <a:ext cx="8229600" cy="4876800"/>
          </a:xfrm>
        </p:spPr>
        <p:txBody>
          <a:bodyPr/>
          <a:lstStyle/>
          <a:p>
            <a:pPr eaLnBrk="1" hangingPunct="1">
              <a:lnSpc>
                <a:spcPct val="80000"/>
              </a:lnSpc>
              <a:buFontTx/>
              <a:buNone/>
            </a:pPr>
            <a:endParaRPr lang="en-US" sz="2900" smtClean="0"/>
          </a:p>
          <a:p>
            <a:pPr lvl="1" eaLnBrk="1" hangingPunct="1">
              <a:lnSpc>
                <a:spcPct val="80000"/>
              </a:lnSpc>
            </a:pPr>
            <a:r>
              <a:rPr lang="en-US" sz="2400" smtClean="0"/>
              <a:t>Harus tidak reaktif, additif atau absorptif sehingga dapat mempengaruhi keamanan, identitas, kekuatan, kualitas dan kemurnian dari produk </a:t>
            </a:r>
          </a:p>
          <a:p>
            <a:pPr lvl="1" eaLnBrk="1" hangingPunct="1">
              <a:lnSpc>
                <a:spcPct val="80000"/>
              </a:lnSpc>
              <a:buFontTx/>
              <a:buNone/>
            </a:pPr>
            <a:endParaRPr lang="en-US" sz="2400" smtClean="0"/>
          </a:p>
          <a:p>
            <a:pPr lvl="1" eaLnBrk="1" hangingPunct="1">
              <a:lnSpc>
                <a:spcPct val="80000"/>
              </a:lnSpc>
            </a:pPr>
            <a:r>
              <a:rPr lang="en-US" sz="2400" smtClean="0"/>
              <a:t>Harus dapat melindungi produk terhadap faktor luar  selama penyimpanan dan penggunaan, yang dapat mempengaruhi atau mengkontaminasi produk.</a:t>
            </a:r>
          </a:p>
          <a:p>
            <a:pPr lvl="1" eaLnBrk="1" hangingPunct="1">
              <a:lnSpc>
                <a:spcPct val="80000"/>
              </a:lnSpc>
              <a:buFontTx/>
              <a:buNone/>
            </a:pPr>
            <a:r>
              <a:rPr lang="en-US" sz="2400" smtClean="0"/>
              <a:t> </a:t>
            </a:r>
          </a:p>
          <a:p>
            <a:pPr lvl="1" eaLnBrk="1" hangingPunct="1">
              <a:lnSpc>
                <a:spcPct val="80000"/>
              </a:lnSpc>
            </a:pPr>
            <a:r>
              <a:rPr lang="en-US" sz="2400" smtClean="0"/>
              <a:t>Harus bersih dan bila untuk produk steril harus disterilkan dan dibebaspirogenkan untuk menjamin kesesuaian dengan penggunaannya</a:t>
            </a:r>
          </a:p>
          <a:p>
            <a:pPr lvl="1" eaLnBrk="1" hangingPunct="1">
              <a:lnSpc>
                <a:spcPct val="80000"/>
              </a:lnSpc>
            </a:pPr>
            <a:endParaRPr lang="en-US" sz="2400" smtClean="0"/>
          </a:p>
        </p:txBody>
      </p:sp>
    </p:spTree>
    <p:extLst>
      <p:ext uri="{BB962C8B-B14F-4D97-AF65-F5344CB8AC3E}">
        <p14:creationId xmlns:p14="http://schemas.microsoft.com/office/powerpoint/2010/main" val="286798978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639762"/>
          </a:xfrm>
        </p:spPr>
        <p:txBody>
          <a:bodyPr/>
          <a:lstStyle/>
          <a:p>
            <a:pPr algn="l" eaLnBrk="1" hangingPunct="1"/>
            <a:r>
              <a:rPr lang="en-US" sz="3200" smtClean="0"/>
              <a:t>RANCANGAN PENGEMAS</a:t>
            </a:r>
          </a:p>
        </p:txBody>
      </p:sp>
      <p:sp>
        <p:nvSpPr>
          <p:cNvPr id="39939" name="Rectangle 3"/>
          <p:cNvSpPr>
            <a:spLocks noGrp="1" noChangeArrowheads="1"/>
          </p:cNvSpPr>
          <p:nvPr>
            <p:ph type="body" idx="1"/>
          </p:nvPr>
        </p:nvSpPr>
        <p:spPr>
          <a:xfrm>
            <a:off x="457200" y="1447800"/>
            <a:ext cx="8229600" cy="4648200"/>
          </a:xfrm>
        </p:spPr>
        <p:txBody>
          <a:bodyPr/>
          <a:lstStyle/>
          <a:p>
            <a:pPr eaLnBrk="1" hangingPunct="1">
              <a:lnSpc>
                <a:spcPct val="90000"/>
              </a:lnSpc>
              <a:buFontTx/>
              <a:buNone/>
            </a:pPr>
            <a:r>
              <a:rPr lang="en-US" sz="2800" smtClean="0"/>
              <a:t>Bergantung pada:</a:t>
            </a:r>
          </a:p>
          <a:p>
            <a:pPr eaLnBrk="1" hangingPunct="1">
              <a:lnSpc>
                <a:spcPct val="90000"/>
              </a:lnSpc>
            </a:pPr>
            <a:r>
              <a:rPr lang="en-US" sz="2800" smtClean="0"/>
              <a:t>Jenis produk</a:t>
            </a:r>
          </a:p>
          <a:p>
            <a:pPr eaLnBrk="1" hangingPunct="1">
              <a:lnSpc>
                <a:spcPct val="90000"/>
              </a:lnSpc>
            </a:pPr>
            <a:r>
              <a:rPr lang="en-US" sz="2800" smtClean="0"/>
              <a:t>Cara pemberian</a:t>
            </a:r>
          </a:p>
          <a:p>
            <a:pPr eaLnBrk="1" hangingPunct="1">
              <a:lnSpc>
                <a:spcPct val="90000"/>
              </a:lnSpc>
            </a:pPr>
            <a:r>
              <a:rPr lang="en-US" sz="2800" smtClean="0"/>
              <a:t>Ketersediaan bahan dan kompatibilitasnya terhadap produk yang dikemas</a:t>
            </a:r>
          </a:p>
          <a:p>
            <a:pPr eaLnBrk="1" hangingPunct="1">
              <a:lnSpc>
                <a:spcPct val="90000"/>
              </a:lnSpc>
            </a:pPr>
            <a:r>
              <a:rPr lang="en-US" sz="2800" smtClean="0"/>
              <a:t>Ketersediaan peralatan untuk mendapatkan produk jadi yang diharapkan</a:t>
            </a:r>
          </a:p>
          <a:p>
            <a:pPr eaLnBrk="1" hangingPunct="1">
              <a:lnSpc>
                <a:spcPct val="90000"/>
              </a:lnSpc>
            </a:pPr>
            <a:r>
              <a:rPr lang="en-US" sz="2800" smtClean="0"/>
              <a:t>Bagaimana pengemasan dilaksanakan</a:t>
            </a:r>
          </a:p>
          <a:p>
            <a:pPr eaLnBrk="1" hangingPunct="1">
              <a:lnSpc>
                <a:spcPct val="90000"/>
              </a:lnSpc>
            </a:pPr>
            <a:r>
              <a:rPr lang="en-US" sz="2800" smtClean="0"/>
              <a:t>Bagaimana membuktikan konsistensi kualitas produk dapat dicapai.</a:t>
            </a:r>
          </a:p>
        </p:txBody>
      </p:sp>
    </p:spTree>
    <p:extLst>
      <p:ext uri="{BB962C8B-B14F-4D97-AF65-F5344CB8AC3E}">
        <p14:creationId xmlns:p14="http://schemas.microsoft.com/office/powerpoint/2010/main" val="392624144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1295400"/>
            <a:ext cx="8229600" cy="4800600"/>
          </a:xfrm>
        </p:spPr>
        <p:txBody>
          <a:bodyPr/>
          <a:lstStyle/>
          <a:p>
            <a:pPr eaLnBrk="1" hangingPunct="1"/>
            <a:r>
              <a:rPr lang="en-US" smtClean="0">
                <a:solidFill>
                  <a:srgbClr val="FF9900"/>
                </a:solidFill>
              </a:rPr>
              <a:t>Jenis produk</a:t>
            </a:r>
            <a:r>
              <a:rPr lang="en-US" smtClean="0"/>
              <a:t>:</a:t>
            </a:r>
          </a:p>
          <a:p>
            <a:pPr lvl="1" eaLnBrk="1" hangingPunct="1"/>
            <a:r>
              <a:rPr lang="en-US" smtClean="0"/>
              <a:t>Bentuk padat: </a:t>
            </a:r>
          </a:p>
          <a:p>
            <a:pPr lvl="2" eaLnBrk="1" hangingPunct="1"/>
            <a:r>
              <a:rPr lang="en-US" smtClean="0"/>
              <a:t>tablet, kapsul, serbuk, granul, </a:t>
            </a:r>
            <a:r>
              <a:rPr lang="en-US" i="1" smtClean="0"/>
              <a:t>lozenges, pastilles</a:t>
            </a:r>
            <a:r>
              <a:rPr lang="en-US" smtClean="0"/>
              <a:t>, supositoria, pil, </a:t>
            </a:r>
            <a:r>
              <a:rPr lang="en-US" i="1" smtClean="0"/>
              <a:t>dermal patches, actuator</a:t>
            </a:r>
            <a:r>
              <a:rPr lang="en-US" smtClean="0"/>
              <a:t>.</a:t>
            </a:r>
          </a:p>
          <a:p>
            <a:pPr lvl="1" eaLnBrk="1" hangingPunct="1"/>
            <a:r>
              <a:rPr lang="en-US" smtClean="0"/>
              <a:t>Cair dan semi padat: </a:t>
            </a:r>
          </a:p>
          <a:p>
            <a:pPr lvl="2" eaLnBrk="1" hangingPunct="1"/>
            <a:r>
              <a:rPr lang="en-US" smtClean="0"/>
              <a:t>cairan untuk diminum, injeksi, emulsi, suspensi, larutan, drops, lotion, cream, salep, pasta, gel, liniment, aerosol dan busa</a:t>
            </a:r>
          </a:p>
          <a:p>
            <a:pPr lvl="1" eaLnBrk="1" hangingPunct="1"/>
            <a:r>
              <a:rPr lang="en-US" smtClean="0"/>
              <a:t>Gas: uap, </a:t>
            </a:r>
          </a:p>
          <a:p>
            <a:pPr lvl="2" eaLnBrk="1" hangingPunct="1"/>
            <a:r>
              <a:rPr lang="en-US" smtClean="0"/>
              <a:t>inhalasi, aerosol, O</a:t>
            </a:r>
            <a:r>
              <a:rPr lang="en-US" baseline="-25000" smtClean="0"/>
              <a:t>2</a:t>
            </a:r>
            <a:r>
              <a:rPr lang="en-US" smtClean="0"/>
              <a:t>, CO</a:t>
            </a:r>
            <a:r>
              <a:rPr lang="en-US" baseline="-25000" smtClean="0"/>
              <a:t>2</a:t>
            </a:r>
            <a:r>
              <a:rPr lang="en-US" smtClean="0"/>
              <a:t>, produk anaestesi gas</a:t>
            </a:r>
            <a:endParaRPr lang="en-US" i="1" smtClean="0"/>
          </a:p>
        </p:txBody>
      </p:sp>
    </p:spTree>
    <p:extLst>
      <p:ext uri="{BB962C8B-B14F-4D97-AF65-F5344CB8AC3E}">
        <p14:creationId xmlns:p14="http://schemas.microsoft.com/office/powerpoint/2010/main" val="175669113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371600"/>
            <a:ext cx="8229600" cy="4724400"/>
          </a:xfrm>
        </p:spPr>
        <p:txBody>
          <a:bodyPr/>
          <a:lstStyle/>
          <a:p>
            <a:pPr eaLnBrk="1" hangingPunct="1"/>
            <a:r>
              <a:rPr lang="en-US" smtClean="0">
                <a:solidFill>
                  <a:srgbClr val="FF9900"/>
                </a:solidFill>
              </a:rPr>
              <a:t>Cara pemberian</a:t>
            </a:r>
            <a:r>
              <a:rPr lang="en-US" smtClean="0"/>
              <a:t>:</a:t>
            </a:r>
          </a:p>
          <a:p>
            <a:pPr lvl="1" eaLnBrk="1" hangingPunct="1"/>
            <a:r>
              <a:rPr lang="en-US" smtClean="0"/>
              <a:t>Oral: lewat mulut, </a:t>
            </a:r>
            <a:r>
              <a:rPr lang="id-ID" smtClean="0"/>
              <a:t>tetapi diabsorbsi dari GI</a:t>
            </a:r>
            <a:endParaRPr lang="en-US" smtClean="0"/>
          </a:p>
          <a:p>
            <a:pPr lvl="1" eaLnBrk="1" hangingPunct="1"/>
            <a:r>
              <a:rPr lang="en-US" smtClean="0"/>
              <a:t>Lokal topikal, permukaan kulit</a:t>
            </a:r>
          </a:p>
          <a:p>
            <a:pPr lvl="1" eaLnBrk="1" hangingPunct="1"/>
            <a:r>
              <a:rPr lang="en-US" smtClean="0"/>
              <a:t>Parenteral, injeksi</a:t>
            </a:r>
          </a:p>
          <a:p>
            <a:pPr lvl="1" eaLnBrk="1" hangingPunct="1"/>
            <a:r>
              <a:rPr lang="en-US" i="1" smtClean="0"/>
              <a:t>Orifices</a:t>
            </a:r>
            <a:r>
              <a:rPr lang="en-US" smtClean="0"/>
              <a:t>, termasuk mata, telinga, hidung, tenggorokan, rectal, vaginal</a:t>
            </a:r>
          </a:p>
          <a:p>
            <a:pPr eaLnBrk="1" hangingPunct="1"/>
            <a:endParaRPr lang="en-US" smtClean="0"/>
          </a:p>
        </p:txBody>
      </p:sp>
    </p:spTree>
    <p:extLst>
      <p:ext uri="{BB962C8B-B14F-4D97-AF65-F5344CB8AC3E}">
        <p14:creationId xmlns:p14="http://schemas.microsoft.com/office/powerpoint/2010/main" val="276234178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1219200"/>
            <a:ext cx="8229600" cy="4876800"/>
          </a:xfrm>
        </p:spPr>
        <p:txBody>
          <a:bodyPr/>
          <a:lstStyle/>
          <a:p>
            <a:pPr eaLnBrk="1" hangingPunct="1"/>
            <a:r>
              <a:rPr lang="en-US" sz="2900" smtClean="0">
                <a:solidFill>
                  <a:srgbClr val="FF9900"/>
                </a:solidFill>
              </a:rPr>
              <a:t>Bahan dan sistem yang digunakan</a:t>
            </a:r>
          </a:p>
          <a:p>
            <a:pPr lvl="1" eaLnBrk="1" hangingPunct="1"/>
            <a:r>
              <a:rPr lang="en-US" sz="2400" b="1" smtClean="0"/>
              <a:t>Gelas</a:t>
            </a:r>
            <a:r>
              <a:rPr lang="en-US" sz="2400" smtClean="0"/>
              <a:t>: botol, vial, ampul, </a:t>
            </a:r>
            <a:r>
              <a:rPr lang="en-US" sz="2400" i="1" smtClean="0"/>
              <a:t>cartridge, syringe</a:t>
            </a:r>
            <a:r>
              <a:rPr lang="en-US" sz="2400" smtClean="0"/>
              <a:t>. </a:t>
            </a:r>
          </a:p>
          <a:p>
            <a:pPr lvl="1" eaLnBrk="1" hangingPunct="1">
              <a:buFontTx/>
              <a:buNone/>
            </a:pPr>
            <a:r>
              <a:rPr lang="en-US" sz="2400" smtClean="0"/>
              <a:t>		Merupakan barier yang bagus untuk semua jenis 	gas, cair dan kontaminan mikroba. Dapat 	berwarna. Kelemahan pada tutup (kecuali pada 	ampul)</a:t>
            </a:r>
          </a:p>
          <a:p>
            <a:pPr lvl="1" eaLnBrk="1" hangingPunct="1"/>
            <a:r>
              <a:rPr lang="en-US" sz="2400" b="1" smtClean="0"/>
              <a:t>Metal</a:t>
            </a:r>
            <a:r>
              <a:rPr lang="en-US" sz="2400" smtClean="0"/>
              <a:t>: kaleng, </a:t>
            </a:r>
            <a:r>
              <a:rPr lang="en-US" sz="2400" i="1" smtClean="0"/>
              <a:t>collapsible tube, valve</a:t>
            </a:r>
            <a:r>
              <a:rPr lang="en-US" sz="2400" smtClean="0"/>
              <a:t>, tutup, foil. 	Merupakan barier yang bagus untuk semua jenis 	gas, cair dan kontaminan mikroba. Kelemahan 	pada   	tutup, beberapa dapat berkarat pada kondisi 	lembab dan adanya oksigen.</a:t>
            </a:r>
          </a:p>
        </p:txBody>
      </p:sp>
    </p:spTree>
    <p:extLst>
      <p:ext uri="{BB962C8B-B14F-4D97-AF65-F5344CB8AC3E}">
        <p14:creationId xmlns:p14="http://schemas.microsoft.com/office/powerpoint/2010/main" val="11497825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6</a:t>
            </a:fld>
            <a:endParaRPr lang="en-US"/>
          </a:p>
        </p:txBody>
      </p:sp>
      <p:sp>
        <p:nvSpPr>
          <p:cNvPr id="7" name="Title 1"/>
          <p:cNvSpPr txBox="1">
            <a:spLocks/>
          </p:cNvSpPr>
          <p:nvPr/>
        </p:nvSpPr>
        <p:spPr>
          <a:xfrm>
            <a:off x="1044677" y="351811"/>
            <a:ext cx="7162800" cy="8810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bg1"/>
                </a:solidFill>
              </a:rPr>
              <a:t> </a:t>
            </a:r>
            <a:r>
              <a:rPr lang="en-US" sz="3600" b="1" dirty="0" err="1" smtClean="0">
                <a:solidFill>
                  <a:schemeClr val="bg1"/>
                </a:solidFill>
              </a:rPr>
              <a:t>Kemasan</a:t>
            </a:r>
            <a:endParaRPr lang="en-US" sz="3600" b="1" dirty="0">
              <a:solidFill>
                <a:schemeClr val="bg1"/>
              </a:solidFill>
            </a:endParaRPr>
          </a:p>
        </p:txBody>
      </p:sp>
      <p:sp>
        <p:nvSpPr>
          <p:cNvPr id="8" name="TextBox 7"/>
          <p:cNvSpPr txBox="1"/>
          <p:nvPr/>
        </p:nvSpPr>
        <p:spPr>
          <a:xfrm>
            <a:off x="801329" y="1232873"/>
            <a:ext cx="6858000" cy="461665"/>
          </a:xfrm>
          <a:prstGeom prst="rect">
            <a:avLst/>
          </a:prstGeom>
          <a:noFill/>
        </p:spPr>
        <p:txBody>
          <a:bodyPr wrap="square" rtlCol="0">
            <a:spAutoFit/>
          </a:bodyPr>
          <a:lstStyle/>
          <a:p>
            <a:r>
              <a:rPr lang="en-US" sz="2400" b="1" dirty="0" err="1" smtClean="0">
                <a:solidFill>
                  <a:srgbClr val="FFFF00"/>
                </a:solidFill>
                <a:latin typeface="Arial" pitchFamily="34" charset="0"/>
                <a:cs typeface="Arial" pitchFamily="34" charset="0"/>
              </a:rPr>
              <a:t>Apa</a:t>
            </a:r>
            <a:r>
              <a:rPr lang="en-US" sz="2400" b="1" dirty="0" smtClean="0">
                <a:solidFill>
                  <a:srgbClr val="FFFF00"/>
                </a:solidFill>
                <a:latin typeface="Arial" pitchFamily="34" charset="0"/>
                <a:cs typeface="Arial" pitchFamily="34" charset="0"/>
              </a:rPr>
              <a:t>  yang </a:t>
            </a:r>
            <a:r>
              <a:rPr lang="en-US" sz="2400" b="1" dirty="0" err="1" smtClean="0">
                <a:solidFill>
                  <a:srgbClr val="FFFF00"/>
                </a:solidFill>
                <a:latin typeface="Arial" pitchFamily="34" charset="0"/>
                <a:cs typeface="Arial" pitchFamily="34" charset="0"/>
              </a:rPr>
              <a:t>dimaksud</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dengan</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kemasan</a:t>
            </a:r>
            <a:r>
              <a:rPr lang="en-US" sz="2400" b="1" dirty="0" smtClean="0">
                <a:solidFill>
                  <a:srgbClr val="FFFF00"/>
                </a:solidFill>
                <a:latin typeface="Arial" pitchFamily="34" charset="0"/>
                <a:cs typeface="Arial" pitchFamily="34" charset="0"/>
              </a:rPr>
              <a:t> ?</a:t>
            </a:r>
            <a:endParaRPr lang="en-US" sz="2400" b="1" dirty="0">
              <a:solidFill>
                <a:srgbClr val="FFFF00"/>
              </a:solidFill>
              <a:latin typeface="Arial" pitchFamily="34" charset="0"/>
              <a:cs typeface="Arial" pitchFamily="34" charset="0"/>
            </a:endParaRPr>
          </a:p>
        </p:txBody>
      </p:sp>
      <p:sp>
        <p:nvSpPr>
          <p:cNvPr id="9" name="TextBox 8"/>
          <p:cNvSpPr txBox="1"/>
          <p:nvPr/>
        </p:nvSpPr>
        <p:spPr>
          <a:xfrm>
            <a:off x="990600" y="1828800"/>
            <a:ext cx="6858000" cy="1938992"/>
          </a:xfrm>
          <a:prstGeom prst="rect">
            <a:avLst/>
          </a:prstGeom>
          <a:noFill/>
        </p:spPr>
        <p:txBody>
          <a:bodyPr wrap="square" rtlCol="0">
            <a:spAutoFit/>
          </a:bodyPr>
          <a:lstStyle/>
          <a:p>
            <a:pPr marL="1371600" indent="-1371600" algn="just"/>
            <a:r>
              <a:rPr lang="en-US" sz="2400" b="1" dirty="0" err="1" smtClean="0">
                <a:solidFill>
                  <a:srgbClr val="FF0000"/>
                </a:solidFill>
              </a:rPr>
              <a:t>Kemasan</a:t>
            </a:r>
            <a:r>
              <a:rPr lang="en-US" sz="2400" b="1" dirty="0">
                <a:solidFill>
                  <a:srgbClr val="FF0000"/>
                </a:solidFill>
              </a:rPr>
              <a:t>  </a:t>
            </a:r>
            <a:r>
              <a:rPr lang="en-US" sz="2400" b="1" dirty="0" smtClean="0">
                <a:solidFill>
                  <a:srgbClr val="FF0000"/>
                </a:solidFill>
              </a:rPr>
              <a:t>: </a:t>
            </a:r>
            <a:r>
              <a:rPr lang="en-US" sz="2400" b="1" dirty="0" err="1">
                <a:solidFill>
                  <a:srgbClr val="FF0000"/>
                </a:solidFill>
              </a:rPr>
              <a:t>wadah</a:t>
            </a:r>
            <a:r>
              <a:rPr lang="en-US" sz="2400" b="1" dirty="0">
                <a:solidFill>
                  <a:srgbClr val="FF0000"/>
                </a:solidFill>
              </a:rPr>
              <a:t> </a:t>
            </a:r>
            <a:r>
              <a:rPr lang="en-US" sz="2400" b="1" dirty="0" err="1">
                <a:solidFill>
                  <a:srgbClr val="FF0000"/>
                </a:solidFill>
              </a:rPr>
              <a:t>atau</a:t>
            </a:r>
            <a:r>
              <a:rPr lang="en-US" sz="2400" b="1" dirty="0">
                <a:solidFill>
                  <a:srgbClr val="FF0000"/>
                </a:solidFill>
              </a:rPr>
              <a:t> </a:t>
            </a:r>
            <a:r>
              <a:rPr lang="en-US" sz="2400" b="1" dirty="0" err="1">
                <a:solidFill>
                  <a:srgbClr val="FF0000"/>
                </a:solidFill>
              </a:rPr>
              <a:t>pembungkus</a:t>
            </a:r>
            <a:r>
              <a:rPr lang="en-US" sz="2400" b="1" dirty="0">
                <a:solidFill>
                  <a:srgbClr val="FF0000"/>
                </a:solidFill>
              </a:rPr>
              <a:t> yang </a:t>
            </a:r>
            <a:r>
              <a:rPr lang="en-US" sz="2400" b="1" dirty="0" err="1">
                <a:solidFill>
                  <a:srgbClr val="FF0000"/>
                </a:solidFill>
              </a:rPr>
              <a:t>berguna</a:t>
            </a:r>
            <a:r>
              <a:rPr lang="en-US" sz="2400" b="1" dirty="0">
                <a:solidFill>
                  <a:srgbClr val="FF0000"/>
                </a:solidFill>
              </a:rPr>
              <a:t> </a:t>
            </a:r>
            <a:r>
              <a:rPr lang="en-US" sz="2400" b="1" dirty="0" err="1">
                <a:solidFill>
                  <a:srgbClr val="FF0000"/>
                </a:solidFill>
              </a:rPr>
              <a:t>untuk</a:t>
            </a:r>
            <a:r>
              <a:rPr lang="en-US" sz="2400" b="1" dirty="0">
                <a:solidFill>
                  <a:srgbClr val="FF0000"/>
                </a:solidFill>
              </a:rPr>
              <a:t> </a:t>
            </a:r>
            <a:r>
              <a:rPr lang="en-US" sz="2400" b="1" dirty="0" err="1">
                <a:solidFill>
                  <a:srgbClr val="FF0000"/>
                </a:solidFill>
              </a:rPr>
              <a:t>mencegah</a:t>
            </a:r>
            <a:r>
              <a:rPr lang="en-US" sz="2400" b="1" dirty="0">
                <a:solidFill>
                  <a:srgbClr val="FF0000"/>
                </a:solidFill>
              </a:rPr>
              <a:t> </a:t>
            </a:r>
            <a:r>
              <a:rPr lang="en-US" sz="2400" b="1" dirty="0" err="1">
                <a:solidFill>
                  <a:srgbClr val="FF0000"/>
                </a:solidFill>
              </a:rPr>
              <a:t>atau</a:t>
            </a:r>
            <a:r>
              <a:rPr lang="en-US" sz="2400" b="1" dirty="0">
                <a:solidFill>
                  <a:srgbClr val="FF0000"/>
                </a:solidFill>
              </a:rPr>
              <a:t> </a:t>
            </a:r>
            <a:r>
              <a:rPr lang="en-US" sz="2400" b="1" dirty="0" err="1">
                <a:solidFill>
                  <a:srgbClr val="FF0000"/>
                </a:solidFill>
              </a:rPr>
              <a:t>meminimalisir</a:t>
            </a:r>
            <a:r>
              <a:rPr lang="en-US" sz="2400" b="1" dirty="0">
                <a:solidFill>
                  <a:srgbClr val="FF0000"/>
                </a:solidFill>
              </a:rPr>
              <a:t> </a:t>
            </a:r>
            <a:r>
              <a:rPr lang="en-US" sz="2400" b="1" dirty="0" err="1">
                <a:solidFill>
                  <a:srgbClr val="FF0000"/>
                </a:solidFill>
              </a:rPr>
              <a:t>terjadinya</a:t>
            </a:r>
            <a:r>
              <a:rPr lang="en-US" sz="2400" b="1" dirty="0">
                <a:solidFill>
                  <a:srgbClr val="FF0000"/>
                </a:solidFill>
              </a:rPr>
              <a:t> </a:t>
            </a:r>
            <a:r>
              <a:rPr lang="en-US" sz="2400" b="1" dirty="0" err="1">
                <a:solidFill>
                  <a:srgbClr val="FF0000"/>
                </a:solidFill>
              </a:rPr>
              <a:t>kerusakan</a:t>
            </a:r>
            <a:r>
              <a:rPr lang="en-US" sz="2400" b="1" dirty="0">
                <a:solidFill>
                  <a:srgbClr val="FF0000"/>
                </a:solidFill>
              </a:rPr>
              <a:t> </a:t>
            </a:r>
            <a:r>
              <a:rPr lang="en-US" sz="2400" b="1" dirty="0" err="1">
                <a:solidFill>
                  <a:srgbClr val="FF0000"/>
                </a:solidFill>
              </a:rPr>
              <a:t>pada</a:t>
            </a:r>
            <a:r>
              <a:rPr lang="en-US" sz="2400" b="1" dirty="0">
                <a:solidFill>
                  <a:srgbClr val="FF0000"/>
                </a:solidFill>
              </a:rPr>
              <a:t> </a:t>
            </a:r>
            <a:r>
              <a:rPr lang="en-US" sz="2400" b="1" dirty="0" err="1">
                <a:solidFill>
                  <a:srgbClr val="FF0000"/>
                </a:solidFill>
              </a:rPr>
              <a:t>barang</a:t>
            </a:r>
            <a:r>
              <a:rPr lang="en-US" sz="2400" b="1" dirty="0">
                <a:solidFill>
                  <a:srgbClr val="FF0000"/>
                </a:solidFill>
              </a:rPr>
              <a:t> yang </a:t>
            </a:r>
            <a:r>
              <a:rPr lang="en-US" sz="2400" b="1" dirty="0" err="1">
                <a:solidFill>
                  <a:srgbClr val="FF0000"/>
                </a:solidFill>
              </a:rPr>
              <a:t>dikemas</a:t>
            </a:r>
            <a:r>
              <a:rPr lang="en-US" sz="2400" b="1" dirty="0">
                <a:solidFill>
                  <a:srgbClr val="FF0000"/>
                </a:solidFill>
              </a:rPr>
              <a:t> </a:t>
            </a:r>
            <a:r>
              <a:rPr lang="en-US" sz="2400" b="1" dirty="0" err="1">
                <a:solidFill>
                  <a:srgbClr val="FF0000"/>
                </a:solidFill>
              </a:rPr>
              <a:t>atau</a:t>
            </a:r>
            <a:r>
              <a:rPr lang="en-US" sz="2400" b="1" dirty="0">
                <a:solidFill>
                  <a:srgbClr val="FF0000"/>
                </a:solidFill>
              </a:rPr>
              <a:t> </a:t>
            </a:r>
            <a:r>
              <a:rPr lang="en-US" sz="2400" b="1" dirty="0" err="1">
                <a:solidFill>
                  <a:srgbClr val="FF0000"/>
                </a:solidFill>
              </a:rPr>
              <a:t>dibungkusnya</a:t>
            </a:r>
            <a:r>
              <a:rPr lang="en-US" sz="2400" b="1" dirty="0">
                <a:solidFill>
                  <a:srgbClr val="FF0000"/>
                </a:solidFill>
              </a:rPr>
              <a:t>. </a:t>
            </a:r>
            <a:endParaRPr lang="en-US" sz="2400" b="1" dirty="0" smtClean="0">
              <a:solidFill>
                <a:srgbClr val="FF0000"/>
              </a:solidFill>
            </a:endParaRPr>
          </a:p>
        </p:txBody>
      </p:sp>
      <p:sp>
        <p:nvSpPr>
          <p:cNvPr id="10" name="TextBox 9"/>
          <p:cNvSpPr txBox="1"/>
          <p:nvPr/>
        </p:nvSpPr>
        <p:spPr>
          <a:xfrm>
            <a:off x="2133600" y="3705761"/>
            <a:ext cx="5715000" cy="1323439"/>
          </a:xfrm>
          <a:prstGeom prst="rect">
            <a:avLst/>
          </a:prstGeom>
          <a:noFill/>
        </p:spPr>
        <p:txBody>
          <a:bodyPr wrap="square" rtlCol="0">
            <a:spAutoFit/>
          </a:bodyPr>
          <a:lstStyle/>
          <a:p>
            <a:pPr algn="just"/>
            <a:r>
              <a:rPr lang="en-US" sz="2000" b="1" dirty="0" err="1">
                <a:solidFill>
                  <a:srgbClr val="FF0000"/>
                </a:solidFill>
              </a:rPr>
              <a:t>suatu</a:t>
            </a:r>
            <a:r>
              <a:rPr lang="en-US" sz="2000" b="1" dirty="0">
                <a:solidFill>
                  <a:srgbClr val="FF0000"/>
                </a:solidFill>
              </a:rPr>
              <a:t> </a:t>
            </a:r>
            <a:r>
              <a:rPr lang="en-US" sz="2000" b="1" dirty="0" err="1">
                <a:solidFill>
                  <a:srgbClr val="FF0000"/>
                </a:solidFill>
              </a:rPr>
              <a:t>sistem</a:t>
            </a:r>
            <a:r>
              <a:rPr lang="en-US" sz="2000" b="1" dirty="0">
                <a:solidFill>
                  <a:srgbClr val="FF0000"/>
                </a:solidFill>
              </a:rPr>
              <a:t> yang </a:t>
            </a:r>
            <a:r>
              <a:rPr lang="en-US" sz="2000" b="1" dirty="0" err="1">
                <a:solidFill>
                  <a:srgbClr val="FF0000"/>
                </a:solidFill>
              </a:rPr>
              <a:t>disusun</a:t>
            </a:r>
            <a:r>
              <a:rPr lang="en-US" sz="2000" b="1" dirty="0">
                <a:solidFill>
                  <a:srgbClr val="FF0000"/>
                </a:solidFill>
              </a:rPr>
              <a:t> </a:t>
            </a:r>
            <a:r>
              <a:rPr lang="en-US" sz="2000" b="1" dirty="0" err="1">
                <a:solidFill>
                  <a:srgbClr val="FF0000"/>
                </a:solidFill>
              </a:rPr>
              <a:t>sedemikian</a:t>
            </a:r>
            <a:r>
              <a:rPr lang="en-US" sz="2000" b="1" dirty="0">
                <a:solidFill>
                  <a:srgbClr val="FF0000"/>
                </a:solidFill>
              </a:rPr>
              <a:t> </a:t>
            </a:r>
            <a:r>
              <a:rPr lang="en-US" sz="2000" b="1" dirty="0" err="1">
                <a:solidFill>
                  <a:srgbClr val="FF0000"/>
                </a:solidFill>
              </a:rPr>
              <a:t>rupa</a:t>
            </a:r>
            <a:r>
              <a:rPr lang="en-US" sz="2000" b="1" dirty="0">
                <a:solidFill>
                  <a:srgbClr val="FF0000"/>
                </a:solidFill>
              </a:rPr>
              <a:t> </a:t>
            </a:r>
            <a:r>
              <a:rPr lang="en-US" sz="2000" b="1" dirty="0" err="1">
                <a:solidFill>
                  <a:srgbClr val="FF0000"/>
                </a:solidFill>
              </a:rPr>
              <a:t>untuk</a:t>
            </a:r>
            <a:r>
              <a:rPr lang="en-US" sz="2000" b="1" dirty="0">
                <a:solidFill>
                  <a:srgbClr val="FF0000"/>
                </a:solidFill>
              </a:rPr>
              <a:t> </a:t>
            </a:r>
            <a:r>
              <a:rPr lang="en-US" sz="2000" b="1" dirty="0" err="1">
                <a:solidFill>
                  <a:srgbClr val="FF0000"/>
                </a:solidFill>
              </a:rPr>
              <a:t>mempersiapkan</a:t>
            </a:r>
            <a:r>
              <a:rPr lang="en-US" sz="2000" b="1" dirty="0">
                <a:solidFill>
                  <a:srgbClr val="FF0000"/>
                </a:solidFill>
              </a:rPr>
              <a:t> </a:t>
            </a:r>
            <a:r>
              <a:rPr lang="en-US" sz="2000" b="1" dirty="0" err="1">
                <a:solidFill>
                  <a:srgbClr val="FF0000"/>
                </a:solidFill>
              </a:rPr>
              <a:t>barang</a:t>
            </a:r>
            <a:r>
              <a:rPr lang="en-US" sz="2000" b="1" dirty="0">
                <a:solidFill>
                  <a:srgbClr val="FF0000"/>
                </a:solidFill>
              </a:rPr>
              <a:t>/ </a:t>
            </a:r>
            <a:r>
              <a:rPr lang="en-US" sz="2000" b="1" dirty="0" err="1">
                <a:solidFill>
                  <a:srgbClr val="FF0000"/>
                </a:solidFill>
              </a:rPr>
              <a:t>produk</a:t>
            </a:r>
            <a:r>
              <a:rPr lang="en-US" sz="2000" b="1" dirty="0">
                <a:solidFill>
                  <a:srgbClr val="FF0000"/>
                </a:solidFill>
              </a:rPr>
              <a:t> agar </a:t>
            </a:r>
            <a:r>
              <a:rPr lang="en-US" sz="2000" b="1" dirty="0" err="1">
                <a:solidFill>
                  <a:srgbClr val="FF0000"/>
                </a:solidFill>
              </a:rPr>
              <a:t>dapat</a:t>
            </a:r>
            <a:r>
              <a:rPr lang="en-US" sz="2000" b="1" dirty="0">
                <a:solidFill>
                  <a:srgbClr val="FF0000"/>
                </a:solidFill>
              </a:rPr>
              <a:t> </a:t>
            </a:r>
            <a:r>
              <a:rPr lang="en-US" sz="2000" b="1" dirty="0" err="1">
                <a:solidFill>
                  <a:srgbClr val="FF0000"/>
                </a:solidFill>
              </a:rPr>
              <a:t>didistribusikan</a:t>
            </a:r>
            <a:r>
              <a:rPr lang="en-US" sz="2000" b="1" dirty="0">
                <a:solidFill>
                  <a:srgbClr val="FF0000"/>
                </a:solidFill>
              </a:rPr>
              <a:t>, </a:t>
            </a:r>
            <a:r>
              <a:rPr lang="en-US" sz="2000" b="1" dirty="0" err="1">
                <a:solidFill>
                  <a:srgbClr val="FF0000"/>
                </a:solidFill>
              </a:rPr>
              <a:t>dijual</a:t>
            </a:r>
            <a:r>
              <a:rPr lang="en-US" sz="2000" b="1" dirty="0">
                <a:solidFill>
                  <a:srgbClr val="FF0000"/>
                </a:solidFill>
              </a:rPr>
              <a:t>, </a:t>
            </a:r>
            <a:r>
              <a:rPr lang="en-US" sz="2000" b="1" dirty="0" err="1">
                <a:solidFill>
                  <a:srgbClr val="FF0000"/>
                </a:solidFill>
              </a:rPr>
              <a:t>disimpan</a:t>
            </a:r>
            <a:r>
              <a:rPr lang="en-US" sz="2000" b="1" dirty="0">
                <a:solidFill>
                  <a:srgbClr val="FF0000"/>
                </a:solidFill>
              </a:rPr>
              <a:t>, </a:t>
            </a:r>
            <a:r>
              <a:rPr lang="en-US" sz="2000" b="1" dirty="0" err="1">
                <a:solidFill>
                  <a:srgbClr val="FF0000"/>
                </a:solidFill>
              </a:rPr>
              <a:t>dan</a:t>
            </a:r>
            <a:r>
              <a:rPr lang="en-US" sz="2000" b="1" dirty="0">
                <a:solidFill>
                  <a:srgbClr val="FF0000"/>
                </a:solidFill>
              </a:rPr>
              <a:t> </a:t>
            </a:r>
            <a:r>
              <a:rPr lang="en-US" sz="2000" b="1" dirty="0" err="1">
                <a:solidFill>
                  <a:srgbClr val="FF0000"/>
                </a:solidFill>
              </a:rPr>
              <a:t>digunakan</a:t>
            </a:r>
            <a:r>
              <a:rPr lang="en-US" sz="2000" b="1" dirty="0">
                <a:solidFill>
                  <a:srgbClr val="FF0000"/>
                </a:solidFill>
              </a:rPr>
              <a:t>.</a:t>
            </a:r>
          </a:p>
        </p:txBody>
      </p:sp>
      <p:sp>
        <p:nvSpPr>
          <p:cNvPr id="13" name="Rectangle 1"/>
          <p:cNvSpPr>
            <a:spLocks noChangeArrowheads="1"/>
          </p:cNvSpPr>
          <p:nvPr/>
        </p:nvSpPr>
        <p:spPr bwMode="auto">
          <a:xfrm>
            <a:off x="801329" y="5002429"/>
            <a:ext cx="7406148" cy="101566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1" i="0" u="sng" strike="noStrike" cap="none" normalizeH="0" baseline="0" dirty="0" err="1" smtClean="0">
                <a:ln>
                  <a:noFill/>
                </a:ln>
                <a:effectLst/>
                <a:latin typeface="open sans" charset="0"/>
                <a:ea typeface="Times New Roman" pitchFamily="18" charset="0"/>
                <a:cs typeface="Times New Roman" pitchFamily="18" charset="0"/>
              </a:rPr>
              <a:t>Kamus</a:t>
            </a:r>
            <a:r>
              <a:rPr kumimoji="0" lang="en-US" sz="2000" b="1"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1" i="0" u="sng" strike="noStrike" cap="none" normalizeH="0" baseline="0" dirty="0" err="1" smtClean="0">
                <a:ln>
                  <a:noFill/>
                </a:ln>
                <a:effectLst/>
                <a:latin typeface="open sans" charset="0"/>
                <a:ea typeface="Times New Roman" pitchFamily="18" charset="0"/>
                <a:cs typeface="Times New Roman" pitchFamily="18" charset="0"/>
              </a:rPr>
              <a:t>Besar</a:t>
            </a:r>
            <a:r>
              <a:rPr kumimoji="0" lang="en-US" sz="2000" b="1"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1" i="0" u="sng" strike="noStrike" cap="none" normalizeH="0" baseline="0" dirty="0" err="1" smtClean="0">
                <a:ln>
                  <a:noFill/>
                </a:ln>
                <a:effectLst/>
                <a:latin typeface="open sans" charset="0"/>
                <a:ea typeface="Times New Roman" pitchFamily="18" charset="0"/>
                <a:cs typeface="Times New Roman" pitchFamily="18" charset="0"/>
              </a:rPr>
              <a:t>Bahasa</a:t>
            </a:r>
            <a:r>
              <a:rPr kumimoji="0" lang="en-US" sz="2000" b="1" i="0" u="sng" strike="noStrike" cap="none" normalizeH="0" baseline="0" dirty="0" smtClean="0">
                <a:ln>
                  <a:noFill/>
                </a:ln>
                <a:effectLst/>
                <a:latin typeface="open sans" charset="0"/>
                <a:ea typeface="Times New Roman" pitchFamily="18" charset="0"/>
                <a:cs typeface="Times New Roman" pitchFamily="18" charset="0"/>
              </a:rPr>
              <a:t> Indonesia (KBBI)</a:t>
            </a:r>
            <a:endParaRPr kumimoji="0" lang="en-US" sz="20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Kemasan</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adalah</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bungkus</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pelindung</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pada</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suatu</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barang</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produk</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yang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dihasilkan</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dari</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kegiatan</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mengemas</a:t>
            </a:r>
            <a:endParaRPr kumimoji="0" lang="en-US" sz="20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1763122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57200" y="1295400"/>
            <a:ext cx="8229600" cy="4800600"/>
          </a:xfrm>
        </p:spPr>
        <p:txBody>
          <a:bodyPr/>
          <a:lstStyle/>
          <a:p>
            <a:pPr lvl="1" eaLnBrk="1" hangingPunct="1"/>
            <a:r>
              <a:rPr lang="en-US" sz="2400" b="1" smtClean="0"/>
              <a:t>Kertas dan karton</a:t>
            </a:r>
          </a:p>
          <a:p>
            <a:pPr lvl="1" eaLnBrk="1" hangingPunct="1">
              <a:buFontTx/>
              <a:buNone/>
            </a:pPr>
            <a:r>
              <a:rPr lang="en-US" sz="2400" smtClean="0"/>
              <a:t>		Digunakan untuk bahan pengemas sekunder 	dan tertier seperti label, leaflet, karton dan 	kotak</a:t>
            </a:r>
          </a:p>
          <a:p>
            <a:pPr lvl="1" eaLnBrk="1" hangingPunct="1">
              <a:buFontTx/>
              <a:buNone/>
            </a:pPr>
            <a:endParaRPr lang="en-US" sz="2400" smtClean="0"/>
          </a:p>
          <a:p>
            <a:pPr lvl="1" eaLnBrk="1" hangingPunct="1"/>
            <a:r>
              <a:rPr lang="en-US" sz="2400" b="1" smtClean="0"/>
              <a:t>Plastik dan elastomer</a:t>
            </a:r>
            <a:r>
              <a:rPr lang="en-US" sz="2400" smtClean="0"/>
              <a:t>: botol, jar, ampul, tutup, film, </a:t>
            </a:r>
            <a:r>
              <a:rPr lang="en-US" sz="2400" i="1" smtClean="0"/>
              <a:t>sheet,</a:t>
            </a:r>
            <a:r>
              <a:rPr lang="en-US" sz="2400" smtClean="0"/>
              <a:t> label, </a:t>
            </a:r>
            <a:r>
              <a:rPr lang="en-US" sz="2400" i="1" smtClean="0"/>
              <a:t>shrink sleeve</a:t>
            </a:r>
            <a:r>
              <a:rPr lang="en-US" sz="2400" smtClean="0"/>
              <a:t>, tube. </a:t>
            </a:r>
          </a:p>
          <a:p>
            <a:pPr lvl="1" eaLnBrk="1" hangingPunct="1">
              <a:buFontTx/>
              <a:buNone/>
            </a:pPr>
            <a:r>
              <a:rPr lang="en-US" sz="2400" smtClean="0"/>
              <a:t>		Sifat barier sangat beragam bergantung 	pada jenis 	plastiknya. Harus diketahui bagaimana sifat 	barier terhadap kelembaban, uap dan gas agar 	diperoleh pilihan yang optimum</a:t>
            </a:r>
          </a:p>
          <a:p>
            <a:pPr lvl="1" eaLnBrk="1" hangingPunct="1"/>
            <a:endParaRPr lang="en-US" sz="2400" smtClean="0"/>
          </a:p>
          <a:p>
            <a:pPr lvl="1" eaLnBrk="1" hangingPunct="1"/>
            <a:endParaRPr lang="en-US" sz="2400" smtClean="0"/>
          </a:p>
        </p:txBody>
      </p:sp>
    </p:spTree>
    <p:extLst>
      <p:ext uri="{BB962C8B-B14F-4D97-AF65-F5344CB8AC3E}">
        <p14:creationId xmlns:p14="http://schemas.microsoft.com/office/powerpoint/2010/main" val="386294451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1295400"/>
            <a:ext cx="8229600" cy="4800600"/>
          </a:xfrm>
        </p:spPr>
        <p:txBody>
          <a:bodyPr/>
          <a:lstStyle/>
          <a:p>
            <a:pPr eaLnBrk="1" hangingPunct="1"/>
            <a:r>
              <a:rPr lang="en-US" smtClean="0">
                <a:solidFill>
                  <a:srgbClr val="FF9900"/>
                </a:solidFill>
              </a:rPr>
              <a:t>Ketersediaan peralatan untuk mendapatkan produk jadi yang diharapkan</a:t>
            </a:r>
          </a:p>
          <a:p>
            <a:pPr eaLnBrk="1" hangingPunct="1">
              <a:buFontTx/>
              <a:buNone/>
            </a:pPr>
            <a:r>
              <a:rPr lang="en-US" smtClean="0"/>
              <a:t>	Tujuan dari jalur pengemasan:</a:t>
            </a:r>
          </a:p>
          <a:p>
            <a:pPr lvl="1" eaLnBrk="1" hangingPunct="1"/>
            <a:r>
              <a:rPr lang="en-US" smtClean="0"/>
              <a:t>Pengisian, penutupan, pelabelan dan pengemasan akhir dengan aman sesuai dengan spesifikasi yang ditetapkan dengan biaya yang ekonomis</a:t>
            </a:r>
          </a:p>
        </p:txBody>
      </p:sp>
    </p:spTree>
    <p:extLst>
      <p:ext uri="{BB962C8B-B14F-4D97-AF65-F5344CB8AC3E}">
        <p14:creationId xmlns:p14="http://schemas.microsoft.com/office/powerpoint/2010/main" val="262518840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sz="3200" smtClean="0">
                <a:solidFill>
                  <a:srgbClr val="FF9900"/>
                </a:solidFill>
              </a:rPr>
              <a:t>MEMILIH BAHAN PENGEMAS PRIMER</a:t>
            </a:r>
          </a:p>
        </p:txBody>
      </p:sp>
      <p:sp>
        <p:nvSpPr>
          <p:cNvPr id="46083" name="Rectangle 3"/>
          <p:cNvSpPr>
            <a:spLocks noGrp="1" noChangeArrowheads="1"/>
          </p:cNvSpPr>
          <p:nvPr>
            <p:ph type="body" idx="1"/>
          </p:nvPr>
        </p:nvSpPr>
        <p:spPr/>
        <p:txBody>
          <a:bodyPr/>
          <a:lstStyle/>
          <a:p>
            <a:pPr eaLnBrk="1" hangingPunct="1"/>
            <a:r>
              <a:rPr lang="en-US" sz="2800" smtClean="0"/>
              <a:t>Komposisi sistem kemasan harus mempunyai sifat maksimum kompatibel (secara fisis dan kimia) terhadap formulasi produk dan tidak menyebabkan formulasi berubah (</a:t>
            </a:r>
            <a:r>
              <a:rPr lang="en-US" sz="2800" smtClean="0">
                <a:sym typeface="Wingdings" pitchFamily="2" charset="2"/>
              </a:rPr>
              <a:t></a:t>
            </a:r>
            <a:r>
              <a:rPr lang="en-US" sz="2800" smtClean="0"/>
              <a:t>stabil)</a:t>
            </a:r>
          </a:p>
          <a:p>
            <a:pPr eaLnBrk="1" hangingPunct="1">
              <a:buFontTx/>
              <a:buNone/>
            </a:pPr>
            <a:endParaRPr lang="en-US" sz="2800" smtClean="0"/>
          </a:p>
          <a:p>
            <a:pPr eaLnBrk="1" hangingPunct="1"/>
            <a:r>
              <a:rPr lang="en-US" sz="2800" smtClean="0"/>
              <a:t>Penanganan apa yang akan/harus dilakukan terhadap kemasan sebelum digunakan</a:t>
            </a:r>
          </a:p>
          <a:p>
            <a:pPr eaLnBrk="1" hangingPunct="1">
              <a:buFontTx/>
              <a:buNone/>
            </a:pPr>
            <a:endParaRPr lang="en-US" sz="2800" smtClean="0"/>
          </a:p>
          <a:p>
            <a:pPr eaLnBrk="1" hangingPunct="1"/>
            <a:r>
              <a:rPr lang="en-US" sz="2800" smtClean="0"/>
              <a:t>Komposisi formulasi produk</a:t>
            </a:r>
          </a:p>
        </p:txBody>
      </p:sp>
    </p:spTree>
    <p:extLst>
      <p:ext uri="{BB962C8B-B14F-4D97-AF65-F5344CB8AC3E}">
        <p14:creationId xmlns:p14="http://schemas.microsoft.com/office/powerpoint/2010/main" val="288328646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id-ID" smtClean="0"/>
              <a:t>Konsep kelembapan</a:t>
            </a:r>
            <a:endParaRPr lang="en-GB" smtClean="0"/>
          </a:p>
        </p:txBody>
      </p:sp>
      <p:sp>
        <p:nvSpPr>
          <p:cNvPr id="47107" name="Rectangle 3"/>
          <p:cNvSpPr>
            <a:spLocks noGrp="1" noChangeArrowheads="1"/>
          </p:cNvSpPr>
          <p:nvPr>
            <p:ph type="body" idx="1"/>
          </p:nvPr>
        </p:nvSpPr>
        <p:spPr/>
        <p:txBody>
          <a:bodyPr/>
          <a:lstStyle/>
          <a:p>
            <a:pPr eaLnBrk="1" hangingPunct="1"/>
            <a:r>
              <a:rPr lang="id-ID" smtClean="0"/>
              <a:t>Kandungan air dalam bahan tergantung kelembapan lingkungan</a:t>
            </a:r>
          </a:p>
          <a:p>
            <a:pPr eaLnBrk="1" hangingPunct="1"/>
            <a:r>
              <a:rPr lang="id-ID" smtClean="0"/>
              <a:t>Kelembapan: Kelembapan mutlak dan kelembapan relativ (semua tergantung suhu)</a:t>
            </a:r>
          </a:p>
          <a:p>
            <a:pPr eaLnBrk="1" hangingPunct="1"/>
            <a:r>
              <a:rPr lang="id-ID" smtClean="0"/>
              <a:t>Kelembapan relatif = 100 % disebut jenuh.</a:t>
            </a:r>
          </a:p>
          <a:p>
            <a:pPr eaLnBrk="1" hangingPunct="1"/>
            <a:r>
              <a:rPr lang="id-ID" smtClean="0"/>
              <a:t>Ada kesetimbangan antara air dalam bahan dengan air di atmosfer (lingkungan)</a:t>
            </a:r>
          </a:p>
          <a:p>
            <a:pPr eaLnBrk="1" hangingPunct="1"/>
            <a:endParaRPr lang="en-GB" smtClean="0"/>
          </a:p>
        </p:txBody>
      </p:sp>
    </p:spTree>
    <p:extLst>
      <p:ext uri="{BB962C8B-B14F-4D97-AF65-F5344CB8AC3E}">
        <p14:creationId xmlns:p14="http://schemas.microsoft.com/office/powerpoint/2010/main" val="21248070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92162"/>
          </a:xfrm>
        </p:spPr>
        <p:txBody>
          <a:bodyPr/>
          <a:lstStyle/>
          <a:p>
            <a:pPr eaLnBrk="1" hangingPunct="1"/>
            <a:r>
              <a:rPr lang="id-ID" sz="4000" dirty="0" smtClean="0"/>
              <a:t>Konsep kesetimbangan kelembapan</a:t>
            </a:r>
            <a:endParaRPr lang="en-GB" sz="4000" dirty="0" smtClean="0"/>
          </a:p>
        </p:txBody>
      </p:sp>
      <p:sp>
        <p:nvSpPr>
          <p:cNvPr id="48131" name="Rectangle 3"/>
          <p:cNvSpPr>
            <a:spLocks noGrp="1" noChangeArrowheads="1"/>
          </p:cNvSpPr>
          <p:nvPr>
            <p:ph type="body" sz="half" idx="1"/>
          </p:nvPr>
        </p:nvSpPr>
        <p:spPr>
          <a:xfrm>
            <a:off x="457200" y="1143000"/>
            <a:ext cx="7643813" cy="5454650"/>
          </a:xfrm>
        </p:spPr>
        <p:txBody>
          <a:bodyPr/>
          <a:lstStyle/>
          <a:p>
            <a:pPr eaLnBrk="1" hangingPunct="1">
              <a:lnSpc>
                <a:spcPct val="90000"/>
              </a:lnSpc>
            </a:pPr>
            <a:r>
              <a:rPr lang="id-ID" sz="2400" dirty="0" smtClean="0"/>
              <a:t>Antara RH lingkungan dengan kandungan air dari bahan ada kesetimbangan, contoh:</a:t>
            </a:r>
          </a:p>
          <a:p>
            <a:pPr eaLnBrk="1" hangingPunct="1">
              <a:lnSpc>
                <a:spcPct val="90000"/>
              </a:lnSpc>
              <a:buFontTx/>
              <a:buNone/>
            </a:pPr>
            <a:r>
              <a:rPr lang="id-ID" sz="2400" dirty="0" smtClean="0"/>
              <a:t>	Kertas:</a:t>
            </a:r>
          </a:p>
          <a:p>
            <a:pPr eaLnBrk="1" hangingPunct="1">
              <a:lnSpc>
                <a:spcPct val="90000"/>
              </a:lnSpc>
              <a:buFontTx/>
              <a:buNone/>
            </a:pPr>
            <a:endParaRPr lang="id-ID" sz="2400" dirty="0" smtClean="0"/>
          </a:p>
          <a:p>
            <a:pPr eaLnBrk="1" hangingPunct="1">
              <a:lnSpc>
                <a:spcPct val="90000"/>
              </a:lnSpc>
              <a:buFontTx/>
              <a:buNone/>
            </a:pPr>
            <a:endParaRPr lang="id-ID" sz="2400" dirty="0" smtClean="0"/>
          </a:p>
          <a:p>
            <a:pPr eaLnBrk="1" hangingPunct="1">
              <a:lnSpc>
                <a:spcPct val="90000"/>
              </a:lnSpc>
              <a:buFontTx/>
              <a:buNone/>
            </a:pPr>
            <a:endParaRPr lang="id-ID" sz="2400" dirty="0" smtClean="0"/>
          </a:p>
          <a:p>
            <a:pPr eaLnBrk="1" hangingPunct="1">
              <a:lnSpc>
                <a:spcPct val="90000"/>
              </a:lnSpc>
              <a:buFontTx/>
              <a:buNone/>
            </a:pPr>
            <a:endParaRPr lang="id-ID" sz="2400" dirty="0" smtClean="0"/>
          </a:p>
          <a:p>
            <a:pPr eaLnBrk="1" hangingPunct="1">
              <a:lnSpc>
                <a:spcPct val="90000"/>
              </a:lnSpc>
              <a:buFontTx/>
              <a:buNone/>
            </a:pPr>
            <a:endParaRPr lang="id-ID" sz="2400" dirty="0" smtClean="0"/>
          </a:p>
          <a:p>
            <a:pPr eaLnBrk="1" hangingPunct="1">
              <a:lnSpc>
                <a:spcPct val="90000"/>
              </a:lnSpc>
              <a:buFontTx/>
              <a:buNone/>
            </a:pPr>
            <a:endParaRPr lang="id-ID" sz="2400" dirty="0" smtClean="0"/>
          </a:p>
          <a:p>
            <a:pPr eaLnBrk="1" hangingPunct="1">
              <a:lnSpc>
                <a:spcPct val="90000"/>
              </a:lnSpc>
              <a:buFontTx/>
              <a:buNone/>
            </a:pPr>
            <a:endParaRPr lang="id-ID" sz="2400" dirty="0" smtClean="0"/>
          </a:p>
          <a:p>
            <a:pPr eaLnBrk="1" hangingPunct="1">
              <a:lnSpc>
                <a:spcPct val="90000"/>
              </a:lnSpc>
              <a:buFontTx/>
              <a:buNone/>
            </a:pPr>
            <a:r>
              <a:rPr lang="id-ID" sz="2400" dirty="0" smtClean="0"/>
              <a:t> </a:t>
            </a:r>
            <a:endParaRPr lang="en-US" sz="2400" dirty="0" smtClean="0"/>
          </a:p>
          <a:p>
            <a:pPr eaLnBrk="1" hangingPunct="1">
              <a:lnSpc>
                <a:spcPct val="90000"/>
              </a:lnSpc>
              <a:buFontTx/>
              <a:buNone/>
            </a:pPr>
            <a:r>
              <a:rPr lang="id-ID" sz="2400" dirty="0" smtClean="0"/>
              <a:t>ERH: kondisi RH lingkungan yang berakibat bahan menyerap air. </a:t>
            </a:r>
            <a:endParaRPr lang="en-GB" sz="2400" dirty="0" smtClean="0"/>
          </a:p>
        </p:txBody>
      </p:sp>
      <p:graphicFrame>
        <p:nvGraphicFramePr>
          <p:cNvPr id="361476" name="Group 4"/>
          <p:cNvGraphicFramePr>
            <a:graphicFrameLocks noGrp="1"/>
          </p:cNvGraphicFramePr>
          <p:nvPr>
            <p:ph sz="half" idx="2"/>
            <p:extLst>
              <p:ext uri="{D42A27DB-BD31-4B8C-83A1-F6EECF244321}">
                <p14:modId xmlns:p14="http://schemas.microsoft.com/office/powerpoint/2010/main" val="2239837733"/>
              </p:ext>
            </p:extLst>
          </p:nvPr>
        </p:nvGraphicFramePr>
        <p:xfrm>
          <a:off x="762000" y="2362200"/>
          <a:ext cx="4343400" cy="2925840"/>
        </p:xfrm>
        <a:graphic>
          <a:graphicData uri="http://schemas.openxmlformats.org/drawingml/2006/table">
            <a:tbl>
              <a:tblPr/>
              <a:tblGrid>
                <a:gridCol w="1657350"/>
                <a:gridCol w="2686050"/>
              </a:tblGrid>
              <a:tr h="94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smtClean="0">
                          <a:ln>
                            <a:noFill/>
                          </a:ln>
                          <a:solidFill>
                            <a:schemeClr val="tx1"/>
                          </a:solidFill>
                          <a:effectLst/>
                          <a:latin typeface="Arial" charset="0"/>
                        </a:rPr>
                        <a:t>RH atm (%)</a:t>
                      </a:r>
                      <a:endParaRPr kumimoji="0" lang="en-GB" sz="2800" b="0" i="0" u="none" strike="noStrike" cap="none" normalizeH="0" baseline="0" dirty="0" smtClean="0">
                        <a:ln>
                          <a:noFill/>
                        </a:ln>
                        <a:solidFill>
                          <a:schemeClr val="tx1"/>
                        </a:solidFill>
                        <a:effectLst/>
                        <a:latin typeface="Arial" charset="0"/>
                      </a:endParaRP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smtClean="0">
                          <a:ln>
                            <a:noFill/>
                          </a:ln>
                          <a:solidFill>
                            <a:schemeClr val="tx1"/>
                          </a:solidFill>
                          <a:effectLst/>
                          <a:latin typeface="Arial" charset="0"/>
                        </a:rPr>
                        <a:t>Kandungan air dalam kertas (%)</a:t>
                      </a:r>
                      <a:endParaRPr kumimoji="0" lang="en-GB" sz="2800" b="0" i="0" u="none" strike="noStrike" cap="none" normalizeH="0" baseline="0" dirty="0" smtClean="0">
                        <a:ln>
                          <a:noFill/>
                        </a:ln>
                        <a:solidFill>
                          <a:schemeClr val="tx1"/>
                        </a:solidFill>
                        <a:effectLst/>
                        <a:latin typeface="Arial"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smtClean="0">
                          <a:ln>
                            <a:noFill/>
                          </a:ln>
                          <a:solidFill>
                            <a:schemeClr val="tx1"/>
                          </a:solidFill>
                          <a:effectLst/>
                          <a:latin typeface="Arial" charset="0"/>
                        </a:rPr>
                        <a:t>48</a:t>
                      </a:r>
                      <a:endParaRPr kumimoji="0" lang="en-GB" sz="2800" b="0" i="0" u="none" strike="noStrike" cap="none" normalizeH="0" baseline="0" smtClean="0">
                        <a:ln>
                          <a:noFill/>
                        </a:ln>
                        <a:solidFill>
                          <a:schemeClr val="tx1"/>
                        </a:solidFill>
                        <a:effectLst/>
                        <a:latin typeface="Arial" charset="0"/>
                      </a:endParaRP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smtClean="0">
                          <a:ln>
                            <a:noFill/>
                          </a:ln>
                          <a:solidFill>
                            <a:schemeClr val="tx1"/>
                          </a:solidFill>
                          <a:effectLst/>
                          <a:latin typeface="Arial" charset="0"/>
                        </a:rPr>
                        <a:t>7</a:t>
                      </a:r>
                      <a:endParaRPr kumimoji="0" lang="en-GB" sz="2800" b="0" i="0" u="none" strike="noStrike" cap="none" normalizeH="0" baseline="0" smtClean="0">
                        <a:ln>
                          <a:noFill/>
                        </a:ln>
                        <a:solidFill>
                          <a:schemeClr val="tx1"/>
                        </a:solidFill>
                        <a:effectLst/>
                        <a:latin typeface="Arial"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smtClean="0">
                          <a:ln>
                            <a:noFill/>
                          </a:ln>
                          <a:solidFill>
                            <a:schemeClr val="tx1"/>
                          </a:solidFill>
                          <a:effectLst/>
                          <a:latin typeface="Arial" charset="0"/>
                        </a:rPr>
                        <a:t>65</a:t>
                      </a:r>
                      <a:endParaRPr kumimoji="0" lang="en-GB" sz="2800" b="0" i="0" u="none" strike="noStrike" cap="none" normalizeH="0" baseline="0" smtClean="0">
                        <a:ln>
                          <a:noFill/>
                        </a:ln>
                        <a:solidFill>
                          <a:schemeClr val="tx1"/>
                        </a:solidFill>
                        <a:effectLst/>
                        <a:latin typeface="Arial" charset="0"/>
                      </a:endParaRP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smtClean="0">
                          <a:ln>
                            <a:noFill/>
                          </a:ln>
                          <a:solidFill>
                            <a:schemeClr val="tx1"/>
                          </a:solidFill>
                          <a:effectLst/>
                          <a:latin typeface="Arial" charset="0"/>
                        </a:rPr>
                        <a:t>8</a:t>
                      </a:r>
                      <a:endParaRPr kumimoji="0" lang="en-GB" sz="2800" b="0" i="0" u="none" strike="noStrike" cap="none" normalizeH="0" baseline="0" smtClean="0">
                        <a:ln>
                          <a:noFill/>
                        </a:ln>
                        <a:solidFill>
                          <a:schemeClr val="tx1"/>
                        </a:solidFill>
                        <a:effectLst/>
                        <a:latin typeface="Arial"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smtClean="0">
                          <a:ln>
                            <a:noFill/>
                          </a:ln>
                          <a:solidFill>
                            <a:schemeClr val="tx1"/>
                          </a:solidFill>
                          <a:effectLst/>
                          <a:latin typeface="Arial" charset="0"/>
                        </a:rPr>
                        <a:t>80</a:t>
                      </a:r>
                      <a:endParaRPr kumimoji="0" lang="en-GB" sz="2800" b="0" i="0" u="none" strike="noStrike" cap="none" normalizeH="0" baseline="0" smtClean="0">
                        <a:ln>
                          <a:noFill/>
                        </a:ln>
                        <a:solidFill>
                          <a:schemeClr val="tx1"/>
                        </a:solidFill>
                        <a:effectLst/>
                        <a:latin typeface="Arial" charset="0"/>
                      </a:endParaRP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2800" b="0" i="0" u="none" strike="noStrike" cap="none" normalizeH="0" baseline="0" dirty="0" smtClean="0">
                          <a:ln>
                            <a:noFill/>
                          </a:ln>
                          <a:solidFill>
                            <a:schemeClr val="tx1"/>
                          </a:solidFill>
                          <a:effectLst/>
                          <a:latin typeface="Arial" charset="0"/>
                        </a:rPr>
                        <a:t>12</a:t>
                      </a:r>
                      <a:endParaRPr kumimoji="0" lang="en-GB" sz="2800" b="0" i="0" u="none" strike="noStrike" cap="none" normalizeH="0" baseline="0" dirty="0" smtClean="0">
                        <a:ln>
                          <a:noFill/>
                        </a:ln>
                        <a:solidFill>
                          <a:schemeClr val="tx1"/>
                        </a:solidFill>
                        <a:effectLst/>
                        <a:latin typeface="Arial"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4"/>
          <p:cNvPicPr/>
          <p:nvPr/>
        </p:nvPicPr>
        <p:blipFill>
          <a:blip r:embed="rId2"/>
          <a:stretch>
            <a:fillRect/>
          </a:stretch>
        </p:blipFill>
        <p:spPr>
          <a:xfrm>
            <a:off x="5410200" y="2286000"/>
            <a:ext cx="3314700" cy="2971800"/>
          </a:xfrm>
          <a:prstGeom prst="rect">
            <a:avLst/>
          </a:prstGeom>
        </p:spPr>
      </p:pic>
    </p:spTree>
    <p:extLst>
      <p:ext uri="{BB962C8B-B14F-4D97-AF65-F5344CB8AC3E}">
        <p14:creationId xmlns:p14="http://schemas.microsoft.com/office/powerpoint/2010/main" val="100575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id-ID" smtClean="0"/>
              <a:t>ERH dan penyerapan air</a:t>
            </a:r>
            <a:endParaRPr lang="en-GB" smtClean="0"/>
          </a:p>
        </p:txBody>
      </p:sp>
      <p:sp>
        <p:nvSpPr>
          <p:cNvPr id="50179" name="Rectangle 3"/>
          <p:cNvSpPr>
            <a:spLocks noGrp="1" noChangeArrowheads="1"/>
          </p:cNvSpPr>
          <p:nvPr>
            <p:ph type="body" idx="1"/>
          </p:nvPr>
        </p:nvSpPr>
        <p:spPr/>
        <p:txBody>
          <a:bodyPr/>
          <a:lstStyle/>
          <a:p>
            <a:pPr eaLnBrk="1" hangingPunct="1"/>
            <a:r>
              <a:rPr lang="id-ID" smtClean="0"/>
              <a:t>Bahan (ERH ttt) ditempatkan dalam lingkungan:</a:t>
            </a:r>
          </a:p>
          <a:p>
            <a:pPr eaLnBrk="1" hangingPunct="1">
              <a:buFontTx/>
              <a:buNone/>
            </a:pPr>
            <a:r>
              <a:rPr lang="id-ID" smtClean="0"/>
              <a:t>	1. RH&gt;ERH : bahan menyerap air, semakin tinggi RH semakin banyak</a:t>
            </a:r>
          </a:p>
          <a:p>
            <a:pPr eaLnBrk="1" hangingPunct="1">
              <a:buFontTx/>
              <a:buNone/>
            </a:pPr>
            <a:r>
              <a:rPr lang="id-ID" smtClean="0"/>
              <a:t>	2.  RH&lt;ERH : bahan tidak menyerap air.</a:t>
            </a:r>
            <a:endParaRPr lang="en-GB" smtClean="0"/>
          </a:p>
        </p:txBody>
      </p:sp>
    </p:spTree>
    <p:extLst>
      <p:ext uri="{BB962C8B-B14F-4D97-AF65-F5344CB8AC3E}">
        <p14:creationId xmlns:p14="http://schemas.microsoft.com/office/powerpoint/2010/main" val="10608788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id-ID" smtClean="0"/>
              <a:t>Kaitannya dengan kemasan</a:t>
            </a:r>
            <a:endParaRPr lang="en-GB" smtClean="0"/>
          </a:p>
        </p:txBody>
      </p:sp>
      <p:sp>
        <p:nvSpPr>
          <p:cNvPr id="51203" name="Rectangle 3"/>
          <p:cNvSpPr>
            <a:spLocks noGrp="1" noChangeArrowheads="1"/>
          </p:cNvSpPr>
          <p:nvPr>
            <p:ph type="body" idx="1"/>
          </p:nvPr>
        </p:nvSpPr>
        <p:spPr/>
        <p:txBody>
          <a:bodyPr>
            <a:normAutofit lnSpcReduction="10000"/>
          </a:bodyPr>
          <a:lstStyle/>
          <a:p>
            <a:pPr eaLnBrk="1" hangingPunct="1">
              <a:lnSpc>
                <a:spcPct val="90000"/>
              </a:lnSpc>
            </a:pPr>
            <a:r>
              <a:rPr lang="id-ID" sz="2800" smtClean="0"/>
              <a:t>Proteksi oleh kemasan terhadap lembab tidak harus sempurna, karena:</a:t>
            </a:r>
          </a:p>
          <a:p>
            <a:pPr eaLnBrk="1" hangingPunct="1">
              <a:lnSpc>
                <a:spcPct val="90000"/>
              </a:lnSpc>
              <a:buFontTx/>
              <a:buNone/>
            </a:pPr>
            <a:r>
              <a:rPr lang="id-ID" sz="2800" smtClean="0"/>
              <a:t>	1.	Adanya lembab dalam ruang kemas tidak langsung berakibat buruk, akibatnya berbeda tergantung jenis isi, ex: biskuit dengan kadar air 2 %, tidak berpengaruh thd kualitasnya, gula dalam ruangan ber RH &lt; 85 % tidak akan menyerap air (karena ERH gula 85 %)</a:t>
            </a:r>
          </a:p>
          <a:p>
            <a:pPr eaLnBrk="1" hangingPunct="1">
              <a:lnSpc>
                <a:spcPct val="90000"/>
              </a:lnSpc>
              <a:buFontTx/>
              <a:buNone/>
            </a:pPr>
            <a:r>
              <a:rPr lang="id-ID" sz="2800" smtClean="0"/>
              <a:t>	2.	Perlu waktu untuk munculnya akibat (kerusakan) tersebut, asal produk sampai ke konsumen sebelum rusak maka tidak masalah.</a:t>
            </a:r>
            <a:endParaRPr lang="en-GB" sz="2800" smtClean="0"/>
          </a:p>
        </p:txBody>
      </p:sp>
    </p:spTree>
    <p:extLst>
      <p:ext uri="{BB962C8B-B14F-4D97-AF65-F5344CB8AC3E}">
        <p14:creationId xmlns:p14="http://schemas.microsoft.com/office/powerpoint/2010/main" val="25447025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2924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1905000"/>
            <a:ext cx="8229600" cy="1143000"/>
          </a:xfrm>
        </p:spPr>
        <p:txBody>
          <a:bodyPr/>
          <a:lstStyle/>
          <a:p>
            <a:pPr eaLnBrk="1" hangingPunct="1"/>
            <a:r>
              <a:rPr lang="en-US" sz="5400" b="1" dirty="0" smtClean="0"/>
              <a:t>KEMASAN  GELAS</a:t>
            </a:r>
          </a:p>
        </p:txBody>
      </p:sp>
      <p:pic>
        <p:nvPicPr>
          <p:cNvPr id="522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6600"/>
            <a:ext cx="4038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935618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738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7</a:t>
            </a:fld>
            <a:endParaRPr lang="en-US"/>
          </a:p>
        </p:txBody>
      </p:sp>
      <p:sp>
        <p:nvSpPr>
          <p:cNvPr id="7" name="TextBox 6"/>
          <p:cNvSpPr txBox="1"/>
          <p:nvPr/>
        </p:nvSpPr>
        <p:spPr>
          <a:xfrm>
            <a:off x="548148" y="490364"/>
            <a:ext cx="7620000" cy="461665"/>
          </a:xfrm>
          <a:prstGeom prst="rect">
            <a:avLst/>
          </a:prstGeom>
          <a:noFill/>
        </p:spPr>
        <p:txBody>
          <a:bodyPr wrap="square" rtlCol="0">
            <a:spAutoFit/>
          </a:bodyPr>
          <a:lstStyle/>
          <a:p>
            <a:r>
              <a:rPr lang="en-US" sz="2400" b="1" dirty="0" err="1" smtClean="0">
                <a:solidFill>
                  <a:srgbClr val="FFFF00"/>
                </a:solidFill>
              </a:rPr>
              <a:t>Apa</a:t>
            </a:r>
            <a:r>
              <a:rPr lang="en-US" sz="2400" b="1" dirty="0" smtClean="0">
                <a:solidFill>
                  <a:srgbClr val="FFFF00"/>
                </a:solidFill>
              </a:rPr>
              <a:t> </a:t>
            </a:r>
            <a:r>
              <a:rPr lang="en-US" sz="2400" b="1" dirty="0" err="1" smtClean="0">
                <a:solidFill>
                  <a:srgbClr val="FFFF00"/>
                </a:solidFill>
              </a:rPr>
              <a:t>saja</a:t>
            </a:r>
            <a:r>
              <a:rPr lang="en-US" sz="2400" b="1" dirty="0" smtClean="0">
                <a:solidFill>
                  <a:srgbClr val="FFFF00"/>
                </a:solidFill>
              </a:rPr>
              <a:t> yang </a:t>
            </a:r>
            <a:r>
              <a:rPr lang="en-US" sz="2400" b="1" dirty="0" err="1" smtClean="0">
                <a:solidFill>
                  <a:srgbClr val="FFFF00"/>
                </a:solidFill>
              </a:rPr>
              <a:t>termasuk</a:t>
            </a:r>
            <a:r>
              <a:rPr lang="en-US" sz="2400" b="1" dirty="0" smtClean="0">
                <a:solidFill>
                  <a:srgbClr val="FFFF00"/>
                </a:solidFill>
              </a:rPr>
              <a:t> PRODUK /SEDIAAN FARMASI</a:t>
            </a:r>
            <a:endParaRPr lang="en-US" sz="2400" b="1" dirty="0">
              <a:solidFill>
                <a:srgbClr val="FFFF00"/>
              </a:solidFill>
            </a:endParaRPr>
          </a:p>
        </p:txBody>
      </p:sp>
      <p:sp>
        <p:nvSpPr>
          <p:cNvPr id="4" name="TextBox 3"/>
          <p:cNvSpPr txBox="1"/>
          <p:nvPr/>
        </p:nvSpPr>
        <p:spPr>
          <a:xfrm>
            <a:off x="914400" y="974152"/>
            <a:ext cx="2590800" cy="461665"/>
          </a:xfrm>
          <a:prstGeom prst="rect">
            <a:avLst/>
          </a:prstGeom>
          <a:noFill/>
        </p:spPr>
        <p:txBody>
          <a:bodyPr wrap="square" rtlCol="0">
            <a:spAutoFit/>
          </a:bodyPr>
          <a:lstStyle/>
          <a:p>
            <a:r>
              <a:rPr lang="en-US" sz="2400" dirty="0" err="1" smtClean="0"/>
              <a:t>Menurut</a:t>
            </a:r>
            <a:r>
              <a:rPr lang="en-US" sz="2400" dirty="0" smtClean="0"/>
              <a:t> PP   ???</a:t>
            </a:r>
            <a:endParaRPr lang="en-US" sz="2400" dirty="0"/>
          </a:p>
        </p:txBody>
      </p:sp>
      <p:sp>
        <p:nvSpPr>
          <p:cNvPr id="8" name="TextBox 7"/>
          <p:cNvSpPr txBox="1"/>
          <p:nvPr/>
        </p:nvSpPr>
        <p:spPr>
          <a:xfrm>
            <a:off x="4257368" y="1011717"/>
            <a:ext cx="3672348" cy="461665"/>
          </a:xfrm>
          <a:prstGeom prst="rect">
            <a:avLst/>
          </a:prstGeom>
          <a:noFill/>
        </p:spPr>
        <p:txBody>
          <a:bodyPr wrap="square" rtlCol="0">
            <a:spAutoFit/>
          </a:bodyPr>
          <a:lstStyle/>
          <a:p>
            <a:r>
              <a:rPr lang="en-US" sz="2400" dirty="0" err="1" smtClean="0"/>
              <a:t>Obat</a:t>
            </a:r>
            <a:r>
              <a:rPr lang="en-US" sz="2400" dirty="0" smtClean="0"/>
              <a:t>  </a:t>
            </a:r>
            <a:r>
              <a:rPr lang="en-US" sz="2400" dirty="0" err="1" smtClean="0"/>
              <a:t>dan</a:t>
            </a:r>
            <a:r>
              <a:rPr lang="en-US" sz="2400" dirty="0" smtClean="0"/>
              <a:t> </a:t>
            </a:r>
            <a:r>
              <a:rPr lang="en-US" sz="2400" dirty="0" err="1" smtClean="0"/>
              <a:t>Makanan</a:t>
            </a:r>
            <a:endParaRPr lang="en-US" sz="2400" dirty="0"/>
          </a:p>
        </p:txBody>
      </p:sp>
      <p:sp>
        <p:nvSpPr>
          <p:cNvPr id="9" name="TextBox 8"/>
          <p:cNvSpPr txBox="1"/>
          <p:nvPr/>
        </p:nvSpPr>
        <p:spPr>
          <a:xfrm>
            <a:off x="2215331" y="1435817"/>
            <a:ext cx="4084074" cy="523220"/>
          </a:xfrm>
          <a:prstGeom prst="rect">
            <a:avLst/>
          </a:prstGeom>
          <a:noFill/>
        </p:spPr>
        <p:txBody>
          <a:bodyPr wrap="square" rtlCol="0">
            <a:spAutoFit/>
          </a:bodyPr>
          <a:lstStyle/>
          <a:p>
            <a:r>
              <a:rPr lang="en-US" sz="2800" b="1" dirty="0" err="1" smtClean="0"/>
              <a:t>Kemasan</a:t>
            </a:r>
            <a:r>
              <a:rPr lang="en-US" sz="2800" b="1" dirty="0" smtClean="0"/>
              <a:t> </a:t>
            </a:r>
            <a:r>
              <a:rPr lang="en-US" sz="2800" b="1" dirty="0" err="1" smtClean="0"/>
              <a:t>sediaan</a:t>
            </a:r>
            <a:r>
              <a:rPr lang="en-US" sz="2800" b="1" dirty="0" smtClean="0"/>
              <a:t> </a:t>
            </a:r>
            <a:r>
              <a:rPr lang="en-US" sz="2800" b="1" dirty="0" err="1" smtClean="0"/>
              <a:t>farmasi</a:t>
            </a:r>
            <a:r>
              <a:rPr lang="en-US" sz="2800" b="1" dirty="0" smtClean="0"/>
              <a:t> </a:t>
            </a:r>
            <a:endParaRPr lang="en-US" sz="2800" b="1" dirty="0"/>
          </a:p>
        </p:txBody>
      </p:sp>
      <p:sp>
        <p:nvSpPr>
          <p:cNvPr id="11" name="Content Placeholder 2"/>
          <p:cNvSpPr txBox="1">
            <a:spLocks/>
          </p:cNvSpPr>
          <p:nvPr/>
        </p:nvSpPr>
        <p:spPr>
          <a:xfrm>
            <a:off x="457200" y="2438400"/>
            <a:ext cx="8458200" cy="3451225"/>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en-US" sz="2800" b="1" dirty="0" err="1" smtClean="0"/>
              <a:t>Kemasan</a:t>
            </a:r>
            <a:r>
              <a:rPr lang="en-US" sz="2800" b="1" dirty="0" smtClean="0"/>
              <a:t> Primer </a:t>
            </a:r>
            <a:r>
              <a:rPr lang="en-US" sz="2800" dirty="0" smtClean="0"/>
              <a:t>:   </a:t>
            </a:r>
            <a:r>
              <a:rPr lang="en-US" sz="2800" dirty="0" err="1" smtClean="0"/>
              <a:t>kemasan</a:t>
            </a:r>
            <a:r>
              <a:rPr lang="en-US" sz="2800" dirty="0" smtClean="0"/>
              <a:t> yang </a:t>
            </a:r>
            <a:r>
              <a:rPr lang="en-US" sz="2800" dirty="0" err="1" smtClean="0"/>
              <a:t>bersinggungan</a:t>
            </a:r>
            <a:r>
              <a:rPr lang="en-US" sz="2800" dirty="0" smtClean="0"/>
              <a:t> </a:t>
            </a:r>
            <a:r>
              <a:rPr lang="en-US" sz="2800" dirty="0" err="1" smtClean="0"/>
              <a:t>langsung</a:t>
            </a:r>
            <a:r>
              <a:rPr lang="en-US" sz="2800" dirty="0" smtClean="0"/>
              <a:t> </a:t>
            </a:r>
            <a:r>
              <a:rPr lang="en-US" sz="2800" dirty="0" err="1" smtClean="0"/>
              <a:t>dengan</a:t>
            </a:r>
            <a:r>
              <a:rPr lang="en-US" sz="2800" dirty="0" smtClean="0"/>
              <a:t> </a:t>
            </a:r>
            <a:r>
              <a:rPr lang="en-US" sz="2800" dirty="0" err="1" smtClean="0"/>
              <a:t>Obat</a:t>
            </a:r>
            <a:r>
              <a:rPr lang="en-US" sz="2800" dirty="0" smtClean="0"/>
              <a:t> </a:t>
            </a:r>
            <a:r>
              <a:rPr lang="en-US" sz="2800" dirty="0" err="1" smtClean="0"/>
              <a:t>dan</a:t>
            </a:r>
            <a:r>
              <a:rPr lang="en-US" sz="2800" dirty="0" smtClean="0"/>
              <a:t> </a:t>
            </a:r>
            <a:r>
              <a:rPr lang="en-US" sz="2800" dirty="0" err="1" smtClean="0"/>
              <a:t>Makanan</a:t>
            </a:r>
            <a:r>
              <a:rPr lang="en-US" sz="2800" dirty="0" smtClean="0"/>
              <a:t>. </a:t>
            </a:r>
          </a:p>
          <a:p>
            <a:pPr marL="0" indent="0" algn="just">
              <a:buNone/>
            </a:pPr>
            <a:r>
              <a:rPr lang="en-US" sz="2800" b="1" dirty="0" err="1" smtClean="0"/>
              <a:t>Kemasan</a:t>
            </a:r>
            <a:r>
              <a:rPr lang="en-US" sz="2800" b="1" dirty="0" smtClean="0"/>
              <a:t> </a:t>
            </a:r>
            <a:r>
              <a:rPr lang="en-US" sz="2800" b="1" dirty="0" err="1" smtClean="0"/>
              <a:t>Sekunder</a:t>
            </a:r>
            <a:r>
              <a:rPr lang="en-US" sz="2800" b="1" dirty="0" smtClean="0"/>
              <a:t>  :</a:t>
            </a:r>
            <a:r>
              <a:rPr lang="en-US" sz="2800" dirty="0" smtClean="0"/>
              <a:t> </a:t>
            </a:r>
            <a:r>
              <a:rPr lang="en-US" sz="2800" dirty="0" err="1" smtClean="0"/>
              <a:t>kemasan</a:t>
            </a:r>
            <a:r>
              <a:rPr lang="en-US" sz="2800" dirty="0" smtClean="0"/>
              <a:t> yang </a:t>
            </a:r>
            <a:r>
              <a:rPr lang="en-US" sz="2800" dirty="0" err="1" smtClean="0"/>
              <a:t>melindungi</a:t>
            </a:r>
            <a:r>
              <a:rPr lang="en-US" sz="2800" dirty="0" smtClean="0"/>
              <a:t>     </a:t>
            </a:r>
            <a:r>
              <a:rPr lang="en-US" sz="2800" dirty="0" err="1" smtClean="0"/>
              <a:t>Kemasan</a:t>
            </a:r>
            <a:r>
              <a:rPr lang="en-US" sz="2800" dirty="0" smtClean="0"/>
              <a:t> Primer. </a:t>
            </a:r>
          </a:p>
          <a:p>
            <a:pPr algn="just"/>
            <a:r>
              <a:rPr lang="en-US" sz="2800" b="1" dirty="0" err="1" smtClean="0"/>
              <a:t>Kemasan</a:t>
            </a:r>
            <a:r>
              <a:rPr lang="en-US" sz="2800" b="1" dirty="0" smtClean="0"/>
              <a:t> </a:t>
            </a:r>
            <a:r>
              <a:rPr lang="en-US" sz="2800" b="1" dirty="0" err="1" smtClean="0"/>
              <a:t>Tersier</a:t>
            </a:r>
            <a:r>
              <a:rPr lang="en-US" sz="2800" b="1" dirty="0" smtClean="0"/>
              <a:t> : </a:t>
            </a:r>
            <a:r>
              <a:rPr lang="en-US" sz="2800" dirty="0" smtClean="0"/>
              <a:t> </a:t>
            </a:r>
            <a:r>
              <a:rPr lang="en-US" sz="2800" dirty="0" err="1" smtClean="0"/>
              <a:t>kemasan</a:t>
            </a:r>
            <a:r>
              <a:rPr lang="en-US" sz="2800" dirty="0" smtClean="0"/>
              <a:t> yang </a:t>
            </a:r>
            <a:r>
              <a:rPr lang="en-US" sz="2800" dirty="0" err="1" smtClean="0"/>
              <a:t>digunakan</a:t>
            </a:r>
            <a:r>
              <a:rPr lang="en-US" sz="2800" dirty="0" smtClean="0"/>
              <a:t> </a:t>
            </a:r>
            <a:r>
              <a:rPr lang="en-US" sz="2800" dirty="0" err="1" smtClean="0"/>
              <a:t>untuk</a:t>
            </a:r>
            <a:r>
              <a:rPr lang="en-US" sz="2800" dirty="0" smtClean="0"/>
              <a:t> </a:t>
            </a:r>
            <a:r>
              <a:rPr lang="en-US" sz="2800" dirty="0" err="1" smtClean="0"/>
              <a:t>menggabungkan</a:t>
            </a:r>
            <a:r>
              <a:rPr lang="en-US" sz="2800" dirty="0" smtClean="0"/>
              <a:t> </a:t>
            </a:r>
            <a:r>
              <a:rPr lang="en-US" sz="2800" dirty="0" err="1" smtClean="0"/>
              <a:t>seluruh</a:t>
            </a:r>
            <a:r>
              <a:rPr lang="en-US" sz="2800" dirty="0" smtClean="0"/>
              <a:t> </a:t>
            </a:r>
            <a:r>
              <a:rPr lang="en-US" sz="2800" dirty="0" err="1" smtClean="0"/>
              <a:t>Kemasan</a:t>
            </a:r>
            <a:r>
              <a:rPr lang="en-US" sz="2800" dirty="0" smtClean="0"/>
              <a:t> </a:t>
            </a:r>
            <a:r>
              <a:rPr lang="en-US" sz="2800" dirty="0" err="1" smtClean="0"/>
              <a:t>Sekunder</a:t>
            </a:r>
            <a:r>
              <a:rPr lang="en-US" sz="2800" dirty="0" smtClean="0"/>
              <a:t> </a:t>
            </a:r>
            <a:r>
              <a:rPr lang="en-US" sz="2800" dirty="0" err="1" smtClean="0"/>
              <a:t>untuk</a:t>
            </a:r>
            <a:r>
              <a:rPr lang="en-US" sz="2800" dirty="0" smtClean="0"/>
              <a:t> </a:t>
            </a:r>
            <a:r>
              <a:rPr lang="en-US" sz="2800" dirty="0" err="1" smtClean="0"/>
              <a:t>memudahkan</a:t>
            </a:r>
            <a:r>
              <a:rPr lang="en-US" sz="2800" dirty="0" smtClean="0"/>
              <a:t> proses </a:t>
            </a:r>
            <a:r>
              <a:rPr lang="en-US" sz="2800" dirty="0" err="1" smtClean="0"/>
              <a:t>transportasi</a:t>
            </a:r>
            <a:r>
              <a:rPr lang="en-US" sz="2800" dirty="0" smtClean="0"/>
              <a:t> </a:t>
            </a:r>
            <a:r>
              <a:rPr lang="en-US" sz="2800" dirty="0" err="1" smtClean="0"/>
              <a:t>dan</a:t>
            </a:r>
            <a:r>
              <a:rPr lang="en-US" sz="2800" dirty="0" smtClean="0"/>
              <a:t> </a:t>
            </a:r>
            <a:r>
              <a:rPr lang="en-US" sz="2800" dirty="0" err="1" smtClean="0"/>
              <a:t>mencegah</a:t>
            </a:r>
            <a:r>
              <a:rPr lang="en-US" sz="2800" dirty="0" smtClean="0"/>
              <a:t> </a:t>
            </a:r>
            <a:r>
              <a:rPr lang="en-US" sz="2800" dirty="0" err="1" smtClean="0"/>
              <a:t>kerusakan</a:t>
            </a:r>
            <a:r>
              <a:rPr lang="en-US" sz="2800" dirty="0" smtClean="0"/>
              <a:t> </a:t>
            </a:r>
            <a:r>
              <a:rPr lang="en-US" sz="2800" dirty="0" err="1" smtClean="0"/>
              <a:t>produk</a:t>
            </a:r>
            <a:r>
              <a:rPr lang="en-US" sz="2800" dirty="0" smtClean="0"/>
              <a:t>.</a:t>
            </a:r>
            <a:endParaRPr lang="en-US" sz="2800" dirty="0"/>
          </a:p>
        </p:txBody>
      </p:sp>
    </p:spTree>
    <p:extLst>
      <p:ext uri="{BB962C8B-B14F-4D97-AF65-F5344CB8AC3E}">
        <p14:creationId xmlns:p14="http://schemas.microsoft.com/office/powerpoint/2010/main" val="2248539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693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85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8</a:t>
            </a:fld>
            <a:endParaRPr lang="en-US"/>
          </a:p>
        </p:txBody>
      </p:sp>
      <p:sp>
        <p:nvSpPr>
          <p:cNvPr id="4" name="Rectangle 3"/>
          <p:cNvSpPr/>
          <p:nvPr/>
        </p:nvSpPr>
        <p:spPr>
          <a:xfrm>
            <a:off x="484730" y="844842"/>
            <a:ext cx="7924800" cy="1631216"/>
          </a:xfrm>
          <a:prstGeom prst="rect">
            <a:avLst/>
          </a:prstGeom>
        </p:spPr>
        <p:txBody>
          <a:bodyPr wrap="square">
            <a:spAutoFit/>
          </a:bodyPr>
          <a:lstStyle/>
          <a:p>
            <a:r>
              <a:rPr lang="en-US" sz="2000" b="1" dirty="0" smtClean="0">
                <a:solidFill>
                  <a:srgbClr val="00B0F0"/>
                </a:solidFill>
                <a:latin typeface="Arial" pitchFamily="34" charset="0"/>
                <a:cs typeface="Arial" pitchFamily="34" charset="0"/>
              </a:rPr>
              <a:t>1. </a:t>
            </a:r>
            <a:r>
              <a:rPr lang="en-US" sz="2000" b="1" dirty="0" err="1" smtClean="0">
                <a:solidFill>
                  <a:srgbClr val="00B0F0"/>
                </a:solidFill>
                <a:latin typeface="Arial" pitchFamily="34" charset="0"/>
                <a:cs typeface="Arial" pitchFamily="34" charset="0"/>
              </a:rPr>
              <a:t>Kotler</a:t>
            </a:r>
            <a:r>
              <a:rPr lang="en-US" sz="2000" b="1" dirty="0" smtClean="0">
                <a:solidFill>
                  <a:srgbClr val="00B0F0"/>
                </a:solidFill>
                <a:latin typeface="Arial" pitchFamily="34" charset="0"/>
                <a:cs typeface="Arial" pitchFamily="34" charset="0"/>
              </a:rPr>
              <a:t> </a:t>
            </a:r>
            <a:r>
              <a:rPr lang="en-US" sz="2000" b="1" dirty="0" err="1">
                <a:solidFill>
                  <a:srgbClr val="00B0F0"/>
                </a:solidFill>
                <a:latin typeface="Arial" pitchFamily="34" charset="0"/>
                <a:cs typeface="Arial" pitchFamily="34" charset="0"/>
              </a:rPr>
              <a:t>dan</a:t>
            </a:r>
            <a:r>
              <a:rPr lang="en-US" sz="2000" b="1" dirty="0">
                <a:solidFill>
                  <a:srgbClr val="00B0F0"/>
                </a:solidFill>
                <a:latin typeface="Arial" pitchFamily="34" charset="0"/>
                <a:cs typeface="Arial" pitchFamily="34" charset="0"/>
              </a:rPr>
              <a:t> </a:t>
            </a:r>
            <a:r>
              <a:rPr lang="en-US" sz="2000" b="1" dirty="0" err="1">
                <a:solidFill>
                  <a:srgbClr val="00B0F0"/>
                </a:solidFill>
                <a:latin typeface="Arial" pitchFamily="34" charset="0"/>
                <a:cs typeface="Arial" pitchFamily="34" charset="0"/>
              </a:rPr>
              <a:t>Amstrong</a:t>
            </a:r>
            <a:r>
              <a:rPr lang="en-US" sz="2000" b="1" dirty="0">
                <a:solidFill>
                  <a:srgbClr val="00B0F0"/>
                </a:solidFill>
                <a:latin typeface="Arial" pitchFamily="34" charset="0"/>
                <a:cs typeface="Arial" pitchFamily="34" charset="0"/>
              </a:rPr>
              <a:t> (2012</a:t>
            </a:r>
            <a:r>
              <a:rPr lang="en-US" sz="2000" dirty="0">
                <a:solidFill>
                  <a:srgbClr val="00B0F0"/>
                </a:solidFill>
                <a:latin typeface="Arial" pitchFamily="34" charset="0"/>
                <a:cs typeface="Arial" pitchFamily="34" charset="0"/>
              </a:rPr>
              <a:t>)</a:t>
            </a:r>
          </a:p>
          <a:p>
            <a:pPr algn="just"/>
            <a:r>
              <a:rPr lang="en-US" sz="2000" dirty="0" err="1">
                <a:solidFill>
                  <a:srgbClr val="00B0F0"/>
                </a:solidFill>
                <a:latin typeface="Arial" pitchFamily="34" charset="0"/>
                <a:cs typeface="Arial" pitchFamily="34" charset="0"/>
              </a:rPr>
              <a:t>Menurut</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Kotler</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dan</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Amstrong</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pengertian</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kemasan</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adalah</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suatu</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bentuk</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aktivitas</a:t>
            </a:r>
            <a:r>
              <a:rPr lang="en-US" sz="2000" dirty="0">
                <a:solidFill>
                  <a:srgbClr val="00B0F0"/>
                </a:solidFill>
                <a:latin typeface="Arial" pitchFamily="34" charset="0"/>
                <a:cs typeface="Arial" pitchFamily="34" charset="0"/>
              </a:rPr>
              <a:t> yang </a:t>
            </a:r>
            <a:r>
              <a:rPr lang="en-US" sz="2000" dirty="0" err="1">
                <a:solidFill>
                  <a:srgbClr val="00B0F0"/>
                </a:solidFill>
                <a:latin typeface="Arial" pitchFamily="34" charset="0"/>
                <a:cs typeface="Arial" pitchFamily="34" charset="0"/>
              </a:rPr>
              <a:t>melibatkan</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desain</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serta</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produks</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sehingga</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kemasan</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ini</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dapat</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berfungsi</a:t>
            </a:r>
            <a:r>
              <a:rPr lang="en-US" sz="2000" dirty="0">
                <a:solidFill>
                  <a:srgbClr val="00B0F0"/>
                </a:solidFill>
                <a:latin typeface="Arial" pitchFamily="34" charset="0"/>
                <a:cs typeface="Arial" pitchFamily="34" charset="0"/>
              </a:rPr>
              <a:t> agar </a:t>
            </a:r>
            <a:r>
              <a:rPr lang="en-US" sz="2000" dirty="0" err="1">
                <a:solidFill>
                  <a:srgbClr val="00B0F0"/>
                </a:solidFill>
                <a:latin typeface="Arial" pitchFamily="34" charset="0"/>
                <a:cs typeface="Arial" pitchFamily="34" charset="0"/>
              </a:rPr>
              <a:t>produk</a:t>
            </a:r>
            <a:r>
              <a:rPr lang="en-US" sz="2000" dirty="0">
                <a:solidFill>
                  <a:srgbClr val="00B0F0"/>
                </a:solidFill>
                <a:latin typeface="Arial" pitchFamily="34" charset="0"/>
                <a:cs typeface="Arial" pitchFamily="34" charset="0"/>
              </a:rPr>
              <a:t> di </a:t>
            </a:r>
            <a:r>
              <a:rPr lang="en-US" sz="2000" dirty="0" err="1">
                <a:solidFill>
                  <a:srgbClr val="00B0F0"/>
                </a:solidFill>
                <a:latin typeface="Arial" pitchFamily="34" charset="0"/>
                <a:cs typeface="Arial" pitchFamily="34" charset="0"/>
              </a:rPr>
              <a:t>dalamnya</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dapat</a:t>
            </a:r>
            <a:r>
              <a:rPr lang="en-US" sz="2000" dirty="0">
                <a:solidFill>
                  <a:srgbClr val="00B0F0"/>
                </a:solidFill>
                <a:latin typeface="Arial" pitchFamily="34" charset="0"/>
                <a:cs typeface="Arial" pitchFamily="34" charset="0"/>
              </a:rPr>
              <a:t> </a:t>
            </a:r>
            <a:r>
              <a:rPr lang="en-US" sz="2000" dirty="0" err="1">
                <a:solidFill>
                  <a:srgbClr val="00B0F0"/>
                </a:solidFill>
                <a:latin typeface="Arial" pitchFamily="34" charset="0"/>
                <a:cs typeface="Arial" pitchFamily="34" charset="0"/>
              </a:rPr>
              <a:t>terlindungi</a:t>
            </a:r>
            <a:r>
              <a:rPr lang="en-US" sz="2000" dirty="0">
                <a:solidFill>
                  <a:srgbClr val="00B0F0"/>
                </a:solidFill>
                <a:latin typeface="Arial" pitchFamily="34" charset="0"/>
                <a:cs typeface="Arial" pitchFamily="34" charset="0"/>
              </a:rPr>
              <a:t>.</a:t>
            </a:r>
          </a:p>
        </p:txBody>
      </p:sp>
      <p:sp>
        <p:nvSpPr>
          <p:cNvPr id="9" name="Rectangle 2"/>
          <p:cNvSpPr>
            <a:spLocks noChangeArrowheads="1"/>
          </p:cNvSpPr>
          <p:nvPr/>
        </p:nvSpPr>
        <p:spPr bwMode="auto">
          <a:xfrm>
            <a:off x="472440" y="2438400"/>
            <a:ext cx="8290560" cy="224676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u="sng" dirty="0" smtClean="0">
                <a:solidFill>
                  <a:srgbClr val="00B0F0"/>
                </a:solidFill>
                <a:latin typeface="open sans" charset="0"/>
                <a:ea typeface="Times New Roman" pitchFamily="18" charset="0"/>
                <a:cs typeface="Times New Roman" pitchFamily="18" charset="0"/>
              </a:rPr>
              <a:t>2. </a:t>
            </a:r>
            <a:r>
              <a:rPr kumimoji="0" lang="en-US" sz="2000" b="1"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Rodriguez (2008)</a:t>
            </a:r>
          </a:p>
          <a:p>
            <a:pPr algn="just" eaLnBrk="0" fontAlgn="base" hangingPunct="0">
              <a:spcBef>
                <a:spcPct val="0"/>
              </a:spcBef>
              <a:spcAft>
                <a:spcPct val="0"/>
              </a:spcAft>
            </a:pP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Menurut</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Rodriguez,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pengertian</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kemasan</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adalah</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Kemasan</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atau</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pengemasan</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aktif</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adalah</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wadah</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yang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mengubah</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kondisi</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dari</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bahan</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pangan</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dengan</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penambahan</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senyawa</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aktif</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sehingga</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solidFill>
                  <a:srgbClr val="00B0F0"/>
                </a:solidFill>
                <a:effectLst/>
                <a:latin typeface="open sans" charset="0"/>
                <a:ea typeface="Times New Roman" pitchFamily="18" charset="0"/>
                <a:cs typeface="Times New Roman" pitchFamily="18" charset="0"/>
              </a:rPr>
              <a:t>mampu</a:t>
            </a:r>
            <a:r>
              <a:rPr kumimoji="0" lang="en-US" sz="2000" b="0" i="0" u="sng" strike="noStrike" cap="none" normalizeH="0" baseline="0" dirty="0" smtClean="0">
                <a:ln>
                  <a:noFill/>
                </a:ln>
                <a:solidFill>
                  <a:srgbClr val="00B0F0"/>
                </a:solidFill>
                <a:effectLst/>
                <a:latin typeface="open sans" charset="0"/>
                <a:ea typeface="Times New Roman" pitchFamily="18" charset="0"/>
                <a:cs typeface="Times New Roman" pitchFamily="18" charset="0"/>
              </a:rPr>
              <a:t> </a:t>
            </a:r>
            <a:r>
              <a:rPr lang="en-US" sz="2000" u="sng" dirty="0" err="1">
                <a:solidFill>
                  <a:srgbClr val="00B0F0"/>
                </a:solidFill>
              </a:rPr>
              <a:t>memperpanjang</a:t>
            </a:r>
            <a:r>
              <a:rPr lang="en-US" sz="2000" u="sng" dirty="0">
                <a:solidFill>
                  <a:srgbClr val="00B0F0"/>
                </a:solidFill>
              </a:rPr>
              <a:t> </a:t>
            </a:r>
            <a:r>
              <a:rPr lang="en-US" sz="2000" u="sng" dirty="0" err="1">
                <a:solidFill>
                  <a:srgbClr val="00B0F0"/>
                </a:solidFill>
              </a:rPr>
              <a:t>umur</a:t>
            </a:r>
            <a:r>
              <a:rPr lang="en-US" sz="2000" u="sng" dirty="0">
                <a:solidFill>
                  <a:srgbClr val="00B0F0"/>
                </a:solidFill>
              </a:rPr>
              <a:t> </a:t>
            </a:r>
            <a:r>
              <a:rPr lang="en-US" sz="2000" u="sng" dirty="0" err="1">
                <a:solidFill>
                  <a:srgbClr val="00B0F0"/>
                </a:solidFill>
              </a:rPr>
              <a:t>simpan</a:t>
            </a:r>
            <a:r>
              <a:rPr lang="en-US" sz="2000" u="sng" dirty="0">
                <a:solidFill>
                  <a:srgbClr val="00B0F0"/>
                </a:solidFill>
              </a:rPr>
              <a:t> </a:t>
            </a:r>
            <a:r>
              <a:rPr lang="en-US" sz="2000" u="sng" dirty="0" err="1">
                <a:solidFill>
                  <a:srgbClr val="00B0F0"/>
                </a:solidFill>
              </a:rPr>
              <a:t>dari</a:t>
            </a:r>
            <a:r>
              <a:rPr lang="en-US" sz="2000" u="sng" dirty="0">
                <a:solidFill>
                  <a:srgbClr val="00B0F0"/>
                </a:solidFill>
              </a:rPr>
              <a:t> </a:t>
            </a:r>
            <a:r>
              <a:rPr lang="en-US" sz="2000" u="sng" dirty="0" err="1">
                <a:solidFill>
                  <a:srgbClr val="00B0F0"/>
                </a:solidFill>
              </a:rPr>
              <a:t>bahan</a:t>
            </a:r>
            <a:r>
              <a:rPr lang="en-US" sz="2000" u="sng" dirty="0">
                <a:solidFill>
                  <a:srgbClr val="00B0F0"/>
                </a:solidFill>
              </a:rPr>
              <a:t> </a:t>
            </a:r>
            <a:r>
              <a:rPr lang="en-US" sz="2000" u="sng" dirty="0" err="1">
                <a:solidFill>
                  <a:srgbClr val="00B0F0"/>
                </a:solidFill>
              </a:rPr>
              <a:t>pangan</a:t>
            </a:r>
            <a:r>
              <a:rPr lang="en-US" sz="2000" u="sng" dirty="0">
                <a:solidFill>
                  <a:srgbClr val="00B0F0"/>
                </a:solidFill>
              </a:rPr>
              <a:t> yang </a:t>
            </a:r>
            <a:r>
              <a:rPr lang="en-US" sz="2000" u="sng" dirty="0" err="1">
                <a:solidFill>
                  <a:srgbClr val="00B0F0"/>
                </a:solidFill>
              </a:rPr>
              <a:t>dikemas</a:t>
            </a:r>
            <a:r>
              <a:rPr lang="en-US" sz="2000" u="sng" dirty="0">
                <a:solidFill>
                  <a:srgbClr val="00B0F0"/>
                </a:solidFill>
              </a:rPr>
              <a:t> </a:t>
            </a:r>
            <a:r>
              <a:rPr lang="en-US" sz="2000" u="sng" dirty="0" err="1">
                <a:solidFill>
                  <a:srgbClr val="00B0F0"/>
                </a:solidFill>
              </a:rPr>
              <a:t>dan</a:t>
            </a:r>
            <a:r>
              <a:rPr lang="en-US" sz="2000" u="sng" dirty="0">
                <a:solidFill>
                  <a:srgbClr val="00B0F0"/>
                </a:solidFill>
              </a:rPr>
              <a:t> </a:t>
            </a:r>
            <a:r>
              <a:rPr lang="en-US" sz="2000" u="sng" dirty="0" err="1">
                <a:solidFill>
                  <a:srgbClr val="00B0F0"/>
                </a:solidFill>
              </a:rPr>
              <a:t>juga</a:t>
            </a:r>
            <a:r>
              <a:rPr lang="en-US" sz="2000" u="sng" dirty="0">
                <a:solidFill>
                  <a:srgbClr val="00B0F0"/>
                </a:solidFill>
              </a:rPr>
              <a:t> </a:t>
            </a:r>
            <a:r>
              <a:rPr lang="en-US" sz="2000" u="sng" dirty="0" err="1">
                <a:solidFill>
                  <a:srgbClr val="00B0F0"/>
                </a:solidFill>
              </a:rPr>
              <a:t>meningkatkan</a:t>
            </a:r>
            <a:r>
              <a:rPr lang="en-US" sz="2000" u="sng" dirty="0">
                <a:solidFill>
                  <a:srgbClr val="00B0F0"/>
                </a:solidFill>
              </a:rPr>
              <a:t> </a:t>
            </a:r>
            <a:r>
              <a:rPr lang="en-US" sz="2000" u="sng" dirty="0" err="1">
                <a:solidFill>
                  <a:srgbClr val="00B0F0"/>
                </a:solidFill>
              </a:rPr>
              <a:t>keamanan</a:t>
            </a:r>
            <a:r>
              <a:rPr lang="en-US" sz="2000" u="sng" dirty="0">
                <a:solidFill>
                  <a:srgbClr val="00B0F0"/>
                </a:solidFill>
              </a:rPr>
              <a:t> </a:t>
            </a:r>
            <a:r>
              <a:rPr lang="en-US" sz="2000" u="sng" dirty="0" err="1">
                <a:solidFill>
                  <a:srgbClr val="00B0F0"/>
                </a:solidFill>
              </a:rPr>
              <a:t>serta</a:t>
            </a:r>
            <a:r>
              <a:rPr lang="en-US" sz="2000" u="sng" dirty="0">
                <a:solidFill>
                  <a:srgbClr val="00B0F0"/>
                </a:solidFill>
              </a:rPr>
              <a:t> </a:t>
            </a:r>
            <a:r>
              <a:rPr lang="en-US" sz="2000" u="sng" dirty="0" err="1">
                <a:solidFill>
                  <a:srgbClr val="00B0F0"/>
                </a:solidFill>
              </a:rPr>
              <a:t>tetap</a:t>
            </a:r>
            <a:r>
              <a:rPr lang="en-US" sz="2000" u="sng" dirty="0">
                <a:solidFill>
                  <a:srgbClr val="00B0F0"/>
                </a:solidFill>
              </a:rPr>
              <a:t> </a:t>
            </a:r>
            <a:r>
              <a:rPr lang="en-US" sz="2000" u="sng" dirty="0" err="1">
                <a:solidFill>
                  <a:srgbClr val="00B0F0"/>
                </a:solidFill>
              </a:rPr>
              <a:t>mempertahankan</a:t>
            </a:r>
            <a:r>
              <a:rPr lang="en-US" sz="2000" u="sng" dirty="0">
                <a:solidFill>
                  <a:srgbClr val="00B0F0"/>
                </a:solidFill>
              </a:rPr>
              <a:t> </a:t>
            </a:r>
            <a:r>
              <a:rPr lang="en-US" sz="2000" u="sng" dirty="0" err="1">
                <a:solidFill>
                  <a:srgbClr val="00B0F0"/>
                </a:solidFill>
              </a:rPr>
              <a:t>kualitas</a:t>
            </a:r>
            <a:r>
              <a:rPr lang="en-US" sz="2000" u="sng" dirty="0">
                <a:solidFill>
                  <a:srgbClr val="00B0F0"/>
                </a:solidFill>
              </a:rPr>
              <a:t>.</a:t>
            </a:r>
            <a:endParaRPr lang="en-US" sz="2000" dirty="0">
              <a:solidFill>
                <a:srgbClr val="00B0F0"/>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B0F0"/>
              </a:solidFill>
              <a:effectLst/>
              <a:latin typeface="Arial" pitchFamily="34" charset="0"/>
              <a:cs typeface="Arial" pitchFamily="34" charset="0"/>
            </a:endParaRPr>
          </a:p>
        </p:txBody>
      </p:sp>
      <p:sp>
        <p:nvSpPr>
          <p:cNvPr id="10" name="Rectangle 3"/>
          <p:cNvSpPr>
            <a:spLocks noChangeArrowheads="1"/>
          </p:cNvSpPr>
          <p:nvPr/>
        </p:nvSpPr>
        <p:spPr bwMode="auto">
          <a:xfrm>
            <a:off x="472440" y="4800600"/>
            <a:ext cx="7802880" cy="132343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effectLst/>
                <a:latin typeface="open sans" charset="0"/>
                <a:ea typeface="Times New Roman" pitchFamily="18" charset="0"/>
                <a:cs typeface="Times New Roman" pitchFamily="18" charset="0"/>
              </a:rPr>
              <a:t>3. </a:t>
            </a:r>
            <a:r>
              <a:rPr kumimoji="0" lang="en-US" sz="2000" b="1" i="0" u="sng" strike="noStrike" cap="none" normalizeH="0" baseline="0" dirty="0" err="1" smtClean="0">
                <a:ln>
                  <a:noFill/>
                </a:ln>
                <a:effectLst/>
                <a:latin typeface="open sans" charset="0"/>
                <a:ea typeface="Times New Roman" pitchFamily="18" charset="0"/>
                <a:cs typeface="Times New Roman" pitchFamily="18" charset="0"/>
              </a:rPr>
              <a:t>Titik</a:t>
            </a:r>
            <a:r>
              <a:rPr kumimoji="0" lang="en-US" sz="2000" b="1"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1" i="0" u="sng" strike="noStrike" cap="none" normalizeH="0" baseline="0" dirty="0" err="1" smtClean="0">
                <a:ln>
                  <a:noFill/>
                </a:ln>
                <a:effectLst/>
                <a:latin typeface="open sans" charset="0"/>
                <a:ea typeface="Times New Roman" pitchFamily="18" charset="0"/>
                <a:cs typeface="Times New Roman" pitchFamily="18" charset="0"/>
              </a:rPr>
              <a:t>Wijayanti</a:t>
            </a:r>
            <a:r>
              <a:rPr kumimoji="0" lang="en-US" sz="2000" b="1" i="0" u="sng" strike="noStrike" cap="none" normalizeH="0" baseline="0" dirty="0" smtClean="0">
                <a:ln>
                  <a:noFill/>
                </a:ln>
                <a:effectLst/>
                <a:latin typeface="open sans" charset="0"/>
                <a:ea typeface="Times New Roman" pitchFamily="18" charset="0"/>
                <a:cs typeface="Times New Roman" pitchFamily="18" charset="0"/>
              </a:rPr>
              <a:t> (2012)</a:t>
            </a:r>
            <a:endParaRPr kumimoji="0" lang="en-US" sz="20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Menurut</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Titik</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Wijayanti</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definisi</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kemasan</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adalah</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upaya</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yang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dilakukan</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oleh</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suatu</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perusahaan</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untuk</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memberikan</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informasi</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kepada</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setiap</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konsumennya</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tentang</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produk</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yang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ada</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 di </a:t>
            </a:r>
            <a:r>
              <a:rPr kumimoji="0" lang="en-US" sz="2000" b="0" i="0" u="sng" strike="noStrike" cap="none" normalizeH="0" baseline="0" dirty="0" err="1" smtClean="0">
                <a:ln>
                  <a:noFill/>
                </a:ln>
                <a:effectLst/>
                <a:latin typeface="open sans" charset="0"/>
                <a:ea typeface="Times New Roman" pitchFamily="18" charset="0"/>
                <a:cs typeface="Times New Roman" pitchFamily="18" charset="0"/>
              </a:rPr>
              <a:t>dalamnya</a:t>
            </a:r>
            <a:r>
              <a:rPr kumimoji="0" lang="en-US" sz="2000" b="0" i="0" u="sng" strike="noStrike" cap="none" normalizeH="0" baseline="0" dirty="0" smtClean="0">
                <a:ln>
                  <a:noFill/>
                </a:ln>
                <a:effectLst/>
                <a:latin typeface="open sans" charset="0"/>
                <a:ea typeface="Times New Roman" pitchFamily="18" charset="0"/>
                <a:cs typeface="Times New Roman" pitchFamily="18" charset="0"/>
              </a:rPr>
              <a:t>.</a:t>
            </a:r>
            <a:endParaRPr kumimoji="0" lang="en-US" sz="20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978370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Prof.Dr.Teti Indrawati Apt</a:t>
            </a:r>
            <a:endParaRPr lang="en-US"/>
          </a:p>
        </p:txBody>
      </p:sp>
      <p:sp>
        <p:nvSpPr>
          <p:cNvPr id="6" name="Slide Number Placeholder 5"/>
          <p:cNvSpPr>
            <a:spLocks noGrp="1"/>
          </p:cNvSpPr>
          <p:nvPr>
            <p:ph type="sldNum" sz="quarter" idx="12"/>
          </p:nvPr>
        </p:nvSpPr>
        <p:spPr/>
        <p:txBody>
          <a:bodyPr/>
          <a:lstStyle/>
          <a:p>
            <a:fld id="{3D276A2E-9AB7-4552-87BB-5B8D0973D3A8}" type="slidenum">
              <a:rPr lang="en-US" smtClean="0"/>
              <a:t>9</a:t>
            </a:fld>
            <a:endParaRPr lang="en-US"/>
          </a:p>
        </p:txBody>
      </p:sp>
      <p:sp>
        <p:nvSpPr>
          <p:cNvPr id="4" name="Rectangle 1"/>
          <p:cNvSpPr>
            <a:spLocks noChangeArrowheads="1"/>
          </p:cNvSpPr>
          <p:nvPr/>
        </p:nvSpPr>
        <p:spPr bwMode="auto">
          <a:xfrm>
            <a:off x="587477" y="533400"/>
            <a:ext cx="8077200" cy="163121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latin typeface="open sans"/>
                <a:ea typeface="Times New Roman" pitchFamily="18" charset="0"/>
                <a:cs typeface="Times New Roman" pitchFamily="18" charset="0"/>
              </a:rPr>
              <a:t>4. </a:t>
            </a:r>
            <a:r>
              <a:rPr kumimoji="0" lang="en-US" sz="2000" b="1"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1" i="0" strike="noStrike" cap="none" normalizeH="0" baseline="0" dirty="0" err="1" smtClean="0">
                <a:ln>
                  <a:noFill/>
                </a:ln>
                <a:solidFill>
                  <a:schemeClr val="bg1"/>
                </a:solidFill>
                <a:effectLst/>
                <a:latin typeface="open sans"/>
                <a:ea typeface="Times New Roman" pitchFamily="18" charset="0"/>
                <a:cs typeface="Times New Roman" pitchFamily="18" charset="0"/>
              </a:rPr>
              <a:t>Klimchuk</a:t>
            </a:r>
            <a:r>
              <a:rPr kumimoji="0" lang="en-US" sz="2000" b="1"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1" i="0" strike="noStrike" cap="none" normalizeH="0" baseline="0" dirty="0" err="1" smtClean="0">
                <a:ln>
                  <a:noFill/>
                </a:ln>
                <a:solidFill>
                  <a:schemeClr val="bg1"/>
                </a:solidFill>
                <a:effectLst/>
                <a:latin typeface="open sans"/>
                <a:ea typeface="Times New Roman" pitchFamily="18" charset="0"/>
                <a:cs typeface="Times New Roman" pitchFamily="18" charset="0"/>
              </a:rPr>
              <a:t>dan</a:t>
            </a:r>
            <a:r>
              <a:rPr kumimoji="0" lang="en-US" sz="2000" b="1"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1" i="0" strike="noStrike" cap="none" normalizeH="0" baseline="0" dirty="0" err="1" smtClean="0">
                <a:ln>
                  <a:noFill/>
                </a:ln>
                <a:solidFill>
                  <a:schemeClr val="bg1"/>
                </a:solidFill>
                <a:effectLst/>
                <a:latin typeface="open sans"/>
                <a:ea typeface="Times New Roman" pitchFamily="18" charset="0"/>
                <a:cs typeface="Times New Roman" pitchFamily="18" charset="0"/>
              </a:rPr>
              <a:t>Krasovec</a:t>
            </a:r>
            <a:r>
              <a:rPr kumimoji="0" lang="en-US" sz="2000" b="1" i="0" strike="noStrike" cap="none" normalizeH="0" baseline="0" dirty="0" smtClean="0">
                <a:ln>
                  <a:noFill/>
                </a:ln>
                <a:solidFill>
                  <a:schemeClr val="bg1"/>
                </a:solidFill>
                <a:effectLst/>
                <a:latin typeface="open sans"/>
                <a:ea typeface="Times New Roman" pitchFamily="18" charset="0"/>
                <a:cs typeface="Times New Roman" pitchFamily="18" charset="0"/>
              </a:rPr>
              <a:t> (2006)</a:t>
            </a:r>
            <a:endParaRPr kumimoji="0" lang="en-US" sz="2000" b="1" i="0"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Menurut</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Klimchuk</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dan</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Krasovec</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definisi</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kemasan</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adalah</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desain</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kreatif</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yang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menghubungkan</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bentuk</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struktur</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material,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warna</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citar</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tipografi</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dan</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effectLst/>
                <a:latin typeface="open sans"/>
                <a:ea typeface="Times New Roman" pitchFamily="18" charset="0"/>
                <a:cs typeface="Times New Roman" pitchFamily="18" charset="0"/>
              </a:rPr>
              <a:t>elemen-elemen</a:t>
            </a:r>
            <a:r>
              <a:rPr kumimoji="0" lang="en-US" sz="200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latin typeface="open sans"/>
                <a:ea typeface="Times New Roman" pitchFamily="18" charset="0"/>
                <a:cs typeface="Times New Roman" pitchFamily="18" charset="0"/>
              </a:rPr>
              <a:t>desain</a:t>
            </a:r>
            <a:r>
              <a:rPr kumimoji="0" lang="en-US" sz="2000" i="0" strike="noStrike" cap="none" normalizeH="0" baseline="0" dirty="0" smtClean="0">
                <a:ln>
                  <a:noFill/>
                </a:ln>
                <a:solidFill>
                  <a:schemeClr val="bg1"/>
                </a:solidFill>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latin typeface="open sans"/>
                <a:ea typeface="Times New Roman" pitchFamily="18" charset="0"/>
                <a:cs typeface="Times New Roman" pitchFamily="18" charset="0"/>
              </a:rPr>
              <a:t>dengan</a:t>
            </a:r>
            <a:r>
              <a:rPr kumimoji="0" lang="en-US" sz="2000" i="0" strike="noStrike" cap="none" normalizeH="0" baseline="0" dirty="0" smtClean="0">
                <a:ln>
                  <a:noFill/>
                </a:ln>
                <a:solidFill>
                  <a:schemeClr val="bg1"/>
                </a:solidFill>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latin typeface="open sans"/>
                <a:ea typeface="Times New Roman" pitchFamily="18" charset="0"/>
                <a:cs typeface="Times New Roman" pitchFamily="18" charset="0"/>
              </a:rPr>
              <a:t>informasi</a:t>
            </a:r>
            <a:r>
              <a:rPr kumimoji="0" lang="en-US" sz="2000" i="0" strike="noStrike" cap="none" normalizeH="0" baseline="0" dirty="0" smtClean="0">
                <a:ln>
                  <a:noFill/>
                </a:ln>
                <a:solidFill>
                  <a:schemeClr val="bg1"/>
                </a:solidFill>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latin typeface="open sans"/>
                <a:ea typeface="Times New Roman" pitchFamily="18" charset="0"/>
                <a:cs typeface="Times New Roman" pitchFamily="18" charset="0"/>
              </a:rPr>
              <a:t>produk</a:t>
            </a:r>
            <a:r>
              <a:rPr kumimoji="0" lang="en-US" sz="2000" i="0" strike="noStrike" cap="none" normalizeH="0" baseline="0" dirty="0" smtClean="0">
                <a:ln>
                  <a:noFill/>
                </a:ln>
                <a:solidFill>
                  <a:schemeClr val="bg1"/>
                </a:solidFill>
                <a:latin typeface="open sans"/>
                <a:ea typeface="Times New Roman" pitchFamily="18" charset="0"/>
                <a:cs typeface="Times New Roman" pitchFamily="18" charset="0"/>
              </a:rPr>
              <a:t> agar </a:t>
            </a:r>
            <a:r>
              <a:rPr kumimoji="0" lang="en-US" sz="2000" i="0" strike="noStrike" cap="none" normalizeH="0" baseline="0" dirty="0" err="1" smtClean="0">
                <a:ln>
                  <a:noFill/>
                </a:ln>
                <a:solidFill>
                  <a:schemeClr val="bg1"/>
                </a:solidFill>
                <a:latin typeface="open sans"/>
                <a:ea typeface="Times New Roman" pitchFamily="18" charset="0"/>
                <a:cs typeface="Times New Roman" pitchFamily="18" charset="0"/>
              </a:rPr>
              <a:t>produk</a:t>
            </a:r>
            <a:r>
              <a:rPr kumimoji="0" lang="en-US" sz="2000" i="0" strike="noStrike" cap="none" normalizeH="0" baseline="0" dirty="0" smtClean="0">
                <a:ln>
                  <a:noFill/>
                </a:ln>
                <a:solidFill>
                  <a:schemeClr val="bg1"/>
                </a:solidFill>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latin typeface="open sans"/>
                <a:ea typeface="Times New Roman" pitchFamily="18" charset="0"/>
                <a:cs typeface="Times New Roman" pitchFamily="18" charset="0"/>
              </a:rPr>
              <a:t>dapat</a:t>
            </a:r>
            <a:r>
              <a:rPr kumimoji="0" lang="en-US" sz="2000" i="0" strike="noStrike" cap="none" normalizeH="0" baseline="0" dirty="0" smtClean="0">
                <a:ln>
                  <a:noFill/>
                </a:ln>
                <a:solidFill>
                  <a:schemeClr val="bg1"/>
                </a:solidFill>
                <a:latin typeface="open sans"/>
                <a:ea typeface="Times New Roman" pitchFamily="18" charset="0"/>
                <a:cs typeface="Times New Roman" pitchFamily="18" charset="0"/>
              </a:rPr>
              <a:t> </a:t>
            </a:r>
            <a:r>
              <a:rPr kumimoji="0" lang="en-US" sz="2000" i="0" strike="noStrike" cap="none" normalizeH="0" baseline="0" dirty="0" err="1" smtClean="0">
                <a:ln>
                  <a:noFill/>
                </a:ln>
                <a:solidFill>
                  <a:schemeClr val="bg1"/>
                </a:solidFill>
                <a:latin typeface="open sans"/>
                <a:ea typeface="Times New Roman" pitchFamily="18" charset="0"/>
                <a:cs typeface="Times New Roman" pitchFamily="18" charset="0"/>
              </a:rPr>
              <a:t>dipasarkan</a:t>
            </a:r>
            <a:r>
              <a:rPr kumimoji="0" lang="en-US" sz="2000" i="0" strike="noStrike" cap="none" normalizeH="0" baseline="0" dirty="0" smtClean="0">
                <a:ln>
                  <a:noFill/>
                </a:ln>
                <a:solidFill>
                  <a:schemeClr val="bg1"/>
                </a:solidFill>
                <a:latin typeface="open sans"/>
                <a:ea typeface="Times New Roman" pitchFamily="18" charset="0"/>
                <a:cs typeface="Times New Roman" pitchFamily="18" charset="0"/>
              </a:rPr>
              <a:t>.</a:t>
            </a:r>
            <a:endParaRPr kumimoji="0" lang="en-US" sz="2000" i="0" strike="noStrike" cap="none" normalizeH="0" baseline="0" dirty="0" smtClean="0">
              <a:ln>
                <a:noFill/>
              </a:ln>
              <a:solidFill>
                <a:schemeClr val="bg1"/>
              </a:solidFill>
              <a:latin typeface="Arial" pitchFamily="34" charset="0"/>
              <a:cs typeface="Arial" pitchFamily="34" charset="0"/>
            </a:endParaRPr>
          </a:p>
        </p:txBody>
      </p:sp>
      <p:sp>
        <p:nvSpPr>
          <p:cNvPr id="7" name="Rectangle 2"/>
          <p:cNvSpPr>
            <a:spLocks noChangeArrowheads="1"/>
          </p:cNvSpPr>
          <p:nvPr/>
        </p:nvSpPr>
        <p:spPr bwMode="auto">
          <a:xfrm>
            <a:off x="597309" y="2362200"/>
            <a:ext cx="8067368" cy="132343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bg1"/>
                </a:solidFill>
                <a:effectLst/>
                <a:latin typeface="open sans"/>
                <a:ea typeface="Times New Roman" pitchFamily="18" charset="0"/>
                <a:cs typeface="Times New Roman" pitchFamily="18" charset="0"/>
              </a:rPr>
              <a:t>5. </a:t>
            </a:r>
            <a:r>
              <a:rPr kumimoji="0" lang="en-US" sz="2000" b="1" i="0" strike="noStrike" cap="none" normalizeH="0" baseline="0" dirty="0" err="1" smtClean="0">
                <a:ln>
                  <a:noFill/>
                </a:ln>
                <a:solidFill>
                  <a:schemeClr val="bg1"/>
                </a:solidFill>
                <a:effectLst/>
                <a:latin typeface="open sans"/>
                <a:ea typeface="Times New Roman" pitchFamily="18" charset="0"/>
                <a:cs typeface="Times New Roman" pitchFamily="18" charset="0"/>
              </a:rPr>
              <a:t>Cahyorini</a:t>
            </a:r>
            <a:r>
              <a:rPr kumimoji="0" lang="en-US" sz="2000" b="1"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1" i="0" strike="noStrike" cap="none" normalizeH="0" baseline="0" dirty="0" err="1" smtClean="0">
                <a:ln>
                  <a:noFill/>
                </a:ln>
                <a:solidFill>
                  <a:schemeClr val="bg1"/>
                </a:solidFill>
                <a:effectLst/>
                <a:latin typeface="open sans"/>
                <a:ea typeface="Times New Roman" pitchFamily="18" charset="0"/>
                <a:cs typeface="Times New Roman" pitchFamily="18" charset="0"/>
              </a:rPr>
              <a:t>dan</a:t>
            </a:r>
            <a:r>
              <a:rPr kumimoji="0" lang="en-US" sz="2000" b="1"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1" i="0" strike="noStrike" cap="none" normalizeH="0" baseline="0" dirty="0" err="1" smtClean="0">
                <a:ln>
                  <a:noFill/>
                </a:ln>
                <a:solidFill>
                  <a:schemeClr val="bg1"/>
                </a:solidFill>
                <a:effectLst/>
                <a:latin typeface="open sans"/>
                <a:ea typeface="Times New Roman" pitchFamily="18" charset="0"/>
                <a:cs typeface="Times New Roman" pitchFamily="18" charset="0"/>
              </a:rPr>
              <a:t>Rusfian</a:t>
            </a:r>
            <a:r>
              <a:rPr kumimoji="0" lang="en-US" sz="2000" b="1" i="0" strike="noStrike" cap="none" normalizeH="0" baseline="0" dirty="0" smtClean="0">
                <a:ln>
                  <a:noFill/>
                </a:ln>
                <a:solidFill>
                  <a:schemeClr val="bg1"/>
                </a:solidFill>
                <a:effectLst/>
                <a:latin typeface="open sans"/>
                <a:ea typeface="Times New Roman" pitchFamily="18" charset="0"/>
                <a:cs typeface="Times New Roman" pitchFamily="18" charset="0"/>
              </a:rPr>
              <a:t> (2011</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a:t>
            </a:r>
            <a:endParaRPr kumimoji="0" lang="en-US" sz="2000" b="0" i="0"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Menurut</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Cahyorini</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dan</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Rusfian</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pengertian</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kemasan</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adalah</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kegiatan</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yang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dilakukan</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oleh</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perusahaan</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yang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terdiri</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dari</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desain</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grafis</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informasi</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produk</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serta</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struktur</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a:ea typeface="Times New Roman" pitchFamily="18" charset="0"/>
                <a:cs typeface="Times New Roman" pitchFamily="18" charset="0"/>
              </a:rPr>
              <a:t>desain</a:t>
            </a:r>
            <a:r>
              <a:rPr kumimoji="0" lang="en-US" sz="2000" b="0" i="0" strike="noStrike" cap="none" normalizeH="0" baseline="0" dirty="0" smtClean="0">
                <a:ln>
                  <a:noFill/>
                </a:ln>
                <a:solidFill>
                  <a:schemeClr val="bg1"/>
                </a:solidFill>
                <a:effectLst/>
                <a:latin typeface="open sans"/>
                <a:ea typeface="Times New Roman" pitchFamily="18" charset="0"/>
                <a:cs typeface="Times New Roman" pitchFamily="18" charset="0"/>
              </a:rPr>
              <a:t>.</a:t>
            </a:r>
            <a:endParaRPr kumimoji="0" lang="en-US" sz="2000" b="0" i="0" strike="noStrike" cap="none" normalizeH="0" baseline="0" dirty="0" smtClean="0">
              <a:ln>
                <a:noFill/>
              </a:ln>
              <a:solidFill>
                <a:schemeClr val="bg1"/>
              </a:solidFill>
              <a:effectLst/>
              <a:latin typeface="Arial" pitchFamily="34" charset="0"/>
              <a:cs typeface="Arial" pitchFamily="34" charset="0"/>
            </a:endParaRPr>
          </a:p>
        </p:txBody>
      </p:sp>
      <p:sp>
        <p:nvSpPr>
          <p:cNvPr id="8" name="Rectangle 3"/>
          <p:cNvSpPr>
            <a:spLocks noChangeArrowheads="1"/>
          </p:cNvSpPr>
          <p:nvPr/>
        </p:nvSpPr>
        <p:spPr bwMode="auto">
          <a:xfrm>
            <a:off x="607140" y="3852208"/>
            <a:ext cx="8232059" cy="193899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bg1"/>
                </a:solidFill>
                <a:effectLst/>
                <a:latin typeface="open sans" charset="0"/>
                <a:ea typeface="Times New Roman" pitchFamily="18" charset="0"/>
                <a:cs typeface="Times New Roman" pitchFamily="18" charset="0"/>
              </a:rPr>
              <a:t>6. Danger (1992)</a:t>
            </a:r>
            <a:endParaRPr kumimoji="0" lang="en-US" sz="2000" b="1" i="0"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Menurut</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Danger,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arti</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kemasan</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adalah</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wadah</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atau</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pembungkus</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untuk</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menyiapkan</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barang</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menjadi</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siap</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untuk</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ditransportasikan</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didistribusikan</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disimpan</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dijual</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dan</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dipakai</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Dengan</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adanya</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wadah</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atau</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pembungkus</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dapat</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membantu</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melindungi</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produk</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yang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ada</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 di </a:t>
            </a:r>
            <a:r>
              <a:rPr kumimoji="0" lang="en-US" sz="2000" b="0" i="0" strike="noStrike" cap="none" normalizeH="0" baseline="0" dirty="0" err="1" smtClean="0">
                <a:ln>
                  <a:noFill/>
                </a:ln>
                <a:solidFill>
                  <a:schemeClr val="bg1"/>
                </a:solidFill>
                <a:effectLst/>
                <a:latin typeface="open sans" charset="0"/>
                <a:ea typeface="Times New Roman" pitchFamily="18" charset="0"/>
                <a:cs typeface="Times New Roman" pitchFamily="18" charset="0"/>
              </a:rPr>
              <a:t>dalamnya</a:t>
            </a:r>
            <a:r>
              <a:rPr kumimoji="0" lang="en-US" sz="2000" b="0" i="0" strike="noStrike" cap="none" normalizeH="0" baseline="0" dirty="0" smtClean="0">
                <a:ln>
                  <a:noFill/>
                </a:ln>
                <a:solidFill>
                  <a:schemeClr val="bg1"/>
                </a:solidFill>
                <a:effectLst/>
                <a:latin typeface="open sans" charset="0"/>
                <a:ea typeface="Times New Roman" pitchFamily="18" charset="0"/>
                <a:cs typeface="Times New Roman" pitchFamily="18" charset="0"/>
              </a:rPr>
              <a:t>.</a:t>
            </a:r>
            <a:endParaRPr kumimoji="0" lang="en-US" sz="2000" b="0" i="0"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037206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399</TotalTime>
  <Words>3098</Words>
  <Application>Microsoft Office PowerPoint</Application>
  <PresentationFormat>On-screen Show (4:3)</PresentationFormat>
  <Paragraphs>551</Paragraphs>
  <Slides>71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Flow</vt:lpstr>
      <vt:lpstr>Equation</vt:lpstr>
      <vt:lpstr>INTERAKSI BAHAN  KEMASAN</vt:lpstr>
      <vt:lpstr>KEMASAN SEDIAAN FARMASI</vt:lpstr>
      <vt:lpstr>PowerPoint Presentation</vt:lpstr>
      <vt:lpstr>PowerPoint Presentation</vt:lpstr>
      <vt:lpstr>Berhasil jika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JENIS KEMASAN</vt:lpstr>
      <vt:lpstr>PowerPoint Presentation</vt:lpstr>
      <vt:lpstr>PowerPoint Presentation</vt:lpstr>
      <vt:lpstr>PowerPoint Presentation</vt:lpstr>
      <vt:lpstr>BAHAN PENGEMAS</vt:lpstr>
      <vt:lpstr>PowerPoint Presentation</vt:lpstr>
      <vt:lpstr>PowerPoint Presentation</vt:lpstr>
      <vt:lpstr>Macam-macam bahan dasar</vt:lpstr>
      <vt:lpstr>Macam-macam bahan dasar</vt:lpstr>
      <vt:lpstr>Macam-macam bahan dasar</vt:lpstr>
      <vt:lpstr>Macam-macam bahan dasar</vt:lpstr>
      <vt:lpstr>Bahan tambahan pada kemasan</vt:lpstr>
      <vt:lpstr>PowerPoint Presentation</vt:lpstr>
      <vt:lpstr>PowerPoint Presentation</vt:lpstr>
      <vt:lpstr>PowerPoint Presentation</vt:lpstr>
      <vt:lpstr>CONTOH KEMASAN  OBAT</vt:lpstr>
      <vt:lpstr>PowerPoint Presentation</vt:lpstr>
      <vt:lpstr>INTERAKSI BAHAN PENGEMAS-ISI (1)</vt:lpstr>
      <vt:lpstr>PowerPoint Presentation</vt:lpstr>
      <vt:lpstr>PowerPoint Presentation</vt:lpstr>
      <vt:lpstr>PowerPoint Presentation</vt:lpstr>
      <vt:lpstr>PowerPoint Presentation</vt:lpstr>
      <vt:lpstr>Lanjutan faktor yg mempengaruhi sorpsi</vt:lpstr>
      <vt:lpstr>PowerPoint Presentation</vt:lpstr>
      <vt:lpstr>Interaksi Isi-Pengemas (2) </vt:lpstr>
      <vt:lpstr>LEACHING - EXTRACTABLES</vt:lpstr>
      <vt:lpstr>PowerPoint Presentation</vt:lpstr>
      <vt:lpstr>PowerPoint Presentation</vt:lpstr>
      <vt:lpstr>PowerPoint Presentation</vt:lpstr>
      <vt:lpstr>Jenis bahan pengemas</vt:lpstr>
      <vt:lpstr>3. Permeasi: Masuknya kelembapan ke dalam kemasan    Perlu Uji Permeasi</vt:lpstr>
      <vt:lpstr>Tujuan</vt:lpstr>
      <vt:lpstr>Desikan:</vt:lpstr>
      <vt:lpstr>Prosedur</vt:lpstr>
      <vt:lpstr>Torsi utk Wadah tipe tutup Putar</vt:lpstr>
      <vt:lpstr>Lanjutan…….</vt:lpstr>
      <vt:lpstr>Lanjutan…..</vt:lpstr>
      <vt:lpstr>Uji permeasi utk wadah satuan tunggal/dosis satuan utk kapsul &amp; tablet</vt:lpstr>
      <vt:lpstr>Prosedur</vt:lpstr>
      <vt:lpstr>Lanjutan……..</vt:lpstr>
      <vt:lpstr> Persyaratan bahan pengemas: </vt:lpstr>
      <vt:lpstr>RANCANGAN PENGEMAS</vt:lpstr>
      <vt:lpstr>PowerPoint Presentation</vt:lpstr>
      <vt:lpstr>PowerPoint Presentation</vt:lpstr>
      <vt:lpstr>PowerPoint Presentation</vt:lpstr>
      <vt:lpstr>PowerPoint Presentation</vt:lpstr>
      <vt:lpstr>PowerPoint Presentation</vt:lpstr>
      <vt:lpstr>MEMILIH BAHAN PENGEMAS PRIMER</vt:lpstr>
      <vt:lpstr>Konsep kelembapan</vt:lpstr>
      <vt:lpstr>Konsep kesetimbangan kelembapan</vt:lpstr>
      <vt:lpstr>ERH dan penyerapan air</vt:lpstr>
      <vt:lpstr>Kaitannya dengan kemasan</vt:lpstr>
      <vt:lpstr>PowerPoint Presentation</vt:lpstr>
      <vt:lpstr>KEMASAN  GELAS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2020-03-31T07:30:21Z</dcterms:created>
  <dcterms:modified xsi:type="dcterms:W3CDTF">2020-08-06T18:00:55Z</dcterms:modified>
</cp:coreProperties>
</file>