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8"/>
  </p:notesMasterIdLst>
  <p:sldIdLst>
    <p:sldId id="257" r:id="rId2"/>
    <p:sldId id="263" r:id="rId3"/>
    <p:sldId id="264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EA601-627F-4369-A29D-7E174B1F59FE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27BDD-9D01-41D1-A0EC-8F531F532F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717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FARMAKLIN</a:t>
            </a:r>
          </a:p>
        </p:txBody>
      </p:sp>
      <p:sp>
        <p:nvSpPr>
          <p:cNvPr id="3072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P-S2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6B80E6-DFB9-4200-A949-44B686AD9D73}" type="slidenum">
              <a:rPr lang="en-US"/>
              <a:pPr/>
              <a:t>1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79A2F-8EC4-496D-ADED-411411C9400C}" type="datetime1">
              <a:rPr lang="en-US" smtClean="0"/>
              <a:t>5/31/2020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PROF.DR. TETI INDRAWATI  APT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43D6-521B-450F-9D07-E1BC52F86D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0DB0-19D8-4F06-926E-00AD3128163A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PROF.DR. TETI INDRAWATI  APT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43D6-521B-450F-9D07-E1BC52F86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5057-26BB-4467-81F7-CEB6D022254B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PROF.DR. TETI INDRAWATI  APT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43D6-521B-450F-9D07-E1BC52F86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48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C3C4F-9E4A-4498-A8EA-A10182515FE6}" type="datetime1">
              <a:rPr lang="en-US" smtClean="0"/>
              <a:t>5/31/2020</a:t>
            </a:fld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PROF.DR. TETI INDRAWATI  APT</a:t>
            </a:r>
            <a:endParaRPr lang="en-U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91003-3DED-4C6C-8180-F9A598A4C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004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DA67-F8FD-4CBA-A302-A459FE2E7116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PROF.DR. TETI INDRAWATI  APT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43D6-521B-450F-9D07-E1BC52F86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01CF-6132-4B7C-AE40-5082BC80054B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PROF.DR. TETI INDRAWATI  APT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88443D6-521B-450F-9D07-E1BC52F86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276B-DFE4-4AF0-9229-DA469A8A2084}" type="datetime1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PROF.DR. TETI INDRAWATI  APT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43D6-521B-450F-9D07-E1BC52F86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49C-F595-487D-BC61-F10D003D54D1}" type="datetime1">
              <a:rPr lang="en-US" smtClean="0"/>
              <a:t>5/31/2020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PROF.DR. TETI INDRAWATI  APT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43D6-521B-450F-9D07-E1BC52F86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6EEA-2045-4982-8CF2-4028CE7C9165}" type="datetime1">
              <a:rPr lang="en-US" smtClean="0"/>
              <a:t>5/31/2020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PROF.DR. TETI INDRAWATI  APT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43D6-521B-450F-9D07-E1BC52F86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9FFD-74C4-4AA1-806D-B85BBBD96C37}" type="datetime1">
              <a:rPr lang="en-US" smtClean="0"/>
              <a:t>5/31/2020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PROF.DR. TETI INDRAWATI  APT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43D6-521B-450F-9D07-E1BC52F86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4205-7433-4826-B049-45848D3D895C}" type="datetime1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PROF.DR. TETI INDRAWATI  APT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43D6-521B-450F-9D07-E1BC52F86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5BEF-1A2F-4411-B52D-F6BEADCEDF90}" type="datetime1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PROF.DR. TETI INDRAWATI  APT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43D6-521B-450F-9D07-E1BC52F86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7BA93BF-803D-48BB-A897-2C0F0FBB6601}" type="datetime1">
              <a:rPr lang="en-US" smtClean="0"/>
              <a:t>5/31/2020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PROF.DR. TETI INDRAWATI  APT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88443D6-521B-450F-9D07-E1BC52F86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914400"/>
          </a:xfr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scene3d>
            <a:camera prst="legacyPerspectiveBottom"/>
            <a:lightRig rig="legacyFlat3" dir="t"/>
          </a:scene3d>
          <a:sp3d extrusionH="1218930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flatTx/>
          </a:bodyPr>
          <a:lstStyle/>
          <a:p>
            <a:pPr eaLnBrk="1" hangingPunct="1">
              <a:defRPr/>
            </a:pPr>
            <a:r>
              <a:rPr lang="en-US" sz="4400" b="1" dirty="0" smtClean="0">
                <a:latin typeface="Franklin Gothic Heavy" pitchFamily="34" charset="0"/>
              </a:rPr>
              <a:t>FARMAKOKINETIKA</a:t>
            </a: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PROF.DR. TETI INDRAWATI  APT</a:t>
            </a: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93AAD3-499A-4D19-8446-0C1330783E3B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343400"/>
            <a:ext cx="4495800" cy="838200"/>
          </a:xfrm>
          <a:solidFill>
            <a:schemeClr val="accent1"/>
          </a:solidFill>
          <a:scene3d>
            <a:camera prst="legacyPerspectiveTop"/>
            <a:lightRig rig="legacyFlat3" dir="b"/>
          </a:scene3d>
          <a:sp3d extrusionH="1218930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flatTx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en-US" sz="18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b="1" dirty="0" smtClean="0"/>
              <a:t>PROGRAM S-1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2362200"/>
            <a:ext cx="1600200" cy="166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4627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1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3048000" cy="560388"/>
          </a:xfrm>
          <a:solidFill>
            <a:schemeClr val="tx1"/>
          </a:solidFill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>
            <a:flatTx/>
          </a:bodyPr>
          <a:lstStyle/>
          <a:p>
            <a:pPr eaLnBrk="1" hangingPunct="1">
              <a:defRPr/>
            </a:pPr>
            <a:r>
              <a:rPr lang="en-US" sz="2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PENDAHULUAN</a:t>
            </a:r>
          </a:p>
        </p:txBody>
      </p:sp>
      <p:sp>
        <p:nvSpPr>
          <p:cNvPr id="23559" name="AutoShape 7"/>
          <p:cNvSpPr>
            <a:spLocks noChangeArrowheads="1"/>
          </p:cNvSpPr>
          <p:nvPr/>
        </p:nvSpPr>
        <p:spPr bwMode="auto">
          <a:xfrm>
            <a:off x="6477000" y="2209800"/>
            <a:ext cx="2286000" cy="1600200"/>
          </a:xfrm>
          <a:prstGeom prst="flowChartMultidocument">
            <a:avLst/>
          </a:prstGeom>
          <a:gradFill rotWithShape="1">
            <a:gsLst>
              <a:gs pos="0">
                <a:schemeClr val="folHlink"/>
              </a:gs>
              <a:gs pos="50000">
                <a:schemeClr val="tx1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0" name="Text Box 8"/>
          <p:cNvSpPr txBox="1">
            <a:spLocks noChangeArrowheads="1"/>
          </p:cNvSpPr>
          <p:nvPr/>
        </p:nvSpPr>
        <p:spPr bwMode="auto">
          <a:xfrm>
            <a:off x="6705600" y="2667000"/>
            <a:ext cx="1676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  <a:latin typeface="Arial Black" pitchFamily="34" charset="0"/>
              </a:rPr>
              <a:t>ILMU  FARMASI</a:t>
            </a:r>
          </a:p>
        </p:txBody>
      </p:sp>
      <p:sp>
        <p:nvSpPr>
          <p:cNvPr id="4101" name="AutoShape 9"/>
          <p:cNvSpPr>
            <a:spLocks noChangeArrowheads="1"/>
          </p:cNvSpPr>
          <p:nvPr/>
        </p:nvSpPr>
        <p:spPr bwMode="auto">
          <a:xfrm rot="-5400000">
            <a:off x="2476500" y="114300"/>
            <a:ext cx="1981200" cy="5867400"/>
          </a:xfrm>
          <a:prstGeom prst="downArrowCallout">
            <a:avLst>
              <a:gd name="adj1" fmla="val 25009"/>
              <a:gd name="adj2" fmla="val 25000"/>
              <a:gd name="adj3" fmla="val 26695"/>
              <a:gd name="adj4" fmla="val 3803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Text Box 12"/>
          <p:cNvSpPr txBox="1">
            <a:spLocks noChangeArrowheads="1"/>
          </p:cNvSpPr>
          <p:nvPr/>
        </p:nvSpPr>
        <p:spPr bwMode="auto">
          <a:xfrm>
            <a:off x="609600" y="2362200"/>
            <a:ext cx="22098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112713" lvl="1" eaLnBrk="1" hangingPunct="1"/>
            <a:r>
              <a:rPr lang="en-US" b="1" dirty="0">
                <a:solidFill>
                  <a:srgbClr val="000000"/>
                </a:solidFill>
                <a:latin typeface="Arial Black" pitchFamily="34" charset="0"/>
              </a:rPr>
              <a:t>KIMIA</a:t>
            </a:r>
          </a:p>
          <a:p>
            <a:pPr marL="112713" lvl="1" eaLnBrk="1" hangingPunct="1"/>
            <a:r>
              <a:rPr lang="en-US" b="1" dirty="0">
                <a:solidFill>
                  <a:srgbClr val="000000"/>
                </a:solidFill>
                <a:latin typeface="Arial Black" pitchFamily="34" charset="0"/>
              </a:rPr>
              <a:t>FISIKA</a:t>
            </a:r>
          </a:p>
          <a:p>
            <a:pPr marL="112713" lvl="1" eaLnBrk="1" hangingPunct="1"/>
            <a:r>
              <a:rPr lang="en-US" b="1" dirty="0">
                <a:solidFill>
                  <a:srgbClr val="000000"/>
                </a:solidFill>
                <a:latin typeface="Arial Black" pitchFamily="34" charset="0"/>
              </a:rPr>
              <a:t>KIMIA FISIKA</a:t>
            </a:r>
          </a:p>
          <a:p>
            <a:pPr marL="112713" lvl="1" eaLnBrk="1" hangingPunct="1"/>
            <a:r>
              <a:rPr lang="en-US" b="1" dirty="0">
                <a:solidFill>
                  <a:srgbClr val="000000"/>
                </a:solidFill>
                <a:latin typeface="Arial Black" pitchFamily="34" charset="0"/>
              </a:rPr>
              <a:t>BIOLOGI / FARMAKOLOGI</a:t>
            </a:r>
          </a:p>
        </p:txBody>
      </p:sp>
      <p:sp>
        <p:nvSpPr>
          <p:cNvPr id="23566" name="AutoShape 14"/>
          <p:cNvSpPr>
            <a:spLocks noChangeArrowheads="1"/>
          </p:cNvSpPr>
          <p:nvPr/>
        </p:nvSpPr>
        <p:spPr bwMode="auto">
          <a:xfrm>
            <a:off x="3276600" y="2209800"/>
            <a:ext cx="2209800" cy="1447800"/>
          </a:xfrm>
          <a:prstGeom prst="flowChartPunchedTape">
            <a:avLst/>
          </a:prstGeom>
          <a:gradFill rotWithShape="1">
            <a:gsLst>
              <a:gs pos="0">
                <a:schemeClr val="tx2"/>
              </a:gs>
              <a:gs pos="50000">
                <a:schemeClr val="tx1"/>
              </a:gs>
              <a:gs pos="100000">
                <a:schemeClr val="tx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4" name="Text Box 15"/>
          <p:cNvSpPr txBox="1">
            <a:spLocks noChangeArrowheads="1"/>
          </p:cNvSpPr>
          <p:nvPr/>
        </p:nvSpPr>
        <p:spPr bwMode="auto">
          <a:xfrm>
            <a:off x="3429000" y="2590800"/>
            <a:ext cx="1752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9F2E0F"/>
                </a:solidFill>
              </a:rPr>
              <a:t>FARMASI FISIKA</a:t>
            </a:r>
          </a:p>
        </p:txBody>
      </p:sp>
      <p:sp>
        <p:nvSpPr>
          <p:cNvPr id="4105" name="AutoShape 16"/>
          <p:cNvSpPr>
            <a:spLocks noChangeArrowheads="1"/>
          </p:cNvSpPr>
          <p:nvPr/>
        </p:nvSpPr>
        <p:spPr bwMode="auto">
          <a:xfrm rot="-5400000">
            <a:off x="3657600" y="3581400"/>
            <a:ext cx="2209800" cy="3429000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Text Box 17"/>
          <p:cNvSpPr txBox="1">
            <a:spLocks noChangeArrowheads="1"/>
          </p:cNvSpPr>
          <p:nvPr/>
        </p:nvSpPr>
        <p:spPr bwMode="auto">
          <a:xfrm>
            <a:off x="6248400" y="26670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4107" name="Text Box 19"/>
          <p:cNvSpPr txBox="1">
            <a:spLocks noChangeArrowheads="1"/>
          </p:cNvSpPr>
          <p:nvPr/>
        </p:nvSpPr>
        <p:spPr bwMode="auto">
          <a:xfrm>
            <a:off x="5029200" y="34290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4108" name="Text Box 20"/>
          <p:cNvSpPr txBox="1">
            <a:spLocks noChangeArrowheads="1"/>
          </p:cNvSpPr>
          <p:nvPr/>
        </p:nvSpPr>
        <p:spPr bwMode="auto">
          <a:xfrm>
            <a:off x="3505200" y="4724400"/>
            <a:ext cx="2819400" cy="121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143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 eaLnBrk="1" hangingPunct="1">
              <a:buFont typeface="Arial" charset="0"/>
              <a:buChar char="-"/>
            </a:pPr>
            <a:r>
              <a:rPr lang="en-US" sz="1400" b="1" dirty="0">
                <a:solidFill>
                  <a:srgbClr val="9F2E0F"/>
                </a:solidFill>
              </a:rPr>
              <a:t> STABILITAS</a:t>
            </a:r>
          </a:p>
          <a:p>
            <a:pPr lvl="1" eaLnBrk="1" hangingPunct="1">
              <a:buFont typeface="Arial" charset="0"/>
              <a:buChar char="-"/>
            </a:pPr>
            <a:r>
              <a:rPr lang="en-US" sz="1400" b="1" dirty="0">
                <a:solidFill>
                  <a:srgbClr val="9F2E0F"/>
                </a:solidFill>
              </a:rPr>
              <a:t> KELARUTAN </a:t>
            </a:r>
          </a:p>
          <a:p>
            <a:pPr lvl="1" eaLnBrk="1" hangingPunct="1">
              <a:buFont typeface="Arial" charset="0"/>
              <a:buChar char="-"/>
            </a:pPr>
            <a:r>
              <a:rPr lang="en-US" sz="1400" b="1" dirty="0">
                <a:solidFill>
                  <a:srgbClr val="9F2E0F"/>
                </a:solidFill>
              </a:rPr>
              <a:t> KOMPATIBILITAS</a:t>
            </a:r>
          </a:p>
          <a:p>
            <a:pPr lvl="1" eaLnBrk="1" hangingPunct="1">
              <a:buFont typeface="Arial" charset="0"/>
              <a:buChar char="-"/>
            </a:pPr>
            <a:r>
              <a:rPr lang="en-US" sz="1400" b="1" dirty="0">
                <a:solidFill>
                  <a:srgbClr val="9F2E0F"/>
                </a:solidFill>
              </a:rPr>
              <a:t> KECEPATAN ABSORPSI</a:t>
            </a:r>
          </a:p>
          <a:p>
            <a:pPr lvl="1" eaLnBrk="1" hangingPunct="1">
              <a:buFont typeface="Arial" charset="0"/>
              <a:buChar char="-"/>
            </a:pPr>
            <a:r>
              <a:rPr lang="en-US" sz="1400" b="1" dirty="0">
                <a:solidFill>
                  <a:srgbClr val="9F2E0F"/>
                </a:solidFill>
              </a:rPr>
              <a:t>  LAMANYA AKSI OBAT</a:t>
            </a:r>
            <a:endParaRPr lang="en-US" b="1" dirty="0">
              <a:solidFill>
                <a:srgbClr val="9F2E0F"/>
              </a:solidFill>
            </a:endParaRPr>
          </a:p>
        </p:txBody>
      </p:sp>
      <p:sp>
        <p:nvSpPr>
          <p:cNvPr id="4109" name="Text Box 21"/>
          <p:cNvSpPr txBox="1">
            <a:spLocks noChangeArrowheads="1"/>
          </p:cNvSpPr>
          <p:nvPr/>
        </p:nvSpPr>
        <p:spPr bwMode="auto">
          <a:xfrm>
            <a:off x="4038600" y="3886200"/>
            <a:ext cx="1066800" cy="314325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 dirty="0">
                <a:solidFill>
                  <a:srgbClr val="9F2E0F"/>
                </a:solidFill>
              </a:rPr>
              <a:t>TUJUAN</a:t>
            </a:r>
          </a:p>
        </p:txBody>
      </p:sp>
      <p:sp>
        <p:nvSpPr>
          <p:cNvPr id="4110" name="AutoShape 22"/>
          <p:cNvSpPr>
            <a:spLocks noChangeArrowheads="1"/>
          </p:cNvSpPr>
          <p:nvPr/>
        </p:nvSpPr>
        <p:spPr bwMode="auto">
          <a:xfrm>
            <a:off x="6172200" y="228600"/>
            <a:ext cx="2743200" cy="1600200"/>
          </a:xfrm>
          <a:prstGeom prst="star32">
            <a:avLst>
              <a:gd name="adj" fmla="val 41537"/>
            </a:avLst>
          </a:prstGeom>
          <a:gradFill rotWithShape="1">
            <a:gsLst>
              <a:gs pos="0">
                <a:srgbClr val="767600"/>
              </a:gs>
              <a:gs pos="50000">
                <a:srgbClr val="FFFF00"/>
              </a:gs>
              <a:gs pos="100000">
                <a:srgbClr val="7676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Text Box 23"/>
          <p:cNvSpPr txBox="1">
            <a:spLocks noChangeArrowheads="1"/>
          </p:cNvSpPr>
          <p:nvPr/>
        </p:nvSpPr>
        <p:spPr bwMode="auto">
          <a:xfrm>
            <a:off x="533400" y="53340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4112" name="Text Box 25"/>
          <p:cNvSpPr txBox="1">
            <a:spLocks noChangeArrowheads="1"/>
          </p:cNvSpPr>
          <p:nvPr/>
        </p:nvSpPr>
        <p:spPr bwMode="auto">
          <a:xfrm>
            <a:off x="6553200" y="609600"/>
            <a:ext cx="1828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7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 eaLnBrk="1" hangingPunct="1">
              <a:buFont typeface="Arial" charset="0"/>
              <a:buChar char="-"/>
            </a:pPr>
            <a:r>
              <a:rPr lang="en-US" sz="1600" b="1" dirty="0">
                <a:solidFill>
                  <a:srgbClr val="9F2E0F"/>
                </a:solidFill>
              </a:rPr>
              <a:t> OBAT BARU</a:t>
            </a:r>
          </a:p>
          <a:p>
            <a:pPr lvl="1" eaLnBrk="1" hangingPunct="1">
              <a:buFont typeface="Arial" charset="0"/>
              <a:buChar char="-"/>
            </a:pPr>
            <a:r>
              <a:rPr lang="en-US" sz="1600" b="1" dirty="0">
                <a:solidFill>
                  <a:srgbClr val="9F2E0F"/>
                </a:solidFill>
              </a:rPr>
              <a:t>  BENTUK SEDIAAN</a:t>
            </a:r>
          </a:p>
          <a:p>
            <a:pPr lvl="1" eaLnBrk="1" hangingPunct="1">
              <a:buFont typeface="Arial" charset="0"/>
              <a:buChar char="-"/>
            </a:pPr>
            <a:r>
              <a:rPr lang="en-US" sz="1600" b="1" dirty="0">
                <a:solidFill>
                  <a:srgbClr val="9F2E0F"/>
                </a:solidFill>
              </a:rPr>
              <a:t>  CARA PAKAI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210533"/>
            <a:ext cx="4533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Arial Black" pitchFamily="34" charset="0"/>
              </a:rPr>
              <a:t>KULIAH PENUNJANG / SYARAT</a:t>
            </a:r>
            <a:endParaRPr lang="en-US" sz="20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PROF.DR. TETI INDRAWATI  APT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43D6-521B-450F-9D07-E1BC52F86D6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846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/>
      <p:bldP spid="4100" grpId="0"/>
      <p:bldP spid="4101" grpId="0" animBg="1"/>
      <p:bldP spid="23566" grpId="0" animBg="1"/>
      <p:bldP spid="4104" grpId="0"/>
      <p:bldP spid="4105" grpId="0" animBg="1"/>
      <p:bldP spid="4108" grpId="0" animBg="1"/>
      <p:bldP spid="4109" grpId="0" animBg="1"/>
      <p:bldP spid="4110" grpId="0" animBg="1"/>
      <p:bldP spid="4112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latin typeface="Arial Black" pitchFamily="34" charset="0"/>
              </a:rPr>
              <a:t>MATERI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458200" cy="4525963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b="1" dirty="0" smtClean="0"/>
              <a:t>KINETIKA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b="1" dirty="0" smtClean="0"/>
              <a:t>RHEOLOGI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b="1" dirty="0" smtClean="0"/>
              <a:t>MIKROMERETIK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b="1" dirty="0" smtClean="0"/>
              <a:t>DIFUSI &amp; DISOLUSI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b="1" dirty="0" smtClean="0"/>
              <a:t>KELARUTAN &amp; FENOMENA DISTRIBUSI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b="1" dirty="0" smtClean="0"/>
              <a:t>FENOMENA ANTAR MUKA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b="1" dirty="0" smtClean="0"/>
              <a:t>KOLOID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PROF.DR. TETI INDRAWATI  APT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43D6-521B-450F-9D07-E1BC52F86D6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494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PROF.DR. TETI INDRAWATI  APT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59647D-055D-45D4-8A37-8E84DFEB6ECA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4100" name="AutoShape 2"/>
          <p:cNvSpPr>
            <a:spLocks noChangeArrowheads="1"/>
          </p:cNvSpPr>
          <p:nvPr/>
        </p:nvSpPr>
        <p:spPr bwMode="auto">
          <a:xfrm>
            <a:off x="381000" y="304800"/>
            <a:ext cx="8010525" cy="6470511"/>
          </a:xfrm>
          <a:prstGeom prst="vertic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ctr" eaLnBrk="1" hangingPunct="1"/>
            <a:endParaRPr lang="en-US">
              <a:solidFill>
                <a:schemeClr val="bg1"/>
              </a:solidFill>
            </a:endParaRPr>
          </a:p>
        </p:txBody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3200400" y="457200"/>
            <a:ext cx="419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Pokok</a:t>
            </a:r>
            <a:r>
              <a:rPr lang="en-US" sz="3200" b="1" dirty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Bahasan</a:t>
            </a:r>
            <a:endParaRPr lang="en-US" sz="3200" b="1" dirty="0">
              <a:solidFill>
                <a:srgbClr val="3366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371600" y="1225689"/>
            <a:ext cx="66294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PENDAHULUAN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PENGANTAR FARMAKOKINETIKA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PEMODELAN FARMAKOKINETIKA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ANALISIS FARMAKOKINETIKA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KINETIKA OBAT MODEL TERBUKA SATU KOMPARTEMEN INTRAVENA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KINETIKA OBAT MODEL TERBUKA SATU KOMPARTEMEN INFUS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KINETIKA OBAT  MODEL TERBUKA SATU KOMPARTEMEN EKSTRAVASKUER      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KINETIKA OBAT MODEL TERBUKA DUA KOMPARTEMEN INTRAVENA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DOSIS GANDA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FARMAKOKINETIKA 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NONLINIER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360650"/>
      </p:ext>
    </p:extLst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7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76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76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76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PROF.DR. TETI INDRAWATI  APT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48953D-AD17-4470-8FAC-08A66F4D9F0F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609600" y="838200"/>
            <a:ext cx="7696200" cy="4648200"/>
          </a:xfrm>
          <a:prstGeom prst="verticalScroll">
            <a:avLst>
              <a:gd name="adj" fmla="val 12500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2971800" y="838200"/>
            <a:ext cx="3581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eaLnBrk="1" hangingPunct="1">
              <a:defRPr/>
            </a:pP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TUJUAN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295400" y="1600200"/>
            <a:ext cx="6096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5138" indent="-465138" algn="just">
              <a:spcBef>
                <a:spcPct val="50000"/>
              </a:spcBef>
              <a:buFontTx/>
              <a:buAutoNum type="arabicPeriod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Mampu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menganalisis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menetapkan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parameter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farmakokinetika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obat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data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kadar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obat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darah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urin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465138" indent="-465138" algn="just">
              <a:spcBef>
                <a:spcPct val="50000"/>
              </a:spcBef>
              <a:buFontTx/>
              <a:buAutoNum type="arabicPeriod"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92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33797" grpId="0"/>
      <p:bldP spid="51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914400"/>
            <a:ext cx="6629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PUSTAKA 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lvl="1" indent="-342900" algn="just">
              <a:buFont typeface="+mj-lt"/>
              <a:buAutoNum type="arabicPeriod"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Clark B &amp;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Smiyh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DA, 1966, An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Introducton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to Pharmacokinetics, 2</a:t>
            </a:r>
            <a:r>
              <a:rPr lang="en-US" sz="2000" b="1" baseline="30000" dirty="0">
                <a:latin typeface="Arial" pitchFamily="34" charset="0"/>
                <a:cs typeface="Arial" pitchFamily="34" charset="0"/>
              </a:rPr>
              <a:t>nd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ed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, Blackwell Scientific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Pubications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1" indent="-342900" algn="just">
              <a:buFont typeface="+mj-lt"/>
              <a:buAutoNum type="arabicPeriod"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Ritchel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WA, 1966, Handbook of Basic Pharmacokinetics, 3</a:t>
            </a:r>
            <a:r>
              <a:rPr lang="en-US" sz="2000" b="1" baseline="30000" dirty="0">
                <a:latin typeface="Arial" pitchFamily="34" charset="0"/>
                <a:cs typeface="Arial" pitchFamily="34" charset="0"/>
              </a:rPr>
              <a:t>rd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ed., Drug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Intelegence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Publications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Inc.</a:t>
            </a:r>
          </a:p>
          <a:p>
            <a:pPr marL="342900" lvl="1" indent="-342900" algn="just">
              <a:buFont typeface="+mj-lt"/>
              <a:buAutoNum type="arabicPeriod"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Shargel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L &amp; Andrew BC Yu,1993, Applied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Biopharmaceutics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and Pharmacokinetics, 3</a:t>
            </a:r>
            <a:r>
              <a:rPr lang="en-US" sz="2000" b="1" baseline="30000" dirty="0">
                <a:latin typeface="Arial" pitchFamily="34" charset="0"/>
                <a:cs typeface="Arial" pitchFamily="34" charset="0"/>
              </a:rPr>
              <a:t>rd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, Norwalk, Appleton &amp; Lange.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PROF.DR. TETI INDRAWATI  APT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43D6-521B-450F-9D07-E1BC52F86D6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4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484</TotalTime>
  <Words>213</Words>
  <Application>Microsoft Office PowerPoint</Application>
  <PresentationFormat>On-screen Show (4:3)</PresentationFormat>
  <Paragraphs>61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FARMAKOKINETIKA</vt:lpstr>
      <vt:lpstr>PENDAHULUAN</vt:lpstr>
      <vt:lpstr>MATERI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FARMAKOKINETIKA</dc:title>
  <dc:creator>Teti Indrawati</dc:creator>
  <cp:lastModifiedBy>Windows User</cp:lastModifiedBy>
  <cp:revision>31</cp:revision>
  <dcterms:created xsi:type="dcterms:W3CDTF">2010-03-25T03:16:36Z</dcterms:created>
  <dcterms:modified xsi:type="dcterms:W3CDTF">2020-05-31T04:47:01Z</dcterms:modified>
</cp:coreProperties>
</file>