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7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B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00C19-29CB-47DA-865A-1249D0944A1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1CAB4-9A17-4E40-97BD-5F46586EE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3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FARMAKLIN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P-S2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6B80E6-DFB9-4200-A949-44B686AD9D73}" type="slidenum">
              <a:rPr lang="en-US"/>
              <a:pPr/>
              <a:t>1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27BDD-9D01-41D1-A0EC-8F531F532FE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2F6F15-1040-48FA-AD21-B8635A174F5F}" type="datetime1">
              <a:rPr lang="en-US" smtClean="0"/>
              <a:t>3/22/2020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A7E350-BF82-4282-8025-E4795FC6AB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404FC6-5197-41BD-80C7-9118BE133C8F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7E350-BF82-4282-8025-E4795FC6AB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B52D1-2B4F-47D6-B63D-96E634EDAF0F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7E350-BF82-4282-8025-E4795FC6AB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A4EA5-A684-456B-B777-5C65C42918FA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7E350-BF82-4282-8025-E4795FC6AB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4C852-2A6C-46AC-85E6-B573032613B9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7E350-BF82-4282-8025-E4795FC6AB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2E6B-356A-46B3-8699-19386528AE71}" type="datetime1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7E350-BF82-4282-8025-E4795FC6AB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AE5A2C-4096-43A3-AB82-99D842FFC0AD}" type="datetime1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7E350-BF82-4282-8025-E4795FC6AB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EA383-68FD-4308-B98F-C73574ED3072}" type="datetime1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7E350-BF82-4282-8025-E4795FC6AB5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2D156-1D2B-4B3D-B0A2-938E9CAA7D89}" type="datetime1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7E350-BF82-4282-8025-E4795FC6AB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DE246C-CB55-4A40-9C62-61836BD6C181}" type="datetime1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7E350-BF82-4282-8025-E4795FC6AB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53AADA-933C-4FC9-BEF2-3B9CDEF4EAB7}" type="datetime1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A7E350-BF82-4282-8025-E4795FC6AB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2C0DD9-E451-4CC2-82DE-CC11259DA7E9}" type="datetime1">
              <a:rPr lang="en-US" smtClean="0"/>
              <a:t>3/22/2020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A7E350-BF82-4282-8025-E4795FC6AB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914400"/>
          </a:xfr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scene3d>
            <a:camera prst="legacyPerspectiveBottom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en-US" sz="4400" b="1" dirty="0" smtClean="0">
                <a:latin typeface="Franklin Gothic Heavy" pitchFamily="34" charset="0"/>
              </a:rPr>
              <a:t>FARMAKOKINETIKA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343400"/>
            <a:ext cx="4495800" cy="838200"/>
          </a:xfrm>
          <a:solidFill>
            <a:schemeClr val="accent1"/>
          </a:solidFill>
          <a:scene3d>
            <a:camera prst="legacyPerspectiveTop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 sz="1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/>
              <a:t>PROGRAM S-1 FARMASI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3AAD3-499A-4D19-8446-0C1330783E3B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971800"/>
            <a:ext cx="16002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22030" y="1828800"/>
            <a:ext cx="8229600" cy="83820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 Black" pitchFamily="34" charset="0"/>
              </a:rPr>
              <a:t>PERTEMUAN  2</a:t>
            </a: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9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1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Pemodelan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: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7848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Memprakirakan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kadar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obat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plasma,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urin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pd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bbg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pengaturan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dosis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Menghitung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pengaturan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dosis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optimum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scr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individual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Memprakirakan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akumulasi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obat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metabolit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Menghubungkan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konsentrasi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obat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dg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aktifitas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fa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toksikologi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Membandingkan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laju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tingkat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availabilitas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antar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o (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bioekivalensi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)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Menggambarkan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faal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/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penyakit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ADME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Menjelaskan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interaksi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obat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6858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Macam-macam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kompartemen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mamalia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6764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Model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Caternary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219200" y="2514600"/>
            <a:ext cx="712788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800" y="2209800"/>
            <a:ext cx="990600" cy="762000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2209800"/>
            <a:ext cx="990600" cy="762000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29400" y="2286000"/>
            <a:ext cx="990600" cy="762000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ne 2"/>
          <p:cNvSpPr>
            <a:spLocks noChangeShapeType="1"/>
          </p:cNvSpPr>
          <p:nvPr/>
        </p:nvSpPr>
        <p:spPr bwMode="auto">
          <a:xfrm flipH="1" flipV="1">
            <a:off x="5791200" y="2819399"/>
            <a:ext cx="712788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2"/>
          <p:cNvSpPr>
            <a:spLocks noChangeShapeType="1"/>
          </p:cNvSpPr>
          <p:nvPr/>
        </p:nvSpPr>
        <p:spPr bwMode="auto">
          <a:xfrm flipH="1" flipV="1">
            <a:off x="3657600" y="2819399"/>
            <a:ext cx="800100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2"/>
          <p:cNvSpPr>
            <a:spLocks noChangeShapeType="1"/>
          </p:cNvSpPr>
          <p:nvPr/>
        </p:nvSpPr>
        <p:spPr bwMode="auto">
          <a:xfrm>
            <a:off x="5791200" y="2590800"/>
            <a:ext cx="712788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2"/>
          <p:cNvSpPr>
            <a:spLocks noChangeShapeType="1"/>
          </p:cNvSpPr>
          <p:nvPr/>
        </p:nvSpPr>
        <p:spPr bwMode="auto">
          <a:xfrm>
            <a:off x="3733800" y="2514600"/>
            <a:ext cx="712788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7200" y="3276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2.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Model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Fisiologik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/ model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perfusi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0" y="4191000"/>
            <a:ext cx="1828800" cy="36933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362200" y="4876800"/>
            <a:ext cx="1828800" cy="36933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62200" y="5638800"/>
            <a:ext cx="1828800" cy="36933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5400000">
            <a:off x="3733800" y="5105400"/>
            <a:ext cx="2362200" cy="381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9" name="Straight Connector 28"/>
          <p:cNvCxnSpPr>
            <a:endCxn id="24" idx="1"/>
          </p:cNvCxnSpPr>
          <p:nvPr/>
        </p:nvCxnSpPr>
        <p:spPr>
          <a:xfrm>
            <a:off x="1295400" y="4343400"/>
            <a:ext cx="990600" cy="3226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5" idx="3"/>
          </p:cNvCxnSpPr>
          <p:nvPr/>
        </p:nvCxnSpPr>
        <p:spPr>
          <a:xfrm>
            <a:off x="4191000" y="5061466"/>
            <a:ext cx="533400" cy="4393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114800" y="4419600"/>
            <a:ext cx="990600" cy="3226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6" idx="0"/>
            <a:endCxn id="25" idx="1"/>
          </p:cNvCxnSpPr>
          <p:nvPr/>
        </p:nvCxnSpPr>
        <p:spPr>
          <a:xfrm flipV="1">
            <a:off x="1295400" y="5061466"/>
            <a:ext cx="1066800" cy="583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6" idx="1"/>
          </p:cNvCxnSpPr>
          <p:nvPr/>
        </p:nvCxnSpPr>
        <p:spPr>
          <a:xfrm flipV="1">
            <a:off x="1295400" y="5823466"/>
            <a:ext cx="1066800" cy="4393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5400000">
            <a:off x="-76200" y="4876800"/>
            <a:ext cx="2362200" cy="381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114800" y="5867400"/>
            <a:ext cx="609600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6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858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Model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kompatemen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371600"/>
            <a:ext cx="7924800" cy="1200329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dpt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dinyatakan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sbg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seri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kompartemen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scr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reversibel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895600"/>
            <a:ext cx="762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Kompartemen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anatomi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fisiologi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sebenarnya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nyata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kompartemen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hipotetik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kumpulan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mempuyai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drh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afinitas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thp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sama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105400"/>
            <a:ext cx="8458200" cy="1938992"/>
          </a:xfrm>
          <a:prstGeom prst="rect">
            <a:avLst/>
          </a:prstGeom>
          <a:noFill/>
          <a:ln w="38100">
            <a:solidFill>
              <a:srgbClr val="00206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Kompartemen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=  </a:t>
            </a:r>
          </a:p>
          <a:p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besaran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dpt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dinyatakan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	volume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definitif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knsentrasi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dikandung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	vol.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tsb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8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kompartemen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perfusi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dibutuhkan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data yang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tepat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perfusi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ukrn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perbandngan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# ~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patologi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Dpt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diterapkan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pd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bbrp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spesies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diekstraolasikan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pd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manusia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6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1200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Black" pitchFamily="34" charset="0"/>
              </a:rPr>
              <a:t>MODELKOMPARTEMEN TERBUKA</a:t>
            </a:r>
            <a:endParaRPr lang="en-US" sz="2400" dirty="0" smtClean="0">
              <a:latin typeface="Arial Black" pitchFamily="34" charset="0"/>
            </a:endParaRPr>
          </a:p>
          <a:p>
            <a:endParaRPr lang="en-US" sz="24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9144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Black" pitchFamily="34" charset="0"/>
              </a:rPr>
              <a:t>Model </a:t>
            </a:r>
            <a:r>
              <a:rPr lang="en-US" sz="2400" b="1" dirty="0" err="1" smtClean="0">
                <a:latin typeface="Arial Black" pitchFamily="34" charset="0"/>
              </a:rPr>
              <a:t>terbuka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en-US" sz="2400" b="1" dirty="0" err="1" smtClean="0">
                <a:latin typeface="Arial Black" pitchFamily="34" charset="0"/>
              </a:rPr>
              <a:t>satu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en-US" sz="2400" b="1" dirty="0" err="1" smtClean="0">
                <a:latin typeface="Arial Black" pitchFamily="34" charset="0"/>
              </a:rPr>
              <a:t>kompartemen</a:t>
            </a:r>
            <a:r>
              <a:rPr lang="en-US" sz="2400" b="1" dirty="0" smtClean="0">
                <a:latin typeface="Arial Black" pitchFamily="34" charset="0"/>
              </a:rPr>
              <a:t> : </a:t>
            </a:r>
            <a:endParaRPr lang="en-US" sz="2400" dirty="0" smtClean="0">
              <a:latin typeface="Arial Black" pitchFamily="34" charset="0"/>
            </a:endParaRPr>
          </a:p>
          <a:p>
            <a:endParaRPr lang="en-US" sz="24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905000"/>
            <a:ext cx="7086600" cy="132343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diberikan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scr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iv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didistribusikan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scr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konsentrasi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dimana-mana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3733800"/>
            <a:ext cx="1219200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Elbow Connector 6"/>
          <p:cNvCxnSpPr/>
          <p:nvPr/>
        </p:nvCxnSpPr>
        <p:spPr>
          <a:xfrm>
            <a:off x="457200" y="4038600"/>
            <a:ext cx="1371600" cy="381000"/>
          </a:xfrm>
          <a:prstGeom prst="bentConnector3">
            <a:avLst>
              <a:gd name="adj1" fmla="val 50000"/>
            </a:avLst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752600" y="5562600"/>
            <a:ext cx="91440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638800" y="3733800"/>
            <a:ext cx="1219200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5943600" y="5486400"/>
            <a:ext cx="91440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33800" y="4191000"/>
            <a:ext cx="190500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9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Model </a:t>
            </a:r>
            <a:r>
              <a:rPr lang="en-US" sz="2800" b="1" dirty="0" err="1" smtClean="0">
                <a:latin typeface="Arial Black" pitchFamily="34" charset="0"/>
              </a:rPr>
              <a:t>terbuka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dua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kompartemen</a:t>
            </a:r>
            <a:endParaRPr lang="en-US" sz="2800" dirty="0" smtClean="0">
              <a:latin typeface="Arial Black" pitchFamily="34" charset="0"/>
            </a:endParaRPr>
          </a:p>
          <a:p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1524000"/>
            <a:ext cx="1371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19600" y="1524000"/>
            <a:ext cx="1371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4114800"/>
            <a:ext cx="1371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4114800"/>
            <a:ext cx="1371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4114800"/>
            <a:ext cx="1371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28194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Model </a:t>
            </a:r>
            <a:r>
              <a:rPr lang="en-US" sz="2800" b="1" dirty="0" err="1" smtClean="0">
                <a:latin typeface="Arial Black" pitchFamily="34" charset="0"/>
              </a:rPr>
              <a:t>terbuka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tiga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kompartemen</a:t>
            </a:r>
            <a:endParaRPr lang="en-US" sz="2800" dirty="0" smtClean="0">
              <a:latin typeface="Arial Black" pitchFamily="34" charset="0"/>
            </a:endParaRPr>
          </a:p>
          <a:p>
            <a:endParaRPr lang="en-US" sz="2800" dirty="0">
              <a:latin typeface="Arial Black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33400" y="1905000"/>
            <a:ext cx="91440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5105400" y="4724400"/>
            <a:ext cx="76200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2667000" y="4724400"/>
            <a:ext cx="83820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3048000" y="2209800"/>
            <a:ext cx="83820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48000" y="1828800"/>
            <a:ext cx="91440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90800" y="4419600"/>
            <a:ext cx="91440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105400" y="4419600"/>
            <a:ext cx="91440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866900" y="2781300"/>
            <a:ext cx="53340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1486694" y="5447506"/>
            <a:ext cx="83820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04800" y="4648200"/>
            <a:ext cx="91440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7086" y="57912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Model </a:t>
            </a:r>
            <a:r>
              <a:rPr lang="en-US" sz="2800" b="1" dirty="0" err="1" smtClean="0">
                <a:latin typeface="Arial Black" pitchFamily="34" charset="0"/>
              </a:rPr>
              <a:t>terbuka</a:t>
            </a:r>
            <a:r>
              <a:rPr lang="en-US" sz="2800" b="1" dirty="0" smtClean="0">
                <a:latin typeface="Arial Black" pitchFamily="34" charset="0"/>
              </a:rPr>
              <a:t>  2,3,4 ….</a:t>
            </a:r>
            <a:r>
              <a:rPr lang="en-US" sz="2800" b="1" dirty="0" err="1" smtClean="0">
                <a:latin typeface="Arial Black" pitchFamily="34" charset="0"/>
              </a:rPr>
              <a:t>dst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multikompartemen</a:t>
            </a:r>
            <a:r>
              <a:rPr lang="en-US" sz="2800" b="1" dirty="0" smtClean="0">
                <a:latin typeface="Arial Black" pitchFamily="34" charset="0"/>
              </a:rPr>
              <a:t>/ </a:t>
            </a:r>
            <a:r>
              <a:rPr lang="en-US" sz="2800" b="1" dirty="0" err="1" smtClean="0">
                <a:latin typeface="Arial Black" pitchFamily="34" charset="0"/>
              </a:rPr>
              <a:t>k.ganda</a:t>
            </a:r>
            <a:endParaRPr lang="en-US" sz="2800" dirty="0" smtClean="0">
              <a:latin typeface="Arial Black" pitchFamily="34" charset="0"/>
            </a:endParaRPr>
          </a:p>
          <a:p>
            <a:endParaRPr lang="en-US" sz="2800" dirty="0">
              <a:latin typeface="Arial Black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1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itchFamily="34" charset="0"/>
              </a:rPr>
              <a:t>III ANALISIS FARMAKOKINETIK</a:t>
            </a:r>
          </a:p>
          <a:p>
            <a:pPr algn="ctr"/>
            <a:endParaRPr lang="en-US" sz="24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Percobaan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FK 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pengumpulan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cuplikan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drh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urin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cairan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			  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empedu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feses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pd interval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wkt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ttt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		  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stl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pemberian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kdr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cuplikan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lalu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kompartemennya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matematiknya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sbg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gbrn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nasib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tbh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parameter FK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95300" y="5524500"/>
            <a:ext cx="16002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1295400" y="6400800"/>
            <a:ext cx="17526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1219200" y="5181600"/>
            <a:ext cx="1295400" cy="11430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763294" y="5371306"/>
            <a:ext cx="16002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486400" y="6248400"/>
            <a:ext cx="25908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flipV="1">
            <a:off x="5562600" y="4876800"/>
            <a:ext cx="2209800" cy="1371600"/>
          </a:xfrm>
          <a:prstGeom prst="curvedConnector3">
            <a:avLst>
              <a:gd name="adj1" fmla="val 9655"/>
            </a:avLst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10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495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57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PROFIL KADAR OBAT DALAM DARAH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1371600"/>
            <a:ext cx="70104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209800"/>
            <a:ext cx="7010400" cy="2362200"/>
          </a:xfrm>
          <a:prstGeom prst="rect">
            <a:avLst/>
          </a:prstGeom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3" idx="2"/>
          </p:cNvCxnSpPr>
          <p:nvPr/>
        </p:nvCxnSpPr>
        <p:spPr>
          <a:xfrm>
            <a:off x="1143000" y="2590800"/>
            <a:ext cx="3505200" cy="3200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flipV="1">
            <a:off x="1371600" y="3124200"/>
            <a:ext cx="5715000" cy="2590800"/>
          </a:xfrm>
          <a:prstGeom prst="curvedConnector3">
            <a:avLst>
              <a:gd name="adj1" fmla="val 18800"/>
            </a:avLst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165860" y="2506980"/>
            <a:ext cx="5760720" cy="3276600"/>
          </a:xfrm>
          <a:custGeom>
            <a:avLst/>
            <a:gdLst>
              <a:gd name="connsiteX0" fmla="*/ 0 w 5760720"/>
              <a:gd name="connsiteY0" fmla="*/ 3276600 h 3276600"/>
              <a:gd name="connsiteX1" fmla="*/ 1600200 w 5760720"/>
              <a:gd name="connsiteY1" fmla="*/ 601980 h 3276600"/>
              <a:gd name="connsiteX2" fmla="*/ 3017520 w 5760720"/>
              <a:gd name="connsiteY2" fmla="*/ 373380 h 3276600"/>
              <a:gd name="connsiteX3" fmla="*/ 5760720 w 5760720"/>
              <a:gd name="connsiteY3" fmla="*/ 2842260 h 327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0720" h="3276600">
                <a:moveTo>
                  <a:pt x="0" y="3276600"/>
                </a:moveTo>
                <a:cubicBezTo>
                  <a:pt x="548640" y="2181225"/>
                  <a:pt x="1097280" y="1085850"/>
                  <a:pt x="1600200" y="601980"/>
                </a:cubicBezTo>
                <a:cubicBezTo>
                  <a:pt x="2103120" y="118110"/>
                  <a:pt x="2324100" y="0"/>
                  <a:pt x="3017520" y="373380"/>
                </a:cubicBezTo>
                <a:cubicBezTo>
                  <a:pt x="3710940" y="746760"/>
                  <a:pt x="4735830" y="1794510"/>
                  <a:pt x="5760720" y="2842260"/>
                </a:cubicBezTo>
              </a:path>
            </a:pathLst>
          </a:cu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239000" y="1752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MEC /MTC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05800" y="4419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205909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0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CARA ANALISIS FARMAKOKINETIK </a:t>
            </a: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609600"/>
            <a:ext cx="5334000" cy="594008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Unsur-unsur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FK :</a:t>
            </a: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A.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Protokol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pnelitian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penelitian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Rancangan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penelitian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Kriteria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pemilihan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subjek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Macam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cuplikan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biologis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gambaran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penanganan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cuplikan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Kriteria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pemberian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cuplikan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Pertimbangan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etik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Formulir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persetujuan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subjek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darurat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B. Data  : -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kasus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analisi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kesahihan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penentuan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kadar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cuplikan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biologi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C.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Hasil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D.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Ringkasan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kesimpulan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9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Hal-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diperhatikan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Kriteria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pemilihan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subjek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371600" lvl="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Hewan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manusia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1371600" lvl="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sakit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1371600" lvl="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Cuplian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1371600" lvl="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Umur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20-50</a:t>
            </a:r>
          </a:p>
          <a:p>
            <a:pPr marL="1371600" lvl="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Morfologi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normal</a:t>
            </a:r>
          </a:p>
          <a:p>
            <a:pPr marL="1371600" lvl="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pemeriksaan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		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ginjal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hematologi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1371600" lvl="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Subjek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pny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cttn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pemeriksaan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-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Tdk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menanggung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		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penelitian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 -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Tdak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keragaman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hsl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			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penelitian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2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609601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1. PENGANTAR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FARMAKOKINETIKA</a:t>
            </a:r>
          </a:p>
          <a:p>
            <a:pPr algn="ctr"/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2529" name="Group 1"/>
          <p:cNvGrpSpPr>
            <a:grpSpLocks noChangeAspect="1"/>
          </p:cNvGrpSpPr>
          <p:nvPr/>
        </p:nvGrpSpPr>
        <p:grpSpPr bwMode="auto">
          <a:xfrm>
            <a:off x="762000" y="1981200"/>
            <a:ext cx="7391400" cy="3886200"/>
            <a:chOff x="2304" y="174"/>
            <a:chExt cx="7106" cy="3200"/>
          </a:xfrm>
        </p:grpSpPr>
        <p:sp>
          <p:nvSpPr>
            <p:cNvPr id="22540" name="AutoShape 12"/>
            <p:cNvSpPr>
              <a:spLocks noChangeAspect="1" noChangeArrowheads="1" noTextEdit="1"/>
            </p:cNvSpPr>
            <p:nvPr/>
          </p:nvSpPr>
          <p:spPr bwMode="auto">
            <a:xfrm>
              <a:off x="2304" y="174"/>
              <a:ext cx="7106" cy="3200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2304" y="174"/>
              <a:ext cx="1818" cy="960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0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Pelepasan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&amp;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Pelarutan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O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4287" y="494"/>
              <a:ext cx="496" cy="1"/>
            </a:xfrm>
            <a:prstGeom prst="line">
              <a:avLst/>
            </a:prstGeom>
            <a:noFill/>
            <a:ln w="762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4783" y="174"/>
              <a:ext cx="1818" cy="1067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0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O. Dlm Sirkulasi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Sistemik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6766" y="494"/>
              <a:ext cx="826" cy="1"/>
            </a:xfrm>
            <a:prstGeom prst="line">
              <a:avLst/>
            </a:prstGeom>
            <a:noFill/>
            <a:ln w="762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7592" y="174"/>
              <a:ext cx="1653" cy="960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0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O.Dlm Jaringan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 flipH="1">
              <a:off x="6601" y="654"/>
              <a:ext cx="991" cy="1"/>
            </a:xfrm>
            <a:prstGeom prst="line">
              <a:avLst/>
            </a:prstGeom>
            <a:noFill/>
            <a:ln w="762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4452" y="1774"/>
              <a:ext cx="2149" cy="1120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0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Ekskresi &amp;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Metabolisme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2" name="Text Box 4"/>
            <p:cNvSpPr txBox="1">
              <a:spLocks noChangeArrowheads="1"/>
            </p:cNvSpPr>
            <p:nvPr/>
          </p:nvSpPr>
          <p:spPr bwMode="auto">
            <a:xfrm>
              <a:off x="7262" y="1934"/>
              <a:ext cx="1983" cy="960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008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Efek Farmakologi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1" name="Line 3"/>
            <p:cNvSpPr>
              <a:spLocks noChangeShapeType="1"/>
            </p:cNvSpPr>
            <p:nvPr/>
          </p:nvSpPr>
          <p:spPr bwMode="auto">
            <a:xfrm>
              <a:off x="5609" y="1134"/>
              <a:ext cx="1" cy="480"/>
            </a:xfrm>
            <a:prstGeom prst="line">
              <a:avLst/>
            </a:prstGeom>
            <a:noFill/>
            <a:ln w="762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0" name="Line 2"/>
            <p:cNvSpPr>
              <a:spLocks noChangeShapeType="1"/>
            </p:cNvSpPr>
            <p:nvPr/>
          </p:nvSpPr>
          <p:spPr bwMode="auto">
            <a:xfrm>
              <a:off x="8418" y="1294"/>
              <a:ext cx="3" cy="480"/>
            </a:xfrm>
            <a:prstGeom prst="line">
              <a:avLst/>
            </a:prstGeom>
            <a:noFill/>
            <a:ln w="76200">
              <a:solidFill>
                <a:srgbClr val="00008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1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610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388938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b. Cara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Pemberian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85800" lvl="0" indent="-3429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Dosis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tunggal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ganda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85800" lvl="0" indent="-3429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Posologi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85800" lvl="0" indent="-3429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Protokol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pemberian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85800" lvl="0" indent="-3429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Kronologi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jadwal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pemberian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aturan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pakai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85800" lvl="0" indent="-3429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Subjek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puasa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± 12 jam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sbl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diberi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obat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85800" lvl="0" indent="-3429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Hin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ari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alkohol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 lvl="1" indent="-388938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1" indent="-388938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Pemilihan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Elemen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dianalisis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00100" lvl="0" indent="-457200">
              <a:buFont typeface="Arial" pitchFamily="34" charset="0"/>
              <a:buChar char="•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Senyawa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dianalisis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aktif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metabolit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00100" lvl="0" indent="-457200">
              <a:buFont typeface="Arial" pitchFamily="34" charset="0"/>
              <a:buChar char="•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cairan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biologis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akskreta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urin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feses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00100" lvl="0" indent="-457200">
              <a:buFont typeface="Arial" pitchFamily="34" charset="0"/>
              <a:buChar char="•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Tahapan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sedini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mun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kin,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sesering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mungkn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4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KUANTIFIKASI METODE 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Kuantifiksi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disposisi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: -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darah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urin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Diagram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pengolahan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data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Penerapan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Kuantifikasi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Kinetik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Predisposisi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urin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III   PARAMETER   FARMAKOKINETIK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8763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α,β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konstanta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hibrid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absorpsi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eliminasi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AUC : area under curve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AUC 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0 - ~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 Area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dibawah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kurva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  plasma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nol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	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terbatas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AUC oral / iv : Area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dbawak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kurca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Cp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stl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pemberian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				oral &amp; iv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Cp    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konsentrasi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plasma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Cmaks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maks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maks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V 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D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 1/2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Css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konsentrasi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plasma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stead state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	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Kliren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bersihan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Ka	 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konstanta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absorpsi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	 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konstanta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eliminasi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 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konstanta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distribusi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: k12 &amp;k21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	 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Fraksi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terabsorpsi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 = B :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badan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334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Black" pitchFamily="34" charset="0"/>
              </a:rPr>
              <a:t>KINETIKA REAKSI</a:t>
            </a:r>
            <a:endParaRPr lang="en-US" sz="2400" dirty="0" smtClean="0">
              <a:latin typeface="Arial Black" pitchFamily="34" charset="0"/>
            </a:endParaRPr>
          </a:p>
          <a:p>
            <a:pPr algn="ctr"/>
            <a:endParaRPr lang="en-US" sz="24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600200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A                                    B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+ dB /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b="1" dirty="0" smtClean="0"/>
              <a:t>REAKSI  ORDE NOL</a:t>
            </a:r>
          </a:p>
          <a:p>
            <a:pPr marL="457200">
              <a:buFontTx/>
              <a:buChar char="-"/>
            </a:pPr>
            <a:r>
              <a:rPr lang="en-US" sz="2400" b="1" dirty="0" err="1" smtClean="0"/>
              <a:t>dA</a:t>
            </a:r>
            <a:r>
              <a:rPr lang="en-US" sz="2400" b="1" dirty="0" smtClean="0"/>
              <a:t> / </a:t>
            </a:r>
            <a:r>
              <a:rPr lang="en-US" sz="2400" b="1" dirty="0" err="1" smtClean="0"/>
              <a:t>dt</a:t>
            </a:r>
            <a:r>
              <a:rPr lang="en-US" sz="2400" b="1" dirty="0" smtClean="0"/>
              <a:t>	 = </a:t>
            </a:r>
            <a:r>
              <a:rPr lang="en-US" sz="2400" b="1" dirty="0" err="1" smtClean="0"/>
              <a:t>ko</a:t>
            </a:r>
            <a:r>
              <a:rPr lang="en-US" sz="2400" b="1" dirty="0" smtClean="0"/>
              <a:t>	</a:t>
            </a:r>
          </a:p>
          <a:p>
            <a:r>
              <a:rPr lang="en-US" sz="2400" b="1" dirty="0" smtClean="0"/>
              <a:t>	A= -</a:t>
            </a:r>
            <a:r>
              <a:rPr lang="en-US" sz="2400" b="1" dirty="0" err="1" smtClean="0"/>
              <a:t>kot</a:t>
            </a:r>
            <a:r>
              <a:rPr lang="en-US" sz="2400" b="1" dirty="0" smtClean="0"/>
              <a:t>  + </a:t>
            </a:r>
            <a:r>
              <a:rPr lang="en-US" sz="2400" b="1" dirty="0" err="1" smtClean="0"/>
              <a:t>Ao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  At = </a:t>
            </a:r>
            <a:r>
              <a:rPr lang="en-US" sz="2400" b="1" dirty="0" err="1" smtClean="0"/>
              <a:t>Ao</a:t>
            </a:r>
            <a:r>
              <a:rPr lang="en-US" sz="2400" b="1" dirty="0" smtClean="0"/>
              <a:t> – </a:t>
            </a:r>
            <a:r>
              <a:rPr lang="en-US" sz="2400" b="1" dirty="0" err="1" smtClean="0"/>
              <a:t>Ko.t</a:t>
            </a:r>
            <a:endParaRPr lang="en-US" sz="2400" dirty="0" smtClean="0"/>
          </a:p>
          <a:p>
            <a:r>
              <a:rPr lang="en-US" sz="2400" b="1" dirty="0" smtClean="0"/>
              <a:t>	t</a:t>
            </a:r>
            <a:r>
              <a:rPr lang="en-US" sz="2400" b="1" baseline="-25000" dirty="0" smtClean="0"/>
              <a:t>½ </a:t>
            </a:r>
            <a:r>
              <a:rPr lang="en-US" sz="2400" b="1" dirty="0" smtClean="0"/>
              <a:t>= </a:t>
            </a:r>
            <a:r>
              <a:rPr lang="en-US" sz="2400" b="1" dirty="0" err="1" smtClean="0"/>
              <a:t>Ao</a:t>
            </a:r>
            <a:r>
              <a:rPr lang="en-US" sz="2400" b="1" dirty="0" smtClean="0"/>
              <a:t> / 2 </a:t>
            </a:r>
            <a:r>
              <a:rPr lang="en-US" sz="2400" b="1" dirty="0" err="1" smtClean="0"/>
              <a:t>ko</a:t>
            </a:r>
            <a:endParaRPr lang="en-US" sz="2400" dirty="0" smtClean="0"/>
          </a:p>
          <a:p>
            <a:pPr marL="457200">
              <a:buFontTx/>
              <a:buChar char="-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71800" y="1828800"/>
            <a:ext cx="1524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381500" y="5524500"/>
            <a:ext cx="1600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5105400" y="6324600"/>
            <a:ext cx="27432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81600" y="5029200"/>
            <a:ext cx="1676400" cy="1371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315200" y="47244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Ao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Slop =-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ko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334000" y="50292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36176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REAKSI ORDE SATU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=k A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log A  =  -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/ 2,303  + log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Ao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A  = -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Ao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1/2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= 0,693 /k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571500" y="4229100"/>
            <a:ext cx="33528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209800" y="3200400"/>
            <a:ext cx="2667000" cy="2514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2286000" y="5791200"/>
            <a:ext cx="34290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91200" y="4191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Slop =-k/2,303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2514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286000" y="2743200"/>
            <a:ext cx="12954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66800" y="3200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Log Cp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5943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t</a:t>
            </a:r>
            <a:endParaRPr lang="id-ID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25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26670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SIAPKAN  </a:t>
            </a:r>
          </a:p>
          <a:p>
            <a:pPr algn="ctr"/>
            <a:r>
              <a:rPr lang="en-US" dirty="0" smtClean="0">
                <a:latin typeface="Arial Black" pitchFamily="34" charset="0"/>
              </a:rPr>
              <a:t>KALKULATOR, </a:t>
            </a:r>
          </a:p>
          <a:p>
            <a:pPr algn="ctr"/>
            <a:r>
              <a:rPr lang="en-US" dirty="0" smtClean="0">
                <a:latin typeface="Arial Black" pitchFamily="34" charset="0"/>
              </a:rPr>
              <a:t>KERTAS GRAFIK SEMILOG </a:t>
            </a:r>
          </a:p>
          <a:p>
            <a:pPr algn="ctr"/>
            <a:r>
              <a:rPr lang="en-US" dirty="0" smtClean="0">
                <a:latin typeface="Arial Black" pitchFamily="34" charset="0"/>
              </a:rPr>
              <a:t>PINSIL DLL</a:t>
            </a:r>
          </a:p>
          <a:p>
            <a:pPr algn="ctr"/>
            <a:endParaRPr lang="en-US" dirty="0">
              <a:latin typeface="Arial Black" pitchFamily="34" charset="0"/>
            </a:endParaRP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LATIHAN SOAL</a:t>
            </a:r>
            <a:endParaRPr lang="en-US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34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600200" y="2895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 PELARUTAN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600200" y="3276600"/>
            <a:ext cx="1752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5181600" y="3200400"/>
            <a:ext cx="685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7086600" y="3276600"/>
            <a:ext cx="762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1447800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/>
              <a:t>OBAT BENTUK SEDIAAN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486400" y="1828800"/>
            <a:ext cx="0" cy="29718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752600" y="3423981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PELEPASAN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505200" y="2895600"/>
            <a:ext cx="16002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/>
              <a:t>LARUTAN OBAT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867400" y="2895600"/>
            <a:ext cx="1219200" cy="712788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CC3300"/>
                </a:solidFill>
              </a:rPr>
              <a:t>OBAT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CC3300"/>
                </a:solidFill>
              </a:rPr>
              <a:t>DARAH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838200" y="3657600"/>
            <a:ext cx="0" cy="106680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114800" y="3657600"/>
            <a:ext cx="0" cy="83820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6324600" y="3810000"/>
            <a:ext cx="0" cy="53340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0" y="1295400"/>
            <a:ext cx="5181600" cy="914400"/>
          </a:xfrm>
          <a:prstGeom prst="leftRightArrow">
            <a:avLst>
              <a:gd name="adj1" fmla="val 33333"/>
              <a:gd name="adj2" fmla="val 11609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295400" y="16002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rgbClr val="333399"/>
                </a:solidFill>
              </a:rPr>
              <a:t>FASA. BIOFARMASI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381000" y="5181600"/>
            <a:ext cx="8229600" cy="685800"/>
          </a:xfrm>
          <a:prstGeom prst="leftRightArrow">
            <a:avLst>
              <a:gd name="adj1" fmla="val 37880"/>
              <a:gd name="adj2" fmla="val 158556"/>
            </a:avLst>
          </a:prstGeom>
          <a:solidFill>
            <a:srgbClr val="CDFB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362200" y="53340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333399"/>
                </a:solidFill>
              </a:rPr>
              <a:t>FASA  FARMAKOKINETIK</a:t>
            </a:r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6096000" y="1447800"/>
            <a:ext cx="3048000" cy="762000"/>
          </a:xfrm>
          <a:prstGeom prst="leftRightArrow">
            <a:avLst>
              <a:gd name="adj1" fmla="val 33333"/>
              <a:gd name="adj2" fmla="val 57634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705600" y="1676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99"/>
                </a:solidFill>
              </a:rPr>
              <a:t>FS. DISPOSISI</a:t>
            </a:r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762000" y="0"/>
            <a:ext cx="7162800" cy="1066800"/>
          </a:xfrm>
          <a:prstGeom prst="cloudCallout">
            <a:avLst>
              <a:gd name="adj1" fmla="val -34241"/>
              <a:gd name="adj2" fmla="val -24255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3</a:t>
            </a:fld>
            <a:endParaRPr lang="en-US"/>
          </a:p>
        </p:txBody>
      </p:sp>
      <p:sp>
        <p:nvSpPr>
          <p:cNvPr id="8213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54013"/>
            <a:ext cx="7391400" cy="455612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OBAT DALAM TUBUH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7848600" y="3048000"/>
            <a:ext cx="1295400" cy="73977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CC3300"/>
                </a:solidFill>
              </a:rPr>
              <a:t>EKSKRESI &amp; METABOLISME</a:t>
            </a: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6477000" y="3733800"/>
            <a:ext cx="0" cy="60960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943600" y="44958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CC3300"/>
                </a:solidFill>
              </a:rPr>
              <a:t>DISTRIBUSI</a:t>
            </a:r>
          </a:p>
        </p:txBody>
      </p:sp>
    </p:spTree>
    <p:extLst>
      <p:ext uri="{BB962C8B-B14F-4D97-AF65-F5344CB8AC3E}">
        <p14:creationId xmlns:p14="http://schemas.microsoft.com/office/powerpoint/2010/main" val="2380855315"/>
      </p:ext>
    </p:extLst>
  </p:cSld>
  <p:clrMapOvr>
    <a:masterClrMapping/>
  </p:clrMapOvr>
  <p:transition spd="slow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8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3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animBg="1"/>
      <p:bldP spid="8196" grpId="0" animBg="1"/>
      <p:bldP spid="8197" grpId="0" animBg="1"/>
      <p:bldP spid="8197" grpId="1" animBg="1"/>
      <p:bldP spid="8198" grpId="0" animBg="1"/>
      <p:bldP spid="8199" grpId="0" animBg="1"/>
      <p:bldP spid="8200" grpId="0"/>
      <p:bldP spid="8201" grpId="0" animBg="1"/>
      <p:bldP spid="8202" grpId="0" animBg="1"/>
      <p:bldP spid="8202" grpId="1" animBg="1"/>
      <p:bldP spid="8203" grpId="0" animBg="1"/>
      <p:bldP spid="8204" grpId="0" animBg="1"/>
      <p:bldP spid="8205" grpId="0" animBg="1"/>
      <p:bldP spid="8206" grpId="0" animBg="1"/>
      <p:bldP spid="8208" grpId="0" animBg="1"/>
      <p:bldP spid="8209" grpId="0"/>
      <p:bldP spid="8210" grpId="0" animBg="1"/>
      <p:bldP spid="8211" grpId="0"/>
      <p:bldP spid="8212" grpId="0" animBg="1"/>
      <p:bldP spid="8213" grpId="0"/>
      <p:bldP spid="5142" grpId="0" animBg="1"/>
      <p:bldP spid="8215" grpId="0" animBg="1"/>
      <p:bldP spid="51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9050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absorpsi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distribusi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metabolisme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eliminasi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(ADME)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obat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7780" y="914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Farmakokinetika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5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1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KEGUNAAAN : 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219200"/>
            <a:ext cx="8077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Estimasi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ADME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Bioavailabilitas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ketersediaan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hayati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) :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estimasi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absorpsi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relatif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absorpsi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relatif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Memprediksi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level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obat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stl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pemberian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multipel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dosis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dibanding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kali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pemberian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Optimasi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dosis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regimen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obat-obat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ttt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Memprediksi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dosis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regimen pd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pasien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scr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individual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err="1" smtClean="0"/>
              <a:t>Hubungan</a:t>
            </a:r>
            <a:r>
              <a:rPr lang="en-US" sz="2400" b="1" dirty="0" smtClean="0"/>
              <a:t> </a:t>
            </a:r>
            <a:r>
              <a:rPr lang="en-US" sz="2400" b="1" dirty="0" err="1"/>
              <a:t>respon</a:t>
            </a:r>
            <a:r>
              <a:rPr lang="en-US" sz="2400" b="1" dirty="0"/>
              <a:t> </a:t>
            </a:r>
            <a:r>
              <a:rPr lang="en-US" sz="2400" b="1" dirty="0" err="1"/>
              <a:t>farmakologi</a:t>
            </a:r>
            <a:r>
              <a:rPr lang="en-US" sz="2400" b="1" dirty="0"/>
              <a:t>- </a:t>
            </a:r>
            <a:r>
              <a:rPr lang="en-US" sz="2400" b="1" dirty="0" err="1"/>
              <a:t>konsentrasi</a:t>
            </a:r>
            <a:r>
              <a:rPr lang="en-US" sz="2400" b="1" dirty="0"/>
              <a:t> o </a:t>
            </a:r>
            <a:r>
              <a:rPr lang="en-US" sz="2400" b="1" dirty="0" err="1"/>
              <a:t>dlm</a:t>
            </a:r>
            <a:r>
              <a:rPr lang="en-US" sz="2400" b="1" dirty="0"/>
              <a:t> </a:t>
            </a:r>
            <a:r>
              <a:rPr lang="en-US" sz="2400" b="1" dirty="0" err="1" smtClean="0"/>
              <a:t>plasma,bbrpcairan</a:t>
            </a:r>
            <a:r>
              <a:rPr lang="en-US" sz="2400" b="1" dirty="0" smtClean="0"/>
              <a:t> </a:t>
            </a:r>
            <a:r>
              <a:rPr lang="en-US" sz="2400" b="1" dirty="0" err="1"/>
              <a:t>biologis</a:t>
            </a:r>
            <a:r>
              <a:rPr lang="en-US" sz="2400" b="1" dirty="0"/>
              <a:t> / </a:t>
            </a:r>
            <a:r>
              <a:rPr lang="en-US" sz="2400" b="1" dirty="0" err="1" smtClean="0"/>
              <a:t>jaringan</a:t>
            </a:r>
            <a:endParaRPr lang="en-US" sz="24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err="1" smtClean="0"/>
              <a:t>Desain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obat-obat</a:t>
            </a:r>
            <a:endParaRPr lang="en-US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Diagnosis </a:t>
            </a:r>
            <a:r>
              <a:rPr lang="en-US" sz="2400" b="1" dirty="0" err="1" smtClean="0"/>
              <a:t>penyakit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 err="1" smtClean="0"/>
              <a:t>Penentuan</a:t>
            </a:r>
            <a:r>
              <a:rPr lang="en-US" sz="2400" b="1" dirty="0" smtClean="0"/>
              <a:t> </a:t>
            </a:r>
            <a:r>
              <a:rPr lang="en-US" sz="2400" b="1" dirty="0" err="1"/>
              <a:t>efek</a:t>
            </a:r>
            <a:r>
              <a:rPr lang="en-US" sz="2400" b="1" dirty="0"/>
              <a:t> </a:t>
            </a:r>
            <a:r>
              <a:rPr lang="en-US" sz="2400" b="1" dirty="0" err="1"/>
              <a:t>obat</a:t>
            </a:r>
            <a:r>
              <a:rPr lang="en-US" sz="2400" b="1" dirty="0"/>
              <a:t> </a:t>
            </a:r>
            <a:r>
              <a:rPr lang="en-US" sz="2400" b="1" dirty="0" err="1"/>
              <a:t>scr</a:t>
            </a:r>
            <a:r>
              <a:rPr lang="en-US" sz="2400" b="1" dirty="0"/>
              <a:t> </a:t>
            </a:r>
            <a:r>
              <a:rPr lang="en-US" sz="2400" b="1" dirty="0" err="1"/>
              <a:t>kuantitatif</a:t>
            </a:r>
            <a:r>
              <a:rPr lang="en-US" sz="2400" b="1" dirty="0"/>
              <a:t> pd </a:t>
            </a:r>
            <a:r>
              <a:rPr lang="en-US" sz="2400" b="1" dirty="0" err="1"/>
              <a:t>pasien</a:t>
            </a:r>
            <a:endParaRPr lang="en-US" sz="2400" dirty="0"/>
          </a:p>
          <a:p>
            <a:pPr marL="342900" lvl="0" indent="-342900">
              <a:buFont typeface="+mj-lt"/>
              <a:buAutoNum type="arabicPeriod"/>
            </a:pPr>
            <a:endParaRPr lang="en-US" sz="2400" dirty="0"/>
          </a:p>
          <a:p>
            <a:pPr marL="342900" lvl="0" indent="-342900">
              <a:buFont typeface="+mj-lt"/>
              <a:buAutoNum type="arabicPeriod"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7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772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10.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Pharmakogenetik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lvl="0" indent="-457200"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a.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Penentuan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parameter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yg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utk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menganalisis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kontribusi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genetik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relatifdan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efek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lingkungan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algn="just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b.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konstanta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distribusi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/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metabolisme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analisis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didtribusi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utk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kontrol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genetik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lvl="0" indent="-457200"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11.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Bertujuan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dlm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studi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mekanisme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absorpsi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eksresi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urin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biliary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12.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metabolisme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obat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13.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efe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ikatan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o-protein plasma pd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distribusi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lvl="0" indent="-457200"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penyebab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kapasitas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metabolisme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obat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jk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ada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lvl="0" indent="-457200"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14.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pengaruh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makanan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absorpsi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obat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lvl="0" indent="-457200"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15.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elusidasi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interaksi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obat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lvl="0" indent="-457200"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16.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penentuan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penyebab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reaksi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obat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lvl="0" indent="-457200"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17.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Toksikologi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penentuan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tksisitas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penanggulangan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toksisitas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obat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1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1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Black" pitchFamily="34" charset="0"/>
              </a:rPr>
              <a:t>II   PEMODELAN (</a:t>
            </a:r>
            <a:r>
              <a:rPr lang="en-US" sz="2400" b="1" i="1" dirty="0">
                <a:latin typeface="Arial Black" pitchFamily="34" charset="0"/>
              </a:rPr>
              <a:t>MODELING</a:t>
            </a:r>
            <a:r>
              <a:rPr lang="en-US" sz="2400" b="1" dirty="0">
                <a:latin typeface="Arial Black" pitchFamily="34" charset="0"/>
              </a:rPr>
              <a:t>) FK</a:t>
            </a:r>
            <a:endParaRPr lang="en-US" sz="2400" dirty="0">
              <a:latin typeface="Arial Black" pitchFamily="34" charset="0"/>
            </a:endParaRPr>
          </a:p>
          <a:p>
            <a:pPr algn="ctr"/>
            <a:endParaRPr lang="en-US" sz="24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33400" y="990600"/>
            <a:ext cx="5521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</a:rPr>
              <a:t>Profil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</a:rPr>
              <a:t>kadar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</a:rPr>
              <a:t>obat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</a:rPr>
              <a:t>dalam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</a:rPr>
              <a:t> plasma /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</a:rPr>
              <a:t>darah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828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133600"/>
            <a:ext cx="388620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1828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6600" y="5791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133600"/>
            <a:ext cx="39624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7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066800"/>
            <a:ext cx="5410199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 Black" pitchFamily="34" charset="0"/>
              </a:rPr>
              <a:t>Penyesuaian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 err="1">
                <a:latin typeface="Arial Black" pitchFamily="34" charset="0"/>
              </a:rPr>
              <a:t>dosis</a:t>
            </a:r>
            <a:r>
              <a:rPr lang="en-US" sz="2400" dirty="0">
                <a:latin typeface="Arial Black" pitchFamily="34" charset="0"/>
              </a:rPr>
              <a:t> individual &amp; </a:t>
            </a:r>
            <a:r>
              <a:rPr lang="en-US" sz="2400" dirty="0" err="1">
                <a:latin typeface="Arial Black" pitchFamily="34" charset="0"/>
              </a:rPr>
              <a:t>optimasi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 err="1">
                <a:latin typeface="Arial Black" pitchFamily="34" charset="0"/>
              </a:rPr>
              <a:t>terapi</a:t>
            </a:r>
            <a:endParaRPr lang="en-US" sz="2400" dirty="0">
              <a:latin typeface="Arial Black" pitchFamily="34" charset="0"/>
            </a:endParaRPr>
          </a:p>
          <a:p>
            <a:endParaRPr lang="en-US" sz="24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098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Arial Black" pitchFamily="34" charset="0"/>
              </a:rPr>
              <a:t>Peristiwa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dlm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sistem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bilogi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serentak</a:t>
            </a:r>
            <a:r>
              <a:rPr lang="en-US" sz="2000" dirty="0">
                <a:latin typeface="Arial Black" pitchFamily="34" charset="0"/>
              </a:rPr>
              <a:t> ...... </a:t>
            </a:r>
            <a:r>
              <a:rPr lang="en-US" sz="2000" dirty="0" err="1">
                <a:latin typeface="Arial Black" pitchFamily="34" charset="0"/>
              </a:rPr>
              <a:t>komplek</a:t>
            </a:r>
            <a:endParaRPr lang="en-US" sz="2000" dirty="0">
              <a:latin typeface="Arial Black" pitchFamily="34" charset="0"/>
            </a:endParaRPr>
          </a:p>
          <a:p>
            <a:pPr algn="ctr"/>
            <a:endParaRPr lang="en-US" sz="20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3434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 Black" pitchFamily="34" charset="0"/>
              </a:rPr>
              <a:t>PEMODELAN</a:t>
            </a:r>
          </a:p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Penyederhanaan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data..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memudahkan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perhitungan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en-US" sz="2000" dirty="0">
              <a:latin typeface="Arial Black" pitchFamily="34" charset="0"/>
            </a:endParaRPr>
          </a:p>
          <a:p>
            <a:pPr algn="ctr"/>
            <a:endParaRPr lang="en-US" sz="2000" dirty="0">
              <a:latin typeface="Arial Black" pitchFamily="34" charset="0"/>
            </a:endParaRPr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 flipH="1">
            <a:off x="4114800" y="2743200"/>
            <a:ext cx="0" cy="1447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0" y="2895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matematik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DR.TETI INDRAWATI APT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350-BF82-4282-8025-E4795FC6AB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</TotalTime>
  <Words>823</Words>
  <Application>Microsoft Office PowerPoint</Application>
  <PresentationFormat>On-screen Show (4:3)</PresentationFormat>
  <Paragraphs>236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FARMAKOKINETIKA</vt:lpstr>
      <vt:lpstr>PowerPoint Presentation</vt:lpstr>
      <vt:lpstr>OBAT DALAM TUBUH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2020-03-16T06:03:29Z</dcterms:created>
  <dcterms:modified xsi:type="dcterms:W3CDTF">2020-03-22T06:47:54Z</dcterms:modified>
</cp:coreProperties>
</file>