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200D7-16C0-4BD1-9D18-9F5DD3B5C377}" type="datetimeFigureOut">
              <a:rPr lang="en-US" smtClean="0"/>
              <a:t>4/18/2020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900CC-1956-4D83-9058-C6588E46D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7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FARMAKLIN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P-S2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6B80E6-DFB9-4200-A949-44B686AD9D73}" type="slidenum">
              <a:rPr lang="en-US"/>
              <a:pPr/>
              <a:t>1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8CCE60-CF99-4B1F-A241-3969D7F73D50}" type="datetime1">
              <a:rPr lang="en-US" smtClean="0"/>
              <a:t>4/18/2020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968ECC-C17E-4E27-87F9-96D8DFE028AD}" type="datetime1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00AEDE-42CD-461B-AD14-C4C75CAF8976}" type="datetime1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C03DC2-59AD-4C9E-9316-4FE5F61CC49F}" type="datetime1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6A3FA5-2D65-41E3-B296-9FAAC47F9F96}" type="datetime1">
              <a:rPr lang="en-US" smtClean="0"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F15D69-5AA9-4164-AE8E-72A1C71A3504}" type="datetime1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6B9D00-F3D2-4EA7-B802-7BB2DFCA0FB2}" type="datetime1">
              <a:rPr lang="en-US" smtClean="0"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72EB07-7AA8-427B-9DF3-BDB4E33095E2}" type="datetime1">
              <a:rPr lang="en-US" smtClean="0"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92860-E71D-4335-B90D-DE08C1C73F8A}" type="datetime1">
              <a:rPr lang="en-US" smtClean="0"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690ABD-43AD-4EC7-9115-2071A18D1B3B}" type="datetime1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2961CF-0F66-4725-BF25-94386D2A6038}" type="datetime1">
              <a:rPr lang="en-US" smtClean="0"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14428F-E599-4626-9A3E-B6E4A85282A0}" type="datetime1">
              <a:rPr lang="en-US" smtClean="0"/>
              <a:t>4/18/2020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/>
              <a:t>PROF. DR TETI INDRAWATI APT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EFD173-B5BA-4E6A-BE8D-C15400F4DF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219200"/>
          </a:xfrm>
          <a:solidFill>
            <a:schemeClr val="accent2">
              <a:lumMod val="40000"/>
              <a:lumOff val="60000"/>
            </a:schemeClr>
          </a:solidFill>
          <a:scene3d>
            <a:camera prst="legacyPerspectiveBottom"/>
            <a:lightRig rig="legacyFlat3" dir="t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noAutofit/>
            <a:flatTx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latin typeface="Franklin Gothic Heavy" pitchFamily="34" charset="0"/>
              </a:rPr>
              <a:t>MODEL TERBUKA SATU KOMPARTEMEN INFUS IV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343400"/>
            <a:ext cx="4495800" cy="838200"/>
          </a:xfrm>
          <a:solidFill>
            <a:schemeClr val="accent1"/>
          </a:solidFill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algn="ctr" eaLnBrk="1" hangingPunct="1">
              <a:lnSpc>
                <a:spcPct val="90000"/>
              </a:lnSpc>
              <a:defRPr/>
            </a:pPr>
            <a:endParaRPr lang="en-US" sz="1800" b="1" dirty="0" smtClean="0"/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1800" b="1" dirty="0" smtClean="0"/>
              <a:t>PROGRAM S-1 FARMASI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9959" y="64008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it-IT" smtClean="0"/>
              <a:t>PROF. DR TETI INDRAWATI APT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2971800"/>
            <a:ext cx="160020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22030" y="1676400"/>
            <a:ext cx="8229600" cy="8382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latin typeface="Arial Black" pitchFamily="34" charset="0"/>
              </a:rPr>
              <a:t>PERTEMUAN  5-6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69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  <p:bldP spid="205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2514600" y="1066800"/>
            <a:ext cx="4387850" cy="415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i="1">
                <a:solidFill>
                  <a:srgbClr val="0000FF"/>
                </a:solidFill>
                <a:latin typeface="Arial Narrow" pitchFamily="34" charset="0"/>
              </a:rPr>
              <a:t>D = kot	kecepatan aliminasi = Cp . Cl</a:t>
            </a:r>
          </a:p>
          <a:p>
            <a:pPr eaLnBrk="1" hangingPunct="1"/>
            <a:endParaRPr lang="en-US" sz="2400"/>
          </a:p>
        </p:txBody>
      </p:sp>
      <p:sp>
        <p:nvSpPr>
          <p:cNvPr id="44035" name="Text Box 5"/>
          <p:cNvSpPr txBox="1">
            <a:spLocks noChangeArrowheads="1"/>
          </p:cNvSpPr>
          <p:nvPr/>
        </p:nvSpPr>
        <p:spPr bwMode="auto">
          <a:xfrm>
            <a:off x="2438400" y="1981200"/>
            <a:ext cx="4419600" cy="1981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</a:rPr>
              <a:t>						C </a:t>
            </a:r>
            <a:r>
              <a:rPr lang="en-US" sz="2400" baseline="30000">
                <a:latin typeface="Times New Roman" pitchFamily="18" charset="0"/>
              </a:rPr>
              <a:t>SS </a:t>
            </a:r>
            <a:r>
              <a:rPr lang="en-US" sz="2400" baseline="-25000">
                <a:latin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</a:rPr>
              <a:t>C</a:t>
            </a:r>
            <a:r>
              <a:rPr lang="en-US" sz="2400" baseline="-25000">
                <a:latin typeface="Times New Roman" pitchFamily="18" charset="0"/>
              </a:rPr>
              <a:t> maks</a:t>
            </a:r>
            <a:endParaRPr lang="en-US" sz="2400"/>
          </a:p>
        </p:txBody>
      </p:sp>
      <p:sp>
        <p:nvSpPr>
          <p:cNvPr id="44036" name="Freeform 6"/>
          <p:cNvSpPr>
            <a:spLocks/>
          </p:cNvSpPr>
          <p:nvPr/>
        </p:nvSpPr>
        <p:spPr bwMode="auto">
          <a:xfrm>
            <a:off x="2514600" y="2743200"/>
            <a:ext cx="711200" cy="1085850"/>
          </a:xfrm>
          <a:custGeom>
            <a:avLst/>
            <a:gdLst>
              <a:gd name="T0" fmla="*/ 0 w 1122"/>
              <a:gd name="T1" fmla="*/ 2147483647 h 1710"/>
              <a:gd name="T2" fmla="*/ 2147483647 w 1122"/>
              <a:gd name="T3" fmla="*/ 2147483647 h 1710"/>
              <a:gd name="T4" fmla="*/ 2147483647 w 1122"/>
              <a:gd name="T5" fmla="*/ 2147483647 h 1710"/>
              <a:gd name="T6" fmla="*/ 0 60000 65536"/>
              <a:gd name="T7" fmla="*/ 0 60000 65536"/>
              <a:gd name="T8" fmla="*/ 0 60000 65536"/>
              <a:gd name="T9" fmla="*/ 0 w 1122"/>
              <a:gd name="T10" fmla="*/ 0 h 1710"/>
              <a:gd name="T11" fmla="*/ 1122 w 1122"/>
              <a:gd name="T12" fmla="*/ 1710 h 17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2" h="1710">
                <a:moveTo>
                  <a:pt x="0" y="1710"/>
                </a:moveTo>
                <a:cubicBezTo>
                  <a:pt x="280" y="1125"/>
                  <a:pt x="561" y="540"/>
                  <a:pt x="748" y="270"/>
                </a:cubicBezTo>
                <a:cubicBezTo>
                  <a:pt x="935" y="0"/>
                  <a:pt x="1060" y="120"/>
                  <a:pt x="1122" y="9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7" name="Line 7"/>
          <p:cNvSpPr>
            <a:spLocks noChangeShapeType="1"/>
          </p:cNvSpPr>
          <p:nvPr/>
        </p:nvSpPr>
        <p:spPr bwMode="auto">
          <a:xfrm>
            <a:off x="3200400" y="2819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8" name="Line 8"/>
          <p:cNvSpPr>
            <a:spLocks noChangeShapeType="1"/>
          </p:cNvSpPr>
          <p:nvPr/>
        </p:nvSpPr>
        <p:spPr bwMode="auto">
          <a:xfrm>
            <a:off x="5562600" y="28194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Text Box 9"/>
          <p:cNvSpPr txBox="1">
            <a:spLocks noChangeArrowheads="1"/>
          </p:cNvSpPr>
          <p:nvPr/>
        </p:nvSpPr>
        <p:spPr bwMode="auto">
          <a:xfrm>
            <a:off x="3505200" y="3124200"/>
            <a:ext cx="16002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Times New Roman" pitchFamily="18" charset="0"/>
              </a:rPr>
              <a:t>Slop =-k/2,303</a:t>
            </a:r>
            <a:endParaRPr lang="en-US" sz="1800"/>
          </a:p>
        </p:txBody>
      </p:sp>
      <p:sp>
        <p:nvSpPr>
          <p:cNvPr id="44040" name="Line 10"/>
          <p:cNvSpPr>
            <a:spLocks noChangeShapeType="1"/>
          </p:cNvSpPr>
          <p:nvPr/>
        </p:nvSpPr>
        <p:spPr bwMode="auto">
          <a:xfrm flipV="1">
            <a:off x="5257800" y="3295650"/>
            <a:ext cx="60960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Text Box 11"/>
          <p:cNvSpPr txBox="1">
            <a:spLocks noChangeArrowheads="1"/>
          </p:cNvSpPr>
          <p:nvPr/>
        </p:nvSpPr>
        <p:spPr bwMode="auto">
          <a:xfrm>
            <a:off x="1752600" y="19812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/>
              <a:t>Cp</a:t>
            </a:r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2514600" y="4343400"/>
            <a:ext cx="3352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rgbClr val="FF0066"/>
                </a:solidFill>
              </a:rPr>
              <a:t>Selama infus berlangsung</a:t>
            </a:r>
          </a:p>
        </p:txBody>
      </p:sp>
      <p:sp>
        <p:nvSpPr>
          <p:cNvPr id="44043" name="Line 13"/>
          <p:cNvSpPr>
            <a:spLocks noChangeShapeType="1"/>
          </p:cNvSpPr>
          <p:nvPr/>
        </p:nvSpPr>
        <p:spPr bwMode="auto">
          <a:xfrm>
            <a:off x="5486400" y="2819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14"/>
          <p:cNvSpPr>
            <a:spLocks noChangeShapeType="1"/>
          </p:cNvSpPr>
          <p:nvPr/>
        </p:nvSpPr>
        <p:spPr bwMode="auto">
          <a:xfrm>
            <a:off x="3200400" y="2895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2590800" y="2286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0"/>
              <a:t>Cmaks</a:t>
            </a:r>
          </a:p>
        </p:txBody>
      </p:sp>
      <p:sp>
        <p:nvSpPr>
          <p:cNvPr id="44046" name="Text Box 16"/>
          <p:cNvSpPr txBox="1">
            <a:spLocks noChangeArrowheads="1"/>
          </p:cNvSpPr>
          <p:nvPr/>
        </p:nvSpPr>
        <p:spPr bwMode="auto">
          <a:xfrm>
            <a:off x="990600" y="4953000"/>
            <a:ext cx="685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/>
              <a:t>Cp =ko /(Vd. ke )  . (1- e</a:t>
            </a:r>
            <a:r>
              <a:rPr lang="en-US" sz="1800" i="1" baseline="30000"/>
              <a:t>-ket</a:t>
            </a:r>
            <a:r>
              <a:rPr lang="en-US" sz="1800" i="1"/>
              <a:t>)	ko = R = kecepatan infus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 DR TETI INDRAWATI APT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3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ChangeArrowheads="1"/>
          </p:cNvSpPr>
          <p:nvPr/>
        </p:nvSpPr>
        <p:spPr bwMode="auto">
          <a:xfrm>
            <a:off x="2043113" y="869950"/>
            <a:ext cx="455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i="1"/>
              <a:t>Pada saat steady state (tunak)</a:t>
            </a:r>
          </a:p>
        </p:txBody>
      </p:sp>
      <p:sp>
        <p:nvSpPr>
          <p:cNvPr id="45059" name="Rectangle 6"/>
          <p:cNvSpPr>
            <a:spLocks noChangeArrowheads="1"/>
          </p:cNvSpPr>
          <p:nvPr/>
        </p:nvSpPr>
        <p:spPr bwMode="auto">
          <a:xfrm>
            <a:off x="838200" y="1752600"/>
            <a:ext cx="74009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400" i="1"/>
              <a:t>		Css = ko / Clp</a:t>
            </a:r>
          </a:p>
          <a:p>
            <a:endParaRPr lang="en-US" sz="2400" b="0"/>
          </a:p>
          <a:p>
            <a:r>
              <a:rPr lang="en-US" sz="2400" i="1"/>
              <a:t>(1- e-ket)  ~ 1...............	Css = ko / (Vd.ke).</a:t>
            </a:r>
            <a:endParaRPr lang="en-US" sz="2400" b="0"/>
          </a:p>
          <a:p>
            <a:r>
              <a:rPr lang="en-US" sz="2400" i="1"/>
              <a:t>Cl = Vd.ke.....................       Css = ko/Clp</a:t>
            </a:r>
            <a:endParaRPr lang="en-US" sz="2400" b="0"/>
          </a:p>
          <a:p>
            <a:r>
              <a:rPr lang="en-US" sz="2400" i="1"/>
              <a:t>T ½ = 0,693/ ke...............    Css = (1,44). t ½ . ko/ Vd</a:t>
            </a:r>
          </a:p>
        </p:txBody>
      </p:sp>
      <p:sp>
        <p:nvSpPr>
          <p:cNvPr id="45060" name="Rectangle 7"/>
          <p:cNvSpPr>
            <a:spLocks noChangeArrowheads="1"/>
          </p:cNvSpPr>
          <p:nvPr/>
        </p:nvSpPr>
        <p:spPr bwMode="auto">
          <a:xfrm>
            <a:off x="2971800" y="3962400"/>
            <a:ext cx="302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800" i="1"/>
              <a:t>Pada saat  infus berhenti :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 DR TETI INDRAWATI APT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4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4"/>
          <p:cNvSpPr>
            <a:spLocks noChangeArrowheads="1"/>
          </p:cNvSpPr>
          <p:nvPr/>
        </p:nvSpPr>
        <p:spPr bwMode="auto">
          <a:xfrm>
            <a:off x="2270125" y="641350"/>
            <a:ext cx="3975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400" i="1"/>
              <a:t>Pada saat  infus berhenti :</a:t>
            </a:r>
          </a:p>
        </p:txBody>
      </p:sp>
      <p:sp>
        <p:nvSpPr>
          <p:cNvPr id="46083" name="Rectangle 5"/>
          <p:cNvSpPr>
            <a:spLocks noChangeArrowheads="1"/>
          </p:cNvSpPr>
          <p:nvPr/>
        </p:nvSpPr>
        <p:spPr bwMode="auto">
          <a:xfrm>
            <a:off x="685800" y="1600200"/>
            <a:ext cx="76200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2400" b="0" i="1"/>
              <a:t>		Cp = = R / (Vd. ke )  . (1- e-ke t~  )</a:t>
            </a:r>
          </a:p>
          <a:p>
            <a:r>
              <a:rPr lang="en-US" sz="2400" b="0" i="1"/>
              <a:t>	</a:t>
            </a:r>
            <a:endParaRPr lang="en-US" sz="2400" b="0"/>
          </a:p>
          <a:p>
            <a:r>
              <a:rPr lang="en-US" sz="2400" b="0"/>
              <a:t>Karena  e – k~  ..... ~ 0  </a:t>
            </a:r>
          </a:p>
          <a:p>
            <a:r>
              <a:rPr lang="en-US" sz="2400" b="0"/>
              <a:t>			Cp~  = R/(Vd.ke)........tunak</a:t>
            </a:r>
          </a:p>
          <a:p>
            <a:endParaRPr lang="en-US" sz="2400" b="0"/>
          </a:p>
          <a:p>
            <a:r>
              <a:rPr lang="en-US" sz="2400" b="0"/>
              <a:t>Tunak  dCp/dt  = 0 . dCp/dt   =   R/Vd  - ke.Cp  = 0</a:t>
            </a:r>
          </a:p>
          <a:p>
            <a:endParaRPr lang="en-US" sz="2400" b="0"/>
          </a:p>
          <a:p>
            <a:r>
              <a:rPr lang="en-US" sz="2400" b="0"/>
              <a:t>Laju masuk = laju keluar :</a:t>
            </a:r>
          </a:p>
          <a:p>
            <a:r>
              <a:rPr lang="en-US" sz="2400" b="0"/>
              <a:t>		 R / Vd  = ke .Cp    atau </a:t>
            </a:r>
          </a:p>
          <a:p>
            <a:r>
              <a:rPr lang="en-US" sz="2400" b="0"/>
              <a:t>		Cp~  = R / (Vd.ke)</a:t>
            </a:r>
          </a:p>
          <a:p>
            <a:r>
              <a:rPr lang="en-US" sz="2400" b="0"/>
              <a:t>		Cl total =  R / Cp~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 DR TETI INDRAWATI APT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5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5"/>
          <p:cNvSpPr txBox="1">
            <a:spLocks noChangeArrowheads="1"/>
          </p:cNvSpPr>
          <p:nvPr/>
        </p:nvSpPr>
        <p:spPr bwMode="auto">
          <a:xfrm>
            <a:off x="0" y="533400"/>
            <a:ext cx="89154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Soal :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1. Seorang pasien memerlukan infus asam aminocaproat selama 24 jam dengan kecepatan 1 g/jam. Konsentrasi obat setiap saat dimonitor yang hasilnya sbb :</a:t>
            </a:r>
          </a:p>
          <a:p>
            <a:pPr eaLnBrk="1" hangingPunct="1"/>
            <a:r>
              <a:rPr lang="en-US" sz="2400"/>
              <a:t>T( jam) : 	2	4	6	8	12	16	20	24</a:t>
            </a:r>
          </a:p>
          <a:p>
            <a:pPr eaLnBrk="1" hangingPunct="1"/>
            <a:r>
              <a:rPr lang="en-US" sz="2400"/>
              <a:t>Cp(μ/ml):	37	65	83	97	113	122	128	130</a:t>
            </a:r>
          </a:p>
          <a:p>
            <a:pPr eaLnBrk="1" hangingPunct="1"/>
            <a:r>
              <a:rPr lang="en-US" sz="2400"/>
              <a:t>Berapakah konsentrasi tunak obat tsb, hitunglah nilai ke dan klirennya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2. Suatu infus prokain amid diberikan selama 8 jam dan konsentrasinya ditentukan setiap saat sbb :</a:t>
            </a:r>
          </a:p>
          <a:p>
            <a:pPr eaLnBrk="1" hangingPunct="1"/>
            <a:r>
              <a:rPr lang="en-US" sz="2400"/>
              <a:t>T(jam) :	 0	2	4	6	8 	</a:t>
            </a:r>
          </a:p>
          <a:p>
            <a:pPr eaLnBrk="1" hangingPunct="1"/>
            <a:r>
              <a:rPr lang="en-US" sz="2400"/>
              <a:t>Cp(μ/ml):	0	37	65	83	97</a:t>
            </a:r>
          </a:p>
          <a:p>
            <a:pPr eaLnBrk="1" hangingPunct="1"/>
            <a:r>
              <a:rPr lang="en-US" sz="2400"/>
              <a:t>Hitunglah : Ke, t½, dan konsentrasi tunak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 DR TETI INDRAWATI APT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9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1219200" y="914400"/>
            <a:ext cx="57912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Suau infus prokain amid diberikan selama 8 jam dan konsentrasinya ditentukan setiap saat sbb :</a:t>
            </a:r>
          </a:p>
          <a:p>
            <a:pPr eaLnBrk="1" hangingPunct="1"/>
            <a:r>
              <a:rPr lang="en-US" sz="1800"/>
              <a:t>T(jam) :		0	2	4	6	8</a:t>
            </a:r>
          </a:p>
          <a:p>
            <a:pPr eaLnBrk="1" hangingPunct="1"/>
            <a:r>
              <a:rPr lang="en-US" sz="1800"/>
              <a:t>Cp(μ/ml):	0	37	65	83	97</a:t>
            </a:r>
          </a:p>
          <a:p>
            <a:pPr eaLnBrk="1" hangingPunct="1"/>
            <a:r>
              <a:rPr lang="en-US" sz="1800"/>
              <a:t>Hitunglah : Ke, t½, dan konsentrasi tunak</a:t>
            </a:r>
          </a:p>
          <a:p>
            <a:pPr eaLnBrk="1" hangingPunct="1"/>
            <a:r>
              <a:rPr lang="en-US" sz="1800"/>
              <a:t>Jawab :</a:t>
            </a:r>
          </a:p>
          <a:p>
            <a:pPr eaLnBrk="1" hangingPunct="1"/>
            <a:r>
              <a:rPr lang="en-US" sz="1800"/>
              <a:t>T(jam) :		0	2	4	6	8</a:t>
            </a:r>
          </a:p>
          <a:p>
            <a:pPr eaLnBrk="1" hangingPunct="1"/>
            <a:r>
              <a:rPr lang="en-US" sz="1800"/>
              <a:t>Cp(μ/ml):	0	37	65	83	97</a:t>
            </a:r>
          </a:p>
          <a:p>
            <a:pPr eaLnBrk="1" hangingPunct="1"/>
            <a:r>
              <a:rPr lang="en-US" sz="1800"/>
              <a:t>	∆Cp		      37	      28	     18	      14</a:t>
            </a:r>
          </a:p>
          <a:p>
            <a:pPr eaLnBrk="1" hangingPunct="1"/>
            <a:r>
              <a:rPr lang="en-US" sz="1800"/>
              <a:t>	∆t(jam)	      2	       2	      2	       2</a:t>
            </a:r>
          </a:p>
          <a:p>
            <a:pPr eaLnBrk="1" hangingPunct="1"/>
            <a:r>
              <a:rPr lang="en-US" sz="1800"/>
              <a:t>Plot  :  log ∆Cp/∆t  vs   ∆t</a:t>
            </a:r>
          </a:p>
          <a:p>
            <a:pPr eaLnBrk="1" hangingPunct="1"/>
            <a:r>
              <a:rPr lang="en-US" sz="1800"/>
              <a:t>Slop = -ke/2,303........ hitung t½</a:t>
            </a:r>
          </a:p>
          <a:p>
            <a:pPr eaLnBrk="1" hangingPunct="1"/>
            <a:r>
              <a:rPr lang="en-US" sz="1800"/>
              <a:t>Pada saat t=0 (intersep ) = Css . ke.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 DR TETI INDRAWATI APT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1447800" y="762000"/>
            <a:ext cx="62484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3. Pasien meningitis memerlukan infus benzilpenisilin yang diketahui mengikuti model terbuka satu kompartemen. Waktu paruh obat t sb 30 menit dan volume distrbusi (Vd=15liter~ cairan ekstravaskuler). Hitunglah kecepatan infus untuk mempertahankan konsentrasi plasma 20 μ/ml. Berapa lamakan untuk mencapai 90% dari level tunak.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 DR TETI INDRAWATI APT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02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Box 1"/>
          <p:cNvSpPr txBox="1">
            <a:spLocks noChangeArrowheads="1"/>
          </p:cNvSpPr>
          <p:nvPr/>
        </p:nvSpPr>
        <p:spPr bwMode="auto">
          <a:xfrm>
            <a:off x="533400" y="1066800"/>
            <a:ext cx="8610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800" b="0" dirty="0"/>
              <a:t>4 DIK : INFUS 1:  40mg </a:t>
            </a:r>
            <a:r>
              <a:rPr lang="en-US" sz="2800" b="0" dirty="0" err="1"/>
              <a:t>selama</a:t>
            </a:r>
            <a:r>
              <a:rPr lang="en-US" sz="2800" b="0" dirty="0"/>
              <a:t> 2 jam. </a:t>
            </a:r>
            <a:r>
              <a:rPr lang="en-US" sz="2800" b="0" dirty="0" err="1"/>
              <a:t>Infus</a:t>
            </a:r>
            <a:r>
              <a:rPr lang="en-US" sz="2800" b="0" dirty="0"/>
              <a:t> </a:t>
            </a:r>
            <a:r>
              <a:rPr lang="en-US" sz="2800" b="0" dirty="0" err="1"/>
              <a:t>ke</a:t>
            </a:r>
            <a:r>
              <a:rPr lang="en-US" sz="2800" b="0" dirty="0"/>
              <a:t> 2 40mg </a:t>
            </a:r>
            <a:r>
              <a:rPr lang="en-US" sz="2800" b="0" dirty="0" err="1"/>
              <a:t>selama</a:t>
            </a:r>
            <a:r>
              <a:rPr lang="en-US" sz="2800" b="0" dirty="0"/>
              <a:t> 2jam </a:t>
            </a:r>
            <a:r>
              <a:rPr lang="en-US" sz="2800" b="0" dirty="0" err="1"/>
              <a:t>pd</a:t>
            </a:r>
            <a:r>
              <a:rPr lang="en-US" sz="2800" b="0" dirty="0"/>
              <a:t> jam </a:t>
            </a:r>
            <a:r>
              <a:rPr lang="en-US" sz="2800" b="0" dirty="0" err="1"/>
              <a:t>ke</a:t>
            </a:r>
            <a:r>
              <a:rPr lang="en-US" sz="2800" b="0" dirty="0"/>
              <a:t> 10. </a:t>
            </a:r>
            <a:endParaRPr lang="en-US" sz="2800" b="0" dirty="0" smtClean="0"/>
          </a:p>
          <a:p>
            <a:pPr eaLnBrk="1" hangingPunct="1"/>
            <a:r>
              <a:rPr lang="pt-BR" sz="2800" b="0" dirty="0" smtClean="0"/>
              <a:t>Ditanya </a:t>
            </a:r>
            <a:r>
              <a:rPr lang="pt-BR" sz="2800" b="0" dirty="0"/>
              <a:t>: Cp 2jam stl infus 1.</a:t>
            </a:r>
            <a:r>
              <a:rPr lang="en-US" sz="2800" b="0" dirty="0"/>
              <a:t> </a:t>
            </a:r>
            <a:r>
              <a:rPr lang="en-US" sz="2800" b="0" dirty="0" err="1"/>
              <a:t>Cp</a:t>
            </a:r>
            <a:r>
              <a:rPr lang="en-US" sz="2800" b="0" dirty="0"/>
              <a:t> </a:t>
            </a:r>
            <a:r>
              <a:rPr lang="en-US" sz="2800" b="0" dirty="0" err="1"/>
              <a:t>stl</a:t>
            </a:r>
            <a:r>
              <a:rPr lang="en-US" sz="2800" b="0" dirty="0"/>
              <a:t> 5 jam </a:t>
            </a:r>
            <a:r>
              <a:rPr lang="en-US" sz="2800" b="0" dirty="0" err="1"/>
              <a:t>infus</a:t>
            </a:r>
            <a:r>
              <a:rPr lang="en-US" sz="2800" b="0" dirty="0"/>
              <a:t> ke2 </a:t>
            </a:r>
            <a:r>
              <a:rPr lang="en-US" sz="2800" b="0" dirty="0" err="1"/>
              <a:t>dimulai</a:t>
            </a:r>
            <a:r>
              <a:rPr lang="en-US" sz="2800" dirty="0"/>
              <a:t> </a:t>
            </a:r>
          </a:p>
          <a:p>
            <a:pPr eaLnBrk="1" hangingPunct="1"/>
            <a:r>
              <a:rPr lang="en-US" sz="2800" dirty="0"/>
              <a:t>k=0,2jam-1, </a:t>
            </a:r>
            <a:r>
              <a:rPr lang="en-US" sz="2800" dirty="0" err="1"/>
              <a:t>Vd</a:t>
            </a:r>
            <a:r>
              <a:rPr lang="en-US" sz="2800" dirty="0"/>
              <a:t>=10ml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PROF. DR TETI INDRAWATI APT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07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318</TotalTime>
  <Words>244</Words>
  <Application>Microsoft Office PowerPoint</Application>
  <PresentationFormat>On-screen Show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MODEL TERBUKA SATU KOMPARTEMEN INFUS IV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FARMAKOKINETIKA</dc:title>
  <dc:creator>Windows User</dc:creator>
  <cp:lastModifiedBy>Windows User</cp:lastModifiedBy>
  <cp:revision>4</cp:revision>
  <dcterms:created xsi:type="dcterms:W3CDTF">2020-03-22T04:11:14Z</dcterms:created>
  <dcterms:modified xsi:type="dcterms:W3CDTF">2020-04-18T10:04:44Z</dcterms:modified>
</cp:coreProperties>
</file>