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013A5-3510-44FB-A2CC-444D182AFD5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6D930-D583-454E-B88D-619BEF10A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0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FARMAKLIN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P-S2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B80E6-DFB9-4200-A949-44B686AD9D73}" type="slidenum">
              <a:rPr lang="en-US"/>
              <a:pPr/>
              <a:t>1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AAB9C1-F769-4FAF-A8EB-80ADBC510D0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B687B0-BDA0-4140-A976-441B902B0D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914400"/>
          </a:xfrm>
          <a:solidFill>
            <a:schemeClr val="accent2">
              <a:lumMod val="40000"/>
              <a:lumOff val="60000"/>
            </a:schemeClr>
          </a:solidFill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algn="ctr" eaLnBrk="1" hangingPunct="1">
              <a:defRPr/>
            </a:pPr>
            <a:r>
              <a:rPr lang="en-US" sz="4400" b="1" dirty="0" smtClean="0">
                <a:latin typeface="Franklin Gothic Heavy" pitchFamily="34" charset="0"/>
              </a:rPr>
              <a:t>FARMAKOKINETIKA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343400"/>
            <a:ext cx="4495800" cy="838200"/>
          </a:xfrm>
          <a:solidFill>
            <a:schemeClr val="accent1"/>
          </a:solidFill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lang="en-US" sz="1800" b="1" dirty="0" smtClean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PROGRAM S-1 FARMASI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3AAD3-499A-4D19-8446-0C1330783E3B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971800"/>
            <a:ext cx="16002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22030" y="1828800"/>
            <a:ext cx="8229600" cy="8382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 Black" pitchFamily="34" charset="0"/>
              </a:rPr>
              <a:t>PERTEMUAN  3-4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1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04800" y="488950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2400"/>
              <a:t>CARA I</a:t>
            </a:r>
          </a:p>
        </p:txBody>
      </p:sp>
      <p:graphicFrame>
        <p:nvGraphicFramePr>
          <p:cNvPr id="59625" name="Group 233"/>
          <p:cNvGraphicFramePr>
            <a:graphicFrameLocks noGrp="1"/>
          </p:cNvGraphicFramePr>
          <p:nvPr/>
        </p:nvGraphicFramePr>
        <p:xfrm>
          <a:off x="1219200" y="1752600"/>
          <a:ext cx="6172200" cy="3078410"/>
        </p:xfrm>
        <a:graphic>
          <a:graphicData uri="http://schemas.openxmlformats.org/drawingml/2006/table">
            <a:tbl>
              <a:tblPr/>
              <a:tblGrid>
                <a:gridCol w="879475"/>
                <a:gridCol w="1066800"/>
                <a:gridCol w="1408113"/>
                <a:gridCol w="1408112"/>
                <a:gridCol w="1409700"/>
              </a:tblGrid>
              <a:tr h="70096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T(jam)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Du (mg)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dU/t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Du/t (mg/jam)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T*(tengah)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160/0,25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0,125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140/0,25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560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0,375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200/0,5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0,750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250/1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188/2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46/2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13" name="Text Box 235"/>
          <p:cNvSpPr txBox="1">
            <a:spLocks noChangeArrowheads="1"/>
          </p:cNvSpPr>
          <p:nvPr/>
        </p:nvSpPr>
        <p:spPr bwMode="auto">
          <a:xfrm>
            <a:off x="381000" y="5486400"/>
            <a:ext cx="876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/>
              <a:t>Buat grafik pada kertas semilog dU/t  vs t*...........slop = -k/2,303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i="1"/>
              <a:t>					 ......</a:t>
            </a:r>
            <a:r>
              <a:rPr lang="en-US" i="1"/>
              <a:t>k=0,693/t</a:t>
            </a:r>
            <a:r>
              <a:rPr lang="en-US" sz="1400" i="1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214394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457200" y="412750"/>
            <a:ext cx="1319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2400" i="1"/>
              <a:t>CARA ii</a:t>
            </a:r>
          </a:p>
        </p:txBody>
      </p:sp>
      <p:graphicFrame>
        <p:nvGraphicFramePr>
          <p:cNvPr id="60604" name="Group 188"/>
          <p:cNvGraphicFramePr>
            <a:graphicFrameLocks noGrp="1"/>
          </p:cNvGraphicFramePr>
          <p:nvPr/>
        </p:nvGraphicFramePr>
        <p:xfrm>
          <a:off x="1447800" y="1219200"/>
          <a:ext cx="5943600" cy="3200400"/>
        </p:xfrm>
        <a:graphic>
          <a:graphicData uri="http://schemas.openxmlformats.org/drawingml/2006/table">
            <a:tbl>
              <a:tblPr/>
              <a:tblGrid>
                <a:gridCol w="1201738"/>
                <a:gridCol w="1379537"/>
                <a:gridCol w="1851025"/>
                <a:gridCol w="1511300"/>
              </a:tblGrid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T(jam)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Du (mg)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Du kumulatif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 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-  Du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824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484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188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938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984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9" name="Rectangle 189"/>
          <p:cNvSpPr>
            <a:spLocks noChangeArrowheads="1"/>
          </p:cNvSpPr>
          <p:nvPr/>
        </p:nvSpPr>
        <p:spPr bwMode="auto">
          <a:xfrm>
            <a:off x="457200" y="4816475"/>
            <a:ext cx="5422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800" i="1"/>
              <a:t>Buat grafik pada kertas semilog Du ~  -  Du  vs t.</a:t>
            </a:r>
          </a:p>
          <a:p>
            <a:pPr algn="just"/>
            <a:r>
              <a:rPr lang="en-US" sz="1800" i="1"/>
              <a:t>..........slop = -k/2,303 ......k=0,693/t1/2</a:t>
            </a:r>
          </a:p>
        </p:txBody>
      </p:sp>
    </p:spTree>
    <p:extLst>
      <p:ext uri="{BB962C8B-B14F-4D97-AF65-F5344CB8AC3E}">
        <p14:creationId xmlns:p14="http://schemas.microsoft.com/office/powerpoint/2010/main" val="152760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VI   MODEL TERBUKA SATU KOMPARTEMEN INTRA VENA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82296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b="1" smtClean="0"/>
              <a:t>Obat jika diberikan scr iv akan didistribusikan ke seluruh tubuh secara cepat dan pada suatu ketika scr cepat konsentrasi obat dimana-mana sama.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655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 b="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738438" y="2171700"/>
            <a:ext cx="712787" cy="5715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     </a:t>
            </a:r>
            <a:r>
              <a:rPr lang="en-US" sz="1400">
                <a:latin typeface="Times New Roman" pitchFamily="18" charset="0"/>
              </a:rPr>
              <a:t>D</a:t>
            </a:r>
            <a:endParaRPr lang="en-US" sz="1800" b="0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1447800" y="21336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1600200" y="2133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1600200" y="251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838200" y="1828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Do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3429000" y="2438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657600" y="1828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ke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943600" y="19812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dD/dt   ~   D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- dD / dt  = ke. D</a:t>
            </a:r>
          </a:p>
        </p:txBody>
      </p:sp>
    </p:spTree>
    <p:extLst>
      <p:ext uri="{BB962C8B-B14F-4D97-AF65-F5344CB8AC3E}">
        <p14:creationId xmlns:p14="http://schemas.microsoft.com/office/powerpoint/2010/main" val="16482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19200" y="381000"/>
            <a:ext cx="6781800" cy="61722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1800" dirty="0">
                <a:solidFill>
                  <a:srgbClr val="0000FF"/>
                </a:solidFill>
                <a:latin typeface="Arial Narrow" pitchFamily="34" charset="0"/>
              </a:rPr>
              <a:t>MODEL 1KOMPARTEMEN </a:t>
            </a:r>
            <a:r>
              <a:rPr lang="en-US" sz="1800" dirty="0" smtClean="0">
                <a:solidFill>
                  <a:srgbClr val="0000FF"/>
                </a:solidFill>
                <a:latin typeface="Arial Narrow" pitchFamily="34" charset="0"/>
              </a:rPr>
              <a:t>IV                   </a:t>
            </a:r>
            <a:endParaRPr lang="en-US" sz="1800" dirty="0">
              <a:solidFill>
                <a:srgbClr val="0000FF"/>
              </a:solidFill>
              <a:latin typeface="Arial Narrow" pitchFamily="34" charset="0"/>
            </a:endParaRPr>
          </a:p>
          <a:p>
            <a:pPr algn="just" eaLnBrk="1" hangingPunct="1"/>
            <a:r>
              <a:rPr lang="en-US" sz="1800" dirty="0" smtClean="0">
                <a:solidFill>
                  <a:srgbClr val="0000FF"/>
                </a:solidFill>
                <a:latin typeface="Arial Narrow" pitchFamily="34" charset="0"/>
              </a:rPr>
              <a:t>PERSAMAAN GARIS  : </a:t>
            </a:r>
            <a:r>
              <a:rPr lang="en-US" sz="1800" dirty="0" err="1" smtClean="0">
                <a:solidFill>
                  <a:srgbClr val="0000FF"/>
                </a:solidFill>
                <a:latin typeface="Arial Narrow" pitchFamily="34" charset="0"/>
              </a:rPr>
              <a:t>dD</a:t>
            </a:r>
            <a:r>
              <a:rPr lang="en-US" sz="1800" dirty="0">
                <a:solidFill>
                  <a:srgbClr val="0000FF"/>
                </a:solidFill>
                <a:latin typeface="Arial Narrow" pitchFamily="34" charset="0"/>
              </a:rPr>
              <a:t>/ </a:t>
            </a:r>
            <a:r>
              <a:rPr lang="en-US" sz="1800" dirty="0" err="1">
                <a:solidFill>
                  <a:srgbClr val="0000FF"/>
                </a:solidFill>
                <a:latin typeface="Arial Narrow" pitchFamily="34" charset="0"/>
              </a:rPr>
              <a:t>dt</a:t>
            </a:r>
            <a:r>
              <a:rPr lang="en-US" sz="1800" dirty="0">
                <a:solidFill>
                  <a:srgbClr val="0000FF"/>
                </a:solidFill>
                <a:latin typeface="Arial Narrow" pitchFamily="34" charset="0"/>
              </a:rPr>
              <a:t> = -</a:t>
            </a:r>
            <a:r>
              <a:rPr lang="en-US" sz="1800" dirty="0" err="1">
                <a:solidFill>
                  <a:srgbClr val="0000FF"/>
                </a:solidFill>
                <a:latin typeface="Arial Narrow" pitchFamily="34" charset="0"/>
              </a:rPr>
              <a:t>ke</a:t>
            </a:r>
            <a:r>
              <a:rPr lang="en-US" sz="1800" dirty="0">
                <a:solidFill>
                  <a:srgbClr val="0000FF"/>
                </a:solidFill>
                <a:latin typeface="Arial Narrow" pitchFamily="34" charset="0"/>
              </a:rPr>
              <a:t> . D    </a:t>
            </a:r>
            <a:r>
              <a:rPr lang="en-US" sz="1800" dirty="0" err="1">
                <a:solidFill>
                  <a:srgbClr val="0000FF"/>
                </a:solidFill>
                <a:latin typeface="Arial Narrow" pitchFamily="34" charset="0"/>
              </a:rPr>
              <a:t>atau</a:t>
            </a:r>
            <a:r>
              <a:rPr lang="en-US" sz="1800" dirty="0">
                <a:solidFill>
                  <a:srgbClr val="0000FF"/>
                </a:solidFill>
                <a:latin typeface="Arial Narrow" pitchFamily="34" charset="0"/>
              </a:rPr>
              <a:t>      D  =  Do  . e</a:t>
            </a:r>
            <a:r>
              <a:rPr lang="en-US" sz="1800" baseline="30000" dirty="0">
                <a:solidFill>
                  <a:srgbClr val="0000FF"/>
                </a:solidFill>
                <a:latin typeface="Arial Narrow" pitchFamily="34" charset="0"/>
              </a:rPr>
              <a:t>-</a:t>
            </a:r>
            <a:r>
              <a:rPr lang="en-US" sz="1800" baseline="30000" dirty="0" err="1">
                <a:solidFill>
                  <a:srgbClr val="0000FF"/>
                </a:solidFill>
                <a:latin typeface="Arial Narrow" pitchFamily="34" charset="0"/>
              </a:rPr>
              <a:t>ke</a:t>
            </a:r>
            <a:r>
              <a:rPr lang="en-US" sz="1800" baseline="30000" dirty="0">
                <a:solidFill>
                  <a:srgbClr val="0000FF"/>
                </a:solidFill>
                <a:latin typeface="Arial Narrow" pitchFamily="34" charset="0"/>
              </a:rPr>
              <a:t> t </a:t>
            </a:r>
            <a:endParaRPr lang="en-US" sz="1800" baseline="300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1800" baseline="30000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1800" baseline="30000" dirty="0" smtClean="0">
                <a:solidFill>
                  <a:srgbClr val="0000FF"/>
                </a:solidFill>
                <a:latin typeface="Arial Narrow" pitchFamily="34" charset="0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Arial Narrow" pitchFamily="34" charset="0"/>
              </a:rPr>
              <a:t>-</a:t>
            </a:r>
            <a:r>
              <a:rPr lang="en-US" sz="1800" dirty="0" err="1" smtClean="0">
                <a:solidFill>
                  <a:srgbClr val="000080"/>
                </a:solidFill>
                <a:latin typeface="Times New Roman" pitchFamily="18" charset="0"/>
              </a:rPr>
              <a:t>Dalam</a:t>
            </a:r>
            <a:r>
              <a:rPr lang="en-US" sz="1800" dirty="0" smtClean="0">
                <a:solidFill>
                  <a:srgbClr val="000080"/>
                </a:solidFill>
                <a:latin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0080"/>
                </a:solidFill>
                <a:latin typeface="Times New Roman" pitchFamily="18" charset="0"/>
              </a:rPr>
              <a:t>bentuk</a:t>
            </a:r>
            <a:r>
              <a:rPr lang="en-US" sz="1800" dirty="0" smtClean="0">
                <a:solidFill>
                  <a:srgbClr val="000080"/>
                </a:solidFill>
                <a:latin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0080"/>
                </a:solidFill>
                <a:latin typeface="Times New Roman" pitchFamily="18" charset="0"/>
              </a:rPr>
              <a:t>logaritme</a:t>
            </a:r>
            <a:r>
              <a:rPr lang="en-US" sz="1800" dirty="0" smtClean="0">
                <a:solidFill>
                  <a:srgbClr val="000080"/>
                </a:solidFill>
                <a:latin typeface="Times New Roman" pitchFamily="18" charset="0"/>
              </a:rPr>
              <a:t>          log 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C  = log Co  -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/2,303  .t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</a:t>
            </a:r>
            <a:r>
              <a:rPr lang="en-US" sz="1800" dirty="0" smtClean="0">
                <a:solidFill>
                  <a:srgbClr val="000080"/>
                </a:solidFill>
                <a:latin typeface="Times New Roman" pitchFamily="18" charset="0"/>
              </a:rPr>
              <a:t>-</a:t>
            </a:r>
            <a:r>
              <a:rPr lang="en-US" sz="1800" dirty="0" err="1" smtClean="0">
                <a:solidFill>
                  <a:srgbClr val="000080"/>
                </a:solidFill>
                <a:latin typeface="Times New Roman" pitchFamily="18" charset="0"/>
              </a:rPr>
              <a:t>Dalam</a:t>
            </a:r>
            <a:r>
              <a:rPr lang="en-US" sz="1800" dirty="0" smtClean="0">
                <a:solidFill>
                  <a:srgbClr val="000080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bentuk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lon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           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ln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C  =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ln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Co –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. T</a:t>
            </a:r>
          </a:p>
          <a:p>
            <a:pPr algn="just" eaLnBrk="1" hangingPunct="1">
              <a:lnSpc>
                <a:spcPct val="150000"/>
              </a:lnSpc>
            </a:pPr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	</a:t>
            </a:r>
            <a:endParaRPr lang="en-US" sz="1800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0080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Vd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= Do /Co =Bo  /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bo</a:t>
            </a:r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	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Cp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= Do /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Vd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. e</a:t>
            </a:r>
            <a:r>
              <a:rPr lang="en-US" sz="1800" baseline="30000" dirty="0">
                <a:solidFill>
                  <a:srgbClr val="000080"/>
                </a:solidFill>
                <a:latin typeface="Times New Roman" pitchFamily="18" charset="0"/>
              </a:rPr>
              <a:t> –ke.t</a:t>
            </a:r>
          </a:p>
          <a:p>
            <a:pPr algn="just" eaLnBrk="1" hangingPunct="1"/>
            <a:endParaRPr lang="en-US" sz="1800" baseline="300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	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 =  0,693  / t </a:t>
            </a:r>
            <a:r>
              <a:rPr lang="en-US" sz="1800" baseline="-25000" dirty="0">
                <a:solidFill>
                  <a:srgbClr val="000080"/>
                </a:solidFill>
                <a:latin typeface="Times New Roman" pitchFamily="18" charset="0"/>
              </a:rPr>
              <a:t>1/2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</a:t>
            </a:r>
          </a:p>
          <a:p>
            <a:pPr algn="just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	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Clp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=  V </a:t>
            </a:r>
            <a:r>
              <a:rPr lang="en-US" sz="1800" baseline="-25000" dirty="0">
                <a:solidFill>
                  <a:srgbClr val="000080"/>
                </a:solidFill>
                <a:latin typeface="Times New Roman" pitchFamily="18" charset="0"/>
              </a:rPr>
              <a:t>D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.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	  AUC o- ~ = Co /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        AUC o- ~  = Do /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Clp</a:t>
            </a:r>
            <a:endParaRPr lang="en-US" sz="1800" b="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00200" y="1742768"/>
            <a:ext cx="25908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164988" y="2171144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2164988" y="3836432"/>
            <a:ext cx="2625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37187" y="2364696"/>
            <a:ext cx="803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 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80651" y="385240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51586" y="2360259"/>
            <a:ext cx="2286000" cy="0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6971" y="228295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16" name="Arc 15"/>
          <p:cNvSpPr/>
          <p:nvPr/>
        </p:nvSpPr>
        <p:spPr>
          <a:xfrm rot="16510950">
            <a:off x="3100824" y="3611113"/>
            <a:ext cx="793237" cy="457200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661286" y="3104646"/>
            <a:ext cx="1520314" cy="504087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72712" y="2731570"/>
            <a:ext cx="33072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(</a:t>
            </a:r>
            <a:r>
              <a:rPr lang="en-US" dirty="0" err="1" smtClean="0"/>
              <a:t>tangen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dirty="0" smtClean="0">
                <a:solidFill>
                  <a:srgbClr val="000080"/>
                </a:solidFill>
                <a:latin typeface="Times New Roman" pitchFamily="18" charset="0"/>
              </a:rPr>
              <a:t>/2,303 = (lnC1-lnC2) / (t1-t2)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94586" y="344308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164988" y="2396879"/>
            <a:ext cx="2015614" cy="14155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53330" y="2027547"/>
            <a:ext cx="237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 = a + </a:t>
            </a:r>
            <a:r>
              <a:rPr lang="en-US" b="1" dirty="0" err="1" smtClean="0"/>
              <a:t>bX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160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/>
      <p:bldP spid="21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322439" y="914400"/>
            <a:ext cx="6781800" cy="570271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1800" dirty="0" err="1">
                <a:solidFill>
                  <a:srgbClr val="0000FF"/>
                </a:solidFill>
                <a:latin typeface="Arial Narrow" pitchFamily="34" charset="0"/>
              </a:rPr>
              <a:t>dD</a:t>
            </a:r>
            <a:r>
              <a:rPr lang="en-US" sz="1800" dirty="0">
                <a:solidFill>
                  <a:srgbClr val="0000FF"/>
                </a:solidFill>
                <a:latin typeface="Arial Narrow" pitchFamily="34" charset="0"/>
              </a:rPr>
              <a:t>/ </a:t>
            </a:r>
            <a:r>
              <a:rPr lang="en-US" sz="1800" dirty="0" err="1">
                <a:solidFill>
                  <a:srgbClr val="0000FF"/>
                </a:solidFill>
                <a:latin typeface="Arial Narrow" pitchFamily="34" charset="0"/>
              </a:rPr>
              <a:t>dt</a:t>
            </a:r>
            <a:r>
              <a:rPr lang="en-US" sz="1800" dirty="0">
                <a:solidFill>
                  <a:srgbClr val="0000FF"/>
                </a:solidFill>
                <a:latin typeface="Arial Narrow" pitchFamily="34" charset="0"/>
              </a:rPr>
              <a:t> = -</a:t>
            </a:r>
            <a:r>
              <a:rPr lang="en-US" sz="1800" dirty="0" err="1">
                <a:solidFill>
                  <a:srgbClr val="0000FF"/>
                </a:solidFill>
                <a:latin typeface="Arial Narrow" pitchFamily="34" charset="0"/>
              </a:rPr>
              <a:t>ke</a:t>
            </a:r>
            <a:r>
              <a:rPr lang="en-US" sz="1800" dirty="0">
                <a:solidFill>
                  <a:srgbClr val="0000FF"/>
                </a:solidFill>
                <a:latin typeface="Arial Narrow" pitchFamily="34" charset="0"/>
              </a:rPr>
              <a:t> . D    </a:t>
            </a:r>
            <a:r>
              <a:rPr lang="en-US" sz="1800" dirty="0" err="1">
                <a:solidFill>
                  <a:srgbClr val="0000FF"/>
                </a:solidFill>
                <a:latin typeface="Arial Narrow" pitchFamily="34" charset="0"/>
              </a:rPr>
              <a:t>atau</a:t>
            </a:r>
            <a:r>
              <a:rPr lang="en-US" sz="1800" dirty="0">
                <a:solidFill>
                  <a:srgbClr val="0000FF"/>
                </a:solidFill>
                <a:latin typeface="Arial Narrow" pitchFamily="34" charset="0"/>
              </a:rPr>
              <a:t>      D  =  Do  . e</a:t>
            </a:r>
            <a:r>
              <a:rPr lang="en-US" sz="1800" baseline="30000" dirty="0">
                <a:solidFill>
                  <a:srgbClr val="0000FF"/>
                </a:solidFill>
                <a:latin typeface="Arial Narrow" pitchFamily="34" charset="0"/>
              </a:rPr>
              <a:t>-</a:t>
            </a:r>
            <a:r>
              <a:rPr lang="en-US" sz="1800" baseline="30000" dirty="0" err="1">
                <a:solidFill>
                  <a:srgbClr val="0000FF"/>
                </a:solidFill>
                <a:latin typeface="Arial Narrow" pitchFamily="34" charset="0"/>
              </a:rPr>
              <a:t>ke</a:t>
            </a:r>
            <a:r>
              <a:rPr lang="en-US" sz="1800" baseline="30000" dirty="0">
                <a:solidFill>
                  <a:srgbClr val="0000FF"/>
                </a:solidFill>
                <a:latin typeface="Arial Narrow" pitchFamily="34" charset="0"/>
              </a:rPr>
              <a:t> t </a:t>
            </a:r>
            <a:endParaRPr lang="en-US" sz="1800" dirty="0">
              <a:solidFill>
                <a:srgbClr val="0000FF"/>
              </a:solidFill>
              <a:latin typeface="Arial Narrow" pitchFamily="34" charset="0"/>
            </a:endParaRPr>
          </a:p>
          <a:p>
            <a:pPr algn="ctr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log C  = log Co  -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/2,303  .t</a:t>
            </a:r>
          </a:p>
          <a:p>
            <a:pPr algn="ctr" eaLnBrk="1" hangingPunct="1"/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ln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C  =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ln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Co –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. T</a:t>
            </a: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	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Vd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= Do /Co =Bo  /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bo</a:t>
            </a:r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	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Cp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= Do /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Vd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. e</a:t>
            </a:r>
            <a:r>
              <a:rPr lang="en-US" sz="1800" baseline="30000" dirty="0">
                <a:solidFill>
                  <a:srgbClr val="000080"/>
                </a:solidFill>
                <a:latin typeface="Times New Roman" pitchFamily="18" charset="0"/>
              </a:rPr>
              <a:t> –ke.t</a:t>
            </a:r>
          </a:p>
          <a:p>
            <a:pPr algn="just" eaLnBrk="1" hangingPunct="1"/>
            <a:endParaRPr lang="en-US" sz="1800" baseline="300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	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 =  0,693  / t </a:t>
            </a:r>
            <a:r>
              <a:rPr lang="en-US" sz="1800" baseline="-25000" dirty="0">
                <a:solidFill>
                  <a:srgbClr val="000080"/>
                </a:solidFill>
                <a:latin typeface="Times New Roman" pitchFamily="18" charset="0"/>
              </a:rPr>
              <a:t>1/2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</a:t>
            </a:r>
          </a:p>
          <a:p>
            <a:pPr algn="just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	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Clp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=  V </a:t>
            </a:r>
            <a:r>
              <a:rPr lang="en-US" sz="1800" baseline="-25000" dirty="0">
                <a:solidFill>
                  <a:srgbClr val="000080"/>
                </a:solidFill>
                <a:latin typeface="Times New Roman" pitchFamily="18" charset="0"/>
              </a:rPr>
              <a:t>D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. 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endParaRPr lang="en-US" sz="1800" dirty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	  AUC o- ~ = Co /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sz="1800" dirty="0">
                <a:solidFill>
                  <a:srgbClr val="000080"/>
                </a:solidFill>
                <a:latin typeface="Times New Roman" pitchFamily="18" charset="0"/>
              </a:rPr>
              <a:t>          AUC o- ~  = Do / </a:t>
            </a:r>
            <a:r>
              <a:rPr lang="en-US" sz="1800" dirty="0" err="1">
                <a:solidFill>
                  <a:srgbClr val="000080"/>
                </a:solidFill>
                <a:latin typeface="Times New Roman" pitchFamily="18" charset="0"/>
              </a:rPr>
              <a:t>Clp</a:t>
            </a:r>
            <a:endParaRPr lang="en-US" sz="1800" b="0" dirty="0"/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4724400" y="1752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 b="0"/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4191000" y="2152727"/>
            <a:ext cx="36576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</a:rPr>
              <a:t>Co</a:t>
            </a:r>
          </a:p>
          <a:p>
            <a:pPr eaLnBrk="1" hangingPunct="1"/>
            <a:endParaRPr lang="en-US" dirty="0">
              <a:latin typeface="Times New Roman" pitchFamily="18" charset="0"/>
            </a:endParaRPr>
          </a:p>
          <a:p>
            <a:pPr eaLnBrk="1" hangingPunct="1"/>
            <a:r>
              <a:rPr lang="en-US" dirty="0" err="1">
                <a:solidFill>
                  <a:srgbClr val="000080"/>
                </a:solidFill>
                <a:latin typeface="Times New Roman" pitchFamily="18" charset="0"/>
              </a:rPr>
              <a:t>Ke</a:t>
            </a:r>
            <a:r>
              <a:rPr lang="en-US" dirty="0">
                <a:solidFill>
                  <a:srgbClr val="000080"/>
                </a:solidFill>
                <a:latin typeface="Times New Roman" pitchFamily="18" charset="0"/>
              </a:rPr>
              <a:t>/2,303 = (lnC1-lnC2) / (t1-t2)</a:t>
            </a:r>
            <a:endParaRPr lang="en-US" dirty="0"/>
          </a:p>
        </p:txBody>
      </p:sp>
      <p:sp>
        <p:nvSpPr>
          <p:cNvPr id="34821" name="Line 8"/>
          <p:cNvSpPr>
            <a:spLocks noChangeShapeType="1"/>
          </p:cNvSpPr>
          <p:nvPr/>
        </p:nvSpPr>
        <p:spPr bwMode="auto">
          <a:xfrm>
            <a:off x="2113935" y="1752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9"/>
          <p:cNvSpPr>
            <a:spLocks noChangeShapeType="1"/>
          </p:cNvSpPr>
          <p:nvPr/>
        </p:nvSpPr>
        <p:spPr bwMode="auto">
          <a:xfrm>
            <a:off x="2118851" y="2119313"/>
            <a:ext cx="2057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10"/>
          <p:cNvSpPr>
            <a:spLocks noChangeShapeType="1"/>
          </p:cNvSpPr>
          <p:nvPr/>
        </p:nvSpPr>
        <p:spPr bwMode="auto">
          <a:xfrm flipH="1">
            <a:off x="2133600" y="3490913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11"/>
          <p:cNvSpPr>
            <a:spLocks noChangeShapeType="1"/>
          </p:cNvSpPr>
          <p:nvPr/>
        </p:nvSpPr>
        <p:spPr bwMode="auto">
          <a:xfrm>
            <a:off x="2229465" y="2152727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12"/>
          <p:cNvSpPr txBox="1">
            <a:spLocks noChangeArrowheads="1"/>
          </p:cNvSpPr>
          <p:nvPr/>
        </p:nvSpPr>
        <p:spPr bwMode="auto">
          <a:xfrm>
            <a:off x="5143500" y="3490913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/>
              <a:t>t</a:t>
            </a:r>
          </a:p>
        </p:txBody>
      </p:sp>
      <p:sp>
        <p:nvSpPr>
          <p:cNvPr id="34826" name="Text Box 13"/>
          <p:cNvSpPr txBox="1">
            <a:spLocks noChangeArrowheads="1"/>
          </p:cNvSpPr>
          <p:nvPr/>
        </p:nvSpPr>
        <p:spPr bwMode="auto">
          <a:xfrm>
            <a:off x="1447800" y="1447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/>
              <a:t>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337066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Rumus</a:t>
            </a:r>
            <a:r>
              <a:rPr lang="en-US" b="1" dirty="0" smtClean="0"/>
              <a:t> Model Terbuka 1 </a:t>
            </a:r>
            <a:r>
              <a:rPr lang="en-US" b="1" dirty="0" err="1" smtClean="0"/>
              <a:t>Kompartemen</a:t>
            </a:r>
            <a:r>
              <a:rPr lang="en-US" b="1" dirty="0" smtClean="0"/>
              <a:t>  IV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08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DATA OBAT DALAM URIN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914400" y="2362200"/>
            <a:ext cx="474663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Times New Roman" pitchFamily="18" charset="0"/>
              </a:rPr>
              <a:t>Do</a:t>
            </a:r>
          </a:p>
          <a:p>
            <a:pPr eaLnBrk="1" hangingPunct="1"/>
            <a:endParaRPr lang="en-US" sz="1600">
              <a:latin typeface="Times New Roman" pitchFamily="18" charset="0"/>
            </a:endParaRPr>
          </a:p>
          <a:p>
            <a:pPr eaLnBrk="1" hangingPunct="1"/>
            <a:r>
              <a:rPr lang="en-US" sz="1600">
                <a:latin typeface="Times New Roman" pitchFamily="18" charset="0"/>
              </a:rPr>
              <a:t>Bo</a:t>
            </a:r>
            <a:endParaRPr lang="en-US" sz="1600"/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2514600" y="2209800"/>
            <a:ext cx="1295400" cy="1143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Times New Roman" pitchFamily="18" charset="0"/>
              </a:rPr>
              <a:t>B</a:t>
            </a:r>
            <a:endParaRPr lang="en-US" sz="2400"/>
          </a:p>
        </p:txBody>
      </p:sp>
      <p:sp>
        <p:nvSpPr>
          <p:cNvPr id="35845" name="Line 7"/>
          <p:cNvSpPr>
            <a:spLocks noChangeShapeType="1"/>
          </p:cNvSpPr>
          <p:nvPr/>
        </p:nvSpPr>
        <p:spPr bwMode="auto">
          <a:xfrm>
            <a:off x="12954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8"/>
          <p:cNvSpPr>
            <a:spLocks noChangeShapeType="1"/>
          </p:cNvSpPr>
          <p:nvPr/>
        </p:nvSpPr>
        <p:spPr bwMode="auto">
          <a:xfrm flipV="1">
            <a:off x="1447800" y="2667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9"/>
          <p:cNvSpPr>
            <a:spLocks noChangeShapeType="1"/>
          </p:cNvSpPr>
          <p:nvPr/>
        </p:nvSpPr>
        <p:spPr bwMode="auto">
          <a:xfrm>
            <a:off x="1447800" y="2819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10"/>
          <p:cNvSpPr>
            <a:spLocks noChangeShapeType="1"/>
          </p:cNvSpPr>
          <p:nvPr/>
        </p:nvSpPr>
        <p:spPr bwMode="auto">
          <a:xfrm>
            <a:off x="3886200" y="2819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Text Box 11"/>
          <p:cNvSpPr txBox="1">
            <a:spLocks noChangeArrowheads="1"/>
          </p:cNvSpPr>
          <p:nvPr/>
        </p:nvSpPr>
        <p:spPr bwMode="auto">
          <a:xfrm>
            <a:off x="5410200" y="2667000"/>
            <a:ext cx="6096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35850" name="Line 12"/>
          <p:cNvSpPr>
            <a:spLocks noChangeShapeType="1"/>
          </p:cNvSpPr>
          <p:nvPr/>
        </p:nvSpPr>
        <p:spPr bwMode="auto">
          <a:xfrm>
            <a:off x="6172200" y="2895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Text Box 13"/>
          <p:cNvSpPr txBox="1">
            <a:spLocks noChangeArrowheads="1"/>
          </p:cNvSpPr>
          <p:nvPr/>
        </p:nvSpPr>
        <p:spPr bwMode="auto">
          <a:xfrm>
            <a:off x="4191000" y="17526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/>
              <a:t>ke</a:t>
            </a:r>
          </a:p>
        </p:txBody>
      </p:sp>
      <p:sp>
        <p:nvSpPr>
          <p:cNvPr id="35852" name="Text Box 14"/>
          <p:cNvSpPr txBox="1">
            <a:spLocks noChangeArrowheads="1"/>
          </p:cNvSpPr>
          <p:nvPr/>
        </p:nvSpPr>
        <p:spPr bwMode="auto">
          <a:xfrm>
            <a:off x="1066800" y="3733800"/>
            <a:ext cx="7162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dU /dt  = - dB / dt   = ke.B		dU / B  = ke .dt</a:t>
            </a:r>
          </a:p>
          <a:p>
            <a:pPr eaLnBrk="1" hangingPunct="1"/>
            <a:r>
              <a:rPr lang="en-US" sz="2400"/>
              <a:t>B  =  Bo  e-ke.t		     	dU / dt  = ke . Bo.  e-ke.t</a:t>
            </a:r>
          </a:p>
          <a:p>
            <a:pPr eaLnBrk="1" hangingPunct="1"/>
            <a:r>
              <a:rPr lang="en-US" sz="2400"/>
              <a:t>		dU    =  ke. Bo.  e</a:t>
            </a:r>
          </a:p>
        </p:txBody>
      </p:sp>
      <p:sp>
        <p:nvSpPr>
          <p:cNvPr id="35853" name="Text Box 15"/>
          <p:cNvSpPr txBox="1">
            <a:spLocks noChangeArrowheads="1"/>
          </p:cNvSpPr>
          <p:nvPr/>
        </p:nvSpPr>
        <p:spPr bwMode="auto">
          <a:xfrm>
            <a:off x="5486400" y="4724400"/>
            <a:ext cx="1295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-ke.t. dt</a:t>
            </a:r>
          </a:p>
          <a:p>
            <a:pPr eaLnBrk="1" hangingPunct="1">
              <a:spcBef>
                <a:spcPct val="50000"/>
              </a:spcBef>
            </a:pPr>
            <a:endParaRPr lang="en-US" sz="1800" b="0"/>
          </a:p>
        </p:txBody>
      </p: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304800" y="5410200"/>
            <a:ext cx="8610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Laju ekskresi : 	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		Log dU /dt  =  - k.t /2,303   + log  ke . Do</a:t>
            </a:r>
          </a:p>
        </p:txBody>
      </p:sp>
    </p:spTree>
    <p:extLst>
      <p:ext uri="{BB962C8B-B14F-4D97-AF65-F5344CB8AC3E}">
        <p14:creationId xmlns:p14="http://schemas.microsoft.com/office/powerpoint/2010/main" val="29661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2819400" y="685800"/>
            <a:ext cx="3581400" cy="281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       Log ke.Do</a:t>
            </a:r>
          </a:p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r>
              <a:rPr lang="en-US">
                <a:latin typeface="Times New Roman" pitchFamily="18" charset="0"/>
              </a:rPr>
              <a:t>		Ke/2,303</a:t>
            </a:r>
            <a:endParaRPr lang="en-US"/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1982788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Log (U~ - U)</a:t>
            </a:r>
            <a:endParaRPr lang="en-US"/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2819400" y="914400"/>
            <a:ext cx="2743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>
            <a:off x="2895600" y="91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>
            <a:off x="4343400" y="167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 flipV="1">
            <a:off x="19050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5029200" y="3733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</a:t>
            </a:r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>
            <a:off x="32004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7"/>
          <p:cNvSpPr txBox="1">
            <a:spLocks noChangeArrowheads="1"/>
          </p:cNvSpPr>
          <p:nvPr/>
        </p:nvSpPr>
        <p:spPr bwMode="auto">
          <a:xfrm>
            <a:off x="838200" y="685800"/>
            <a:ext cx="7162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dU    =  ke. Bo.  e-ke.t. dt</a:t>
            </a:r>
          </a:p>
          <a:p>
            <a:pPr eaLnBrk="1" hangingPunct="1"/>
            <a:r>
              <a:rPr lang="en-US"/>
              <a:t>/uo u  dU  = ke.Do. / ta  t  e-ke.t. t	    U= Do (1-e-ket)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Pada t = ~ ................U~ -U = e-ke.t.  U~</a:t>
            </a:r>
          </a:p>
          <a:p>
            <a:pPr eaLnBrk="1" hangingPunct="1"/>
            <a:r>
              <a:rPr lang="en-US"/>
              <a:t>			Ln | U~  -U | = Ln U~  - ke.t               atau</a:t>
            </a:r>
          </a:p>
          <a:p>
            <a:pPr eaLnBrk="1" hangingPunct="1"/>
            <a:r>
              <a:rPr lang="en-US"/>
              <a:t>			Log | U~  -U | = Long U~   - ke.t /2,303</a:t>
            </a:r>
          </a:p>
        </p:txBody>
      </p:sp>
      <p:sp>
        <p:nvSpPr>
          <p:cNvPr id="37891" name="Text Box 8"/>
          <p:cNvSpPr txBox="1">
            <a:spLocks noChangeArrowheads="1"/>
          </p:cNvSpPr>
          <p:nvPr/>
        </p:nvSpPr>
        <p:spPr bwMode="auto">
          <a:xfrm>
            <a:off x="2895600" y="3581400"/>
            <a:ext cx="3276600" cy="22860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Times New Roman" pitchFamily="18" charset="0"/>
              </a:rPr>
              <a:t>       Log U~</a:t>
            </a:r>
          </a:p>
          <a:p>
            <a:pPr eaLnBrk="1" hangingPunct="1"/>
            <a:endParaRPr lang="en-US" sz="1800">
              <a:latin typeface="Times New Roman" pitchFamily="18" charset="0"/>
            </a:endParaRPr>
          </a:p>
          <a:p>
            <a:pPr eaLnBrk="1" hangingPunct="1"/>
            <a:r>
              <a:rPr lang="en-US" sz="1800">
                <a:latin typeface="Times New Roman" pitchFamily="18" charset="0"/>
              </a:rPr>
              <a:t>		Ke/2,303</a:t>
            </a:r>
            <a:endParaRPr lang="en-US" sz="1800"/>
          </a:p>
        </p:txBody>
      </p:sp>
      <p:sp>
        <p:nvSpPr>
          <p:cNvPr id="37892" name="Line 9"/>
          <p:cNvSpPr>
            <a:spLocks noChangeShapeType="1"/>
          </p:cNvSpPr>
          <p:nvPr/>
        </p:nvSpPr>
        <p:spPr bwMode="auto">
          <a:xfrm>
            <a:off x="2895600" y="3810000"/>
            <a:ext cx="1905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Text Box 10"/>
          <p:cNvSpPr txBox="1">
            <a:spLocks noChangeArrowheads="1"/>
          </p:cNvSpPr>
          <p:nvPr/>
        </p:nvSpPr>
        <p:spPr bwMode="auto">
          <a:xfrm>
            <a:off x="1143000" y="3886200"/>
            <a:ext cx="15240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Times New Roman" pitchFamily="18" charset="0"/>
              </a:rPr>
              <a:t>Log (U~ - U)</a:t>
            </a:r>
            <a:endParaRPr lang="en-US" sz="1800"/>
          </a:p>
        </p:txBody>
      </p:sp>
      <p:sp>
        <p:nvSpPr>
          <p:cNvPr id="37894" name="Line 11"/>
          <p:cNvSpPr>
            <a:spLocks noChangeShapeType="1"/>
          </p:cNvSpPr>
          <p:nvPr/>
        </p:nvSpPr>
        <p:spPr bwMode="auto">
          <a:xfrm flipV="1">
            <a:off x="2514600" y="4419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12"/>
          <p:cNvSpPr>
            <a:spLocks noChangeShapeType="1"/>
          </p:cNvSpPr>
          <p:nvPr/>
        </p:nvSpPr>
        <p:spPr bwMode="auto">
          <a:xfrm>
            <a:off x="4572000" y="6172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Text Box 13"/>
          <p:cNvSpPr txBox="1">
            <a:spLocks noChangeArrowheads="1"/>
          </p:cNvSpPr>
          <p:nvPr/>
        </p:nvSpPr>
        <p:spPr bwMode="auto">
          <a:xfrm>
            <a:off x="6172200" y="60960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37897" name="Text Box 14"/>
          <p:cNvSpPr txBox="1">
            <a:spLocks noChangeArrowheads="1"/>
          </p:cNvSpPr>
          <p:nvPr/>
        </p:nvSpPr>
        <p:spPr bwMode="auto">
          <a:xfrm>
            <a:off x="228600" y="6248400"/>
            <a:ext cx="3352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Pelajari Shargel 54 – 57 - 60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381000" y="1066800"/>
            <a:ext cx="80010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25425" indent="58738"/>
            <a:r>
              <a:rPr lang="en-US" sz="3200" i="1"/>
              <a:t>Masalah : </a:t>
            </a:r>
          </a:p>
          <a:p>
            <a:pPr marL="225425" indent="58738"/>
            <a:endParaRPr lang="en-US" sz="3200" b="0"/>
          </a:p>
          <a:p>
            <a:pPr lvl="2">
              <a:buFontTx/>
              <a:buChar char="•"/>
            </a:pPr>
            <a:r>
              <a:rPr lang="en-US" sz="2400" i="1"/>
              <a:t>   Fraksi obat tdk berubah hrs diekskresi</a:t>
            </a:r>
            <a:endParaRPr lang="en-US" sz="2400" b="0"/>
          </a:p>
          <a:p>
            <a:pPr lvl="2">
              <a:buFontTx/>
              <a:buChar char="•"/>
            </a:pPr>
            <a:r>
              <a:rPr lang="en-US" sz="2400" i="1"/>
              <a:t>   Teknik penetapan obat hrs spesifik</a:t>
            </a:r>
            <a:endParaRPr lang="en-US" sz="2400" b="0"/>
          </a:p>
          <a:p>
            <a:pPr lvl="2">
              <a:buFontTx/>
              <a:buChar char="•"/>
            </a:pPr>
            <a:r>
              <a:rPr lang="en-US" sz="2400" i="1"/>
              <a:t>  Perlu pengambilan cuplikanl sering</a:t>
            </a:r>
            <a:endParaRPr lang="en-US" sz="2400" b="0"/>
          </a:p>
          <a:p>
            <a:pPr lvl="2">
              <a:buFontTx/>
              <a:buChar char="•"/>
            </a:pPr>
            <a:r>
              <a:rPr lang="en-US" sz="2400" i="1"/>
              <a:t>  Perli pengamblan scr berkal</a:t>
            </a:r>
            <a:endParaRPr lang="en-US" sz="2400" b="0"/>
          </a:p>
          <a:p>
            <a:pPr lvl="2">
              <a:buFontTx/>
              <a:buChar char="•"/>
            </a:pPr>
            <a:r>
              <a:rPr lang="en-US" sz="2400" i="1"/>
              <a:t>  Perbedaan pH &amp; vol. urin menimbulkan perbedaan  laju ekskresi urin</a:t>
            </a:r>
          </a:p>
        </p:txBody>
      </p:sp>
    </p:spTree>
    <p:extLst>
      <p:ext uri="{BB962C8B-B14F-4D97-AF65-F5344CB8AC3E}">
        <p14:creationId xmlns:p14="http://schemas.microsoft.com/office/powerpoint/2010/main" val="30136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762000" y="609600"/>
            <a:ext cx="4191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1800"/>
              <a:t>Suatu antiiotik diberikan secara iv pada wanita dengan bobot 50 kg cuplikan darah &amp; urinnya sb</a:t>
            </a:r>
            <a:r>
              <a:rPr lang="en-US" sz="1800" b="0"/>
              <a:t> </a:t>
            </a:r>
          </a:p>
        </p:txBody>
      </p:sp>
      <p:graphicFrame>
        <p:nvGraphicFramePr>
          <p:cNvPr id="58507" name="Group 139"/>
          <p:cNvGraphicFramePr>
            <a:graphicFrameLocks noGrp="1"/>
          </p:cNvGraphicFramePr>
          <p:nvPr/>
        </p:nvGraphicFramePr>
        <p:xfrm>
          <a:off x="2667000" y="2362200"/>
          <a:ext cx="3749675" cy="2560635"/>
        </p:xfrm>
        <a:graphic>
          <a:graphicData uri="http://schemas.openxmlformats.org/drawingml/2006/table">
            <a:tbl>
              <a:tblPr/>
              <a:tblGrid>
                <a:gridCol w="1255713"/>
                <a:gridCol w="1187450"/>
                <a:gridCol w="1306512"/>
              </a:tblGrid>
              <a:tr h="36580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 (jam)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Cp (ug /ml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Du (mg)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3,5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188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18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549</TotalTime>
  <Words>470</Words>
  <Application>Microsoft Office PowerPoint</Application>
  <PresentationFormat>On-screen Show (4:3)</PresentationFormat>
  <Paragraphs>200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FARMAKOKINETIKA</vt:lpstr>
      <vt:lpstr>VI   MODEL TERBUKA SATU KOMPARTEMEN INTRA VENA</vt:lpstr>
      <vt:lpstr>PowerPoint Presentation</vt:lpstr>
      <vt:lpstr>PowerPoint Presentation</vt:lpstr>
      <vt:lpstr>DATA OBAT DALAM URIN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2020-03-22T03:59:04Z</dcterms:created>
  <dcterms:modified xsi:type="dcterms:W3CDTF">2020-06-19T14:17:41Z</dcterms:modified>
</cp:coreProperties>
</file>