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7" r:id="rId3"/>
    <p:sldId id="264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789F8-B90D-43AB-929A-AEDC81CBB14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40BC1-6B4A-43F7-AF4E-DB771CC76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9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FARMAKLIN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P-S2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B80E6-DFB9-4200-A949-44B686AD9D73}" type="slidenum">
              <a:rPr lang="en-US"/>
              <a:pPr/>
              <a:t>1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A99B51-0767-46DB-8CBA-CE23A9510105}" type="datetimeFigureOut">
              <a:rPr lang="id-ID" smtClean="0"/>
              <a:pPr/>
              <a:t>16/05/2020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9A09BE-EF34-4F1E-AF93-69D5AC4A84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99B51-0767-46DB-8CBA-CE23A9510105}" type="datetimeFigureOut">
              <a:rPr lang="id-ID" smtClean="0"/>
              <a:pPr/>
              <a:t>16/05/2020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09BE-EF34-4F1E-AF93-69D5AC4A84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99B51-0767-46DB-8CBA-CE23A9510105}" type="datetimeFigureOut">
              <a:rPr lang="id-ID" smtClean="0"/>
              <a:pPr/>
              <a:t>16/05/2020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09BE-EF34-4F1E-AF93-69D5AC4A84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99B51-0767-46DB-8CBA-CE23A9510105}" type="datetimeFigureOut">
              <a:rPr lang="id-ID" smtClean="0"/>
              <a:pPr/>
              <a:t>16/05/2020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09BE-EF34-4F1E-AF93-69D5AC4A84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99B51-0767-46DB-8CBA-CE23A9510105}" type="datetimeFigureOut">
              <a:rPr lang="id-ID" smtClean="0"/>
              <a:pPr/>
              <a:t>16/05/2020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09BE-EF34-4F1E-AF93-69D5AC4A84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99B51-0767-46DB-8CBA-CE23A9510105}" type="datetimeFigureOut">
              <a:rPr lang="id-ID" smtClean="0"/>
              <a:pPr/>
              <a:t>16/05/2020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09BE-EF34-4F1E-AF93-69D5AC4A84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99B51-0767-46DB-8CBA-CE23A9510105}" type="datetimeFigureOut">
              <a:rPr lang="id-ID" smtClean="0"/>
              <a:pPr/>
              <a:t>16/05/2020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09BE-EF34-4F1E-AF93-69D5AC4A84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99B51-0767-46DB-8CBA-CE23A9510105}" type="datetimeFigureOut">
              <a:rPr lang="id-ID" smtClean="0"/>
              <a:pPr/>
              <a:t>16/05/2020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09BE-EF34-4F1E-AF93-69D5AC4A84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99B51-0767-46DB-8CBA-CE23A9510105}" type="datetimeFigureOut">
              <a:rPr lang="id-ID" smtClean="0"/>
              <a:pPr/>
              <a:t>16/05/2020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09BE-EF34-4F1E-AF93-69D5AC4A84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A99B51-0767-46DB-8CBA-CE23A9510105}" type="datetimeFigureOut">
              <a:rPr lang="id-ID" smtClean="0"/>
              <a:pPr/>
              <a:t>16/05/2020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09BE-EF34-4F1E-AF93-69D5AC4A84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A99B51-0767-46DB-8CBA-CE23A9510105}" type="datetimeFigureOut">
              <a:rPr lang="id-ID" smtClean="0"/>
              <a:pPr/>
              <a:t>16/05/2020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9A09BE-EF34-4F1E-AF93-69D5AC4A84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A99B51-0767-46DB-8CBA-CE23A9510105}" type="datetimeFigureOut">
              <a:rPr lang="id-ID" smtClean="0"/>
              <a:pPr/>
              <a:t>16/05/2020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9A09BE-EF34-4F1E-AF93-69D5AC4A846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  <a:solidFill>
            <a:schemeClr val="accent2">
              <a:lumMod val="40000"/>
              <a:lumOff val="60000"/>
            </a:schemeClr>
          </a:solidFill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  <a:flatTx/>
          </a:bodyPr>
          <a:lstStyle/>
          <a:p>
            <a:pPr algn="ctr">
              <a:defRPr/>
            </a:pPr>
            <a:r>
              <a:rPr lang="en-US" sz="3200" dirty="0">
                <a:latin typeface="Franklin Gothic Heavy" pitchFamily="34" charset="0"/>
              </a:rPr>
              <a:t>MODEL TERBUKA 2 KOMPARTEMEN</a:t>
            </a:r>
            <a:br>
              <a:rPr lang="en-US" sz="3200" dirty="0">
                <a:latin typeface="Franklin Gothic Heavy" pitchFamily="34" charset="0"/>
              </a:rPr>
            </a:br>
            <a:r>
              <a:rPr lang="en-US" sz="3200" dirty="0">
                <a:latin typeface="Franklin Gothic Heavy" pitchFamily="34" charset="0"/>
              </a:rPr>
              <a:t> DOSIS TUNGGAL IV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343400"/>
            <a:ext cx="4495800" cy="838200"/>
          </a:xfrm>
          <a:solidFill>
            <a:schemeClr val="accent1"/>
          </a:solidFill>
          <a:scene3d>
            <a:camera prst="legacyPerspectiveTop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algn="ctr" eaLnBrk="1" hangingPunct="1">
              <a:lnSpc>
                <a:spcPct val="90000"/>
              </a:lnSpc>
              <a:defRPr/>
            </a:pPr>
            <a:endParaRPr lang="en-US" sz="1800" b="1" dirty="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PROGRAM S-1 FARMASI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3AAD3-499A-4D19-8446-0C1330783E3B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971800"/>
            <a:ext cx="16002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22030" y="2020529"/>
            <a:ext cx="8229600" cy="609600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rgbClr val="FFFF00"/>
                </a:solidFill>
                <a:latin typeface="Arial Black" pitchFamily="34" charset="0"/>
              </a:rPr>
              <a:t>PERTEMUAN  6-7</a:t>
            </a:r>
          </a:p>
          <a:p>
            <a:r>
              <a:rPr lang="en-US" sz="1600" dirty="0" smtClean="0">
                <a:solidFill>
                  <a:srgbClr val="FFFF00"/>
                </a:solidFill>
                <a:latin typeface="Arial Black" pitchFamily="34" charset="0"/>
              </a:rPr>
              <a:t>FARMAKOKINETIK</a:t>
            </a:r>
            <a:endParaRPr lang="en-US" sz="16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8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821363"/>
          </a:xfrm>
        </p:spPr>
        <p:txBody>
          <a:bodyPr/>
          <a:lstStyle/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         Do                     K</a:t>
            </a:r>
            <a:r>
              <a:rPr lang="en-US" sz="2400" dirty="0" smtClean="0"/>
              <a:t>12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sz="3600" dirty="0" smtClean="0"/>
              <a:t>I </a:t>
            </a:r>
            <a:r>
              <a:rPr lang="en-US" dirty="0" smtClean="0"/>
              <a:t>  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                    K</a:t>
            </a:r>
            <a:r>
              <a:rPr lang="en-US" sz="2400" dirty="0" smtClean="0"/>
              <a:t>21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1800" dirty="0" smtClean="0"/>
              <a:t>                     log Cp 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C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+Z                 B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(0,a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) C</a:t>
            </a:r>
            <a:r>
              <a:rPr lang="en-US" sz="1800" baseline="-25000" dirty="0" smtClean="0"/>
              <a:t>1                       </a:t>
            </a:r>
            <a:r>
              <a:rPr lang="en-US" sz="1800" dirty="0" smtClean="0"/>
              <a:t>B’</a:t>
            </a:r>
          </a:p>
          <a:p>
            <a:pPr>
              <a:buNone/>
            </a:pPr>
            <a:r>
              <a:rPr lang="en-US" sz="1800" dirty="0" smtClean="0"/>
              <a:t>                 (0,a</a:t>
            </a:r>
            <a:r>
              <a:rPr lang="en-US" sz="1800" baseline="-25000" dirty="0" smtClean="0"/>
              <a:t>z</a:t>
            </a:r>
            <a:r>
              <a:rPr lang="en-US" sz="1800" dirty="0" smtClean="0"/>
              <a:t>)  Z                                           </a:t>
            </a:r>
            <a:r>
              <a:rPr lang="en-US" sz="1800" dirty="0" smtClean="0"/>
              <a:t>                               -     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          </a:t>
            </a:r>
            <a:r>
              <a:rPr lang="en-US" sz="1800" dirty="0" smtClean="0"/>
              <a:t>           </a:t>
            </a:r>
            <a:r>
              <a:rPr lang="en-US" sz="1800" dirty="0" smtClean="0"/>
              <a:t>slope =    - 					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smtClean="0"/>
              <a:t>=</a:t>
            </a:r>
            <a:r>
              <a:rPr lang="el-GR" sz="1800" dirty="0" smtClean="0">
                <a:latin typeface="Times New Roman"/>
                <a:cs typeface="Times New Roman"/>
              </a:rPr>
              <a:t>β</a:t>
            </a:r>
            <a:r>
              <a:rPr lang="en-US" sz="1800" dirty="0" smtClean="0">
                <a:latin typeface="Times New Roman"/>
                <a:cs typeface="Times New Roman"/>
              </a:rPr>
              <a:t>  =  - </a:t>
            </a:r>
            <a:r>
              <a:rPr lang="el-GR" sz="1800" dirty="0" smtClean="0">
                <a:latin typeface="Times New Roman"/>
                <a:cs typeface="Times New Roman"/>
              </a:rPr>
              <a:t>λ</a:t>
            </a:r>
            <a:r>
              <a:rPr lang="en-US" sz="1800" dirty="0" smtClean="0">
                <a:latin typeface="Times New Roman"/>
                <a:cs typeface="Times New Roman"/>
              </a:rPr>
              <a:t>z</a:t>
            </a:r>
            <a:endParaRPr lang="en-US" sz="18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                                                                                                      </a:t>
            </a:r>
            <a:r>
              <a:rPr lang="en-US" sz="1800" dirty="0" smtClean="0">
                <a:latin typeface="Times New Roman"/>
                <a:cs typeface="Times New Roman"/>
              </a:rPr>
              <a:t>                                                </a:t>
            </a:r>
            <a:r>
              <a:rPr lang="en-US" sz="1800" dirty="0" smtClean="0">
                <a:latin typeface="Times New Roman"/>
                <a:cs typeface="Times New Roman"/>
              </a:rPr>
              <a:t>slope =  -</a:t>
            </a:r>
            <a:r>
              <a:rPr lang="el-GR" sz="1800" dirty="0" smtClean="0">
                <a:latin typeface="Times New Roman"/>
                <a:cs typeface="Times New Roman"/>
              </a:rPr>
              <a:t>α</a:t>
            </a:r>
            <a:r>
              <a:rPr lang="en-US" sz="1800" dirty="0" smtClean="0">
                <a:latin typeface="Times New Roman"/>
                <a:cs typeface="Times New Roman"/>
              </a:rPr>
              <a:t>    =   -</a:t>
            </a:r>
            <a:r>
              <a:rPr lang="el-GR" sz="1800" dirty="0" smtClean="0">
                <a:latin typeface="Times New Roman"/>
                <a:cs typeface="Times New Roman"/>
              </a:rPr>
              <a:t>λ</a:t>
            </a:r>
            <a:r>
              <a:rPr lang="en-US" sz="1800" baseline="-25000" dirty="0" smtClean="0">
                <a:latin typeface="Times New Roman"/>
                <a:cs typeface="Times New Roman"/>
              </a:rPr>
              <a:t>1</a:t>
            </a:r>
          </a:p>
          <a:p>
            <a:pPr>
              <a:buNone/>
            </a:pP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                                                            2,303    2,303 </a:t>
            </a:r>
          </a:p>
          <a:p>
            <a:pPr>
              <a:buNone/>
            </a:pP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                                                                                                                     t                                                                                                 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</a:t>
            </a:r>
            <a:br>
              <a:rPr lang="en-US" smtClean="0"/>
            </a:br>
            <a:r>
              <a:rPr lang="en-US" smtClean="0"/>
              <a:t>    II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2286000" y="91440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3" name="Straight Arrow Connector 12"/>
          <p:cNvCxnSpPr>
            <a:stCxn id="4" idx="2"/>
          </p:cNvCxnSpPr>
          <p:nvPr/>
        </p:nvCxnSpPr>
        <p:spPr>
          <a:xfrm rot="5400000">
            <a:off x="2475706" y="2095500"/>
            <a:ext cx="53419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52800" y="1219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3352800" y="1524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57800" y="1371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86400" y="1219200"/>
            <a:ext cx="381000" cy="3048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5486400" y="1219200"/>
            <a:ext cx="381000" cy="3048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1143000"/>
            <a:ext cx="685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600200" y="1143000"/>
            <a:ext cx="2286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00200" y="1371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343400" y="91440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876300" y="42291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057400" y="5410200"/>
            <a:ext cx="49530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2053883" y="3263705"/>
            <a:ext cx="4152314" cy="1380978"/>
          </a:xfrm>
          <a:custGeom>
            <a:avLst/>
            <a:gdLst>
              <a:gd name="connsiteX0" fmla="*/ 0 w 4152314"/>
              <a:gd name="connsiteY0" fmla="*/ 0 h 1380978"/>
              <a:gd name="connsiteX1" fmla="*/ 126609 w 4152314"/>
              <a:gd name="connsiteY1" fmla="*/ 309489 h 1380978"/>
              <a:gd name="connsiteX2" fmla="*/ 253219 w 4152314"/>
              <a:gd name="connsiteY2" fmla="*/ 506437 h 1380978"/>
              <a:gd name="connsiteX3" fmla="*/ 422031 w 4152314"/>
              <a:gd name="connsiteY3" fmla="*/ 661181 h 1380978"/>
              <a:gd name="connsiteX4" fmla="*/ 633046 w 4152314"/>
              <a:gd name="connsiteY4" fmla="*/ 759655 h 1380978"/>
              <a:gd name="connsiteX5" fmla="*/ 928468 w 4152314"/>
              <a:gd name="connsiteY5" fmla="*/ 829993 h 1380978"/>
              <a:gd name="connsiteX6" fmla="*/ 3629465 w 4152314"/>
              <a:gd name="connsiteY6" fmla="*/ 1294227 h 1380978"/>
              <a:gd name="connsiteX7" fmla="*/ 4065563 w 4152314"/>
              <a:gd name="connsiteY7" fmla="*/ 1350498 h 1380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2314" h="1380978">
                <a:moveTo>
                  <a:pt x="0" y="0"/>
                </a:moveTo>
                <a:cubicBezTo>
                  <a:pt x="42203" y="112541"/>
                  <a:pt x="84406" y="225083"/>
                  <a:pt x="126609" y="309489"/>
                </a:cubicBezTo>
                <a:cubicBezTo>
                  <a:pt x="168812" y="393895"/>
                  <a:pt x="203982" y="447822"/>
                  <a:pt x="253219" y="506437"/>
                </a:cubicBezTo>
                <a:cubicBezTo>
                  <a:pt x="302456" y="565052"/>
                  <a:pt x="358727" y="618978"/>
                  <a:pt x="422031" y="661181"/>
                </a:cubicBezTo>
                <a:cubicBezTo>
                  <a:pt x="485335" y="703384"/>
                  <a:pt x="548640" y="731520"/>
                  <a:pt x="633046" y="759655"/>
                </a:cubicBezTo>
                <a:cubicBezTo>
                  <a:pt x="717452" y="787790"/>
                  <a:pt x="928468" y="829993"/>
                  <a:pt x="928468" y="829993"/>
                </a:cubicBezTo>
                <a:lnTo>
                  <a:pt x="3629465" y="1294227"/>
                </a:lnTo>
                <a:cubicBezTo>
                  <a:pt x="4152314" y="1380978"/>
                  <a:pt x="4108938" y="1365738"/>
                  <a:pt x="4065563" y="135049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0" name="Straight Connector 59"/>
          <p:cNvCxnSpPr>
            <a:stCxn id="58" idx="4"/>
          </p:cNvCxnSpPr>
          <p:nvPr/>
        </p:nvCxnSpPr>
        <p:spPr>
          <a:xfrm flipH="1" flipV="1">
            <a:off x="2057400" y="3886200"/>
            <a:ext cx="629529" cy="13716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H="1">
            <a:off x="1676400" y="3962400"/>
            <a:ext cx="1828800" cy="106680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884242" y="3900987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883742" y="4954588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572000" y="51054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819400" y="49530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8" idx="1"/>
          </p:cNvCxnSpPr>
          <p:nvPr/>
        </p:nvCxnSpPr>
        <p:spPr>
          <a:xfrm flipV="1">
            <a:off x="2180492" y="3276600"/>
            <a:ext cx="562708" cy="2965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2209800" y="3657600"/>
            <a:ext cx="5334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905000" y="5943600"/>
            <a:ext cx="27828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944465" y="3441291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Ke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80959" y="401810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2,303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048088" y="931861"/>
            <a:ext cx="76200" cy="4017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133600" y="48768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 rot="10800000">
            <a:off x="2133600" y="533400"/>
            <a:ext cx="1981200" cy="2324100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124200" y="2857500"/>
            <a:ext cx="4572000" cy="10287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088" y="2590800"/>
            <a:ext cx="5875725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162" y="1919610"/>
            <a:ext cx="5857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2057400"/>
            <a:ext cx="165100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2645568"/>
            <a:ext cx="136525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43743"/>
            <a:ext cx="18049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 flipV="1">
            <a:off x="815852" y="3063681"/>
            <a:ext cx="1352550" cy="147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942" y="1484396"/>
            <a:ext cx="15367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880" y="1922653"/>
            <a:ext cx="20732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5438"/>
            <a:ext cx="165100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63762">
            <a:off x="2408008" y="1676377"/>
            <a:ext cx="1811038" cy="1252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417" y="2324833"/>
            <a:ext cx="8175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13" y="1123950"/>
            <a:ext cx="15001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1" y="1672754"/>
            <a:ext cx="27987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39634">
            <a:off x="2661142" y="2383459"/>
            <a:ext cx="1158875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01" y="3460943"/>
            <a:ext cx="7381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4" name="Straight Arrow Connector 33"/>
          <p:cNvCxnSpPr/>
          <p:nvPr/>
        </p:nvCxnSpPr>
        <p:spPr>
          <a:xfrm flipV="1">
            <a:off x="994546" y="2169510"/>
            <a:ext cx="1242199" cy="265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98515" y="2879015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59" y="4196943"/>
            <a:ext cx="4333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188" y="2828758"/>
            <a:ext cx="1002562" cy="207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5410200" y="3866273"/>
            <a:ext cx="1688306" cy="19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ircular Arrow 18"/>
          <p:cNvSpPr/>
          <p:nvPr/>
        </p:nvSpPr>
        <p:spPr>
          <a:xfrm rot="16200000">
            <a:off x="5440411" y="3458773"/>
            <a:ext cx="381000" cy="320578"/>
          </a:xfrm>
          <a:prstGeom prst="circularArrow">
            <a:avLst>
              <a:gd name="adj1" fmla="val 12500"/>
              <a:gd name="adj2" fmla="val 3729901"/>
              <a:gd name="adj3" fmla="val 20457681"/>
              <a:gd name="adj4" fmla="val 10800000"/>
              <a:gd name="adj5" fmla="val 3326"/>
            </a:avLst>
          </a:prstGeom>
          <a:ln w="127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08279" y="3486224"/>
            <a:ext cx="64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Block Arc 22"/>
          <p:cNvSpPr/>
          <p:nvPr/>
        </p:nvSpPr>
        <p:spPr>
          <a:xfrm rot="16200000">
            <a:off x="2469239" y="4221838"/>
            <a:ext cx="587003" cy="722920"/>
          </a:xfrm>
          <a:prstGeom prst="blockArc">
            <a:avLst>
              <a:gd name="adj1" fmla="val 10800000"/>
              <a:gd name="adj2" fmla="val 21499671"/>
              <a:gd name="adj3" fmla="val 0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9926" y="4443799"/>
            <a:ext cx="1123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056311" y="2828758"/>
                <a:ext cx="1933799" cy="64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𝑠𝑙𝑜𝑝𝑒</m:t>
                      </m:r>
                      <m:r>
                        <a:rPr lang="en-US" b="0" i="1" smtClean="0">
                          <a:latin typeface="Cambria Math"/>
                        </a:rPr>
                        <m:t>=−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𝐾𝑒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2,303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311" y="2828758"/>
                <a:ext cx="1933799" cy="64017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2887742" y="4215593"/>
                <a:ext cx="1933799" cy="64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𝑠𝑙𝑜𝑝𝑒</m:t>
                      </m:r>
                      <m:r>
                        <a:rPr lang="en-US" b="0" i="1" smtClean="0">
                          <a:latin typeface="Cambria Math"/>
                        </a:rPr>
                        <m:t>=−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𝐾𝑎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2,303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7742" y="4215593"/>
                <a:ext cx="1933799" cy="64017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147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1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9" grpId="0" animBg="1"/>
      <p:bldP spid="20" grpId="0"/>
      <p:bldP spid="23" grpId="0" animBg="1"/>
      <p:bldP spid="25" grpId="0"/>
      <p:bldP spid="26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C</a:t>
            </a:r>
            <a:r>
              <a:rPr lang="en-US" baseline="-25000" dirty="0" smtClean="0"/>
              <a:t>1</a:t>
            </a:r>
            <a:r>
              <a:rPr lang="en-US" dirty="0" smtClean="0"/>
              <a:t> + Z = Bo = Do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B = a</a:t>
            </a:r>
            <a:r>
              <a:rPr lang="en-US" baseline="-25000" dirty="0" smtClean="0"/>
              <a:t>1</a:t>
            </a:r>
            <a:r>
              <a:rPr lang="en-US" dirty="0" smtClean="0"/>
              <a:t>.e</a:t>
            </a:r>
            <a:r>
              <a:rPr lang="en-US" baseline="30000" dirty="0" smtClean="0"/>
              <a:t>-</a:t>
            </a:r>
            <a:r>
              <a:rPr lang="el-GR" baseline="30000" dirty="0" smtClean="0">
                <a:latin typeface="Times New Roman"/>
                <a:cs typeface="Times New Roman"/>
              </a:rPr>
              <a:t>α</a:t>
            </a:r>
            <a:r>
              <a:rPr lang="en-US" baseline="30000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 + </a:t>
            </a:r>
            <a:r>
              <a:rPr lang="en-US" dirty="0" err="1" smtClean="0">
                <a:latin typeface="Times New Roman"/>
                <a:cs typeface="Times New Roman"/>
              </a:rPr>
              <a:t>a</a:t>
            </a:r>
            <a:r>
              <a:rPr lang="en-US" baseline="-25000" dirty="0" err="1" smtClean="0">
                <a:latin typeface="Times New Roman"/>
                <a:cs typeface="Times New Roman"/>
              </a:rPr>
              <a:t>z</a:t>
            </a:r>
            <a:r>
              <a:rPr lang="en-US" dirty="0" err="1" smtClean="0">
                <a:latin typeface="Times New Roman"/>
                <a:cs typeface="Times New Roman"/>
              </a:rPr>
              <a:t>.e</a:t>
            </a:r>
            <a:r>
              <a:rPr lang="en-US" baseline="30000" dirty="0" smtClean="0">
                <a:latin typeface="Times New Roman"/>
                <a:cs typeface="Times New Roman"/>
              </a:rPr>
              <a:t>-</a:t>
            </a:r>
            <a:r>
              <a:rPr lang="el-GR" baseline="30000" dirty="0" smtClean="0">
                <a:latin typeface="Times New Roman"/>
                <a:cs typeface="Times New Roman"/>
              </a:rPr>
              <a:t>β</a:t>
            </a:r>
            <a:r>
              <a:rPr lang="en-US" baseline="30000" dirty="0" smtClean="0">
                <a:latin typeface="Times New Roman"/>
                <a:cs typeface="Times New Roman"/>
              </a:rPr>
              <a:t>t</a:t>
            </a:r>
          </a:p>
          <a:p>
            <a:pPr>
              <a:buNone/>
            </a:pPr>
            <a:endParaRPr lang="en-US" baseline="30000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800" baseline="30000" dirty="0"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  B = [ ] </a:t>
            </a:r>
            <a:r>
              <a:rPr lang="en-US" sz="2800" dirty="0" err="1" smtClean="0">
                <a:cs typeface="Arial" pitchFamily="34" charset="0"/>
              </a:rPr>
              <a:t>obat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dalam</a:t>
            </a:r>
            <a:r>
              <a:rPr lang="en-US" sz="2800" dirty="0" smtClean="0">
                <a:cs typeface="Arial" pitchFamily="34" charset="0"/>
              </a:rPr>
              <a:t> plasma/serum</a:t>
            </a:r>
          </a:p>
          <a:p>
            <a:pPr>
              <a:buNone/>
            </a:pP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  </a:t>
            </a:r>
            <a:r>
              <a:rPr lang="el-GR" sz="2800" dirty="0" smtClean="0">
                <a:cs typeface="Times New Roman"/>
              </a:rPr>
              <a:t>α</a:t>
            </a:r>
            <a:r>
              <a:rPr lang="en-US" sz="2800" dirty="0" smtClean="0">
                <a:cs typeface="Times New Roman"/>
              </a:rPr>
              <a:t> = </a:t>
            </a:r>
            <a:r>
              <a:rPr lang="el-GR" sz="2800" dirty="0" smtClean="0">
                <a:cs typeface="Times New Roman"/>
              </a:rPr>
              <a:t>λ</a:t>
            </a:r>
            <a:r>
              <a:rPr lang="en-US" sz="2800" baseline="-25000" dirty="0" smtClean="0">
                <a:cs typeface="Times New Roman"/>
              </a:rPr>
              <a:t>1</a:t>
            </a:r>
            <a:r>
              <a:rPr lang="en-US" sz="2800" dirty="0" smtClean="0">
                <a:cs typeface="Times New Roman"/>
              </a:rPr>
              <a:t> = </a:t>
            </a:r>
            <a:r>
              <a:rPr lang="en-US" sz="2800" dirty="0" err="1" smtClean="0">
                <a:cs typeface="Times New Roman"/>
              </a:rPr>
              <a:t>tetapan</a:t>
            </a:r>
            <a:r>
              <a:rPr lang="en-US" sz="2800" dirty="0" smtClean="0">
                <a:cs typeface="Times New Roman"/>
              </a:rPr>
              <a:t> </a:t>
            </a:r>
            <a:r>
              <a:rPr lang="en-US" sz="2800" dirty="0" err="1" smtClean="0">
                <a:cs typeface="Times New Roman"/>
              </a:rPr>
              <a:t>laju</a:t>
            </a:r>
            <a:r>
              <a:rPr lang="en-US" sz="2800" dirty="0" smtClean="0">
                <a:cs typeface="Times New Roman"/>
              </a:rPr>
              <a:t> </a:t>
            </a:r>
            <a:r>
              <a:rPr lang="en-US" sz="2800" dirty="0" err="1" smtClean="0">
                <a:cs typeface="Times New Roman"/>
              </a:rPr>
              <a:t>distribusi</a:t>
            </a:r>
            <a:endParaRPr lang="en-US" sz="2800" dirty="0" smtClean="0">
              <a:cs typeface="Times New Roman"/>
            </a:endParaRPr>
          </a:p>
          <a:p>
            <a:pPr>
              <a:buNone/>
            </a:pPr>
            <a:r>
              <a:rPr lang="en-US" sz="2800" dirty="0">
                <a:cs typeface="Times New Roman"/>
              </a:rPr>
              <a:t> </a:t>
            </a:r>
            <a:r>
              <a:rPr lang="en-US" sz="2800" dirty="0" smtClean="0">
                <a:cs typeface="Times New Roman"/>
              </a:rPr>
              <a:t>  </a:t>
            </a:r>
            <a:r>
              <a:rPr lang="en-US" sz="2800" dirty="0" err="1" smtClean="0">
                <a:cs typeface="Times New Roman"/>
              </a:rPr>
              <a:t>Ke</a:t>
            </a:r>
            <a:r>
              <a:rPr lang="en-US" sz="2800" dirty="0" smtClean="0">
                <a:cs typeface="Times New Roman"/>
              </a:rPr>
              <a:t> = </a:t>
            </a:r>
            <a:r>
              <a:rPr lang="el-GR" sz="2800" dirty="0" smtClean="0">
                <a:cs typeface="Times New Roman"/>
              </a:rPr>
              <a:t>β</a:t>
            </a:r>
            <a:r>
              <a:rPr lang="en-US" sz="2800" dirty="0" smtClean="0">
                <a:cs typeface="Times New Roman"/>
              </a:rPr>
              <a:t> = </a:t>
            </a:r>
            <a:r>
              <a:rPr lang="el-GR" sz="2800" dirty="0" smtClean="0">
                <a:cs typeface="Times New Roman"/>
              </a:rPr>
              <a:t>λ</a:t>
            </a:r>
            <a:r>
              <a:rPr lang="en-US" sz="2800" baseline="-25000" dirty="0" smtClean="0">
                <a:cs typeface="Times New Roman"/>
              </a:rPr>
              <a:t>2</a:t>
            </a:r>
            <a:r>
              <a:rPr lang="en-US" sz="2800" dirty="0" smtClean="0">
                <a:cs typeface="Times New Roman"/>
              </a:rPr>
              <a:t> = </a:t>
            </a:r>
            <a:r>
              <a:rPr lang="en-US" sz="2800" dirty="0" err="1" smtClean="0">
                <a:cs typeface="Times New Roman"/>
              </a:rPr>
              <a:t>tetapan</a:t>
            </a:r>
            <a:r>
              <a:rPr lang="en-US" sz="2800" dirty="0" smtClean="0">
                <a:cs typeface="Times New Roman"/>
              </a:rPr>
              <a:t> </a:t>
            </a:r>
            <a:r>
              <a:rPr lang="en-US" sz="2800" dirty="0" err="1" smtClean="0">
                <a:cs typeface="Times New Roman"/>
              </a:rPr>
              <a:t>laju</a:t>
            </a:r>
            <a:r>
              <a:rPr lang="en-US" sz="2800" dirty="0" smtClean="0">
                <a:cs typeface="Times New Roman"/>
              </a:rPr>
              <a:t> </a:t>
            </a:r>
            <a:r>
              <a:rPr lang="en-US" sz="2800" dirty="0" err="1" smtClean="0">
                <a:cs typeface="Times New Roman"/>
              </a:rPr>
              <a:t>eliminasi</a:t>
            </a:r>
            <a:endParaRPr lang="en-US" sz="2800" dirty="0" smtClean="0">
              <a:cs typeface="Times New Roman"/>
            </a:endParaRPr>
          </a:p>
          <a:p>
            <a:pPr>
              <a:buNone/>
            </a:pPr>
            <a:r>
              <a:rPr lang="en-US" sz="2800" dirty="0">
                <a:cs typeface="Times New Roman"/>
              </a:rPr>
              <a:t> </a:t>
            </a:r>
            <a:r>
              <a:rPr lang="en-US" sz="2800" dirty="0" smtClean="0">
                <a:cs typeface="Times New Roman"/>
              </a:rPr>
              <a:t>  </a:t>
            </a:r>
            <a:r>
              <a:rPr lang="en-US" sz="2800" dirty="0" err="1" smtClean="0">
                <a:cs typeface="Times New Roman"/>
              </a:rPr>
              <a:t>Bila</a:t>
            </a:r>
            <a:r>
              <a:rPr lang="en-US" sz="2800" dirty="0" smtClean="0">
                <a:cs typeface="Times New Roman"/>
              </a:rPr>
              <a:t> B </a:t>
            </a:r>
            <a:r>
              <a:rPr lang="en-US" sz="2800" dirty="0" err="1" smtClean="0">
                <a:cs typeface="Times New Roman"/>
              </a:rPr>
              <a:t>makin</a:t>
            </a:r>
            <a:r>
              <a:rPr lang="en-US" sz="2800" dirty="0" smtClean="0">
                <a:cs typeface="Times New Roman"/>
              </a:rPr>
              <a:t> </a:t>
            </a:r>
            <a:r>
              <a:rPr lang="en-US" sz="2800" dirty="0" err="1" smtClean="0">
                <a:cs typeface="Times New Roman"/>
              </a:rPr>
              <a:t>besar</a:t>
            </a:r>
            <a:r>
              <a:rPr lang="en-US" sz="2800" dirty="0" smtClean="0">
                <a:cs typeface="Times New Roman"/>
              </a:rPr>
              <a:t> →a</a:t>
            </a:r>
            <a:r>
              <a:rPr lang="en-US" sz="2800" baseline="-25000" dirty="0" smtClean="0">
                <a:cs typeface="Times New Roman"/>
              </a:rPr>
              <a:t>1</a:t>
            </a:r>
            <a:r>
              <a:rPr lang="en-US" sz="2800" dirty="0" smtClean="0">
                <a:cs typeface="Times New Roman"/>
              </a:rPr>
              <a:t>.e</a:t>
            </a:r>
            <a:r>
              <a:rPr lang="en-US" sz="2800" baseline="30000" dirty="0" smtClean="0">
                <a:cs typeface="Times New Roman"/>
              </a:rPr>
              <a:t>-</a:t>
            </a:r>
            <a:r>
              <a:rPr lang="el-GR" sz="2800" baseline="30000" dirty="0" smtClean="0">
                <a:latin typeface="Times New Roman"/>
                <a:cs typeface="Times New Roman"/>
              </a:rPr>
              <a:t>α</a:t>
            </a:r>
            <a:r>
              <a:rPr lang="en-US" sz="2800" baseline="30000" dirty="0" smtClean="0">
                <a:latin typeface="Times New Roman"/>
                <a:cs typeface="Times New Roman"/>
              </a:rPr>
              <a:t>t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makin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kecil</a:t>
            </a:r>
            <a:endParaRPr lang="en-US" sz="28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Pada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suatu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saat</a:t>
            </a:r>
            <a:r>
              <a:rPr lang="en-US" sz="2800" dirty="0" smtClean="0">
                <a:latin typeface="Times New Roman"/>
                <a:cs typeface="Times New Roman"/>
              </a:rPr>
              <a:t> B = B’ (</a:t>
            </a:r>
            <a:r>
              <a:rPr lang="en-US" sz="2800" dirty="0" err="1" smtClean="0">
                <a:latin typeface="Times New Roman"/>
                <a:cs typeface="Times New Roman"/>
              </a:rPr>
              <a:t>perpotongan</a:t>
            </a:r>
            <a:r>
              <a:rPr lang="en-US" sz="2800" dirty="0" smtClean="0">
                <a:latin typeface="Times New Roman"/>
                <a:cs typeface="Times New Roman"/>
              </a:rPr>
              <a:t> --- </a:t>
            </a:r>
            <a:r>
              <a:rPr lang="en-US" sz="2800" dirty="0" err="1" smtClean="0">
                <a:latin typeface="Times New Roman"/>
                <a:cs typeface="Times New Roman"/>
              </a:rPr>
              <a:t>dgn</a:t>
            </a:r>
            <a:r>
              <a:rPr lang="en-US" sz="2800" dirty="0" smtClean="0">
                <a:latin typeface="Times New Roman"/>
                <a:cs typeface="Times New Roman"/>
              </a:rPr>
              <a:t> ----)</a:t>
            </a:r>
          </a:p>
          <a:p>
            <a:pPr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B’ = </a:t>
            </a:r>
            <a:r>
              <a:rPr lang="en-US" sz="2800" dirty="0" err="1" smtClean="0">
                <a:latin typeface="Times New Roman"/>
                <a:cs typeface="Times New Roman"/>
              </a:rPr>
              <a:t>a</a:t>
            </a:r>
            <a:r>
              <a:rPr lang="en-US" sz="2800" baseline="-25000" dirty="0" err="1" smtClean="0">
                <a:latin typeface="Times New Roman"/>
                <a:cs typeface="Times New Roman"/>
              </a:rPr>
              <a:t>z</a:t>
            </a:r>
            <a:r>
              <a:rPr lang="en-US" sz="2800" dirty="0" err="1" smtClean="0">
                <a:latin typeface="Times New Roman"/>
                <a:cs typeface="Times New Roman"/>
              </a:rPr>
              <a:t>.e</a:t>
            </a:r>
            <a:r>
              <a:rPr lang="en-US" sz="2800" baseline="30000" dirty="0" smtClean="0">
                <a:latin typeface="Times New Roman"/>
                <a:cs typeface="Times New Roman"/>
              </a:rPr>
              <a:t>-</a:t>
            </a:r>
            <a:r>
              <a:rPr lang="el-GR" sz="2800" baseline="30000" dirty="0" smtClean="0">
                <a:latin typeface="Times New Roman"/>
                <a:cs typeface="Times New Roman"/>
              </a:rPr>
              <a:t>β</a:t>
            </a:r>
            <a:r>
              <a:rPr lang="en-US" sz="2800" baseline="30000" dirty="0" smtClean="0">
                <a:latin typeface="Times New Roman"/>
                <a:cs typeface="Times New Roman"/>
              </a:rPr>
              <a:t>t</a:t>
            </a:r>
            <a:r>
              <a:rPr lang="en-US" sz="2800" dirty="0" smtClean="0">
                <a:latin typeface="Times New Roman"/>
                <a:cs typeface="Times New Roman"/>
              </a:rPr>
              <a:t> → </a:t>
            </a:r>
            <a:r>
              <a:rPr lang="en-US" sz="2800" dirty="0" err="1" smtClean="0">
                <a:latin typeface="Times New Roman"/>
                <a:cs typeface="Times New Roman"/>
              </a:rPr>
              <a:t>ln</a:t>
            </a:r>
            <a:r>
              <a:rPr lang="en-US" sz="2800" dirty="0" smtClean="0">
                <a:latin typeface="Times New Roman"/>
                <a:cs typeface="Times New Roman"/>
              </a:rPr>
              <a:t> B’ = </a:t>
            </a:r>
            <a:r>
              <a:rPr lang="en-US" sz="2800" dirty="0" err="1" smtClean="0">
                <a:latin typeface="Times New Roman"/>
                <a:cs typeface="Times New Roman"/>
              </a:rPr>
              <a:t>ln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a</a:t>
            </a:r>
            <a:r>
              <a:rPr lang="en-US" sz="2800" baseline="-25000" dirty="0" err="1" smtClean="0">
                <a:latin typeface="Times New Roman"/>
                <a:cs typeface="Times New Roman"/>
              </a:rPr>
              <a:t>z</a:t>
            </a:r>
            <a:r>
              <a:rPr lang="en-US" sz="2800" dirty="0" smtClean="0">
                <a:latin typeface="Times New Roman"/>
                <a:cs typeface="Times New Roman"/>
              </a:rPr>
              <a:t> – </a:t>
            </a:r>
            <a:r>
              <a:rPr lang="el-GR" sz="2800" dirty="0" smtClean="0">
                <a:latin typeface="Times New Roman"/>
                <a:cs typeface="Times New Roman"/>
              </a:rPr>
              <a:t>β</a:t>
            </a:r>
            <a:r>
              <a:rPr lang="en-US" sz="2800" dirty="0" smtClean="0">
                <a:latin typeface="Times New Roman"/>
                <a:cs typeface="Times New Roman"/>
              </a:rPr>
              <a:t>t</a:t>
            </a:r>
          </a:p>
          <a:p>
            <a:pPr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|B – B’| = (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.e</a:t>
            </a:r>
            <a:r>
              <a:rPr lang="en-US" sz="2800" baseline="30000" dirty="0" smtClean="0"/>
              <a:t>-</a:t>
            </a:r>
            <a:r>
              <a:rPr lang="el-GR" sz="2800" baseline="30000" dirty="0" smtClean="0">
                <a:latin typeface="Times New Roman"/>
                <a:cs typeface="Times New Roman"/>
              </a:rPr>
              <a:t>α</a:t>
            </a:r>
            <a:r>
              <a:rPr lang="en-US" sz="2800" baseline="30000" dirty="0" smtClean="0">
                <a:latin typeface="Times New Roman"/>
                <a:cs typeface="Times New Roman"/>
              </a:rPr>
              <a:t>t</a:t>
            </a:r>
            <a:r>
              <a:rPr lang="en-US" sz="2800" dirty="0" smtClean="0">
                <a:latin typeface="Times New Roman"/>
                <a:cs typeface="Times New Roman"/>
              </a:rPr>
              <a:t> + </a:t>
            </a:r>
            <a:r>
              <a:rPr lang="en-US" sz="2800" dirty="0" err="1" smtClean="0">
                <a:latin typeface="Times New Roman"/>
                <a:cs typeface="Times New Roman"/>
              </a:rPr>
              <a:t>a</a:t>
            </a:r>
            <a:r>
              <a:rPr lang="en-US" sz="2800" baseline="-25000" dirty="0" err="1" smtClean="0">
                <a:latin typeface="Times New Roman"/>
                <a:cs typeface="Times New Roman"/>
              </a:rPr>
              <a:t>z</a:t>
            </a:r>
            <a:r>
              <a:rPr lang="en-US" sz="2800" dirty="0" err="1" smtClean="0">
                <a:latin typeface="Times New Roman"/>
                <a:cs typeface="Times New Roman"/>
              </a:rPr>
              <a:t>.e</a:t>
            </a:r>
            <a:r>
              <a:rPr lang="en-US" sz="2800" baseline="30000" dirty="0" smtClean="0">
                <a:latin typeface="Times New Roman"/>
                <a:cs typeface="Times New Roman"/>
              </a:rPr>
              <a:t>-</a:t>
            </a:r>
            <a:r>
              <a:rPr lang="el-GR" sz="2800" baseline="30000" dirty="0" smtClean="0">
                <a:latin typeface="Times New Roman"/>
                <a:cs typeface="Times New Roman"/>
              </a:rPr>
              <a:t>β</a:t>
            </a:r>
            <a:r>
              <a:rPr lang="en-US" sz="2800" baseline="30000" dirty="0" smtClean="0">
                <a:latin typeface="Times New Roman"/>
                <a:cs typeface="Times New Roman"/>
              </a:rPr>
              <a:t>t</a:t>
            </a:r>
            <a:r>
              <a:rPr lang="en-US" sz="2800" dirty="0" smtClean="0">
                <a:latin typeface="Times New Roman"/>
                <a:cs typeface="Times New Roman"/>
              </a:rPr>
              <a:t>) - </a:t>
            </a:r>
            <a:r>
              <a:rPr lang="en-US" sz="2800" dirty="0" err="1" smtClean="0">
                <a:latin typeface="Times New Roman"/>
                <a:cs typeface="Times New Roman"/>
              </a:rPr>
              <a:t>a</a:t>
            </a:r>
            <a:r>
              <a:rPr lang="en-US" sz="2800" baseline="-25000" dirty="0" err="1" smtClean="0">
                <a:latin typeface="Times New Roman"/>
                <a:cs typeface="Times New Roman"/>
              </a:rPr>
              <a:t>z</a:t>
            </a:r>
            <a:r>
              <a:rPr lang="en-US" sz="2800" dirty="0" err="1" smtClean="0">
                <a:latin typeface="Times New Roman"/>
                <a:cs typeface="Times New Roman"/>
              </a:rPr>
              <a:t>.e</a:t>
            </a:r>
            <a:r>
              <a:rPr lang="en-US" sz="2800" baseline="30000" dirty="0" smtClean="0">
                <a:latin typeface="Times New Roman"/>
                <a:cs typeface="Times New Roman"/>
              </a:rPr>
              <a:t>-</a:t>
            </a:r>
            <a:r>
              <a:rPr lang="el-GR" sz="2800" baseline="30000" dirty="0" smtClean="0">
                <a:latin typeface="Times New Roman"/>
                <a:cs typeface="Times New Roman"/>
              </a:rPr>
              <a:t>β</a:t>
            </a:r>
            <a:r>
              <a:rPr lang="en-US" sz="2800" baseline="30000" dirty="0" smtClean="0">
                <a:latin typeface="Times New Roman"/>
                <a:cs typeface="Times New Roman"/>
              </a:rPr>
              <a:t>t</a:t>
            </a:r>
          </a:p>
          <a:p>
            <a:pPr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B – B’ = a</a:t>
            </a:r>
            <a:r>
              <a:rPr lang="en-US" sz="2800" baseline="-25000" dirty="0" smtClean="0">
                <a:latin typeface="Times New Roman"/>
                <a:cs typeface="Times New Roman"/>
              </a:rPr>
              <a:t>1</a:t>
            </a:r>
            <a:r>
              <a:rPr lang="en-US" sz="2800" dirty="0" smtClean="0">
                <a:latin typeface="Times New Roman"/>
                <a:cs typeface="Times New Roman"/>
              </a:rPr>
              <a:t>.e</a:t>
            </a:r>
            <a:r>
              <a:rPr lang="en-US" sz="2800" baseline="30000" dirty="0" smtClean="0">
                <a:latin typeface="Times New Roman"/>
                <a:cs typeface="Times New Roman"/>
              </a:rPr>
              <a:t>-</a:t>
            </a:r>
            <a:r>
              <a:rPr lang="el-GR" sz="2800" baseline="30000" dirty="0" smtClean="0">
                <a:latin typeface="Times New Roman"/>
                <a:cs typeface="Times New Roman"/>
              </a:rPr>
              <a:t>α</a:t>
            </a:r>
            <a:r>
              <a:rPr lang="en-US" sz="2800" baseline="30000" dirty="0" smtClean="0">
                <a:latin typeface="Times New Roman"/>
                <a:cs typeface="Times New Roman"/>
              </a:rPr>
              <a:t>t</a:t>
            </a:r>
          </a:p>
          <a:p>
            <a:pPr>
              <a:buNone/>
            </a:pPr>
            <a:r>
              <a:rPr lang="en-US" sz="2800" dirty="0" err="1" smtClean="0">
                <a:latin typeface="Times New Roman"/>
                <a:cs typeface="Times New Roman"/>
              </a:rPr>
              <a:t>Ln</a:t>
            </a:r>
            <a:r>
              <a:rPr lang="en-US" sz="2800" dirty="0" smtClean="0">
                <a:latin typeface="Times New Roman"/>
                <a:cs typeface="Times New Roman"/>
              </a:rPr>
              <a:t> B – B’ = </a:t>
            </a:r>
            <a:r>
              <a:rPr lang="en-US" sz="2800" dirty="0" err="1" smtClean="0">
                <a:latin typeface="Times New Roman"/>
                <a:cs typeface="Times New Roman"/>
              </a:rPr>
              <a:t>ln</a:t>
            </a:r>
            <a:r>
              <a:rPr lang="en-US" sz="2800" dirty="0" smtClean="0">
                <a:latin typeface="Times New Roman"/>
                <a:cs typeface="Times New Roman"/>
              </a:rPr>
              <a:t> a</a:t>
            </a:r>
            <a:r>
              <a:rPr lang="en-US" sz="2800" baseline="-25000" dirty="0" smtClean="0">
                <a:latin typeface="Times New Roman"/>
                <a:cs typeface="Times New Roman"/>
              </a:rPr>
              <a:t>1</a:t>
            </a:r>
            <a:r>
              <a:rPr lang="en-US" sz="2800" dirty="0" smtClean="0">
                <a:latin typeface="Times New Roman"/>
                <a:cs typeface="Times New Roman"/>
              </a:rPr>
              <a:t> – </a:t>
            </a:r>
            <a:r>
              <a:rPr lang="el-GR" sz="2800" dirty="0" smtClean="0">
                <a:latin typeface="Times New Roman"/>
                <a:cs typeface="Times New Roman"/>
              </a:rPr>
              <a:t>α</a:t>
            </a:r>
            <a:r>
              <a:rPr lang="en-US" sz="2800" dirty="0" smtClean="0">
                <a:latin typeface="Times New Roman"/>
                <a:cs typeface="Times New Roman"/>
              </a:rPr>
              <a:t>t  → -----</a:t>
            </a:r>
          </a:p>
          <a:p>
            <a:pPr>
              <a:buNone/>
            </a:pPr>
            <a:endParaRPr lang="en-US" sz="2800" dirty="0">
              <a:cs typeface="Arial" pitchFamily="34" charset="0"/>
            </a:endParaRPr>
          </a:p>
          <a:p>
            <a:pPr>
              <a:buNone/>
            </a:pPr>
            <a:endParaRPr lang="id-ID" sz="28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838200"/>
            <a:ext cx="3200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endParaRPr lang="en-US" dirty="0" smtClean="0"/>
          </a:p>
          <a:p>
            <a:pPr>
              <a:buNone/>
            </a:pP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dirty="0" err="1" smtClean="0">
                <a:latin typeface="Times New Roman"/>
                <a:cs typeface="Times New Roman"/>
              </a:rPr>
              <a:t>ln</a:t>
            </a:r>
            <a:r>
              <a:rPr lang="en-US" dirty="0" smtClean="0">
                <a:latin typeface="Times New Roman"/>
                <a:cs typeface="Times New Roman"/>
              </a:rPr>
              <a:t> C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– </a:t>
            </a:r>
            <a:r>
              <a:rPr lang="en-US" dirty="0" err="1" smtClean="0">
                <a:latin typeface="Times New Roman"/>
                <a:cs typeface="Times New Roman"/>
              </a:rPr>
              <a:t>ln</a:t>
            </a:r>
            <a:r>
              <a:rPr lang="en-US" dirty="0" smtClean="0">
                <a:latin typeface="Times New Roman"/>
                <a:cs typeface="Times New Roman"/>
              </a:rPr>
              <a:t> C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    t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– t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</a:p>
          <a:p>
            <a:pPr>
              <a:buNone/>
            </a:pPr>
            <a:r>
              <a:rPr lang="el-GR" dirty="0" smtClean="0">
                <a:latin typeface="Times New Roman"/>
                <a:cs typeface="Times New Roman"/>
                <a:sym typeface="Symbol"/>
              </a:rPr>
              <a:t>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dirty="0" err="1" smtClean="0">
                <a:latin typeface="Times New Roman"/>
                <a:cs typeface="Times New Roman"/>
              </a:rPr>
              <a:t>ln</a:t>
            </a:r>
            <a:r>
              <a:rPr lang="en-US" dirty="0" smtClean="0">
                <a:latin typeface="Times New Roman"/>
                <a:cs typeface="Times New Roman"/>
              </a:rPr>
              <a:t> C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’ – </a:t>
            </a:r>
            <a:r>
              <a:rPr lang="en-US" dirty="0" err="1" smtClean="0">
                <a:latin typeface="Times New Roman"/>
                <a:cs typeface="Times New Roman"/>
              </a:rPr>
              <a:t>ln</a:t>
            </a:r>
            <a:r>
              <a:rPr lang="en-US" dirty="0" smtClean="0">
                <a:latin typeface="Times New Roman"/>
                <a:cs typeface="Times New Roman"/>
              </a:rPr>
              <a:t> C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’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    t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– t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t½ = 0,693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   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V</a:t>
            </a:r>
            <a:r>
              <a:rPr lang="en-US" baseline="-25000" dirty="0" smtClean="0">
                <a:latin typeface="Times New Roman"/>
                <a:cs typeface="Times New Roman"/>
              </a:rPr>
              <a:t>D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dirty="0" err="1" smtClean="0">
                <a:latin typeface="Times New Roman"/>
                <a:cs typeface="Times New Roman"/>
              </a:rPr>
              <a:t>Dosis</a:t>
            </a:r>
            <a:r>
              <a:rPr lang="en-US" dirty="0" smtClean="0">
                <a:latin typeface="Times New Roman"/>
                <a:cs typeface="Times New Roman"/>
              </a:rPr>
              <a:t>   </a:t>
            </a:r>
            <a:r>
              <a:rPr lang="en-US" dirty="0" err="1" smtClean="0">
                <a:latin typeface="Times New Roman"/>
                <a:cs typeface="Times New Roman"/>
              </a:rPr>
              <a:t>atau</a:t>
            </a:r>
            <a:r>
              <a:rPr lang="en-US" dirty="0" smtClean="0">
                <a:latin typeface="Times New Roman"/>
                <a:cs typeface="Times New Roman"/>
              </a:rPr>
              <a:t>   V</a:t>
            </a:r>
            <a:r>
              <a:rPr lang="en-US" baseline="-25000" dirty="0" smtClean="0">
                <a:latin typeface="Times New Roman"/>
                <a:cs typeface="Times New Roman"/>
              </a:rPr>
              <a:t>D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id-ID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Clp</a:t>
            </a:r>
            <a:r>
              <a:rPr lang="en-US" dirty="0" smtClean="0">
                <a:latin typeface="Times New Roman"/>
                <a:cs typeface="Times New Roman"/>
              </a:rPr>
              <a:t>    = V</a:t>
            </a:r>
            <a:r>
              <a:rPr lang="en-US" baseline="-25000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 + V</a:t>
            </a:r>
            <a:r>
              <a:rPr lang="en-US" baseline="-25000" dirty="0" smtClean="0">
                <a:latin typeface="Times New Roman"/>
                <a:cs typeface="Times New Roman"/>
              </a:rPr>
              <a:t>T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   </a:t>
            </a:r>
            <a:r>
              <a:rPr lang="en-US" dirty="0" err="1" smtClean="0">
                <a:latin typeface="Times New Roman"/>
                <a:cs typeface="Times New Roman"/>
              </a:rPr>
              <a:t>C</a:t>
            </a:r>
            <a:r>
              <a:rPr lang="en-US" baseline="-25000" dirty="0" err="1" smtClean="0">
                <a:latin typeface="Times New Roman"/>
                <a:cs typeface="Times New Roman"/>
              </a:rPr>
              <a:t>z</a:t>
            </a:r>
            <a:r>
              <a:rPr lang="en-US" baseline="-25000" dirty="0" smtClean="0">
                <a:latin typeface="Times New Roman"/>
                <a:cs typeface="Times New Roman"/>
              </a:rPr>
              <a:t>                                         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Volume </a:t>
            </a:r>
            <a:r>
              <a:rPr lang="en-US" dirty="0" err="1" smtClean="0">
                <a:latin typeface="Times New Roman"/>
                <a:cs typeface="Times New Roman"/>
              </a:rPr>
              <a:t>kompartemen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sentral</a:t>
            </a:r>
            <a:r>
              <a:rPr lang="en-US" dirty="0" smtClean="0">
                <a:latin typeface="Times New Roman"/>
                <a:cs typeface="Times New Roman"/>
              </a:rPr>
              <a:t> = V</a:t>
            </a:r>
            <a:r>
              <a:rPr lang="en-US" baseline="-25000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dirty="0" err="1" smtClean="0">
                <a:latin typeface="Times New Roman"/>
                <a:cs typeface="Times New Roman"/>
              </a:rPr>
              <a:t>Dosis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                                                    a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+ </a:t>
            </a:r>
            <a:r>
              <a:rPr lang="en-US" dirty="0" err="1" smtClean="0">
                <a:latin typeface="Times New Roman"/>
                <a:cs typeface="Times New Roman"/>
              </a:rPr>
              <a:t>a</a:t>
            </a:r>
            <a:r>
              <a:rPr lang="en-US" baseline="-25000" dirty="0" err="1" smtClean="0">
                <a:latin typeface="Times New Roman"/>
                <a:cs typeface="Times New Roman"/>
              </a:rPr>
              <a:t>z</a:t>
            </a:r>
            <a:endParaRPr lang="id-ID" baseline="-25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95400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53613" y="2209800"/>
            <a:ext cx="2133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71600" y="41148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09700" y="31242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97145" y="4113212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91200" y="5030788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-2247900" y="3543300"/>
            <a:ext cx="510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04800" y="914400"/>
            <a:ext cx="3810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04800" y="6096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-2285206" y="3505200"/>
            <a:ext cx="50284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+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>
                <a:latin typeface="Times New Roman"/>
                <a:cs typeface="Times New Roman"/>
              </a:rPr>
              <a:t> = K</a:t>
            </a:r>
            <a:r>
              <a:rPr lang="en-US" baseline="-25000" dirty="0" smtClean="0">
                <a:latin typeface="Times New Roman"/>
                <a:cs typeface="Times New Roman"/>
              </a:rPr>
              <a:t>12</a:t>
            </a:r>
            <a:r>
              <a:rPr lang="en-US" dirty="0" smtClean="0">
                <a:latin typeface="Times New Roman"/>
                <a:cs typeface="Times New Roman"/>
              </a:rPr>
              <a:t> + K</a:t>
            </a:r>
            <a:r>
              <a:rPr lang="en-US" baseline="-25000" dirty="0" smtClean="0">
                <a:latin typeface="Times New Roman"/>
                <a:cs typeface="Times New Roman"/>
              </a:rPr>
              <a:t>21</a:t>
            </a:r>
            <a:r>
              <a:rPr lang="en-US" dirty="0" smtClean="0">
                <a:latin typeface="Times New Roman"/>
                <a:cs typeface="Times New Roman"/>
              </a:rPr>
              <a:t> + </a:t>
            </a:r>
            <a:r>
              <a:rPr lang="en-US" dirty="0" err="1" smtClean="0">
                <a:latin typeface="Times New Roman"/>
                <a:cs typeface="Times New Roman"/>
              </a:rPr>
              <a:t>Ke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l-GR" dirty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>
                <a:latin typeface="Times New Roman"/>
                <a:cs typeface="Times New Roman"/>
              </a:rPr>
              <a:t> = K</a:t>
            </a:r>
            <a:r>
              <a:rPr lang="en-US" baseline="-25000" dirty="0" smtClean="0">
                <a:latin typeface="Times New Roman"/>
                <a:cs typeface="Times New Roman"/>
              </a:rPr>
              <a:t>21</a:t>
            </a:r>
            <a:r>
              <a:rPr lang="en-US" dirty="0" smtClean="0">
                <a:latin typeface="Times New Roman"/>
                <a:cs typeface="Times New Roman"/>
              </a:rPr>
              <a:t>.Ke</a:t>
            </a:r>
          </a:p>
          <a:p>
            <a:pPr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Ke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>
                <a:latin typeface="Times New Roman"/>
                <a:cs typeface="Times New Roman"/>
              </a:rPr>
              <a:t>      </a:t>
            </a:r>
            <a:r>
              <a:rPr lang="en-US" dirty="0" err="1" smtClean="0">
                <a:latin typeface="Times New Roman"/>
                <a:cs typeface="Times New Roman"/>
              </a:rPr>
              <a:t>atau</a:t>
            </a:r>
            <a:r>
              <a:rPr lang="en-US" dirty="0" smtClean="0">
                <a:latin typeface="Times New Roman"/>
                <a:cs typeface="Times New Roman"/>
              </a:rPr>
              <a:t>    </a:t>
            </a:r>
            <a:r>
              <a:rPr lang="en-US" dirty="0" err="1" smtClean="0">
                <a:latin typeface="Times New Roman"/>
                <a:cs typeface="Times New Roman"/>
              </a:rPr>
              <a:t>Ke</a:t>
            </a:r>
            <a:r>
              <a:rPr lang="en-US" dirty="0" smtClean="0">
                <a:latin typeface="Times New Roman"/>
                <a:cs typeface="Times New Roman"/>
              </a:rPr>
              <a:t> = C1 + </a:t>
            </a:r>
            <a:r>
              <a:rPr lang="en-US" dirty="0" err="1" smtClean="0">
                <a:latin typeface="Times New Roman"/>
                <a:cs typeface="Times New Roman"/>
              </a:rPr>
              <a:t>Cz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 K</a:t>
            </a:r>
            <a:r>
              <a:rPr lang="en-US" baseline="-25000" dirty="0" smtClean="0">
                <a:latin typeface="Times New Roman"/>
                <a:cs typeface="Times New Roman"/>
              </a:rPr>
              <a:t>21</a:t>
            </a:r>
            <a:r>
              <a:rPr lang="en-US" dirty="0" smtClean="0">
                <a:latin typeface="Times New Roman"/>
                <a:cs typeface="Times New Roman"/>
              </a:rPr>
              <a:t>                       C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+ </a:t>
            </a:r>
            <a:r>
              <a:rPr lang="en-US" dirty="0" err="1" smtClean="0">
                <a:latin typeface="Times New Roman"/>
                <a:cs typeface="Times New Roman"/>
              </a:rPr>
              <a:t>C</a:t>
            </a:r>
            <a:r>
              <a:rPr lang="en-US" baseline="-25000" dirty="0" err="1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K</a:t>
            </a:r>
            <a:r>
              <a:rPr lang="en-US" baseline="-25000" dirty="0" smtClean="0">
                <a:latin typeface="Times New Roman"/>
                <a:cs typeface="Times New Roman"/>
              </a:rPr>
              <a:t>21</a:t>
            </a:r>
            <a:r>
              <a:rPr lang="en-US" dirty="0" smtClean="0">
                <a:latin typeface="Times New Roman"/>
                <a:cs typeface="Times New Roman"/>
              </a:rPr>
              <a:t> = C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>
                <a:latin typeface="Times New Roman"/>
                <a:cs typeface="Times New Roman"/>
              </a:rPr>
              <a:t> + </a:t>
            </a:r>
            <a:r>
              <a:rPr lang="en-US" dirty="0" err="1" smtClean="0">
                <a:latin typeface="Times New Roman"/>
                <a:cs typeface="Times New Roman"/>
              </a:rPr>
              <a:t>C</a:t>
            </a:r>
            <a:r>
              <a:rPr lang="en-US" baseline="-25000" dirty="0" err="1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     C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+ </a:t>
            </a:r>
            <a:r>
              <a:rPr lang="en-US" dirty="0" err="1" smtClean="0">
                <a:latin typeface="Times New Roman"/>
                <a:cs typeface="Times New Roman"/>
              </a:rPr>
              <a:t>C</a:t>
            </a:r>
            <a:r>
              <a:rPr lang="en-US" baseline="-25000" dirty="0" err="1" smtClean="0">
                <a:latin typeface="Times New Roman"/>
                <a:cs typeface="Times New Roman"/>
              </a:rPr>
              <a:t>z</a:t>
            </a:r>
            <a:endParaRPr lang="en-US" baseline="-250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K</a:t>
            </a:r>
            <a:r>
              <a:rPr lang="id-ID" baseline="-25000" dirty="0" smtClean="0">
                <a:latin typeface="Times New Roman"/>
                <a:cs typeface="Times New Roman"/>
              </a:rPr>
              <a:t>12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+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>
                <a:latin typeface="Times New Roman"/>
                <a:cs typeface="Times New Roman"/>
              </a:rPr>
              <a:t> – K</a:t>
            </a:r>
            <a:r>
              <a:rPr lang="en-US" baseline="-25000" dirty="0" smtClean="0">
                <a:latin typeface="Times New Roman"/>
                <a:cs typeface="Times New Roman"/>
              </a:rPr>
              <a:t>21</a:t>
            </a:r>
            <a:r>
              <a:rPr lang="en-US" dirty="0" smtClean="0">
                <a:latin typeface="Times New Roman"/>
                <a:cs typeface="Times New Roman"/>
              </a:rPr>
              <a:t> – </a:t>
            </a:r>
            <a:r>
              <a:rPr lang="en-US" dirty="0" err="1" smtClean="0">
                <a:latin typeface="Times New Roman"/>
                <a:cs typeface="Times New Roman"/>
              </a:rPr>
              <a:t>Ke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Clp</a:t>
            </a:r>
            <a:r>
              <a:rPr lang="en-US" dirty="0" smtClean="0">
                <a:latin typeface="Times New Roman"/>
                <a:cs typeface="Times New Roman"/>
              </a:rPr>
              <a:t> =   Do        →  AUC = C1 + </a:t>
            </a:r>
            <a:r>
              <a:rPr lang="en-US" dirty="0" err="1" smtClean="0">
                <a:latin typeface="Times New Roman"/>
                <a:cs typeface="Times New Roman"/>
              </a:rPr>
              <a:t>Cz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AUC</a:t>
            </a:r>
            <a:r>
              <a:rPr lang="en-US" baseline="-25000" dirty="0" smtClean="0">
                <a:latin typeface="Times New Roman"/>
                <a:cs typeface="Times New Roman"/>
              </a:rPr>
              <a:t>0-∞                                   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     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09700" y="1979612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52900" y="1779639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50258" y="2743200"/>
            <a:ext cx="1828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71600" y="4145885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43400" y="4114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1600" y="411321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-1561306" y="3542506"/>
            <a:ext cx="388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1000" y="1524000"/>
            <a:ext cx="3048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1000" y="5486400"/>
            <a:ext cx="3048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-1637506" y="3542506"/>
            <a:ext cx="388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fasa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eliminasi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didekati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C</a:t>
            </a:r>
            <a:r>
              <a:rPr lang="en-US" baseline="-25000" dirty="0" smtClean="0"/>
              <a:t>1</a:t>
            </a:r>
            <a:r>
              <a:rPr lang="en-US" dirty="0" smtClean="0"/>
              <a:t>   </a:t>
            </a:r>
            <a:r>
              <a:rPr lang="en-US" dirty="0" err="1" smtClean="0"/>
              <a:t>dan</a:t>
            </a:r>
            <a:r>
              <a:rPr lang="en-US" dirty="0" smtClean="0"/>
              <a:t>   </a:t>
            </a:r>
            <a:r>
              <a:rPr lang="en-US" dirty="0" err="1" smtClean="0"/>
              <a:t>Cz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            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Jika</a:t>
            </a:r>
            <a:r>
              <a:rPr lang="en-US" dirty="0" smtClean="0">
                <a:latin typeface="Times New Roman"/>
                <a:cs typeface="Times New Roman"/>
              </a:rPr>
              <a:t>  C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 &lt;&lt;   </a:t>
            </a:r>
            <a:r>
              <a:rPr lang="en-US" dirty="0" err="1" smtClean="0">
                <a:latin typeface="Times New Roman"/>
                <a:cs typeface="Times New Roman"/>
              </a:rPr>
              <a:t>Cz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dirty="0" err="1" smtClean="0">
                <a:latin typeface="Times New Roman"/>
                <a:cs typeface="Times New Roman"/>
              </a:rPr>
              <a:t>obat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sebagian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besar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                                </a:t>
            </a:r>
            <a:r>
              <a:rPr lang="en-US" dirty="0" err="1" smtClean="0">
                <a:latin typeface="Times New Roman"/>
                <a:cs typeface="Times New Roman"/>
              </a:rPr>
              <a:t>terdistribusi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dirty="0" err="1" smtClean="0">
                <a:latin typeface="Times New Roman"/>
                <a:cs typeface="Times New Roman"/>
              </a:rPr>
              <a:t>fasa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Jika</a:t>
            </a:r>
            <a:r>
              <a:rPr lang="en-US" dirty="0" smtClean="0">
                <a:latin typeface="Times New Roman"/>
                <a:cs typeface="Times New Roman"/>
              </a:rPr>
              <a:t>  C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  ≥    </a:t>
            </a:r>
            <a:r>
              <a:rPr lang="en-US" dirty="0" err="1" smtClean="0">
                <a:latin typeface="Times New Roman"/>
                <a:cs typeface="Times New Roman"/>
              </a:rPr>
              <a:t>Cz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>
                <a:latin typeface="Times New Roman"/>
                <a:cs typeface="Times New Roman"/>
              </a:rPr>
              <a:t>  → </a:t>
            </a:r>
            <a:r>
              <a:rPr lang="en-US" dirty="0" err="1" smtClean="0">
                <a:latin typeface="Times New Roman"/>
                <a:cs typeface="Times New Roman"/>
              </a:rPr>
              <a:t>terjadi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eliminasi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obat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                                → </a:t>
            </a:r>
            <a:r>
              <a:rPr lang="en-US" dirty="0" err="1" smtClean="0">
                <a:latin typeface="Times New Roman"/>
                <a:cs typeface="Times New Roman"/>
              </a:rPr>
              <a:t>fasa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eliminasi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51301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0" y="24384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0" y="5029200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</a:rPr>
              <a:t>KERJAKAN LATIHAN SOALNYA</a:t>
            </a:r>
          </a:p>
          <a:p>
            <a:pPr algn="ctr"/>
            <a:endParaRPr lang="en-US" sz="3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601</TotalTime>
  <Words>374</Words>
  <Application>Microsoft Office PowerPoint</Application>
  <PresentationFormat>On-screen Show (4:3)</PresentationFormat>
  <Paragraphs>70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MODEL TERBUKA 2 KOMPARTEMEN  DOSIS TUNGGAL IV </vt:lpstr>
      <vt:lpstr>            II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TERBUKA  2 KOMPARTEMEN</dc:title>
  <dc:creator>user</dc:creator>
  <cp:lastModifiedBy>Windows User</cp:lastModifiedBy>
  <cp:revision>45</cp:revision>
  <dcterms:created xsi:type="dcterms:W3CDTF">2012-06-25T13:11:33Z</dcterms:created>
  <dcterms:modified xsi:type="dcterms:W3CDTF">2020-05-16T03:59:50Z</dcterms:modified>
</cp:coreProperties>
</file>