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34" r:id="rId4"/>
  </p:sldMasterIdLst>
  <p:notesMasterIdLst>
    <p:notesMasterId r:id="rId34"/>
  </p:notesMasterIdLst>
  <p:handoutMasterIdLst>
    <p:handoutMasterId r:id="rId35"/>
  </p:handoutMasterIdLst>
  <p:sldIdLst>
    <p:sldId id="283" r:id="rId5"/>
    <p:sldId id="455" r:id="rId6"/>
    <p:sldId id="487" r:id="rId7"/>
    <p:sldId id="494" r:id="rId8"/>
    <p:sldId id="495" r:id="rId9"/>
    <p:sldId id="500" r:id="rId10"/>
    <p:sldId id="496" r:id="rId11"/>
    <p:sldId id="497" r:id="rId12"/>
    <p:sldId id="498" r:id="rId13"/>
    <p:sldId id="499" r:id="rId14"/>
    <p:sldId id="490" r:id="rId15"/>
    <p:sldId id="501" r:id="rId16"/>
    <p:sldId id="492" r:id="rId17"/>
    <p:sldId id="493" r:id="rId18"/>
    <p:sldId id="502" r:id="rId19"/>
    <p:sldId id="503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4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96196" autoAdjust="0"/>
  </p:normalViewPr>
  <p:slideViewPr>
    <p:cSldViewPr snapToGrid="0" showGuides="1">
      <p:cViewPr varScale="1">
        <p:scale>
          <a:sx n="61" d="100"/>
          <a:sy n="61" d="100"/>
        </p:scale>
        <p:origin x="-72" y="-1170"/>
      </p:cViewPr>
      <p:guideLst>
        <p:guide orient="horz" pos="227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9B316-A681-4FD0-A868-25A8FE7A1D6C}" type="datetimeFigureOut">
              <a:rPr lang="en-ID" smtClean="0"/>
              <a:t>27/11/2023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F068-F209-4629-8521-53574CF76C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862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F410BE4-3C5E-43B8-8434-8829CB38EFEC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06A72D2-8DDC-4832-8E1A-5E6079DDB78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77B211F-304A-4E12-A07A-202247B172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E3FBE6D7-EF7F-47A8-89CB-23A37D837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="" xmlns:a16="http://schemas.microsoft.com/office/drawing/2014/main" id="{F114C1C8-D2A1-4716-AE48-7A7DD92216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="" xmlns:a16="http://schemas.microsoft.com/office/drawing/2014/main" id="{DE92AE71-849C-4C5D-8BC3-63D1AD20C264}"/>
              </a:ext>
            </a:extLst>
          </p:cNvPr>
          <p:cNvGrpSpPr/>
          <p:nvPr userDrawn="1"/>
        </p:nvGrpSpPr>
        <p:grpSpPr>
          <a:xfrm>
            <a:off x="720076" y="1536177"/>
            <a:ext cx="3862162" cy="303765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D0E32D3-7FAD-40AF-9518-E72C3AEAC5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EBD8ABF-E4E6-471F-986A-C4EE494F7A1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15278CF-71CB-4FE8-B7ED-DAAA45C6791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7FAF83E-5E8E-4C78-A6BA-2CDBD881012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6877B64-3C97-4D73-BE16-52CE9B2574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D987417-78D5-491C-8E6A-188C225E73D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83DB0D5-7B53-40AF-92BC-8E5F127A3D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541791F-5F7F-4B16-86E2-320FDFF01FC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="" xmlns:a16="http://schemas.microsoft.com/office/drawing/2014/main" id="{CA01EEE8-1A00-420B-A9D7-046737460489}"/>
              </a:ext>
            </a:extLst>
          </p:cNvPr>
          <p:cNvGrpSpPr/>
          <p:nvPr userDrawn="1"/>
        </p:nvGrpSpPr>
        <p:grpSpPr>
          <a:xfrm>
            <a:off x="7624988" y="2977447"/>
            <a:ext cx="3862162" cy="303765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FF2C995-526A-4EB1-B4C9-1F6C1A508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887F308-9F56-41C4-B2ED-E364B83EB33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77A3EDE-4590-40C5-888A-D3B474B740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30074FC-818E-4468-95AA-F42F7DC340D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71E1870-4715-463E-8873-E96187341B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11437F7-9D98-4BE9-93CE-1A7DCF71FB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1022038-51F2-4CDE-95C2-5343CFB70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60F7F6F-3E37-44A1-86D4-35EFC13F5DA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554" y="1730073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="" xmlns:a16="http://schemas.microsoft.com/office/drawing/2014/main" id="{6D1F2188-2B90-458D-B866-CF7EE47DCD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6362" y="3147364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CA4F7555-B08F-4024-B435-F4B03BF4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="" xmlns:a16="http://schemas.microsoft.com/office/drawing/2014/main" id="{263284AA-C901-48FB-8B29-4C8F0687F5D8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="" xmlns:a16="http://schemas.microsoft.com/office/drawing/2014/main" id="{8C3D689E-28EE-438B-A23D-92EC82A7FA53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C99B3A-24E5-4560-8124-DF3CBFC4979C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6858" y="364253"/>
            <a:ext cx="6012983" cy="306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550CE873-3157-4ACA-9DEF-A3898679AE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86787" y="364253"/>
            <a:ext cx="3172650" cy="6056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97EDFA1B-E40C-4818-BE93-5913C50D0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6858" y="3627455"/>
            <a:ext cx="2902063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A8A97DCE-D05A-4EB8-81BB-EFE1E828AD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1193" y="3627455"/>
            <a:ext cx="2898648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40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8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2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8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3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4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78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60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7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6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30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9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9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6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73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18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20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9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B5EAB53-0AB0-49A7-8A0C-0A9D85479EC0}"/>
              </a:ext>
            </a:extLst>
          </p:cNvPr>
          <p:cNvGrpSpPr/>
          <p:nvPr userDrawn="1"/>
        </p:nvGrpSpPr>
        <p:grpSpPr>
          <a:xfrm>
            <a:off x="10508830" y="5751672"/>
            <a:ext cx="1616495" cy="860583"/>
            <a:chOff x="3631780" y="1691976"/>
            <a:chExt cx="4859204" cy="2586924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7EC8A9F-0142-4609-95F7-1A271547C803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DCF3F67-0811-4C24-B10F-0D140D2AA63A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BA3F13EE-C67A-4A94-8E09-F65FFC6AFA4A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99456DDD-1149-4AA4-8114-105A36EE6101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B154FA3E-24E1-42E4-9A35-425F737CA35F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C6C7D145-134C-4FE3-8FF9-BCEC4B6CA6BA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717A5171-079A-4D92-B321-8987F6E34CC2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BBDD4EF-B3CB-4E3E-B303-0CD5F31B13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04D636DE-3F26-4E27-AD6D-B784D857AC99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D36D5D76-54F7-4983-873A-E9249D9B27AA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0632AEFC-348B-439E-A407-D68AA774B02B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8EADCE84-13E0-496D-8C9D-04C0B9B6FB73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BA412BF7-6E8B-46D7-91C0-20C9A7951A5A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643FFB8D-4436-4398-8669-1B7030A860AD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8A1C9E68-FE5B-4D06-BFD6-B836A0EE0D8A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411F6427-B46A-476C-A1FE-438921C33141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0871897A-671A-4DF2-8FE8-89C3E46C5C41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273E5CC0-00B6-418D-B32A-99090DFF4E42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BEF72336-3F79-4A97-8B24-887979BA1BC4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04D2FE2-9428-49AD-8275-8646559047EA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7C0BEA64-4E59-42CE-A307-A9B2FC69002A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6EE78404-9AA0-4852-882C-49A3C9A44FC8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9BABA818-FD93-46E2-B427-CAD3408031F7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5F5C9629-B030-43F5-99A7-C079CDBFC02E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D1B24AA7-6811-4B16-8042-685AC7A7252C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F1C50555-CD46-4DBA-A103-C149350D058C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11A46BE6-73B1-4DA6-91F3-F4D01E3522F8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D574A065-0D8C-45A4-B697-1EAEE7EAEF03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F3D2ADC-CE7F-4D56-BFEF-9BEA82F4E688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D5FE209-5876-4F41-AAB8-A3922AB0EAC6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63F6FB3-A081-4A24-9993-4B481E0AEBBF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6447CA1-2D32-4DA1-A223-78EF87674843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2495D095-40B3-408D-92AE-BA75CA471A95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AA82FE2-E2DD-431D-8D46-7855EDEAA3A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2AD73A5-152E-4424-89CE-9BF6CBA0DB5D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82097D85-AD29-468F-93DF-059351CB873C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8AB19738-EE19-4B71-AF87-297FFDD95F5F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CB06252B-9018-4237-8DB9-10D51B4066CB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D816686D-75D3-419F-AC85-6CA2FEEB76FB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E17257E-496D-43B5-AF2E-E2A20B9FBD10}"/>
              </a:ext>
            </a:extLst>
          </p:cNvPr>
          <p:cNvGrpSpPr/>
          <p:nvPr userDrawn="1"/>
        </p:nvGrpSpPr>
        <p:grpSpPr>
          <a:xfrm>
            <a:off x="0" y="6593205"/>
            <a:ext cx="12192000" cy="283845"/>
            <a:chOff x="0" y="6593205"/>
            <a:chExt cx="12192000" cy="283845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09A48D2-D68F-4890-A42F-5BB72CFCCFD6}"/>
                </a:ext>
              </a:extLst>
            </p:cNvPr>
            <p:cNvSpPr/>
            <p:nvPr/>
          </p:nvSpPr>
          <p:spPr>
            <a:xfrm>
              <a:off x="0" y="6593205"/>
              <a:ext cx="12192000" cy="27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F59F2605-0DF1-4906-A75E-0ED8566A8648}"/>
                </a:ext>
              </a:extLst>
            </p:cNvPr>
            <p:cNvSpPr/>
            <p:nvPr/>
          </p:nvSpPr>
          <p:spPr>
            <a:xfrm>
              <a:off x="0" y="6684645"/>
              <a:ext cx="1219200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E70C75D-A69D-47EF-91AF-4C580B47C566}"/>
                </a:ext>
              </a:extLst>
            </p:cNvPr>
            <p:cNvSpPr/>
            <p:nvPr/>
          </p:nvSpPr>
          <p:spPr>
            <a:xfrm>
              <a:off x="0" y="6785610"/>
              <a:ext cx="12192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42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442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DBDC731-CCCD-4C3D-A9AF-48F6234A2FDF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00FB6E0-B02A-4B89-A387-E6A49302804A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F04D15E-A661-4B09-87F0-33BFFB2C63B4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4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bg1">
                <a:lumMod val="9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2" r:id="rId3"/>
    <p:sldLayoutId id="2147483675" r:id="rId4"/>
    <p:sldLayoutId id="2147483663" r:id="rId5"/>
    <p:sldLayoutId id="2147483658" r:id="rId6"/>
    <p:sldLayoutId id="214748367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9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4" Type="http://schemas.openxmlformats.org/officeDocument/2006/relationships/image" Target="http://www.mcasco.com/images/crash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Kecepatan" TargetMode="External"/><Relationship Id="rId2" Type="http://schemas.openxmlformats.org/officeDocument/2006/relationships/hyperlink" Target="http://id.wikipedia.org/wiki/Fisika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id.wikipedia.org/w/index.php?title=Vektor_(ruang)&amp;action=edit&amp;redlink=1" TargetMode="External"/><Relationship Id="rId5" Type="http://schemas.openxmlformats.org/officeDocument/2006/relationships/hyperlink" Target="http://id.wikipedia.org/wiki/Mekanika_klasik" TargetMode="External"/><Relationship Id="rId4" Type="http://schemas.openxmlformats.org/officeDocument/2006/relationships/hyperlink" Target="http://id.wikipedia.org/wiki/Mas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0629E66-ED3C-4A85-8560-E4ED6CCC562B}"/>
              </a:ext>
            </a:extLst>
          </p:cNvPr>
          <p:cNvGrpSpPr/>
          <p:nvPr/>
        </p:nvGrpSpPr>
        <p:grpSpPr>
          <a:xfrm rot="16200000">
            <a:off x="5700153" y="1148861"/>
            <a:ext cx="791694" cy="6074652"/>
            <a:chOff x="4093890" y="1870877"/>
            <a:chExt cx="791694" cy="4045791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6ECDD74-A3EA-479D-A04C-3FF8B90DD2BA}"/>
                </a:ext>
              </a:extLst>
            </p:cNvPr>
            <p:cNvSpPr/>
            <p:nvPr/>
          </p:nvSpPr>
          <p:spPr>
            <a:xfrm>
              <a:off x="4093890" y="2089729"/>
              <a:ext cx="526478" cy="36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14A967CC-EA8A-42F2-A380-0032416E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36281" y="3667365"/>
              <a:ext cx="4045791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E0B530-C1A3-4F58-A186-F7993EADD592}"/>
              </a:ext>
            </a:extLst>
          </p:cNvPr>
          <p:cNvSpPr txBox="1"/>
          <p:nvPr/>
        </p:nvSpPr>
        <p:spPr>
          <a:xfrm>
            <a:off x="28632" y="3403718"/>
            <a:ext cx="1219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Ir.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Totok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 Andi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Prasetyo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, ST., MT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  <p:pic>
        <p:nvPicPr>
          <p:cNvPr id="1026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D26ED8B-C340-4577-B861-6F1B5B0F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6075"/>
            <a:ext cx="1268772" cy="126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39C99F-BB18-4237-B879-562915AA0A17}"/>
              </a:ext>
            </a:extLst>
          </p:cNvPr>
          <p:cNvSpPr txBox="1"/>
          <p:nvPr/>
        </p:nvSpPr>
        <p:spPr>
          <a:xfrm>
            <a:off x="3105670" y="5347340"/>
            <a:ext cx="6111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effectLst/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STUDI TEKNIK SIPIL</a:t>
            </a:r>
            <a:endParaRPr lang="en-ID" sz="1600" dirty="0">
              <a:effectLst/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effectLst/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 TEKNIK SIPIL DAN PERENCANAAN</a:t>
            </a:r>
            <a:endParaRPr lang="en-ID" sz="1600" dirty="0">
              <a:effectLst/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effectLst/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 SAINS DAN TEKNOLOGI NASIONAL</a:t>
            </a:r>
            <a:endParaRPr lang="en-ID" sz="1600" dirty="0">
              <a:effectLst/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F6629C-402B-403A-A714-57F1D4DC8FEC}"/>
              </a:ext>
            </a:extLst>
          </p:cNvPr>
          <p:cNvSpPr txBox="1"/>
          <p:nvPr/>
        </p:nvSpPr>
        <p:spPr>
          <a:xfrm>
            <a:off x="28632" y="1202701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Bahan</a:t>
            </a: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 Ajar</a:t>
            </a:r>
          </a:p>
          <a:p>
            <a:pPr algn="ctr"/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FISIKA TERAPAN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E0B530-C1A3-4F58-A186-F7993EADD592}"/>
              </a:ext>
            </a:extLst>
          </p:cNvPr>
          <p:cNvSpPr txBox="1"/>
          <p:nvPr/>
        </p:nvSpPr>
        <p:spPr>
          <a:xfrm>
            <a:off x="0" y="2617093"/>
            <a:ext cx="1219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Pertemuan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8 – Momentum,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Impuls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 panose="020B0805030504020804" pitchFamily="34" charset="0"/>
                <a:cs typeface="Arial" pitchFamily="34" charset="0"/>
              </a:rPr>
              <a:t>Tumbukan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4442" y="752641"/>
            <a:ext cx="529984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IMPULS </a:t>
            </a:r>
            <a:r>
              <a:rPr lang="en-US" sz="3200" b="1" dirty="0" err="1">
                <a:solidFill>
                  <a:schemeClr val="tx1"/>
                </a:solidFill>
              </a:rPr>
              <a:t>dan</a:t>
            </a:r>
            <a:r>
              <a:rPr lang="en-US" sz="3200" b="1" dirty="0">
                <a:solidFill>
                  <a:schemeClr val="tx1"/>
                </a:solidFill>
              </a:rPr>
              <a:t> MOMENTUM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81" y="1475963"/>
            <a:ext cx="9419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800" dirty="0">
                <a:cs typeface="Aharoni" pitchFamily="2" charset="-79"/>
              </a:rPr>
              <a:t>Dalam suatu tumbukan, misalnya bola yang dihantam tongkat</a:t>
            </a:r>
          </a:p>
          <a:p>
            <a:pPr algn="just"/>
            <a:r>
              <a:rPr lang="en-US" sz="2800" dirty="0" err="1">
                <a:cs typeface="Aharoni" pitchFamily="2" charset="-79"/>
              </a:rPr>
              <a:t>pemukul</a:t>
            </a:r>
            <a:r>
              <a:rPr lang="en-US" sz="2800" dirty="0">
                <a:cs typeface="Aharoni" pitchFamily="2" charset="-79"/>
              </a:rPr>
              <a:t>, </a:t>
            </a:r>
            <a:r>
              <a:rPr lang="en-US" sz="2800" dirty="0" err="1">
                <a:cs typeface="Aharoni" pitchFamily="2" charset="-79"/>
              </a:rPr>
              <a:t>tongkat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bersentuhan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dengan</a:t>
            </a:r>
            <a:r>
              <a:rPr lang="en-US" sz="2800" dirty="0">
                <a:cs typeface="Aharoni" pitchFamily="2" charset="-79"/>
              </a:rPr>
              <a:t> bola </a:t>
            </a:r>
            <a:r>
              <a:rPr lang="en-US" sz="2800" dirty="0" err="1">
                <a:cs typeface="Aharoni" pitchFamily="2" charset="-79"/>
              </a:rPr>
              <a:t>hanya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dalam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waktu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smtClean="0">
                <a:cs typeface="Aharoni" pitchFamily="2" charset="-79"/>
              </a:rPr>
              <a:t>yang </a:t>
            </a:r>
            <a:r>
              <a:rPr lang="en-US" sz="2800" dirty="0" err="1" smtClean="0">
                <a:cs typeface="Aharoni" pitchFamily="2" charset="-79"/>
              </a:rPr>
              <a:t>sangat</a:t>
            </a:r>
            <a:r>
              <a:rPr lang="en-US" sz="2800" dirty="0" smtClean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singkat</a:t>
            </a:r>
            <a:r>
              <a:rPr lang="en-US" sz="2800" dirty="0">
                <a:cs typeface="Aharoni" pitchFamily="2" charset="-79"/>
              </a:rPr>
              <a:t>, </a:t>
            </a:r>
            <a:r>
              <a:rPr lang="en-US" sz="2800" dirty="0" err="1">
                <a:cs typeface="Aharoni" pitchFamily="2" charset="-79"/>
              </a:rPr>
              <a:t>sedangkan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pada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waktu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tersebut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tongkat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memberikan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 smtClean="0">
                <a:cs typeface="Aharoni" pitchFamily="2" charset="-79"/>
              </a:rPr>
              <a:t>gaya</a:t>
            </a:r>
            <a:r>
              <a:rPr lang="en-US" sz="2800" dirty="0" smtClean="0">
                <a:cs typeface="Aharoni" pitchFamily="2" charset="-79"/>
              </a:rPr>
              <a:t> yang </a:t>
            </a:r>
            <a:r>
              <a:rPr lang="en-US" sz="2800" dirty="0" err="1">
                <a:cs typeface="Aharoni" pitchFamily="2" charset="-79"/>
              </a:rPr>
              <a:t>sangat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besar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pada</a:t>
            </a:r>
            <a:r>
              <a:rPr lang="en-US" sz="2800" dirty="0">
                <a:cs typeface="Aharoni" pitchFamily="2" charset="-79"/>
              </a:rPr>
              <a:t> bola. </a:t>
            </a:r>
            <a:endParaRPr lang="en-US" sz="2800" dirty="0" smtClean="0">
              <a:cs typeface="Aharoni" pitchFamily="2" charset="-79"/>
            </a:endParaRPr>
          </a:p>
          <a:p>
            <a:pPr algn="just"/>
            <a:r>
              <a:rPr lang="en-US" sz="2800" dirty="0" smtClean="0">
                <a:cs typeface="Aharoni" pitchFamily="2" charset="-79"/>
              </a:rPr>
              <a:t>Gaya </a:t>
            </a:r>
            <a:r>
              <a:rPr lang="en-US" sz="2800" dirty="0">
                <a:cs typeface="Aharoni" pitchFamily="2" charset="-79"/>
              </a:rPr>
              <a:t>yang </a:t>
            </a:r>
            <a:r>
              <a:rPr lang="en-US" sz="2800" dirty="0" err="1">
                <a:cs typeface="Aharoni" pitchFamily="2" charset="-79"/>
              </a:rPr>
              <a:t>cukup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besar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dan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terjadi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 smtClean="0">
                <a:cs typeface="Aharoni" pitchFamily="2" charset="-79"/>
              </a:rPr>
              <a:t>dalam</a:t>
            </a:r>
            <a:r>
              <a:rPr lang="en-US" sz="2800" dirty="0" smtClean="0">
                <a:cs typeface="Aharoni" pitchFamily="2" charset="-79"/>
              </a:rPr>
              <a:t> </a:t>
            </a:r>
            <a:r>
              <a:rPr lang="en-US" sz="2800" dirty="0" err="1" smtClean="0">
                <a:cs typeface="Aharoni" pitchFamily="2" charset="-79"/>
              </a:rPr>
              <a:t>waktu</a:t>
            </a:r>
            <a:r>
              <a:rPr lang="en-US" sz="2800" dirty="0" smtClean="0">
                <a:cs typeface="Aharoni" pitchFamily="2" charset="-79"/>
              </a:rPr>
              <a:t> </a:t>
            </a:r>
            <a:r>
              <a:rPr lang="en-US" sz="2800" dirty="0">
                <a:cs typeface="Aharoni" pitchFamily="2" charset="-79"/>
              </a:rPr>
              <a:t>yang </a:t>
            </a:r>
            <a:r>
              <a:rPr lang="en-US" sz="2800" dirty="0" err="1">
                <a:cs typeface="Aharoni" pitchFamily="2" charset="-79"/>
              </a:rPr>
              <a:t>relatif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singkat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ini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dirty="0" err="1">
                <a:cs typeface="Aharoni" pitchFamily="2" charset="-79"/>
              </a:rPr>
              <a:t>disebut</a:t>
            </a:r>
            <a:r>
              <a:rPr lang="en-US" sz="2800" dirty="0">
                <a:cs typeface="Aharoni" pitchFamily="2" charset="-79"/>
              </a:rPr>
              <a:t> </a:t>
            </a:r>
            <a:r>
              <a:rPr lang="en-US" sz="2800" i="1" dirty="0" err="1">
                <a:cs typeface="Aharoni" pitchFamily="2" charset="-79"/>
              </a:rPr>
              <a:t>gaya</a:t>
            </a:r>
            <a:r>
              <a:rPr lang="en-US" sz="2800" i="1" dirty="0">
                <a:cs typeface="Aharoni" pitchFamily="2" charset="-79"/>
              </a:rPr>
              <a:t> </a:t>
            </a:r>
            <a:r>
              <a:rPr lang="en-US" sz="2800" i="1" dirty="0" err="1">
                <a:cs typeface="Aharoni" pitchFamily="2" charset="-79"/>
              </a:rPr>
              <a:t>impulsif</a:t>
            </a:r>
            <a:r>
              <a:rPr lang="en-US" sz="2800" i="1" dirty="0">
                <a:cs typeface="Aharoni" pitchFamily="2" charset="-79"/>
              </a:rPr>
              <a:t>.</a:t>
            </a:r>
            <a:endParaRPr lang="en-US" sz="2800" dirty="0">
              <a:cs typeface="Aharoni" pitchFamily="2" charset="-79"/>
            </a:endParaRPr>
          </a:p>
        </p:txBody>
      </p:sp>
      <p:pic>
        <p:nvPicPr>
          <p:cNvPr id="5" name="Picture 2" descr="I:\RIKA UNSRI\impu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686" y="4387649"/>
            <a:ext cx="4648200" cy="184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RAYOFLIGHT\Downloads\j0282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842" y="4439155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37657" y="1074057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Perubahan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gaya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impulsif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waktu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ketika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terjadi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tumbukan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I:\RIKA UNSRI\impuls graf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7457" y="1712851"/>
            <a:ext cx="4114800" cy="239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3057" y="4454658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Tampak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gaya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impulsif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konstan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Dari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hukum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ke-2 Newton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diperoleh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Jester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7457" y="5442282"/>
            <a:ext cx="124425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F =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dP</a:t>
            </a:r>
            <a:endParaRPr lang="en-US" sz="2800" b="1" i="1" u="sng" dirty="0" smtClean="0">
              <a:solidFill>
                <a:schemeClr val="tx1"/>
              </a:solidFill>
            </a:endParaRP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     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dt</a:t>
            </a:r>
            <a:endParaRPr lang="id-ID" sz="1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1457" y="55976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/>
              <a:t>“ </a:t>
            </a:r>
            <a:r>
              <a:rPr lang="en-US" sz="2000" i="1" dirty="0" err="1"/>
              <a:t>Impuls</a:t>
            </a:r>
            <a:r>
              <a:rPr lang="en-US" sz="2000" i="1" dirty="0"/>
              <a:t> </a:t>
            </a:r>
            <a:r>
              <a:rPr lang="en-US" sz="2000" i="1" dirty="0" err="1"/>
              <a:t>dari</a:t>
            </a:r>
            <a:r>
              <a:rPr lang="en-US" sz="2000" i="1" dirty="0"/>
              <a:t> </a:t>
            </a:r>
            <a:r>
              <a:rPr lang="en-US" sz="2000" i="1" dirty="0" err="1"/>
              <a:t>sebuah</a:t>
            </a:r>
            <a:r>
              <a:rPr lang="en-US" sz="2000" i="1" dirty="0"/>
              <a:t> </a:t>
            </a:r>
            <a:r>
              <a:rPr lang="en-US" sz="2000" i="1" dirty="0" err="1"/>
              <a:t>gaya</a:t>
            </a:r>
            <a:r>
              <a:rPr lang="en-US" sz="2000" i="1" dirty="0"/>
              <a:t> </a:t>
            </a:r>
            <a:r>
              <a:rPr lang="en-US" sz="2000" i="1" dirty="0" err="1"/>
              <a:t>sama</a:t>
            </a:r>
            <a:r>
              <a:rPr lang="en-US" sz="2000" i="1" dirty="0"/>
              <a:t> </a:t>
            </a:r>
            <a:r>
              <a:rPr lang="en-US" sz="2000" i="1" dirty="0" err="1"/>
              <a:t>dengan</a:t>
            </a:r>
            <a:r>
              <a:rPr lang="en-US" sz="2000" i="1" dirty="0"/>
              <a:t> </a:t>
            </a:r>
            <a:r>
              <a:rPr lang="en-US" sz="2000" i="1" dirty="0" err="1"/>
              <a:t>perubahan</a:t>
            </a:r>
            <a:r>
              <a:rPr lang="en-US" sz="2000" i="1" dirty="0"/>
              <a:t> momentum </a:t>
            </a:r>
            <a:r>
              <a:rPr lang="en-US" sz="2000" i="1" dirty="0" err="1"/>
              <a:t>partikel</a:t>
            </a:r>
            <a:r>
              <a:rPr lang="en-US" sz="2000" i="1" dirty="0"/>
              <a:t> </a:t>
            </a:r>
            <a:r>
              <a:rPr lang="en-US" sz="2000" i="1" dirty="0" smtClean="0"/>
              <a:t>“</a:t>
            </a:r>
            <a:endParaRPr lang="en-US" sz="2000" dirty="0"/>
          </a:p>
        </p:txBody>
      </p:sp>
      <p:pic>
        <p:nvPicPr>
          <p:cNvPr id="8" name="Picture 3" descr="crash test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567057" y="1595789"/>
            <a:ext cx="2157368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4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Soal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7713" y="96583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melempar</a:t>
            </a:r>
            <a:r>
              <a:rPr lang="en-US" dirty="0"/>
              <a:t> bola </a:t>
            </a:r>
            <a:r>
              <a:rPr lang="en-US" dirty="0" err="1"/>
              <a:t>bermassa</a:t>
            </a:r>
            <a:r>
              <a:rPr lang="en-US" dirty="0"/>
              <a:t> 0,4 kg </a:t>
            </a:r>
            <a:r>
              <a:rPr lang="en-US" dirty="0" err="1"/>
              <a:t>menumbuk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. </a:t>
            </a:r>
            <a:r>
              <a:rPr lang="en-US" dirty="0" smtClean="0"/>
              <a:t>Bola </a:t>
            </a:r>
            <a:r>
              <a:rPr lang="en-US" dirty="0" err="1" smtClean="0"/>
              <a:t>menumbuk</a:t>
            </a:r>
            <a:r>
              <a:rPr lang="en-US" dirty="0" smtClean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30 m/s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memantul</a:t>
            </a:r>
            <a:r>
              <a:rPr lang="en-US" dirty="0" smtClean="0"/>
              <a:t> </a:t>
            </a:r>
            <a:r>
              <a:rPr lang="es-ES" dirty="0" smtClean="0"/>
              <a:t>horizontal </a:t>
            </a:r>
            <a:r>
              <a:rPr lang="es-ES" dirty="0" err="1"/>
              <a:t>ke</a:t>
            </a:r>
            <a:r>
              <a:rPr lang="es-ES" dirty="0"/>
              <a:t> </a:t>
            </a:r>
            <a:r>
              <a:rPr lang="es-ES" dirty="0" err="1"/>
              <a:t>kanan</a:t>
            </a:r>
            <a:r>
              <a:rPr lang="es-ES" dirty="0"/>
              <a:t> pada 20 m/s. </a:t>
            </a:r>
            <a:endParaRPr lang="es-ES" dirty="0" smtClean="0"/>
          </a:p>
          <a:p>
            <a:pPr marL="342900" indent="-342900">
              <a:buAutoNum type="alphaLcParenR"/>
            </a:pPr>
            <a:r>
              <a:rPr lang="es-ES" dirty="0" err="1" smtClean="0"/>
              <a:t>Carilah</a:t>
            </a:r>
            <a:r>
              <a:rPr lang="es-ES" dirty="0" smtClean="0"/>
              <a:t> </a:t>
            </a:r>
            <a:r>
              <a:rPr lang="es-ES" dirty="0" err="1"/>
              <a:t>impuls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gaya total </a:t>
            </a:r>
            <a:r>
              <a:rPr lang="es-ES" dirty="0" smtClean="0"/>
              <a:t>pada </a:t>
            </a:r>
            <a:r>
              <a:rPr lang="en-US" dirty="0" smtClean="0"/>
              <a:t>bola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! 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bola </a:t>
            </a:r>
            <a:r>
              <a:rPr lang="en-US" dirty="0" err="1"/>
              <a:t>bersentuhan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/>
              <a:t>selama</a:t>
            </a:r>
            <a:r>
              <a:rPr lang="en-US" dirty="0"/>
              <a:t> 0,01 s,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horizontal rata-rata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bola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4913" y="32420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 </a:t>
            </a:r>
            <a:r>
              <a:rPr lang="en-US" dirty="0"/>
              <a:t>= P</a:t>
            </a:r>
            <a:r>
              <a:rPr lang="en-US" sz="1100" dirty="0"/>
              <a:t>2</a:t>
            </a:r>
            <a:r>
              <a:rPr lang="en-US" dirty="0"/>
              <a:t> - P</a:t>
            </a:r>
            <a:r>
              <a:rPr lang="en-US" sz="1100" dirty="0"/>
              <a:t>1</a:t>
            </a:r>
            <a:r>
              <a:rPr lang="en-US" dirty="0"/>
              <a:t> = mv</a:t>
            </a:r>
            <a:r>
              <a:rPr lang="en-US" sz="1100" dirty="0"/>
              <a:t>2</a:t>
            </a:r>
            <a:r>
              <a:rPr lang="en-US" dirty="0"/>
              <a:t>-mv</a:t>
            </a:r>
            <a:r>
              <a:rPr lang="en-US" sz="1100" dirty="0"/>
              <a:t>1</a:t>
            </a:r>
          </a:p>
          <a:p>
            <a:r>
              <a:rPr lang="en-US" dirty="0" smtClean="0"/>
              <a:t>P </a:t>
            </a:r>
            <a:r>
              <a:rPr lang="en-US" dirty="0"/>
              <a:t>= </a:t>
            </a:r>
            <a:r>
              <a:rPr lang="en-US" dirty="0" smtClean="0"/>
              <a:t>(0,4 </a:t>
            </a:r>
            <a:r>
              <a:rPr lang="en-US" dirty="0"/>
              <a:t>kg) (20 </a:t>
            </a:r>
            <a:r>
              <a:rPr lang="en-US" dirty="0" smtClean="0"/>
              <a:t>m/s) </a:t>
            </a:r>
            <a:r>
              <a:rPr lang="en-US" dirty="0"/>
              <a:t>– </a:t>
            </a:r>
            <a:r>
              <a:rPr lang="en-US" dirty="0" smtClean="0"/>
              <a:t>(</a:t>
            </a:r>
            <a:r>
              <a:rPr lang="en-US" dirty="0"/>
              <a:t>0,4 kg</a:t>
            </a:r>
            <a:r>
              <a:rPr lang="en-US" dirty="0" smtClean="0"/>
              <a:t>) (-30m/s)</a:t>
            </a:r>
            <a:endParaRPr lang="en-US" dirty="0"/>
          </a:p>
          <a:p>
            <a:r>
              <a:rPr lang="en-US" dirty="0" smtClean="0"/>
              <a:t>P </a:t>
            </a:r>
            <a:r>
              <a:rPr lang="en-US" dirty="0"/>
              <a:t>= 8 </a:t>
            </a:r>
            <a:r>
              <a:rPr lang="en-US" dirty="0" err="1"/>
              <a:t>kg.m</a:t>
            </a:r>
            <a:r>
              <a:rPr lang="en-US" dirty="0"/>
              <a:t>/s – (-12 </a:t>
            </a:r>
            <a:r>
              <a:rPr lang="en-US" dirty="0" err="1"/>
              <a:t>kg.m</a:t>
            </a:r>
            <a:r>
              <a:rPr lang="en-US" dirty="0"/>
              <a:t>/s)</a:t>
            </a:r>
          </a:p>
          <a:p>
            <a:r>
              <a:rPr lang="en-US" dirty="0" smtClean="0"/>
              <a:t>P </a:t>
            </a:r>
            <a:r>
              <a:rPr lang="en-US" dirty="0"/>
              <a:t>= 20 </a:t>
            </a:r>
            <a:r>
              <a:rPr lang="en-US" dirty="0" err="1" smtClean="0"/>
              <a:t>kg.m</a:t>
            </a:r>
            <a:r>
              <a:rPr lang="en-US" dirty="0" smtClean="0"/>
              <a:t>/s</a:t>
            </a:r>
          </a:p>
          <a:p>
            <a:r>
              <a:rPr lang="en-US" dirty="0" smtClean="0"/>
              <a:t>P = 20 </a:t>
            </a:r>
            <a:r>
              <a:rPr lang="en-US" dirty="0"/>
              <a:t>N.s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4913" y="4770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t = 0,01 </a:t>
            </a:r>
            <a:r>
              <a:rPr lang="en-US" dirty="0"/>
              <a:t>s, </a:t>
            </a:r>
            <a:r>
              <a:rPr lang="en-US" dirty="0" err="1" smtClean="0"/>
              <a:t>maka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93913" y="3234816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65313" y="2485972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Penyelesaian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2093913" y="4758816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51113" y="5186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 =    </a:t>
            </a:r>
            <a:r>
              <a:rPr lang="en-US" u="sng" dirty="0" smtClean="0"/>
              <a:t>P</a:t>
            </a:r>
          </a:p>
          <a:p>
            <a:r>
              <a:rPr lang="en-US" dirty="0" smtClean="0"/>
              <a:t>        ∆t</a:t>
            </a:r>
          </a:p>
          <a:p>
            <a:r>
              <a:rPr lang="en-US" dirty="0" smtClean="0"/>
              <a:t>F =  </a:t>
            </a:r>
            <a:r>
              <a:rPr lang="en-US" u="sng" dirty="0" smtClean="0"/>
              <a:t>20 N.s</a:t>
            </a:r>
            <a:r>
              <a:rPr lang="en-US" dirty="0" smtClean="0"/>
              <a:t>       =     2000 N</a:t>
            </a:r>
          </a:p>
          <a:p>
            <a:r>
              <a:rPr lang="en-US" dirty="0" smtClean="0"/>
              <a:t>        0,01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41714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87429"/>
              </p:ext>
            </p:extLst>
          </p:nvPr>
        </p:nvGraphicFramePr>
        <p:xfrm>
          <a:off x="2122714" y="1074056"/>
          <a:ext cx="8305800" cy="540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Visio" r:id="rId3" imgW="7167067" imgH="3646627" progId="">
                  <p:embed/>
                </p:oleObj>
              </mc:Choice>
              <mc:Fallback>
                <p:oleObj name="Visio" r:id="rId3" imgW="7167067" imgH="36466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714" y="1074056"/>
                        <a:ext cx="8305800" cy="5402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Soal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256" y="1144165"/>
            <a:ext cx="9376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truk</a:t>
            </a:r>
            <a:r>
              <a:rPr lang="en-US" sz="2400" dirty="0"/>
              <a:t> yang </a:t>
            </a:r>
            <a:r>
              <a:rPr lang="en-US" sz="2400" dirty="0" err="1"/>
              <a:t>massanya</a:t>
            </a:r>
            <a:r>
              <a:rPr lang="en-US" sz="2400" dirty="0"/>
              <a:t> 2000 kg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melaju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36 km/jam </a:t>
            </a:r>
            <a:r>
              <a:rPr lang="en-US" sz="2400" dirty="0" err="1"/>
              <a:t>menabrak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0,1 </a:t>
            </a:r>
            <a:r>
              <a:rPr lang="en-US" sz="2400" dirty="0" err="1"/>
              <a:t>detik</a:t>
            </a:r>
            <a:r>
              <a:rPr lang="en-US" sz="2400" dirty="0"/>
              <a:t>. Gaya rata-rata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truk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berlangsungnya</a:t>
            </a:r>
            <a:r>
              <a:rPr lang="en-US" sz="2400" dirty="0"/>
              <a:t> </a:t>
            </a:r>
            <a:r>
              <a:rPr lang="en-US" sz="2400" dirty="0" err="1"/>
              <a:t>tabrakan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........ (</a:t>
            </a:r>
            <a:r>
              <a:rPr lang="en-US" sz="2400" dirty="0" err="1"/>
              <a:t>dalam</a:t>
            </a:r>
            <a:r>
              <a:rPr lang="en-US" sz="2400" dirty="0"/>
              <a:t> N)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13113" y="2732336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Penyelesaian</a:t>
            </a:r>
            <a:r>
              <a:rPr lang="en-US" sz="2400" dirty="0"/>
              <a:t> :</a:t>
            </a:r>
          </a:p>
          <a:p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impuls</a:t>
            </a:r>
            <a:r>
              <a:rPr lang="en-US" sz="2400" dirty="0"/>
              <a:t> = </a:t>
            </a:r>
            <a:r>
              <a:rPr lang="en-US" sz="2400" dirty="0" err="1"/>
              <a:t>perubahan</a:t>
            </a:r>
            <a:r>
              <a:rPr lang="en-US" sz="2400" dirty="0"/>
              <a:t> momentum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1453" y="4092323"/>
            <a:ext cx="486143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7819" y="514551"/>
            <a:ext cx="478938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TUMBUKAN SATU DIMENSI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772626"/>
            <a:ext cx="9866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kinetik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kekal</a:t>
            </a:r>
            <a:r>
              <a:rPr lang="en-US" sz="2800" dirty="0"/>
              <a:t>, </a:t>
            </a:r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elastik</a:t>
            </a:r>
            <a:r>
              <a:rPr lang="en-US" sz="2800" dirty="0"/>
              <a:t> (</a:t>
            </a:r>
            <a:r>
              <a:rPr lang="en-US" sz="2800" dirty="0" err="1"/>
              <a:t>lenting</a:t>
            </a:r>
            <a:r>
              <a:rPr lang="en-US" sz="2800" dirty="0"/>
              <a:t>). </a:t>
            </a:r>
          </a:p>
          <a:p>
            <a:pPr algn="just"/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sesudah</a:t>
            </a:r>
            <a:r>
              <a:rPr lang="en-US" sz="2800" dirty="0"/>
              <a:t> </a:t>
            </a:r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kinetik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(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kekal</a:t>
            </a:r>
            <a:r>
              <a:rPr lang="en-US" sz="2800" dirty="0"/>
              <a:t>), </a:t>
            </a:r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dikatakan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elastik</a:t>
            </a:r>
            <a:r>
              <a:rPr lang="en-US" sz="2800" dirty="0"/>
              <a:t> (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lenting</a:t>
            </a:r>
            <a:r>
              <a:rPr lang="en-US" sz="2800" dirty="0"/>
              <a:t>). </a:t>
            </a:r>
          </a:p>
          <a:p>
            <a:pPr algn="just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menempel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bersama-sama</a:t>
            </a:r>
            <a:r>
              <a:rPr lang="en-US" sz="2800" dirty="0"/>
              <a:t>, </a:t>
            </a:r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dikatakan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elastik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(</a:t>
            </a:r>
            <a:r>
              <a:rPr lang="en-US" sz="2800" dirty="0" err="1"/>
              <a:t>lenting</a:t>
            </a:r>
            <a:r>
              <a:rPr lang="en-US" sz="2800" dirty="0"/>
              <a:t> </a:t>
            </a:r>
            <a:r>
              <a:rPr lang="en-US" sz="2800" dirty="0" err="1"/>
              <a:t>sebagian</a:t>
            </a:r>
            <a:r>
              <a:rPr lang="en-US" sz="2800" dirty="0"/>
              <a:t>).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08327" y="1558763"/>
            <a:ext cx="9648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Tumbukan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kekal-tidaknya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kinetik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99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92821" y="444285"/>
            <a:ext cx="6259673" cy="11430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PENGELOMPOKAN </a:t>
            </a:r>
            <a:r>
              <a:rPr lang="en-US" b="1" dirty="0">
                <a:solidFill>
                  <a:schemeClr val="tx1"/>
                </a:solidFill>
              </a:rPr>
              <a:t>TUMBUKAN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27313" y="1981200"/>
            <a:ext cx="4038600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Lenting sempurna </a:t>
            </a:r>
          </a:p>
          <a:p>
            <a:endParaRPr lang="en-US"/>
          </a:p>
          <a:p>
            <a:r>
              <a:rPr lang="en-US"/>
              <a:t>Lenting sebagian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Tidak lenting sama sekali </a:t>
            </a: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132513" y="1981200"/>
            <a:ext cx="3810000" cy="39624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kinetik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konstan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kinetik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konstan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Benda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.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kinetik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9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8338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Tumbukan</a:t>
            </a:r>
            <a:r>
              <a:rPr kumimoji="0" lang="en-US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Elastik</a:t>
            </a:r>
            <a:r>
              <a:rPr kumimoji="0" lang="en-US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0" lang="en-US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Lenting</a:t>
            </a:r>
            <a:r>
              <a:rPr kumimoji="0" lang="en-US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Sempurna</a:t>
            </a:r>
            <a:r>
              <a:rPr kumimoji="0" lang="en-US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20738" y="15240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diantaranya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terdapat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pegas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bola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permainan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billiard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Berlaku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kekekalan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Momentum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kekekalan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249538" y="2590800"/>
            <a:ext cx="3200400" cy="685800"/>
            <a:chOff x="1632" y="2064"/>
            <a:chExt cx="2208" cy="52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02" y="2064"/>
              <a:ext cx="815" cy="5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51" y="2172"/>
              <a:ext cx="210" cy="361"/>
              <a:chOff x="2400" y="2828"/>
              <a:chExt cx="134" cy="296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2400" y="2828"/>
                <a:ext cx="63" cy="296"/>
                <a:chOff x="2400" y="2828"/>
                <a:chExt cx="63" cy="296"/>
              </a:xfrm>
            </p:grpSpPr>
            <p:grpSp>
              <p:nvGrpSpPr>
                <p:cNvPr id="24" name="Group 8"/>
                <p:cNvGrpSpPr>
                  <a:grpSpLocks/>
                </p:cNvGrpSpPr>
                <p:nvPr/>
              </p:nvGrpSpPr>
              <p:grpSpPr bwMode="auto">
                <a:xfrm>
                  <a:off x="2400" y="2828"/>
                  <a:ext cx="27" cy="296"/>
                  <a:chOff x="2400" y="2828"/>
                  <a:chExt cx="27" cy="296"/>
                </a:xfrm>
              </p:grpSpPr>
              <p:sp>
                <p:nvSpPr>
                  <p:cNvPr id="3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980"/>
                    <a:ext cx="0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8" y="2972"/>
                    <a:ext cx="1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417" y="2828"/>
                    <a:ext cx="10" cy="152"/>
                    <a:chOff x="2417" y="2828"/>
                    <a:chExt cx="10" cy="152"/>
                  </a:xfrm>
                </p:grpSpPr>
                <p:sp>
                  <p:nvSpPr>
                    <p:cNvPr id="3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7" y="2828"/>
                      <a:ext cx="1" cy="15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6" y="2836"/>
                      <a:ext cx="1" cy="1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2435" y="2828"/>
                  <a:ext cx="28" cy="296"/>
                  <a:chOff x="2435" y="2828"/>
                  <a:chExt cx="28" cy="296"/>
                </a:xfrm>
              </p:grpSpPr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435" y="2980"/>
                    <a:ext cx="1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4" y="297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452" y="2828"/>
                    <a:ext cx="11" cy="152"/>
                    <a:chOff x="2452" y="2828"/>
                    <a:chExt cx="11" cy="152"/>
                  </a:xfrm>
                </p:grpSpPr>
                <p:sp>
                  <p:nvSpPr>
                    <p:cNvPr id="29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2" y="2828"/>
                      <a:ext cx="2" cy="15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2" y="2836"/>
                      <a:ext cx="1" cy="1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2471" y="2828"/>
                <a:ext cx="63" cy="296"/>
                <a:chOff x="2471" y="2828"/>
                <a:chExt cx="63" cy="296"/>
              </a:xfrm>
            </p:grpSpPr>
            <p:grpSp>
              <p:nvGrpSpPr>
                <p:cNvPr id="12" name="Group 21"/>
                <p:cNvGrpSpPr>
                  <a:grpSpLocks/>
                </p:cNvGrpSpPr>
                <p:nvPr/>
              </p:nvGrpSpPr>
              <p:grpSpPr bwMode="auto">
                <a:xfrm>
                  <a:off x="2471" y="2828"/>
                  <a:ext cx="27" cy="296"/>
                  <a:chOff x="2471" y="2828"/>
                  <a:chExt cx="27" cy="296"/>
                </a:xfrm>
              </p:grpSpPr>
              <p:sp>
                <p:nvSpPr>
                  <p:cNvPr id="1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2980"/>
                    <a:ext cx="0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9" y="2972"/>
                    <a:ext cx="3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90" y="2828"/>
                    <a:ext cx="8" cy="152"/>
                    <a:chOff x="2490" y="2828"/>
                    <a:chExt cx="8" cy="152"/>
                  </a:xfrm>
                </p:grpSpPr>
                <p:sp>
                  <p:nvSpPr>
                    <p:cNvPr id="22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0" y="2828"/>
                      <a:ext cx="0" cy="15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8" y="2836"/>
                      <a:ext cx="0" cy="1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>
                  <a:off x="2506" y="2828"/>
                  <a:ext cx="28" cy="296"/>
                  <a:chOff x="2506" y="2828"/>
                  <a:chExt cx="28" cy="296"/>
                </a:xfrm>
              </p:grpSpPr>
              <p:sp>
                <p:nvSpPr>
                  <p:cNvPr id="1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06" y="2980"/>
                    <a:ext cx="1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5" y="2972"/>
                    <a:ext cx="1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4" y="2828"/>
                    <a:ext cx="10" cy="152"/>
                    <a:chOff x="2524" y="2828"/>
                    <a:chExt cx="10" cy="152"/>
                  </a:xfrm>
                </p:grpSpPr>
                <p:sp>
                  <p:nvSpPr>
                    <p:cNvPr id="17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24" y="2828"/>
                      <a:ext cx="1" cy="15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3" y="2836"/>
                      <a:ext cx="1" cy="1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1874" y="2181"/>
              <a:ext cx="589" cy="40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1632" y="2593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859138" y="4038600"/>
            <a:ext cx="1905000" cy="838200"/>
            <a:chOff x="3272" y="1855"/>
            <a:chExt cx="1341" cy="823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272" y="1916"/>
              <a:ext cx="474" cy="47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4136" y="2201"/>
              <a:ext cx="477" cy="477"/>
            </a:xfrm>
            <a:prstGeom prst="ellipse">
              <a:avLst/>
            </a:prstGeom>
            <a:gradFill rotWithShape="0">
              <a:gsLst>
                <a:gs pos="0">
                  <a:srgbClr val="FC0000"/>
                </a:gs>
                <a:gs pos="100000">
                  <a:srgbClr val="FC00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754" y="2156"/>
              <a:ext cx="41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786" y="1855"/>
              <a:ext cx="285" cy="3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v</a:t>
              </a:r>
              <a:r>
                <a:rPr lang="en-US" sz="2000" i="1" baseline="-25000">
                  <a:solidFill>
                    <a:schemeClr val="tx2"/>
                  </a:solidFill>
                  <a:latin typeface="Arial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565814" y="366792"/>
            <a:ext cx="913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Tumbukan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Elastik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Tumbukan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Lenting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Sempurna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8420" y="1066800"/>
            <a:ext cx="10662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ditunjukkan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bermassa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1400" i="1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m</a:t>
            </a:r>
            <a:r>
              <a:rPr lang="en-US" sz="1400" i="1" dirty="0" smtClean="0"/>
              <a:t>2 </a:t>
            </a:r>
            <a:r>
              <a:rPr lang="en-US" sz="2400" i="1" dirty="0" err="1" smtClean="0"/>
              <a:t>bergerak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1400" i="1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v</a:t>
            </a:r>
            <a:r>
              <a:rPr lang="en-US" sz="1400" i="1" dirty="0" smtClean="0"/>
              <a:t>2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v</a:t>
            </a:r>
            <a:r>
              <a:rPr lang="en-US" sz="1400" i="1" dirty="0" smtClean="0"/>
              <a:t>1</a:t>
            </a:r>
            <a:r>
              <a:rPr lang="en-US" sz="2400" i="1" dirty="0" smtClean="0"/>
              <a:t> &gt; v</a:t>
            </a:r>
            <a:r>
              <a:rPr lang="en-US" sz="1400" i="1" dirty="0" smtClean="0"/>
              <a:t>2</a:t>
            </a:r>
            <a:r>
              <a:rPr lang="en-US" sz="2400" i="1" dirty="0" smtClean="0"/>
              <a:t>. </a:t>
            </a:r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,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.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menumbuk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,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i="1" dirty="0" smtClean="0"/>
              <a:t>v’</a:t>
            </a:r>
            <a:r>
              <a:rPr lang="en-US" sz="1400" i="1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v’</a:t>
            </a:r>
            <a:r>
              <a:rPr lang="en-US" sz="1400" i="1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kini</a:t>
            </a:r>
            <a:r>
              <a:rPr lang="en-US" sz="2400" i="1" dirty="0" smtClean="0"/>
              <a:t> v’</a:t>
            </a:r>
            <a:r>
              <a:rPr lang="en-US" sz="1400" i="1" dirty="0" smtClean="0"/>
              <a:t>1</a:t>
            </a:r>
            <a:r>
              <a:rPr lang="en-US" sz="2400" i="1" dirty="0" smtClean="0"/>
              <a:t> &lt; v’</a:t>
            </a:r>
            <a:r>
              <a:rPr lang="en-US" sz="1400" i="1" dirty="0" smtClean="0"/>
              <a:t>2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43" name="Rectangle 42"/>
          <p:cNvSpPr/>
          <p:nvPr/>
        </p:nvSpPr>
        <p:spPr>
          <a:xfrm>
            <a:off x="728420" y="4614798"/>
            <a:ext cx="106628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Pada tumbukan </a:t>
            </a:r>
            <a:r>
              <a:rPr lang="sv-SE" sz="2200" i="1" dirty="0" smtClean="0"/>
              <a:t>elastik, Energi Kinetik (dan juga momentum) </a:t>
            </a:r>
            <a:r>
              <a:rPr lang="sv-SE" sz="2200" dirty="0" smtClean="0"/>
              <a:t>sebelum dan sesudah tumbukan adalah konstan/tetap. Artinya, setelah </a:t>
            </a:r>
            <a:r>
              <a:rPr lang="en-US" sz="2200" dirty="0" err="1" smtClean="0"/>
              <a:t>tumbukan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pengurangan</a:t>
            </a:r>
            <a:r>
              <a:rPr lang="en-US" sz="2200" dirty="0" smtClean="0"/>
              <a:t>/</a:t>
            </a:r>
            <a:r>
              <a:rPr lang="en-US" sz="2200" dirty="0" err="1" smtClean="0"/>
              <a:t>penambahan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energ</a:t>
            </a:r>
            <a:r>
              <a:rPr lang="en-US" sz="2200" dirty="0" smtClean="0"/>
              <a:t> </a:t>
            </a:r>
            <a:r>
              <a:rPr lang="en-US" sz="2200" dirty="0" err="1" smtClean="0"/>
              <a:t>kinetik</a:t>
            </a:r>
            <a:r>
              <a:rPr lang="en-US" sz="2200" dirty="0" smtClean="0"/>
              <a:t>.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demikian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tumbukan</a:t>
            </a:r>
            <a:r>
              <a:rPr lang="en-US" sz="2200" dirty="0" smtClean="0"/>
              <a:t> </a:t>
            </a:r>
            <a:r>
              <a:rPr lang="en-US" sz="2200" i="1" dirty="0" err="1" smtClean="0"/>
              <a:t>elastik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berlaku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dua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hukum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kekekalan</a:t>
            </a:r>
            <a:r>
              <a:rPr lang="en-US" sz="2200" i="1" dirty="0" smtClean="0"/>
              <a:t>, </a:t>
            </a:r>
            <a:r>
              <a:rPr lang="en-US" sz="2200" dirty="0" err="1" smtClean="0"/>
              <a:t>yakni</a:t>
            </a:r>
            <a:r>
              <a:rPr lang="en-US" sz="2200" dirty="0" smtClean="0"/>
              <a:t> </a:t>
            </a:r>
            <a:r>
              <a:rPr lang="en-US" sz="2200" dirty="0" err="1" smtClean="0"/>
              <a:t>hukum</a:t>
            </a:r>
            <a:r>
              <a:rPr lang="en-US" sz="2200" dirty="0" smtClean="0"/>
              <a:t> </a:t>
            </a:r>
            <a:r>
              <a:rPr lang="en-US" sz="2200" dirty="0" err="1" smtClean="0"/>
              <a:t>kekelan</a:t>
            </a:r>
            <a:r>
              <a:rPr lang="en-US" sz="2200" dirty="0" smtClean="0"/>
              <a:t> momentum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hukum</a:t>
            </a:r>
            <a:r>
              <a:rPr lang="en-US" sz="2200" dirty="0" smtClean="0"/>
              <a:t> </a:t>
            </a:r>
            <a:r>
              <a:rPr lang="en-US" sz="2200" dirty="0" err="1" smtClean="0"/>
              <a:t>kekekalan</a:t>
            </a:r>
            <a:r>
              <a:rPr lang="en-US" sz="2200" dirty="0" smtClean="0"/>
              <a:t> </a:t>
            </a:r>
            <a:r>
              <a:rPr lang="en-US" sz="2200" dirty="0" err="1" smtClean="0"/>
              <a:t>energi</a:t>
            </a:r>
            <a:r>
              <a:rPr lang="en-US" sz="2200" dirty="0" smtClean="0"/>
              <a:t> </a:t>
            </a:r>
            <a:r>
              <a:rPr lang="en-US" sz="2200" dirty="0" err="1" smtClean="0"/>
              <a:t>kinetik</a:t>
            </a:r>
            <a:r>
              <a:rPr lang="en-US" sz="2200" dirty="0" smtClean="0"/>
              <a:t> </a:t>
            </a:r>
            <a:r>
              <a:rPr lang="en-US" sz="2200" dirty="0" err="1" smtClean="0"/>
              <a:t>sekaligus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4" name="Picture 2" descr="I:\RIKA UNSRI\lenting sempu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211" y="2846388"/>
            <a:ext cx="640513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5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175" y="2056396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kekekalan</a:t>
            </a:r>
            <a:r>
              <a:rPr lang="en-US" dirty="0"/>
              <a:t> momentum :</a:t>
            </a:r>
          </a:p>
          <a:p>
            <a:r>
              <a:rPr lang="en-US" dirty="0"/>
              <a:t>m1 v1 + m2 v2 = m1.v’1 + m2.v’2,</a:t>
            </a:r>
          </a:p>
          <a:p>
            <a:endParaRPr lang="en-US" dirty="0"/>
          </a:p>
          <a:p>
            <a:r>
              <a:rPr lang="fi-FI" dirty="0"/>
              <a:t>dan dari kekekalan energi kinetik :</a:t>
            </a:r>
          </a:p>
          <a:p>
            <a:r>
              <a:rPr lang="en-US" dirty="0"/>
              <a:t>1/2 m1.v1² + 1/2m2.v2² = 1/2m1.v’1² + 1/2 m2.v2’²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35175" y="2258683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serentak</a:t>
            </a:r>
            <a:r>
              <a:rPr lang="en-US" dirty="0"/>
              <a:t>, </a:t>
            </a:r>
            <a:r>
              <a:rPr lang="en-US" dirty="0" err="1"/>
              <a:t>diperoleh</a:t>
            </a:r>
            <a:r>
              <a:rPr lang="en-US" dirty="0"/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1415" y="4144812"/>
            <a:ext cx="232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Tumbukan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Elastik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3575" y="4754412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Pada tumbukan tidak elastik, momentum sistem sebelum dan</a:t>
            </a:r>
          </a:p>
          <a:p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4975" y="5211612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m1 v1 + m2 v2 = m1v’1 + m2v’2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196975" y="2392212"/>
            <a:ext cx="6858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9349" y="5636787"/>
            <a:ext cx="9655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Namun, kekekalan energi kinetik tidak berlaku. </a:t>
            </a:r>
            <a:r>
              <a:rPr lang="sv-SE" dirty="0"/>
              <a:t>Hal ini karena </a:t>
            </a:r>
            <a:r>
              <a:rPr lang="sv-SE" dirty="0" smtClean="0"/>
              <a:t>sebagian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/>
              <a:t>kinetiknya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sv-SE" dirty="0" smtClean="0"/>
              <a:t>ditunjukkan </a:t>
            </a:r>
            <a:r>
              <a:rPr lang="sv-SE" dirty="0"/>
              <a:t>dengan adanya deformasi (perubahan bentuk).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87575" y="3459012"/>
            <a:ext cx="180369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v1 - v2 = v’2 - v’1</a:t>
            </a:r>
            <a:endParaRPr lang="en-US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615575" y="563412"/>
            <a:ext cx="7086600" cy="1524000"/>
            <a:chOff x="2061" y="9184"/>
            <a:chExt cx="8448" cy="1680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061" y="9184"/>
              <a:ext cx="8448" cy="1080"/>
              <a:chOff x="2061" y="13144"/>
              <a:chExt cx="7920" cy="1080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2061" y="13144"/>
                <a:ext cx="2400" cy="960"/>
                <a:chOff x="2061" y="13144"/>
                <a:chExt cx="2400" cy="960"/>
              </a:xfrm>
            </p:grpSpPr>
            <p:sp>
              <p:nvSpPr>
                <p:cNvPr id="25" name="Oval 7"/>
                <p:cNvSpPr>
                  <a:spLocks noChangeArrowheads="1"/>
                </p:cNvSpPr>
                <p:nvPr/>
              </p:nvSpPr>
              <p:spPr bwMode="auto">
                <a:xfrm>
                  <a:off x="2181" y="13504"/>
                  <a:ext cx="480" cy="4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8"/>
                <p:cNvSpPr>
                  <a:spLocks noChangeArrowheads="1"/>
                </p:cNvSpPr>
                <p:nvPr/>
              </p:nvSpPr>
              <p:spPr bwMode="auto">
                <a:xfrm>
                  <a:off x="3621" y="13384"/>
                  <a:ext cx="720" cy="7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501" y="13144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2061" y="13144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5419" y="13384"/>
                <a:ext cx="1319" cy="840"/>
                <a:chOff x="5061" y="13384"/>
                <a:chExt cx="2280" cy="1440"/>
              </a:xfrm>
            </p:grpSpPr>
            <p:sp>
              <p:nvSpPr>
                <p:cNvPr id="22" name="Oval 12"/>
                <p:cNvSpPr>
                  <a:spLocks noChangeArrowheads="1"/>
                </p:cNvSpPr>
                <p:nvPr/>
              </p:nvSpPr>
              <p:spPr bwMode="auto">
                <a:xfrm>
                  <a:off x="5061" y="13504"/>
                  <a:ext cx="1080" cy="10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Oval 13"/>
                <p:cNvSpPr>
                  <a:spLocks noChangeArrowheads="1"/>
                </p:cNvSpPr>
                <p:nvPr/>
              </p:nvSpPr>
              <p:spPr bwMode="auto">
                <a:xfrm>
                  <a:off x="5901" y="13384"/>
                  <a:ext cx="1440" cy="14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5901" y="13744"/>
                  <a:ext cx="120" cy="720"/>
                </a:xfrm>
                <a:prstGeom prst="rect">
                  <a:avLst/>
                </a:prstGeom>
                <a:solidFill>
                  <a:srgbClr val="33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5"/>
              <p:cNvGrpSpPr>
                <a:grpSpLocks/>
              </p:cNvGrpSpPr>
              <p:nvPr/>
            </p:nvGrpSpPr>
            <p:grpSpPr bwMode="auto">
              <a:xfrm>
                <a:off x="7461" y="13144"/>
                <a:ext cx="2520" cy="960"/>
                <a:chOff x="7461" y="13144"/>
                <a:chExt cx="2520" cy="960"/>
              </a:xfrm>
            </p:grpSpPr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7701" y="13504"/>
                  <a:ext cx="480" cy="4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9141" y="13384"/>
                  <a:ext cx="720" cy="7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461" y="13144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9"/>
                <p:cNvSpPr>
                  <a:spLocks noChangeShapeType="1"/>
                </p:cNvSpPr>
                <p:nvPr/>
              </p:nvSpPr>
              <p:spPr bwMode="auto">
                <a:xfrm>
                  <a:off x="9021" y="13144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445" y="10384"/>
              <a:ext cx="1408" cy="4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/>
                <a:t>sebelum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773" y="10384"/>
              <a:ext cx="1280" cy="4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/>
                <a:t>selama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8589" y="10384"/>
              <a:ext cx="1152" cy="4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/>
                <a:t>setelah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F9E1B-C1EC-4E1C-BA08-454A8895F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MOMENTUM, IMPULS DAN TUMBUKAN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37451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148" y="2553354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/>
              <a:t>Pada tumbukan elastis dimodifikasi menjadi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8261" y="3162954"/>
            <a:ext cx="1431802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i="1" dirty="0" smtClean="0">
                <a:solidFill>
                  <a:schemeClr val="tx1"/>
                </a:solidFill>
              </a:rPr>
              <a:t>e = </a:t>
            </a:r>
            <a:r>
              <a:rPr lang="en-US" sz="2500" i="1" u="sng" dirty="0" smtClean="0">
                <a:solidFill>
                  <a:schemeClr val="tx1"/>
                </a:solidFill>
              </a:rPr>
              <a:t>v’</a:t>
            </a:r>
            <a:r>
              <a:rPr lang="en-US" sz="1200" i="1" u="sng" dirty="0" smtClean="0">
                <a:solidFill>
                  <a:schemeClr val="tx1"/>
                </a:solidFill>
              </a:rPr>
              <a:t>2</a:t>
            </a:r>
            <a:r>
              <a:rPr lang="en-US" sz="2500" i="1" u="sng" dirty="0" smtClean="0">
                <a:solidFill>
                  <a:schemeClr val="tx1"/>
                </a:solidFill>
              </a:rPr>
              <a:t> - v’</a:t>
            </a:r>
            <a:r>
              <a:rPr lang="en-US" sz="1200" i="1" u="sng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2500" i="1" dirty="0" smtClean="0">
                <a:solidFill>
                  <a:schemeClr val="tx1"/>
                </a:solidFill>
              </a:rPr>
              <a:t>       v</a:t>
            </a:r>
            <a:r>
              <a:rPr lang="en-US" sz="1200" i="1" dirty="0" smtClean="0">
                <a:solidFill>
                  <a:schemeClr val="tx1"/>
                </a:solidFill>
              </a:rPr>
              <a:t>1</a:t>
            </a:r>
            <a:r>
              <a:rPr lang="en-US" sz="2500" i="1" dirty="0" smtClean="0">
                <a:solidFill>
                  <a:schemeClr val="tx1"/>
                </a:solidFill>
              </a:rPr>
              <a:t> – v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0348" y="4192785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e </a:t>
            </a:r>
            <a:r>
              <a:rPr lang="en-US" sz="2000" i="1" dirty="0" err="1" smtClean="0"/>
              <a:t>merupakan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nilai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koefisien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resistusi</a:t>
            </a:r>
            <a:r>
              <a:rPr lang="en-US" sz="2000" i="1" dirty="0" smtClean="0"/>
              <a:t>. </a:t>
            </a:r>
          </a:p>
          <a:p>
            <a:endParaRPr lang="en-US" sz="2000" i="1" dirty="0" smtClean="0"/>
          </a:p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hubungannya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elastisitas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r>
              <a:rPr lang="fi-FI" sz="2000" dirty="0" smtClean="0"/>
              <a:t>• e = 1 		untuk tumbukan elastis</a:t>
            </a:r>
          </a:p>
          <a:p>
            <a:r>
              <a:rPr lang="en-US" sz="2000" dirty="0" smtClean="0"/>
              <a:t>• 0 &lt; e &lt; 1 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</a:t>
            </a:r>
            <a:endParaRPr lang="en-US" sz="2000" dirty="0" smtClean="0"/>
          </a:p>
          <a:p>
            <a:r>
              <a:rPr lang="en-US" sz="2000" dirty="0" smtClean="0"/>
              <a:t>• e = 0 	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</a:t>
            </a:r>
            <a:r>
              <a:rPr lang="en-US" sz="2000" dirty="0" smtClean="0"/>
              <a:t> </a:t>
            </a:r>
            <a:r>
              <a:rPr lang="en-US" sz="2000" dirty="0" err="1" smtClean="0"/>
              <a:t>sempurna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782176" y="507513"/>
            <a:ext cx="475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Tumbukan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Elastis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Sempurna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748" y="984676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bersatu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bersama-sama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495948" y="1837746"/>
            <a:ext cx="311495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i="1" dirty="0" smtClean="0">
                <a:solidFill>
                  <a:schemeClr val="tx1"/>
                </a:solidFill>
              </a:rPr>
              <a:t>m</a:t>
            </a:r>
            <a:r>
              <a:rPr lang="en-US" sz="1200" i="1" dirty="0" smtClean="0">
                <a:solidFill>
                  <a:schemeClr val="tx1"/>
                </a:solidFill>
              </a:rPr>
              <a:t>1</a:t>
            </a:r>
            <a:r>
              <a:rPr lang="en-US" sz="2500" i="1" dirty="0" smtClean="0">
                <a:solidFill>
                  <a:schemeClr val="tx1"/>
                </a:solidFill>
              </a:rPr>
              <a:t>v</a:t>
            </a:r>
            <a:r>
              <a:rPr lang="en-US" sz="1200" i="1" dirty="0" smtClean="0">
                <a:solidFill>
                  <a:schemeClr val="tx1"/>
                </a:solidFill>
              </a:rPr>
              <a:t>1</a:t>
            </a:r>
            <a:r>
              <a:rPr lang="en-US" sz="2500" i="1" dirty="0" smtClean="0">
                <a:solidFill>
                  <a:schemeClr val="tx1"/>
                </a:solidFill>
              </a:rPr>
              <a:t>+ m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  <a:r>
              <a:rPr lang="en-US" sz="2500" i="1" dirty="0" smtClean="0">
                <a:solidFill>
                  <a:schemeClr val="tx1"/>
                </a:solidFill>
              </a:rPr>
              <a:t> v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  <a:r>
              <a:rPr lang="en-US" sz="2500" i="1" dirty="0" smtClean="0">
                <a:solidFill>
                  <a:schemeClr val="tx1"/>
                </a:solidFill>
              </a:rPr>
              <a:t> = (m</a:t>
            </a:r>
            <a:r>
              <a:rPr lang="en-US" sz="1200" i="1" dirty="0" smtClean="0">
                <a:solidFill>
                  <a:schemeClr val="tx1"/>
                </a:solidFill>
              </a:rPr>
              <a:t>1</a:t>
            </a:r>
            <a:r>
              <a:rPr lang="en-US" sz="2500" i="1" dirty="0" smtClean="0">
                <a:solidFill>
                  <a:schemeClr val="tx1"/>
                </a:solidFill>
              </a:rPr>
              <a:t> + m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  <a:r>
              <a:rPr lang="en-US" sz="2500" i="1" dirty="0" smtClean="0">
                <a:solidFill>
                  <a:schemeClr val="tx1"/>
                </a:solidFill>
              </a:rPr>
              <a:t>)v’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6396" y="940388"/>
            <a:ext cx="9748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Dua buah balok A dan B berturut-turut memiliki massa 0,5 kg dan 0,3 kg</a:t>
            </a:r>
          </a:p>
          <a:p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berhadapan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lintasan</a:t>
            </a:r>
            <a:r>
              <a:rPr lang="en-US" sz="2000" dirty="0" smtClean="0"/>
              <a:t> linier </a:t>
            </a:r>
            <a:r>
              <a:rPr lang="en-US" sz="2000" dirty="0" err="1" smtClean="0"/>
              <a:t>licin</a:t>
            </a:r>
            <a:endParaRPr lang="en-US" sz="2000" dirty="0" smtClean="0"/>
          </a:p>
          <a:p>
            <a:r>
              <a:rPr lang="en-US" sz="2000" dirty="0" err="1" smtClean="0"/>
              <a:t>sempurna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: 2 m/s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vb</a:t>
            </a:r>
            <a:r>
              <a:rPr lang="en-US" sz="2000" dirty="0" smtClean="0"/>
              <a:t>= - 2 m/s. </a:t>
            </a:r>
          </a:p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sesudah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menyatu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bersama-sama</a:t>
            </a:r>
            <a:r>
              <a:rPr lang="en-US" sz="2000" dirty="0" smtClean="0"/>
              <a:t>,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nl-NL" sz="2000" dirty="0" smtClean="0"/>
              <a:t>akhir dan bandingkan energi kinetik awal dan akhir !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08213" y="29920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kekekalan</a:t>
            </a:r>
            <a:r>
              <a:rPr lang="en-US" dirty="0" smtClean="0"/>
              <a:t> momentum: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8213" y="2571604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Penyelesaian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5033072" y="3105004"/>
            <a:ext cx="318061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i="1" dirty="0" err="1" smtClean="0">
                <a:solidFill>
                  <a:schemeClr val="tx1"/>
                </a:solidFill>
              </a:rPr>
              <a:t>ma.va+mb.vb</a:t>
            </a:r>
            <a:r>
              <a:rPr lang="en-US" sz="2200" i="1" dirty="0" smtClean="0">
                <a:solidFill>
                  <a:schemeClr val="tx1"/>
                </a:solidFill>
              </a:rPr>
              <a:t> = (ma +</a:t>
            </a:r>
            <a:r>
              <a:rPr lang="en-US" sz="2200" i="1" dirty="0" err="1" smtClean="0">
                <a:solidFill>
                  <a:schemeClr val="tx1"/>
                </a:solidFill>
              </a:rPr>
              <a:t>mb</a:t>
            </a:r>
            <a:r>
              <a:rPr lang="en-US" sz="2200" i="1" dirty="0" smtClean="0">
                <a:solidFill>
                  <a:schemeClr val="tx1"/>
                </a:solidFill>
              </a:rPr>
              <a:t>) . v’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4413" y="36384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V’ = </a:t>
            </a:r>
            <a:r>
              <a:rPr lang="en-US" u="sng" dirty="0" smtClean="0"/>
              <a:t>ma . </a:t>
            </a:r>
            <a:r>
              <a:rPr lang="en-US" u="sng" dirty="0" err="1" smtClean="0"/>
              <a:t>va</a:t>
            </a:r>
            <a:r>
              <a:rPr lang="en-US" u="sng" dirty="0" smtClean="0"/>
              <a:t> + </a:t>
            </a:r>
            <a:r>
              <a:rPr lang="en-US" u="sng" dirty="0" err="1" smtClean="0"/>
              <a:t>mb</a:t>
            </a:r>
            <a:r>
              <a:rPr lang="en-US" u="sng" dirty="0" smtClean="0"/>
              <a:t> . </a:t>
            </a:r>
            <a:r>
              <a:rPr lang="en-US" u="sng" dirty="0" err="1" smtClean="0"/>
              <a:t>vb</a:t>
            </a:r>
            <a:endParaRPr lang="en-US" u="sng" dirty="0" smtClean="0"/>
          </a:p>
          <a:p>
            <a:r>
              <a:rPr lang="en-US" dirty="0" smtClean="0"/>
              <a:t>            ma +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    = </a:t>
            </a:r>
            <a:r>
              <a:rPr lang="en-US" u="sng" dirty="0" smtClean="0"/>
              <a:t>(0,5 kg) (2 m/s) + (0,3 kg) (-2 m/s)</a:t>
            </a:r>
          </a:p>
          <a:p>
            <a:r>
              <a:rPr lang="en-US" dirty="0" smtClean="0"/>
              <a:t>                 0,5 kg + 0,3 kg</a:t>
            </a:r>
          </a:p>
          <a:p>
            <a:r>
              <a:rPr lang="en-US" dirty="0" smtClean="0"/>
              <a:t>    = 0,5 m/s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9213" y="4603941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Karena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hasilnya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positif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maka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kedua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balok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menyatu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sama-sama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bergerak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kanan</a:t>
            </a:r>
            <a:r>
              <a:rPr lang="en-US" sz="2000" i="1" dirty="0" smtClean="0"/>
              <a:t>.</a:t>
            </a:r>
          </a:p>
        </p:txBody>
      </p:sp>
      <p:sp>
        <p:nvSpPr>
          <p:cNvPr id="8" name="Pentagon 7"/>
          <p:cNvSpPr/>
          <p:nvPr/>
        </p:nvSpPr>
        <p:spPr>
          <a:xfrm>
            <a:off x="5637213" y="4705204"/>
            <a:ext cx="5334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 txBox="1">
            <a:spLocks/>
          </p:cNvSpPr>
          <p:nvPr/>
        </p:nvSpPr>
        <p:spPr>
          <a:xfrm>
            <a:off x="1295400" y="498702"/>
            <a:ext cx="9601200" cy="505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Soal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460" y="880557"/>
            <a:ext cx="3265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err="1" smtClean="0"/>
              <a:t>Energi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kinetik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sebelum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tumbukan</a:t>
            </a:r>
            <a:r>
              <a:rPr lang="en-US" sz="2000" i="1" u="sng" dirty="0" smtClean="0"/>
              <a:t> :</a:t>
            </a:r>
            <a:endParaRPr lang="en-US" sz="2000" i="1" u="sng" dirty="0"/>
          </a:p>
        </p:txBody>
      </p:sp>
      <p:sp>
        <p:nvSpPr>
          <p:cNvPr id="3" name="Rectangle 2"/>
          <p:cNvSpPr/>
          <p:nvPr/>
        </p:nvSpPr>
        <p:spPr>
          <a:xfrm>
            <a:off x="2681460" y="1337757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K= ½ ma.va²+½ mb.vb² </a:t>
            </a:r>
          </a:p>
          <a:p>
            <a:r>
              <a:rPr lang="en-US" sz="2000" dirty="0" smtClean="0"/>
              <a:t>  = ½ (0,5 kg) (2 m/s)²+ ½ (0,3 kg) (-2 m/s)²</a:t>
            </a:r>
          </a:p>
          <a:p>
            <a:r>
              <a:rPr lang="en-US" sz="2000" dirty="0" smtClean="0"/>
              <a:t>  = 1,6 J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57660" y="2614047"/>
            <a:ext cx="326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err="1" smtClean="0"/>
              <a:t>Energi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kinetik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sesudah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tumbukan</a:t>
            </a:r>
            <a:r>
              <a:rPr lang="en-US" sz="2000" i="1" u="sng" dirty="0" smtClean="0"/>
              <a:t> :</a:t>
            </a:r>
            <a:endParaRPr lang="en-US" sz="2000" i="1" u="sng" dirty="0"/>
          </a:p>
        </p:txBody>
      </p:sp>
      <p:sp>
        <p:nvSpPr>
          <p:cNvPr id="5" name="Rectangle 4"/>
          <p:cNvSpPr/>
          <p:nvPr/>
        </p:nvSpPr>
        <p:spPr>
          <a:xfrm>
            <a:off x="2757660" y="309035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K’= ½ (ma+mb)v’²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pl-PL" sz="2000" dirty="0" smtClean="0"/>
              <a:t>= ½ (0,5 kg + 0,3 kg) (0,5 m/s)²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pl-PL" sz="2000" dirty="0" smtClean="0"/>
              <a:t>= 0,1 J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986260" y="45101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err="1" smtClean="0"/>
              <a:t>Tampak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nilai</a:t>
            </a:r>
            <a:r>
              <a:rPr lang="en-US" sz="2000" i="1" dirty="0" smtClean="0"/>
              <a:t> K &gt; K’, </a:t>
            </a:r>
            <a:r>
              <a:rPr lang="en-US" sz="2000" i="1" dirty="0" err="1" smtClean="0"/>
              <a:t>artinya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setelah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tumbukan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tidak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semua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enrgi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kinetik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diubah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energi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kinetik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melainkan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sebagian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berubah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energi</a:t>
            </a:r>
            <a:r>
              <a:rPr lang="en-US" sz="2000" i="1" dirty="0" smtClean="0"/>
              <a:t> lain.</a:t>
            </a:r>
            <a:endParaRPr lang="en-US" sz="2000" i="1" dirty="0"/>
          </a:p>
        </p:txBody>
      </p:sp>
      <p:sp>
        <p:nvSpPr>
          <p:cNvPr id="7" name="Pentagon 6"/>
          <p:cNvSpPr/>
          <p:nvPr/>
        </p:nvSpPr>
        <p:spPr>
          <a:xfrm>
            <a:off x="2376660" y="4614357"/>
            <a:ext cx="5334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 txBox="1">
            <a:spLocks/>
          </p:cNvSpPr>
          <p:nvPr/>
        </p:nvSpPr>
        <p:spPr>
          <a:xfrm>
            <a:off x="1295400" y="498702"/>
            <a:ext cx="9601200" cy="505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6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189708" y="609600"/>
            <a:ext cx="3810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smtClean="0">
                <a:latin typeface="Berlin Sans FB Demi" pitchFamily="34" charset="0"/>
              </a:rPr>
              <a:t>BANDUL-BALISTIK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98908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51741"/>
              </p:ext>
            </p:extLst>
          </p:nvPr>
        </p:nvGraphicFramePr>
        <p:xfrm>
          <a:off x="2513308" y="1828800"/>
          <a:ext cx="6705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Visio" r:id="rId3" imgW="7349947" imgH="3628644" progId="">
                  <p:embed/>
                </p:oleObj>
              </mc:Choice>
              <mc:Fallback>
                <p:oleObj name="Visio" r:id="rId3" imgW="7349947" imgH="3628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308" y="1828800"/>
                        <a:ext cx="67056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3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02790" y="551101"/>
            <a:ext cx="7162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de-DE" sz="2000" b="1" dirty="0">
                <a:solidFill>
                  <a:schemeClr val="tx2"/>
                </a:solidFill>
              </a:rPr>
              <a:t>Jika massa peluru adalah m dan massa bandul adalah M, dengan kelestarian momentum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diperoleh</a:t>
            </a:r>
            <a:r>
              <a:rPr lang="en-US" sz="2000" b="1" dirty="0" smtClean="0">
                <a:solidFill>
                  <a:schemeClr val="tx2"/>
                </a:solidFill>
              </a:rPr>
              <a:t> :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21790" y="3514964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334"/>
              </p:ext>
            </p:extLst>
          </p:nvPr>
        </p:nvGraphicFramePr>
        <p:xfrm>
          <a:off x="4283990" y="1374116"/>
          <a:ext cx="3200400" cy="64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Equation" r:id="rId3" imgW="1002865" imgH="203112" progId="Equation.3">
                  <p:embed/>
                </p:oleObj>
              </mc:Choice>
              <mc:Fallback>
                <p:oleObj name="Equation" r:id="rId3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90" y="1374116"/>
                        <a:ext cx="3200400" cy="6406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50390" y="2359045"/>
            <a:ext cx="7543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de-DE" b="1" dirty="0">
                <a:solidFill>
                  <a:srgbClr val="00B050"/>
                </a:solidFill>
              </a:rPr>
              <a:t>energi sistem akan berubah menjadi energi potensial peluru bersama bandul hingga sampai pada puncak ayunan peluru-bandul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21790" y="3419714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87557"/>
              </p:ext>
            </p:extLst>
          </p:nvPr>
        </p:nvGraphicFramePr>
        <p:xfrm>
          <a:off x="2302790" y="3310176"/>
          <a:ext cx="363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Equation" r:id="rId5" imgW="1675673" imgH="393529" progId="Equation.3">
                  <p:embed/>
                </p:oleObj>
              </mc:Choice>
              <mc:Fallback>
                <p:oleObj name="Equation" r:id="rId5" imgW="16756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790" y="3310176"/>
                        <a:ext cx="3632200" cy="838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65190" y="3458111"/>
            <a:ext cx="83189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 eaLnBrk="1" hangingPunct="1"/>
            <a:r>
              <a:rPr lang="de-DE" sz="2400" i="1" dirty="0">
                <a:solidFill>
                  <a:srgbClr val="002060"/>
                </a:solidFill>
              </a:rPr>
              <a:t>Atau</a:t>
            </a:r>
            <a:r>
              <a:rPr lang="de-DE" sz="2400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21790" y="3486389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1080"/>
              </p:ext>
            </p:extLst>
          </p:nvPr>
        </p:nvGraphicFramePr>
        <p:xfrm>
          <a:off x="7484390" y="3380026"/>
          <a:ext cx="1905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Equation" r:id="rId7" imgW="634680" imgH="253800" progId="Equation.3">
                  <p:embed/>
                </p:oleObj>
              </mc:Choice>
              <mc:Fallback>
                <p:oleObj name="Equation" r:id="rId7" imgW="634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4390" y="3380026"/>
                        <a:ext cx="1905000" cy="768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417340" y="4453176"/>
            <a:ext cx="49720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de-DE" sz="2000" b="1" dirty="0">
                <a:solidFill>
                  <a:srgbClr val="00B0F0"/>
                </a:solidFill>
              </a:rPr>
              <a:t>Jika persamaan dalam kotak kuning digabung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diperoleh</a:t>
            </a:r>
            <a:r>
              <a:rPr lang="en-US" sz="2000" b="1" dirty="0">
                <a:solidFill>
                  <a:srgbClr val="00B0F0"/>
                </a:solidFill>
              </a:rPr>
              <a:t> :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49099"/>
              </p:ext>
            </p:extLst>
          </p:nvPr>
        </p:nvGraphicFramePr>
        <p:xfrm>
          <a:off x="6112790" y="5291376"/>
          <a:ext cx="3581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Equation" r:id="rId9" imgW="1091726" imgH="393529" progId="Equation.3">
                  <p:embed/>
                </p:oleObj>
              </mc:Choice>
              <mc:Fallback>
                <p:oleObj name="Equation" r:id="rId9" imgW="109172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790" y="5291376"/>
                        <a:ext cx="3581400" cy="990600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6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186" y="420886"/>
            <a:ext cx="444865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TUMBUKAN DUA DIMENSI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2888" y="1325106"/>
            <a:ext cx="10337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bermassa</a:t>
            </a:r>
            <a:r>
              <a:rPr lang="en-US" sz="2400" dirty="0" smtClean="0"/>
              <a:t> </a:t>
            </a:r>
            <a:r>
              <a:rPr lang="en-US" sz="2400" i="1" dirty="0" smtClean="0"/>
              <a:t>m1 </a:t>
            </a:r>
            <a:r>
              <a:rPr lang="en-US" sz="2400" i="1" dirty="0" err="1" smtClean="0"/>
              <a:t>bergerak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kecepatan</a:t>
            </a:r>
            <a:r>
              <a:rPr lang="en-US" sz="2400" i="1" dirty="0" smtClean="0"/>
              <a:t> v1 </a:t>
            </a:r>
            <a:r>
              <a:rPr lang="en-US" sz="2400" i="1" dirty="0" err="1" smtClean="0"/>
              <a:t>lalu</a:t>
            </a:r>
            <a:r>
              <a:rPr lang="en-US" sz="2400" i="1" dirty="0" smtClean="0"/>
              <a:t> </a:t>
            </a:r>
            <a:r>
              <a:rPr lang="en-US" sz="2400" dirty="0" err="1" smtClean="0"/>
              <a:t>menumbuk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diam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bermassa</a:t>
            </a:r>
            <a:r>
              <a:rPr lang="en-US" sz="2400" dirty="0" smtClean="0"/>
              <a:t> </a:t>
            </a:r>
            <a:r>
              <a:rPr lang="en-US" sz="2400" i="1" dirty="0" smtClean="0"/>
              <a:t>m2. </a:t>
            </a:r>
            <a:r>
              <a:rPr lang="en-US" sz="2400" i="1" dirty="0" err="1" smtClean="0"/>
              <a:t>Tumbukan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tidak</a:t>
            </a:r>
            <a:r>
              <a:rPr lang="en-US" sz="2400" i="1" dirty="0" smtClean="0"/>
              <a:t> </a:t>
            </a:r>
            <a:r>
              <a:rPr lang="en-US" sz="2400" dirty="0" err="1" smtClean="0"/>
              <a:t>persis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berbelok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y </a:t>
            </a:r>
            <a:r>
              <a:rPr lang="en-US" sz="2400" dirty="0" err="1" smtClean="0"/>
              <a:t>negtaif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terpental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y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ditunjukan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I:\RIKA UNSRI\tumbukan 2 dimen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473" y="3001506"/>
            <a:ext cx="5235173" cy="3299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8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82976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,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endParaRPr lang="en-US" sz="2000" dirty="0" smtClean="0"/>
          </a:p>
          <a:p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az-Cyrl-AZ" sz="2000" dirty="0" smtClean="0"/>
              <a:t>Ѳ</a:t>
            </a:r>
            <a:r>
              <a:rPr lang="en-US" sz="2000" i="1" dirty="0" smtClean="0"/>
              <a:t>1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az-Cyrl-AZ" sz="2000" i="1" dirty="0" smtClean="0"/>
              <a:t>Ѳ</a:t>
            </a:r>
            <a:r>
              <a:rPr lang="en-US" sz="2000" i="1" dirty="0" smtClean="0"/>
              <a:t>2 </a:t>
            </a:r>
            <a:r>
              <a:rPr lang="en-US" sz="2000" i="1" dirty="0" err="1" smtClean="0"/>
              <a:t>terhadap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sumbu</a:t>
            </a:r>
            <a:r>
              <a:rPr lang="en-US" sz="2000" i="1" dirty="0" smtClean="0"/>
              <a:t> x. </a:t>
            </a:r>
            <a:r>
              <a:rPr lang="en-US" sz="2000" i="1" dirty="0" err="1" smtClean="0"/>
              <a:t>Akibatnya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gerakan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setelah</a:t>
            </a:r>
            <a:endParaRPr lang="en-US" sz="2000" i="1" dirty="0" smtClean="0"/>
          </a:p>
          <a:p>
            <a:r>
              <a:rPr lang="es-ES" sz="2000" dirty="0" err="1" smtClean="0"/>
              <a:t>tumbukan</a:t>
            </a:r>
            <a:r>
              <a:rPr lang="es-ES" sz="2000" dirty="0" smtClean="0"/>
              <a:t> </a:t>
            </a:r>
            <a:r>
              <a:rPr lang="es-ES" sz="2000" dirty="0" err="1" smtClean="0"/>
              <a:t>harus</a:t>
            </a:r>
            <a:r>
              <a:rPr lang="es-ES" sz="2000" dirty="0" smtClean="0"/>
              <a:t> </a:t>
            </a:r>
            <a:r>
              <a:rPr lang="es-ES" sz="2000" dirty="0" err="1" smtClean="0"/>
              <a:t>dianalisis</a:t>
            </a:r>
            <a:r>
              <a:rPr lang="es-ES" sz="2000" dirty="0" smtClean="0"/>
              <a:t> </a:t>
            </a:r>
            <a:r>
              <a:rPr lang="es-ES" sz="2000" dirty="0" err="1" smtClean="0"/>
              <a:t>sebagai</a:t>
            </a:r>
            <a:r>
              <a:rPr lang="es-ES" sz="2000" dirty="0" smtClean="0"/>
              <a:t> </a:t>
            </a:r>
            <a:r>
              <a:rPr lang="es-ES" sz="2000" dirty="0" err="1" smtClean="0"/>
              <a:t>gerakan</a:t>
            </a:r>
            <a:r>
              <a:rPr lang="es-ES" sz="2000" dirty="0" smtClean="0"/>
              <a:t> </a:t>
            </a:r>
            <a:r>
              <a:rPr lang="es-ES" sz="2000" dirty="0" err="1" smtClean="0"/>
              <a:t>dua</a:t>
            </a:r>
            <a:r>
              <a:rPr lang="es-ES" sz="2000" dirty="0" smtClean="0"/>
              <a:t> </a:t>
            </a:r>
            <a:r>
              <a:rPr lang="es-ES" sz="2000" dirty="0" err="1" smtClean="0"/>
              <a:t>dimensi</a:t>
            </a:r>
            <a:r>
              <a:rPr lang="es-ES" sz="2000" dirty="0" smtClean="0"/>
              <a:t> (x dan y). </a:t>
            </a:r>
            <a:r>
              <a:rPr lang="es-ES" sz="2000" dirty="0" err="1" smtClean="0"/>
              <a:t>Oleh</a:t>
            </a:r>
            <a:endParaRPr lang="es-ES" sz="2000" dirty="0" smtClean="0"/>
          </a:p>
          <a:p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kekekalan</a:t>
            </a:r>
            <a:r>
              <a:rPr lang="en-US" sz="2000" dirty="0" smtClean="0"/>
              <a:t> momentum,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endParaRPr lang="en-US" sz="2000" dirty="0" smtClean="0"/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 x 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13329" y="2537255"/>
            <a:ext cx="43861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m</a:t>
            </a:r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 v</a:t>
            </a:r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 = m</a:t>
            </a:r>
            <a:r>
              <a:rPr lang="en-US" sz="1600" i="1" dirty="0" smtClean="0">
                <a:solidFill>
                  <a:schemeClr val="tx1"/>
                </a:solidFill>
              </a:rPr>
              <a:t>1.</a:t>
            </a:r>
            <a:r>
              <a:rPr lang="en-US" sz="2400" i="1" dirty="0" smtClean="0">
                <a:solidFill>
                  <a:schemeClr val="tx1"/>
                </a:solidFill>
              </a:rPr>
              <a:t>v’</a:t>
            </a:r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 . </a:t>
            </a:r>
            <a:r>
              <a:rPr lang="en-US" sz="2400" i="1" dirty="0" err="1" smtClean="0">
                <a:solidFill>
                  <a:schemeClr val="tx1"/>
                </a:solidFill>
              </a:rPr>
              <a:t>cos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az-Cyrl-AZ" sz="2400" i="1" dirty="0" smtClean="0">
                <a:solidFill>
                  <a:schemeClr val="tx1"/>
                </a:solidFill>
              </a:rPr>
              <a:t>Ѳ</a:t>
            </a:r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+ m</a:t>
            </a:r>
            <a:r>
              <a:rPr lang="en-US" sz="1600" i="1" dirty="0" smtClean="0">
                <a:solidFill>
                  <a:schemeClr val="tx1"/>
                </a:solidFill>
              </a:rPr>
              <a:t>2.</a:t>
            </a:r>
            <a:r>
              <a:rPr lang="en-US" sz="2400" i="1" dirty="0" smtClean="0">
                <a:solidFill>
                  <a:schemeClr val="tx1"/>
                </a:solidFill>
              </a:rPr>
              <a:t>v’</a:t>
            </a:r>
            <a:r>
              <a:rPr lang="en-US" sz="1600" i="1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 . </a:t>
            </a:r>
            <a:r>
              <a:rPr lang="en-US" sz="2400" i="1" dirty="0" err="1" smtClean="0">
                <a:solidFill>
                  <a:schemeClr val="tx1"/>
                </a:solidFill>
              </a:rPr>
              <a:t>cos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az-Cyrl-AZ" sz="2400" i="1" dirty="0" smtClean="0">
                <a:solidFill>
                  <a:schemeClr val="tx1"/>
                </a:solidFill>
              </a:rPr>
              <a:t>Ѳ</a:t>
            </a:r>
            <a:r>
              <a:rPr lang="en-US" sz="1600" i="1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254445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y </a:t>
            </a:r>
            <a:r>
              <a:rPr lang="en-US" sz="2000" dirty="0" err="1" smtClean="0"/>
              <a:t>kekekalan</a:t>
            </a:r>
            <a:endParaRPr lang="en-US" sz="2000" dirty="0" smtClean="0"/>
          </a:p>
          <a:p>
            <a:r>
              <a:rPr lang="en-US" sz="2000" dirty="0" smtClean="0"/>
              <a:t>momentum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77824" y="4122309"/>
            <a:ext cx="42017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i="1" dirty="0">
                <a:solidFill>
                  <a:schemeClr val="tx1"/>
                </a:solidFill>
              </a:rPr>
              <a:t>0 = m1.v’1 . sin </a:t>
            </a:r>
            <a:r>
              <a:rPr lang="az-Cyrl-AZ" sz="2400" i="1" dirty="0">
                <a:solidFill>
                  <a:schemeClr val="tx1"/>
                </a:solidFill>
              </a:rPr>
              <a:t>Ѳ</a:t>
            </a:r>
            <a:r>
              <a:rPr lang="es-ES" sz="2400" i="1" dirty="0">
                <a:solidFill>
                  <a:schemeClr val="tx1"/>
                </a:solidFill>
              </a:rPr>
              <a:t>1- m2.v’2 . sin </a:t>
            </a:r>
            <a:r>
              <a:rPr lang="az-Cyrl-AZ" sz="2400" i="1" dirty="0">
                <a:solidFill>
                  <a:schemeClr val="tx1"/>
                </a:solidFill>
              </a:rPr>
              <a:t>Ѳ</a:t>
            </a:r>
            <a:r>
              <a:rPr lang="es-ES" sz="2400" i="1" dirty="0">
                <a:solidFill>
                  <a:schemeClr val="tx1"/>
                </a:solidFill>
              </a:rPr>
              <a:t>2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849" y="48481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tumbukannya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elastis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berlaku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kekekalan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energi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kinetik</a:t>
            </a:r>
            <a:r>
              <a:rPr lang="en-US" sz="2000" i="1" dirty="0" smtClean="0"/>
              <a:t> 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421103" y="5633520"/>
            <a:ext cx="47500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1/2 m1 v1² = 1/2m1.v’1² + 1/2 m2.v2’²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3706" y="711634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penembak</a:t>
            </a:r>
            <a:r>
              <a:rPr lang="en-US" dirty="0" smtClean="0"/>
              <a:t> </a:t>
            </a:r>
            <a:r>
              <a:rPr lang="en-US" dirty="0" err="1" smtClean="0"/>
              <a:t>memegangi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senapan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3 kg 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agar </a:t>
            </a:r>
            <a:r>
              <a:rPr lang="en-US" dirty="0" err="1" smtClean="0"/>
              <a:t>sentakan</a:t>
            </a:r>
            <a:r>
              <a:rPr lang="en-US" dirty="0" smtClean="0"/>
              <a:t> </a:t>
            </a:r>
            <a:r>
              <a:rPr lang="en-US" dirty="0" err="1" smtClean="0"/>
              <a:t>baliknya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menyakitkan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ditembakkan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yang </a:t>
            </a:r>
            <a:r>
              <a:rPr lang="en-US" dirty="0" err="1" smtClean="0"/>
              <a:t>ditembakkan</a:t>
            </a:r>
            <a:r>
              <a:rPr lang="en-US" dirty="0" smtClean="0"/>
              <a:t> </a:t>
            </a:r>
            <a:r>
              <a:rPr lang="en-US" dirty="0" err="1" smtClean="0"/>
              <a:t>bermassa</a:t>
            </a:r>
            <a:r>
              <a:rPr lang="en-US" dirty="0" smtClean="0"/>
              <a:t> 5 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pt-BR" dirty="0" smtClean="0"/>
              <a:t>secara horizontal dengan kecepatan 300 m/s, </a:t>
            </a:r>
          </a:p>
          <a:p>
            <a:pPr marL="342900" indent="-342900">
              <a:buAutoNum type="alphaLcParenR"/>
            </a:pPr>
            <a:r>
              <a:rPr lang="pt-BR" dirty="0" smtClean="0"/>
              <a:t>berapa kecepatan </a:t>
            </a:r>
            <a:r>
              <a:rPr lang="en-US" dirty="0" err="1" smtClean="0"/>
              <a:t>pegas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senapan</a:t>
            </a:r>
            <a:r>
              <a:rPr lang="en-US" dirty="0" smtClean="0"/>
              <a:t>? 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berapakah</a:t>
            </a:r>
            <a:r>
              <a:rPr lang="en-US" dirty="0" smtClean="0"/>
              <a:t> momentum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kinetik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, 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juga</a:t>
            </a:r>
            <a:r>
              <a:rPr lang="en-US" dirty="0" smtClean="0"/>
              <a:t> momentum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kinetik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senapan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8506" y="3226234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Diketahui</a:t>
            </a:r>
            <a:r>
              <a:rPr lang="en-US" dirty="0" smtClean="0"/>
              <a:t>:</a:t>
            </a:r>
          </a:p>
          <a:p>
            <a:r>
              <a:rPr lang="nl-NL" dirty="0" smtClean="0"/>
              <a:t>ms = 3 kg   ,   mp = 5 g = 5 x 10-3 kg  ,    vp’= 300 m/s</a:t>
            </a:r>
          </a:p>
          <a:p>
            <a:r>
              <a:rPr lang="en-US" dirty="0" err="1" smtClean="0"/>
              <a:t>Ditanya</a:t>
            </a:r>
            <a:r>
              <a:rPr lang="en-US" dirty="0" smtClean="0"/>
              <a:t> :    </a:t>
            </a:r>
            <a:r>
              <a:rPr lang="en-US" dirty="0" err="1" smtClean="0"/>
              <a:t>vs</a:t>
            </a:r>
            <a:r>
              <a:rPr lang="en-US" dirty="0" smtClean="0"/>
              <a:t>’, P, </a:t>
            </a:r>
            <a:r>
              <a:rPr lang="en-US" dirty="0" err="1" smtClean="0"/>
              <a:t>dan</a:t>
            </a:r>
            <a:r>
              <a:rPr lang="en-US" dirty="0" smtClean="0"/>
              <a:t> K </a:t>
            </a:r>
            <a:r>
              <a:rPr lang="en-US" dirty="0" err="1" smtClean="0"/>
              <a:t>akhir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3706" y="2795347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Penyelesaian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2894306" y="4369234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; </a:t>
            </a:r>
            <a:r>
              <a:rPr lang="en-US" dirty="0" err="1" smtClean="0"/>
              <a:t>senapan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sv-SE" dirty="0" smtClean="0"/>
              <a:t>sehingga </a:t>
            </a:r>
          </a:p>
          <a:p>
            <a:r>
              <a:rPr lang="sv-SE" dirty="0" smtClean="0"/>
              <a:t>vp dan vs = 0, maka :</a:t>
            </a:r>
          </a:p>
          <a:p>
            <a:r>
              <a:rPr lang="en-US" dirty="0" err="1" smtClean="0"/>
              <a:t>mp.vp+ms.vs</a:t>
            </a:r>
            <a:r>
              <a:rPr lang="en-US" dirty="0" smtClean="0"/>
              <a:t> = </a:t>
            </a:r>
            <a:r>
              <a:rPr lang="en-US" dirty="0" err="1" smtClean="0"/>
              <a:t>mp.vp’+ms.vs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0    	      = </a:t>
            </a:r>
            <a:r>
              <a:rPr lang="en-US" dirty="0" err="1" smtClean="0"/>
              <a:t>mp.vp</a:t>
            </a:r>
            <a:r>
              <a:rPr lang="en-US" dirty="0" smtClean="0"/>
              <a:t>’+ </a:t>
            </a:r>
            <a:r>
              <a:rPr lang="en-US" dirty="0" err="1" smtClean="0"/>
              <a:t>ms.vs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’                   = - (mp /ms ) </a:t>
            </a:r>
            <a:r>
              <a:rPr lang="en-US" dirty="0" err="1" smtClean="0"/>
              <a:t>vp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                        = - (0,005 kg/3 kg) (300 m/s)</a:t>
            </a:r>
          </a:p>
          <a:p>
            <a:r>
              <a:rPr lang="en-US" dirty="0" smtClean="0"/>
              <a:t>                        = - 0,5 m/s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13306" y="4380902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 txBox="1">
            <a:spLocks/>
          </p:cNvSpPr>
          <p:nvPr/>
        </p:nvSpPr>
        <p:spPr>
          <a:xfrm>
            <a:off x="1326396" y="266232"/>
            <a:ext cx="9601200" cy="505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Soal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512" y="1201931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491712" y="1232232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Momentum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peluru</a:t>
            </a:r>
            <a:endParaRPr lang="en-US" sz="2000" dirty="0" smtClean="0"/>
          </a:p>
          <a:p>
            <a:r>
              <a:rPr lang="pl-PL" sz="2000" dirty="0" smtClean="0"/>
              <a:t>• Momentum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pl-PL" sz="2000" dirty="0" smtClean="0"/>
              <a:t>Pp’= mp</a:t>
            </a:r>
            <a:r>
              <a:rPr lang="en-US" sz="2000" dirty="0" smtClean="0"/>
              <a:t>.</a:t>
            </a:r>
            <a:r>
              <a:rPr lang="pl-PL" sz="2000" dirty="0" smtClean="0"/>
              <a:t>vp’</a:t>
            </a:r>
            <a:endParaRPr lang="en-US" sz="2000" dirty="0" smtClean="0"/>
          </a:p>
          <a:p>
            <a:r>
              <a:rPr lang="en-US" sz="2000" dirty="0" smtClean="0"/>
              <a:t>         </a:t>
            </a:r>
            <a:r>
              <a:rPr lang="pl-PL" sz="2000" dirty="0" smtClean="0"/>
              <a:t>=</a:t>
            </a:r>
            <a:r>
              <a:rPr lang="en-US" sz="2000" dirty="0" smtClean="0"/>
              <a:t> </a:t>
            </a:r>
            <a:r>
              <a:rPr lang="pl-PL" sz="2000" dirty="0" smtClean="0"/>
              <a:t>(0,005 kg) (300 m/s)</a:t>
            </a:r>
            <a:r>
              <a:rPr lang="en-US" sz="2000" dirty="0" smtClean="0"/>
              <a:t>  	</a:t>
            </a:r>
          </a:p>
          <a:p>
            <a:r>
              <a:rPr lang="en-US" sz="2000" dirty="0" smtClean="0"/>
              <a:t>         =</a:t>
            </a:r>
            <a:r>
              <a:rPr lang="pl-PL" sz="2000" dirty="0" smtClean="0"/>
              <a:t> 1,5 kg.m/s</a:t>
            </a:r>
            <a:endParaRPr lang="en-US" sz="2000" dirty="0" smtClean="0"/>
          </a:p>
          <a:p>
            <a:endParaRPr lang="pl-PL" sz="2000" dirty="0" smtClean="0"/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kinetik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Kp</a:t>
            </a:r>
            <a:r>
              <a:rPr lang="en-US" sz="2000" dirty="0" smtClean="0"/>
              <a:t>’= ½ mp.vp’²</a:t>
            </a:r>
          </a:p>
          <a:p>
            <a:r>
              <a:rPr lang="en-US" sz="2000" dirty="0" smtClean="0"/>
              <a:t>          = ½ (0,005 kg) (300 m/s)²	</a:t>
            </a:r>
          </a:p>
          <a:p>
            <a:r>
              <a:rPr lang="en-US" sz="2000" dirty="0" smtClean="0"/>
              <a:t>          =225 J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15912" y="2680032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996912" y="2680032"/>
            <a:ext cx="541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Momentum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senapan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• Momentum</a:t>
            </a:r>
          </a:p>
          <a:p>
            <a:r>
              <a:rPr lang="en-US" sz="2000" dirty="0" smtClean="0"/>
              <a:t>    Ps’= </a:t>
            </a:r>
            <a:r>
              <a:rPr lang="en-US" sz="2000" dirty="0" err="1" smtClean="0"/>
              <a:t>ms.vs</a:t>
            </a:r>
            <a:r>
              <a:rPr lang="en-US" sz="2000" dirty="0" smtClean="0"/>
              <a:t>’</a:t>
            </a:r>
          </a:p>
          <a:p>
            <a:r>
              <a:rPr lang="en-US" sz="2000" dirty="0" smtClean="0"/>
              <a:t>         = (3 kg) (-0,5 m/s)</a:t>
            </a:r>
          </a:p>
          <a:p>
            <a:r>
              <a:rPr lang="en-US" sz="2000" dirty="0" smtClean="0"/>
              <a:t>         = - 1,5 </a:t>
            </a:r>
            <a:r>
              <a:rPr lang="en-US" sz="2000" dirty="0" err="1" smtClean="0"/>
              <a:t>kg.m</a:t>
            </a:r>
            <a:r>
              <a:rPr lang="en-US" sz="2000" dirty="0" smtClean="0"/>
              <a:t>/s</a:t>
            </a:r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kinetik</a:t>
            </a:r>
            <a:endParaRPr lang="en-US" sz="2000" dirty="0" smtClean="0"/>
          </a:p>
          <a:p>
            <a:r>
              <a:rPr lang="en-US" sz="2000" dirty="0" smtClean="0"/>
              <a:t>   Ks’= ½ ms.vs’²</a:t>
            </a:r>
          </a:p>
          <a:p>
            <a:r>
              <a:rPr lang="en-US" sz="2000" dirty="0" smtClean="0"/>
              <a:t>        = ½ (3 kg) (-0,5 m/s)²</a:t>
            </a:r>
          </a:p>
          <a:p>
            <a:r>
              <a:rPr lang="en-US" sz="2000" dirty="0" smtClean="0"/>
              <a:t>        = 0,375 J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 txBox="1">
            <a:spLocks/>
          </p:cNvSpPr>
          <p:nvPr/>
        </p:nvSpPr>
        <p:spPr>
          <a:xfrm>
            <a:off x="1331913" y="547003"/>
            <a:ext cx="9601200" cy="505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E0B530-C1A3-4F58-A186-F7993EADD592}"/>
              </a:ext>
            </a:extLst>
          </p:cNvPr>
          <p:cNvSpPr txBox="1"/>
          <p:nvPr/>
        </p:nvSpPr>
        <p:spPr>
          <a:xfrm>
            <a:off x="0" y="2864739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Terima</a:t>
            </a:r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Kasih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144" y="1262744"/>
            <a:ext cx="10014858" cy="454297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Momentum adalah besaran vektor. Momentum sebuah partikel dapat dipandang sebagai ukuran kesulitan untuk mendiamkan benda.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Sebagai contoh, sebuah truk berat mempunyai momentum yang lebih besar dibandingkan mobil yang ringan yang bergerak dengan kelajuan yang sama.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Gaya yang lebih besar dibutuhkan untuk menghentikan truk tersebut dibandingkan dengan mobil yang ringan dalam waktu tertentu.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(Besaran mv kadang-kadang dinyatakan sebagai momentum linier partikel untuk membedakannya dari momentum angular).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036" y="1319909"/>
            <a:ext cx="875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</a:rPr>
              <a:t>Dalam </a:t>
            </a:r>
            <a:r>
              <a:rPr kumimoji="0" lang="en-US" sz="2000" b="1" i="0" u="none" strike="noStrike" kern="0" cap="none" spc="0" normalizeH="0" baseline="0" noProof="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hlinkClick r:id="rId2" tooltip="Fisika"/>
              </a:rPr>
              <a:t>fisika</a:t>
            </a:r>
            <a:r>
              <a:rPr kumimoji="0" lang="id-ID" sz="2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</a:rPr>
              <a:t>, momentum adalah besaran yang berhubungan dengan </a:t>
            </a:r>
            <a:r>
              <a:rPr kumimoji="0" lang="en-US" sz="2000" b="1" i="0" u="none" strike="noStrike" kern="0" cap="none" spc="0" normalizeH="0" baseline="0" noProof="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hlinkClick r:id="rId3" tooltip="Kecepatan"/>
              </a:rPr>
              <a:t>kecepatan</a:t>
            </a:r>
            <a:r>
              <a:rPr kumimoji="0" lang="id-ID" sz="2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</a:rPr>
              <a:t> dan </a:t>
            </a:r>
            <a:r>
              <a:rPr kumimoji="0" lang="en-US" sz="2000" b="1" i="0" u="none" strike="noStrike" kern="0" cap="none" spc="0" normalizeH="0" baseline="0" noProof="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hlinkClick r:id="rId4" tooltip="Massa"/>
              </a:rPr>
              <a:t>massa</a:t>
            </a:r>
            <a:r>
              <a:rPr kumimoji="0" lang="id-ID" sz="2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</a:rPr>
              <a:t> suatu benda.</a:t>
            </a:r>
            <a:endParaRPr kumimoji="0" lang="en-US" sz="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2037" y="2042440"/>
            <a:ext cx="8427810" cy="466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2036" y="2042440"/>
            <a:ext cx="8675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5" tooltip="Mekanika klasik"/>
              </a:rPr>
              <a:t>Dalam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  <a:hlinkClick r:id="rId5" tooltip="Mekanika klasik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5" tooltip="Mekanika klasik"/>
              </a:rPr>
              <a:t>mekanika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  <a:hlinkClick r:id="rId5" tooltip="Mekanika klasik"/>
              </a:rPr>
              <a:t>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5" tooltip="Mekanika klasik"/>
              </a:rPr>
              <a:t>klasik</a:t>
            </a:r>
            <a:r>
              <a:rPr lang="id-ID" sz="2000" b="1" dirty="0" smtClean="0">
                <a:latin typeface="Batang" pitchFamily="18" charset="-127"/>
                <a:ea typeface="Batang" pitchFamily="18" charset="-127"/>
              </a:rPr>
              <a:t>, momentum  (dilambangkan dengan “p”)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id-ID" sz="2000" b="1" dirty="0" smtClean="0">
                <a:latin typeface="Batang" pitchFamily="18" charset="-127"/>
                <a:ea typeface="Batang" pitchFamily="18" charset="-127"/>
              </a:rPr>
              <a:t> didefinisikan sebagai hasil perkalian dari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4" tooltip="Massa"/>
              </a:rPr>
              <a:t>massa</a:t>
            </a:r>
            <a:r>
              <a:rPr lang="id-ID" sz="2000" b="1" dirty="0" smtClean="0">
                <a:latin typeface="Batang" pitchFamily="18" charset="-127"/>
                <a:ea typeface="Batang" pitchFamily="18" charset="-127"/>
              </a:rPr>
              <a:t> dan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3" tooltip="Kecepatan"/>
              </a:rPr>
              <a:t>kecepatan</a:t>
            </a:r>
            <a:r>
              <a:rPr lang="id-ID" sz="2000" b="1" dirty="0" smtClean="0">
                <a:latin typeface="Batang" pitchFamily="18" charset="-127"/>
                <a:ea typeface="Batang" pitchFamily="18" charset="-127"/>
              </a:rPr>
              <a:t>, sehingga menghasilkan </a:t>
            </a:r>
            <a:r>
              <a:rPr lang="en-US" sz="2000" b="1" dirty="0" err="1" smtClean="0">
                <a:latin typeface="Batang" pitchFamily="18" charset="-127"/>
                <a:ea typeface="Batang" pitchFamily="18" charset="-127"/>
                <a:hlinkClick r:id="rId6" tooltip="Vektor (ruang) (halaman belum tersedia)"/>
              </a:rPr>
              <a:t>vektor</a:t>
            </a:r>
            <a:r>
              <a:rPr lang="id-ID" sz="2000" b="1" dirty="0" smtClean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036" y="3185440"/>
            <a:ext cx="8675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Rumus yang biasa digunakan untuk menghitung nilai momentum benda yaitu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d-ID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6036" y="4819671"/>
            <a:ext cx="4957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Dimana P adalah ‘momentum’, m adalah </a:t>
            </a: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4" tooltip="Massa"/>
              </a:rPr>
              <a:t>‘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hlinkClick r:id="rId4" tooltip="Massa"/>
              </a:rPr>
              <a:t>massa</a:t>
            </a: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benda’, dan v adalah </a:t>
            </a: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3" tooltip="Kecepatan"/>
              </a:rPr>
              <a:t>‘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hlinkClick r:id="rId3" tooltip="Kecepatan"/>
              </a:rPr>
              <a:t>kecepatan</a:t>
            </a: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7637" y="3772209"/>
            <a:ext cx="1545586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 = m.v</a:t>
            </a:r>
            <a:endParaRPr kumimoji="0" lang="id-ID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8113" y="0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trec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913" y="633683"/>
            <a:ext cx="8229600" cy="27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re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07" y="3657600"/>
            <a:ext cx="8371006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27086" y="143827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00086" y="451167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6578" y="1422719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6578" y="444655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8113" y="0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ret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174" y="609600"/>
            <a:ext cx="84426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rec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173" y="3657600"/>
            <a:ext cx="84429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27086" y="143827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486" y="4457246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5581" y="1453716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7230" y="4457246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913" y="0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t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173" y="3746500"/>
            <a:ext cx="84426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tho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172" y="622300"/>
            <a:ext cx="84426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0971" y="143827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0971" y="4544332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99085" y="4544332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28113" y="1438275"/>
            <a:ext cx="2540000" cy="346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BABBB-ECDD-4E6B-9EF0-E799EA50B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98702"/>
            <a:ext cx="9601200" cy="505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59000" y="1158181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buah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partikel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, yang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masing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masing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momentum p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, p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, ... ,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kesuluruhan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mempunyai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momentum P,</a:t>
            </a:r>
            <a:r>
              <a:rPr kumimoji="0" lang="en-US" b="0" i="1" u="none" strike="noStrike" cap="none" normalizeH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1" u="none" strike="noStrike" cap="none" normalizeH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dirty="0" err="1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rumus</a:t>
            </a:r>
            <a:r>
              <a:rPr kumimoji="0" lang="en-US" b="0" i="1" u="none" strike="noStrike" cap="none" normalizeH="0" dirty="0" smtClean="0">
                <a:ln>
                  <a:noFill/>
                </a:ln>
                <a:effectLst/>
                <a:latin typeface="Jester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63800" y="2355295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P = p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+ p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+ ... +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Berlin Sans FB Dem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  <a:ea typeface="Times New Roman" pitchFamily="18" charset="0"/>
                <a:cs typeface="Arial" pitchFamily="34" charset="0"/>
              </a:rPr>
              <a:t>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P = m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+ m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+ ...  +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0298" y="2463761"/>
            <a:ext cx="16369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id-ID" sz="2800" b="1" i="1" dirty="0" smtClean="0">
                <a:solidFill>
                  <a:schemeClr val="tx1"/>
                </a:solidFill>
              </a:rPr>
              <a:t>P = m.v</a:t>
            </a:r>
            <a:r>
              <a:rPr lang="en-US" sz="1400" b="1" i="1" dirty="0" smtClean="0">
                <a:solidFill>
                  <a:schemeClr val="tx1"/>
                </a:solidFill>
              </a:rPr>
              <a:t>pm</a:t>
            </a:r>
            <a:endParaRPr lang="id-ID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6350000" y="2529781"/>
            <a:ext cx="685800" cy="45720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3643253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Bila</a:t>
            </a:r>
            <a:r>
              <a:rPr lang="en-GB" dirty="0" smtClean="0"/>
              <a:t> </a:t>
            </a:r>
            <a:r>
              <a:rPr lang="en-GB" dirty="0" err="1" smtClean="0"/>
              <a:t>dua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berinteraksi</a:t>
            </a:r>
            <a:r>
              <a:rPr lang="en-GB" dirty="0" smtClean="0"/>
              <a:t>,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b="1" dirty="0" smtClean="0"/>
              <a:t>momentum </a:t>
            </a:r>
            <a:r>
              <a:rPr lang="en-GB" b="1" dirty="0" err="1" smtClean="0"/>
              <a:t>benda-benda</a:t>
            </a:r>
            <a:r>
              <a:rPr lang="en-GB" b="1" dirty="0" smtClean="0"/>
              <a:t> </a:t>
            </a:r>
            <a:r>
              <a:rPr lang="en-GB" b="1" dirty="0" err="1" smtClean="0"/>
              <a:t>itu</a:t>
            </a:r>
            <a:r>
              <a:rPr lang="en-GB" b="1" dirty="0" smtClean="0"/>
              <a:t> </a:t>
            </a:r>
            <a:r>
              <a:rPr lang="en-GB" b="1" dirty="0" err="1" smtClean="0"/>
              <a:t>selalu</a:t>
            </a:r>
            <a:r>
              <a:rPr lang="en-GB" b="1" dirty="0" smtClean="0"/>
              <a:t> </a:t>
            </a:r>
            <a:r>
              <a:rPr lang="en-GB" b="1" dirty="0" err="1" smtClean="0"/>
              <a:t>tetap</a:t>
            </a:r>
            <a:r>
              <a:rPr lang="en-GB" b="1" dirty="0" smtClean="0"/>
              <a:t> </a:t>
            </a:r>
            <a:r>
              <a:rPr lang="en-GB" b="1" dirty="0" err="1" smtClean="0"/>
              <a:t>besarnya</a:t>
            </a:r>
            <a:r>
              <a:rPr lang="en-GB" dirty="0" smtClean="0"/>
              <a:t>, </a:t>
            </a:r>
            <a:r>
              <a:rPr lang="en-GB" dirty="0" err="1" smtClean="0"/>
              <a:t>asalkan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gaya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luar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bekerja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itu</a:t>
            </a:r>
            <a:r>
              <a:rPr lang="en-GB" dirty="0" smtClean="0"/>
              <a:t>,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resultan</a:t>
            </a:r>
            <a:r>
              <a:rPr lang="en-GB" dirty="0" smtClean="0"/>
              <a:t> </a:t>
            </a:r>
            <a:r>
              <a:rPr lang="en-GB" dirty="0" err="1" smtClean="0"/>
              <a:t>gaya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luar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nol.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11400" y="5222181"/>
            <a:ext cx="5105400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Catatan</a:t>
            </a:r>
            <a:r>
              <a:rPr lang="en-US" i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Momentum </a:t>
            </a:r>
            <a:r>
              <a:rPr lang="en-US" i="1" dirty="0" err="1">
                <a:solidFill>
                  <a:schemeClr val="tx1"/>
                </a:solidFill>
              </a:rPr>
              <a:t>masing-masing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partikel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dapat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berubah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tetapi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momentum </a:t>
            </a:r>
            <a:r>
              <a:rPr lang="en-US" i="1" dirty="0" err="1" smtClean="0">
                <a:solidFill>
                  <a:schemeClr val="tx1"/>
                </a:solidFill>
              </a:rPr>
              <a:t>sistem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tetap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konstan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66141" y="740174"/>
            <a:ext cx="5943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Hukum Kekekalan Momentum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85141" y="2042777"/>
            <a:ext cx="6705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dirty="0"/>
              <a:t>Momentum total </a:t>
            </a:r>
            <a:r>
              <a:rPr lang="en-US" sz="2800" i="1" dirty="0" err="1"/>
              <a:t>dari</a:t>
            </a:r>
            <a:r>
              <a:rPr lang="en-US" sz="2800" i="1" dirty="0"/>
              <a:t> </a:t>
            </a:r>
            <a:r>
              <a:rPr lang="en-US" sz="2800" i="1" dirty="0" err="1"/>
              <a:t>suatu</a:t>
            </a:r>
            <a:r>
              <a:rPr lang="en-US" sz="2800" i="1" dirty="0"/>
              <a:t> </a:t>
            </a:r>
            <a:r>
              <a:rPr lang="en-US" sz="2800" i="1" dirty="0" err="1"/>
              <a:t>sistem</a:t>
            </a:r>
            <a:r>
              <a:rPr lang="en-US" sz="2800" i="1" dirty="0"/>
              <a:t> </a:t>
            </a:r>
            <a:r>
              <a:rPr lang="en-US" sz="2800" i="1" dirty="0" err="1"/>
              <a:t>benda-benda</a:t>
            </a:r>
            <a:r>
              <a:rPr lang="en-US" sz="2800" i="1" dirty="0"/>
              <a:t> yang </a:t>
            </a:r>
            <a:r>
              <a:rPr lang="en-US" sz="2800" i="1" dirty="0" err="1"/>
              <a:t>terisolasi</a:t>
            </a:r>
            <a:r>
              <a:rPr lang="en-US" sz="2800" i="1" dirty="0"/>
              <a:t> </a:t>
            </a:r>
            <a:r>
              <a:rPr lang="en-US" sz="2800" i="1" dirty="0" err="1"/>
              <a:t>adalah</a:t>
            </a:r>
            <a:r>
              <a:rPr lang="en-US" sz="2800" i="1" dirty="0"/>
              <a:t> </a:t>
            </a:r>
            <a:r>
              <a:rPr lang="en-US" sz="2800" i="1" dirty="0" err="1"/>
              <a:t>konstan</a:t>
            </a:r>
            <a:endParaRPr lang="en-US" sz="28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32741" y="3176986"/>
            <a:ext cx="144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/>
              <a:t>Sistem</a:t>
            </a:r>
            <a:r>
              <a:rPr lang="en-US" sz="3200" b="1" dirty="0"/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23541" y="3105112"/>
            <a:ext cx="4953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sz="2800" dirty="0"/>
              <a:t>sekumpulan benda yang berinteraksi satu sama lain</a:t>
            </a:r>
            <a:endParaRPr lang="en-US" sz="2800" dirty="0"/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3902754" y="3235545"/>
            <a:ext cx="518818" cy="419457"/>
          </a:xfrm>
          <a:prstGeom prst="rightBrace">
            <a:avLst>
              <a:gd name="adj1" fmla="val 833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id-ID" sz="20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32741" y="4396186"/>
            <a:ext cx="17526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terisolasi</a:t>
            </a:r>
            <a:endParaRPr lang="en-US" sz="3200" b="1" dirty="0"/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3904341" y="4605557"/>
            <a:ext cx="518818" cy="419457"/>
          </a:xfrm>
          <a:prstGeom prst="rightBrace">
            <a:avLst>
              <a:gd name="adj1" fmla="val 833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id-ID" sz="20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47341" y="4305203"/>
            <a:ext cx="5029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sz="2800" dirty="0"/>
              <a:t>suatu sistem di mana gaya yang ada hanyalah gaya-gaya di antara benda-benda pada sistem itu sendiri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7F7F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1653</Words>
  <Application>Microsoft Office PowerPoint</Application>
  <PresentationFormat>Custom</PresentationFormat>
  <Paragraphs>219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Organic</vt:lpstr>
      <vt:lpstr>Visio</vt:lpstr>
      <vt:lpstr>Equation</vt:lpstr>
      <vt:lpstr>PowerPoint Presentation</vt:lpstr>
      <vt:lpstr>MOMENTUM, IMPULS DAN TUMBUKAN</vt:lpstr>
      <vt:lpstr>MOMENTUM</vt:lpstr>
      <vt:lpstr>MOMENTUM</vt:lpstr>
      <vt:lpstr>MOMENTUM</vt:lpstr>
      <vt:lpstr>MOMENTUM</vt:lpstr>
      <vt:lpstr>MOMENTUM</vt:lpstr>
      <vt:lpstr>MOMENTUM</vt:lpstr>
      <vt:lpstr>PowerPoint Presentation</vt:lpstr>
      <vt:lpstr>PowerPoint Presentation</vt:lpstr>
      <vt:lpstr>Tumbukan, Impuls dan Momentum</vt:lpstr>
      <vt:lpstr>Contoh Soal</vt:lpstr>
      <vt:lpstr>Tumbukan, Impuls dan Momentum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Evan Suhendra</cp:lastModifiedBy>
  <cp:revision>1299</cp:revision>
  <dcterms:created xsi:type="dcterms:W3CDTF">2019-01-14T06:35:35Z</dcterms:created>
  <dcterms:modified xsi:type="dcterms:W3CDTF">2023-11-26T18:24:28Z</dcterms:modified>
</cp:coreProperties>
</file>